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40"/>
  </p:notesMasterIdLst>
  <p:sldIdLst>
    <p:sldId id="322" r:id="rId2"/>
    <p:sldId id="264" r:id="rId3"/>
    <p:sldId id="259" r:id="rId4"/>
    <p:sldId id="357" r:id="rId5"/>
    <p:sldId id="358" r:id="rId6"/>
    <p:sldId id="359" r:id="rId7"/>
    <p:sldId id="360" r:id="rId8"/>
    <p:sldId id="361" r:id="rId9"/>
    <p:sldId id="383" r:id="rId10"/>
    <p:sldId id="279" r:id="rId11"/>
    <p:sldId id="262" r:id="rId12"/>
    <p:sldId id="363" r:id="rId13"/>
    <p:sldId id="364" r:id="rId14"/>
    <p:sldId id="256" r:id="rId15"/>
    <p:sldId id="365" r:id="rId16"/>
    <p:sldId id="366" r:id="rId17"/>
    <p:sldId id="367" r:id="rId18"/>
    <p:sldId id="368" r:id="rId19"/>
    <p:sldId id="369" r:id="rId20"/>
    <p:sldId id="346" r:id="rId21"/>
    <p:sldId id="370" r:id="rId22"/>
    <p:sldId id="371" r:id="rId23"/>
    <p:sldId id="375" r:id="rId24"/>
    <p:sldId id="373" r:id="rId25"/>
    <p:sldId id="374" r:id="rId26"/>
    <p:sldId id="372" r:id="rId27"/>
    <p:sldId id="376" r:id="rId28"/>
    <p:sldId id="377" r:id="rId29"/>
    <p:sldId id="378" r:id="rId30"/>
    <p:sldId id="379" r:id="rId31"/>
    <p:sldId id="380" r:id="rId32"/>
    <p:sldId id="381" r:id="rId33"/>
    <p:sldId id="257" r:id="rId34"/>
    <p:sldId id="348" r:id="rId35"/>
    <p:sldId id="349" r:id="rId36"/>
    <p:sldId id="350" r:id="rId37"/>
    <p:sldId id="278" r:id="rId38"/>
    <p:sldId id="38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3849" autoAdjust="0"/>
  </p:normalViewPr>
  <p:slideViewPr>
    <p:cSldViewPr showGuides="1">
      <p:cViewPr>
        <p:scale>
          <a:sx n="50" d="100"/>
          <a:sy n="50" d="100"/>
        </p:scale>
        <p:origin x="1554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B862F-CC10-496C-8BA9-7614790A9C15}" type="datetimeFigureOut">
              <a:rPr lang="en-US" smtClean="0"/>
              <a:t>31/05/2024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2553F-588C-4219-A677-B56AD9BC9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9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3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7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95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995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034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189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5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4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9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31/05/2024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0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31/05/2024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1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31/05/2024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8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5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FB1126E-3361-1EBD-C320-B1BC11BC187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0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59" r:id="rId12"/>
    <p:sldLayoutId id="2147483670" r:id="rId13"/>
    <p:sldLayoutId id="2147483671" r:id="rId14"/>
    <p:sldLayoutId id="214748367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image" Target="../media/image20.png"/><Relationship Id="rId1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19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7.svg"/><Relationship Id="rId3" Type="http://schemas.openxmlformats.org/officeDocument/2006/relationships/image" Target="../media/image9.svg"/><Relationship Id="rId7" Type="http://schemas.openxmlformats.org/officeDocument/2006/relationships/image" Target="../media/image7.svg"/><Relationship Id="rId12" Type="http://schemas.openxmlformats.org/officeDocument/2006/relationships/image" Target="../media/image26.png"/><Relationship Id="rId2" Type="http://schemas.openxmlformats.org/officeDocument/2006/relationships/image" Target="../media/image8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17.svg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53.sv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microsoft.com/office/2007/relationships/hdphoto" Target="../media/hdphoto1.wdp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image" Target="../media/image20.png"/><Relationship Id="rId1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19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0.png"/><Relationship Id="rId4" Type="http://schemas.openxmlformats.org/officeDocument/2006/relationships/image" Target="../media/image8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0.png"/><Relationship Id="rId4" Type="http://schemas.openxmlformats.org/officeDocument/2006/relationships/image" Target="../media/image8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svg"/><Relationship Id="rId3" Type="http://schemas.openxmlformats.org/officeDocument/2006/relationships/image" Target="../media/image9.svg"/><Relationship Id="rId7" Type="http://schemas.openxmlformats.org/officeDocument/2006/relationships/image" Target="../media/image23.svg"/><Relationship Id="rId12" Type="http://schemas.openxmlformats.org/officeDocument/2006/relationships/image" Target="../media/image6.png"/><Relationship Id="rId17" Type="http://schemas.openxmlformats.org/officeDocument/2006/relationships/image" Target="../media/image30.png"/><Relationship Id="rId2" Type="http://schemas.openxmlformats.org/officeDocument/2006/relationships/image" Target="../media/image8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17.svg"/><Relationship Id="rId15" Type="http://schemas.openxmlformats.org/officeDocument/2006/relationships/image" Target="../media/image29.sv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sv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image" Target="../media/image20.png"/><Relationship Id="rId1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19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7.xml"/><Relationship Id="rId3" Type="http://schemas.openxmlformats.org/officeDocument/2006/relationships/slide" Target="slide34.xml"/><Relationship Id="rId7" Type="http://schemas.openxmlformats.org/officeDocument/2006/relationships/slide" Target="slide36.xml"/><Relationship Id="rId12" Type="http://schemas.openxmlformats.org/officeDocument/2006/relationships/image" Target="../media/image9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0.png"/><Relationship Id="rId5" Type="http://schemas.openxmlformats.org/officeDocument/2006/relationships/slide" Target="slide35.xml"/><Relationship Id="rId10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18" Type="http://schemas.openxmlformats.org/officeDocument/2006/relationships/slide" Target="slide33.xml"/><Relationship Id="rId3" Type="http://schemas.openxmlformats.org/officeDocument/2006/relationships/audio" Target="../media/audio1.wav"/><Relationship Id="rId21" Type="http://schemas.openxmlformats.org/officeDocument/2006/relationships/audio" Target="../media/audio3.wav"/><Relationship Id="rId7" Type="http://schemas.openxmlformats.org/officeDocument/2006/relationships/image" Target="../media/image77.sv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2.pn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97.svg"/><Relationship Id="rId5" Type="http://schemas.openxmlformats.org/officeDocument/2006/relationships/audio" Target="../media/audio3.wav"/><Relationship Id="rId15" Type="http://schemas.openxmlformats.org/officeDocument/2006/relationships/image" Target="../media/image101.svg"/><Relationship Id="rId10" Type="http://schemas.openxmlformats.org/officeDocument/2006/relationships/image" Target="../media/image96.png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95.svg"/><Relationship Id="rId1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18" Type="http://schemas.openxmlformats.org/officeDocument/2006/relationships/slide" Target="slide33.xml"/><Relationship Id="rId3" Type="http://schemas.openxmlformats.org/officeDocument/2006/relationships/audio" Target="../media/audio1.wav"/><Relationship Id="rId21" Type="http://schemas.openxmlformats.org/officeDocument/2006/relationships/image" Target="../media/image106.png"/><Relationship Id="rId7" Type="http://schemas.openxmlformats.org/officeDocument/2006/relationships/image" Target="../media/image77.sv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2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97.svg"/><Relationship Id="rId5" Type="http://schemas.openxmlformats.org/officeDocument/2006/relationships/audio" Target="../media/audio2.wav"/><Relationship Id="rId15" Type="http://schemas.openxmlformats.org/officeDocument/2006/relationships/image" Target="../media/image101.svg"/><Relationship Id="rId10" Type="http://schemas.openxmlformats.org/officeDocument/2006/relationships/image" Target="../media/image96.png"/><Relationship Id="rId19" Type="http://schemas.openxmlformats.org/officeDocument/2006/relationships/image" Target="../media/image104.png"/><Relationship Id="rId4" Type="http://schemas.openxmlformats.org/officeDocument/2006/relationships/audio" Target="../media/audio3.wav"/><Relationship Id="rId9" Type="http://schemas.openxmlformats.org/officeDocument/2006/relationships/image" Target="../media/image95.svg"/><Relationship Id="rId14" Type="http://schemas.openxmlformats.org/officeDocument/2006/relationships/image" Target="../media/image100.png"/><Relationship Id="rId22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102.png"/><Relationship Id="rId18" Type="http://schemas.openxmlformats.org/officeDocument/2006/relationships/image" Target="../media/image108.png"/><Relationship Id="rId3" Type="http://schemas.openxmlformats.org/officeDocument/2006/relationships/audio" Target="../media/audio1.wav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17" Type="http://schemas.openxmlformats.org/officeDocument/2006/relationships/slide" Target="slide33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3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98.png"/><Relationship Id="rId5" Type="http://schemas.openxmlformats.org/officeDocument/2006/relationships/image" Target="../media/image76.png"/><Relationship Id="rId15" Type="http://schemas.openxmlformats.org/officeDocument/2006/relationships/image" Target="../media/image101.svg"/><Relationship Id="rId10" Type="http://schemas.openxmlformats.org/officeDocument/2006/relationships/image" Target="../media/image97.svg"/><Relationship Id="rId19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96.png"/><Relationship Id="rId1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40.png"/><Relationship Id="rId15" Type="http://schemas.openxmlformats.org/officeDocument/2006/relationships/image" Target="../media/image32.png"/><Relationship Id="rId10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Relationship Id="rId1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svg"/><Relationship Id="rId3" Type="http://schemas.openxmlformats.org/officeDocument/2006/relationships/image" Target="../media/image9.svg"/><Relationship Id="rId7" Type="http://schemas.openxmlformats.org/officeDocument/2006/relationships/image" Target="../media/image23.svg"/><Relationship Id="rId12" Type="http://schemas.openxmlformats.org/officeDocument/2006/relationships/image" Target="../media/image6.png"/><Relationship Id="rId17" Type="http://schemas.openxmlformats.org/officeDocument/2006/relationships/image" Target="../media/image119.png"/><Relationship Id="rId2" Type="http://schemas.openxmlformats.org/officeDocument/2006/relationships/image" Target="../media/image8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17.svg"/><Relationship Id="rId15" Type="http://schemas.openxmlformats.org/officeDocument/2006/relationships/image" Target="../media/image29.sv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4BDC1C-03B6-88AA-F4FD-FAAA7FC03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b="14159"/>
          <a:stretch/>
        </p:blipFill>
        <p:spPr>
          <a:xfrm>
            <a:off x="-10323" y="0"/>
            <a:ext cx="12186557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E2077F3-8B2A-FFA2-2D7B-5A005F07865A}"/>
              </a:ext>
            </a:extLst>
          </p:cNvPr>
          <p:cNvSpPr/>
          <p:nvPr/>
        </p:nvSpPr>
        <p:spPr>
          <a:xfrm>
            <a:off x="1450537" y="648481"/>
            <a:ext cx="9149797" cy="48132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9BD31E-04E1-506C-2740-EC05AED88A70}"/>
              </a:ext>
            </a:extLst>
          </p:cNvPr>
          <p:cNvSpPr txBox="1"/>
          <p:nvPr/>
        </p:nvSpPr>
        <p:spPr>
          <a:xfrm>
            <a:off x="2931796" y="924008"/>
            <a:ext cx="6974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 … ngày … tháng … năm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331DAA-9C35-9DD7-96D4-E60EE2148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0" b="92500" l="10000" r="90000">
                        <a14:foregroundMark x1="29000" y1="4259" x2="60143" y2="10741"/>
                        <a14:foregroundMark x1="49571" y1="2130" x2="54143" y2="2130"/>
                        <a14:foregroundMark x1="29000" y1="90278" x2="35571" y2="90278"/>
                        <a14:foregroundMark x1="66857" y1="88611" x2="71429" y2="89907"/>
                        <a14:foregroundMark x1="65429" y1="89444" x2="70857" y2="92500"/>
                        <a14:foregroundMark x1="66143" y1="36944" x2="72714" y2="44722"/>
                        <a14:foregroundMark x1="33571" y1="39167" x2="41000" y2="42593"/>
                        <a14:foregroundMark x1="36286" y1="36111" x2="45571" y2="3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335" y="2490418"/>
            <a:ext cx="2956865" cy="45620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D02668-221C-379C-BBB0-95C0F56FE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30212"/>
            <a:ext cx="2837555" cy="2837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A780AB-8655-AB48-B6A6-91D250DC37E6}"/>
              </a:ext>
            </a:extLst>
          </p:cNvPr>
          <p:cNvSpPr txBox="1"/>
          <p:nvPr/>
        </p:nvSpPr>
        <p:spPr>
          <a:xfrm>
            <a:off x="5555966" y="4491863"/>
            <a:ext cx="1794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1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99D44-A8ED-99D0-CB1B-FCC5DD987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1" y="1648990"/>
            <a:ext cx="1210160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71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>
            <a:extLst>
              <a:ext uri="{FF2B5EF4-FFF2-40B4-BE49-F238E27FC236}">
                <a16:creationId xmlns:a16="http://schemas.microsoft.com/office/drawing/2014/main" id="{A3232F7D-2E48-E2D6-BB44-9546E5995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>
            <a:extLst>
              <a:ext uri="{FF2B5EF4-FFF2-40B4-BE49-F238E27FC236}">
                <a16:creationId xmlns:a16="http://schemas.microsoft.com/office/drawing/2014/main" id="{96A3F716-D600-42F4-3B42-4B596887B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>
            <a:extLst>
              <a:ext uri="{FF2B5EF4-FFF2-40B4-BE49-F238E27FC236}">
                <a16:creationId xmlns:a16="http://schemas.microsoft.com/office/drawing/2014/main" id="{866D2EA7-927D-2F64-0873-6CBB316AC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37" name="Trái táo số 7">
            <a:extLst>
              <a:ext uri="{FF2B5EF4-FFF2-40B4-BE49-F238E27FC236}">
                <a16:creationId xmlns:a16="http://schemas.microsoft.com/office/drawing/2014/main" id="{9E5BE4BF-1531-D9DE-3D16-9F564384A3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38" name="Trái táo số 8">
            <a:extLst>
              <a:ext uri="{FF2B5EF4-FFF2-40B4-BE49-F238E27FC236}">
                <a16:creationId xmlns:a16="http://schemas.microsoft.com/office/drawing/2014/main" id="{7360D3A0-4C25-0CA1-198B-76F3F27A1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119964" y="1886782"/>
            <a:ext cx="3178781" cy="4906841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5" y="3685310"/>
            <a:ext cx="4897584" cy="4897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86AC8A-356E-3CD9-1961-3F3499B135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744" y="2467622"/>
            <a:ext cx="2266169" cy="2266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53319-96DA-37CE-0D53-1BA7DB69CF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870" y="123787"/>
            <a:ext cx="7571888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898110"/>
            <a:ext cx="12718949" cy="2155415"/>
            <a:chOff x="0" y="0"/>
            <a:chExt cx="5024770" cy="851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851522"/>
            </a:xfrm>
            <a:custGeom>
              <a:avLst/>
              <a:gdLst/>
              <a:ahLst/>
              <a:cxnLst/>
              <a:rect l="l" t="t" r="r" b="b"/>
              <a:pathLst>
                <a:path w="5024770" h="851522">
                  <a:moveTo>
                    <a:pt x="0" y="0"/>
                  </a:moveTo>
                  <a:lnTo>
                    <a:pt x="5024770" y="0"/>
                  </a:lnTo>
                  <a:lnTo>
                    <a:pt x="5024770" y="851522"/>
                  </a:lnTo>
                  <a:lnTo>
                    <a:pt x="0" y="851522"/>
                  </a:lnTo>
                  <a:close/>
                </a:path>
              </a:pathLst>
            </a:custGeom>
            <a:solidFill>
              <a:srgbClr val="8CCD1C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024770" cy="8800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4414894"/>
            <a:ext cx="12600469" cy="765965"/>
            <a:chOff x="0" y="0"/>
            <a:chExt cx="25200939" cy="15319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733431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1440904" y="2592507"/>
            <a:ext cx="2729574" cy="1081904"/>
          </a:xfrm>
          <a:custGeom>
            <a:avLst/>
            <a:gdLst/>
            <a:ahLst/>
            <a:cxnLst/>
            <a:rect l="l" t="t" r="r" b="b"/>
            <a:pathLst>
              <a:path w="4094361" h="1622856">
                <a:moveTo>
                  <a:pt x="0" y="0"/>
                </a:moveTo>
                <a:lnTo>
                  <a:pt x="4094361" y="0"/>
                </a:lnTo>
                <a:lnTo>
                  <a:pt x="4094361" y="1622856"/>
                </a:lnTo>
                <a:lnTo>
                  <a:pt x="0" y="1622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620480" y="2818899"/>
            <a:ext cx="3640557" cy="1442984"/>
          </a:xfrm>
          <a:custGeom>
            <a:avLst/>
            <a:gdLst/>
            <a:ahLst/>
            <a:cxnLst/>
            <a:rect l="l" t="t" r="r" b="b"/>
            <a:pathLst>
              <a:path w="5460835" h="2164476">
                <a:moveTo>
                  <a:pt x="0" y="0"/>
                </a:moveTo>
                <a:lnTo>
                  <a:pt x="5460834" y="0"/>
                </a:lnTo>
                <a:lnTo>
                  <a:pt x="5460834" y="2164476"/>
                </a:lnTo>
                <a:lnTo>
                  <a:pt x="0" y="216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002260" y="-216187"/>
            <a:ext cx="2275654" cy="901987"/>
          </a:xfrm>
          <a:custGeom>
            <a:avLst/>
            <a:gdLst/>
            <a:ahLst/>
            <a:cxnLst/>
            <a:rect l="l" t="t" r="r" b="b"/>
            <a:pathLst>
              <a:path w="3413481" h="1352980">
                <a:moveTo>
                  <a:pt x="0" y="0"/>
                </a:moveTo>
                <a:lnTo>
                  <a:pt x="3413482" y="0"/>
                </a:lnTo>
                <a:lnTo>
                  <a:pt x="3413482" y="1352980"/>
                </a:lnTo>
                <a:lnTo>
                  <a:pt x="0" y="1352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1327513" y="234807"/>
            <a:ext cx="1333299" cy="528471"/>
          </a:xfrm>
          <a:custGeom>
            <a:avLst/>
            <a:gdLst/>
            <a:ahLst/>
            <a:cxnLst/>
            <a:rect l="l" t="t" r="r" b="b"/>
            <a:pathLst>
              <a:path w="1999948" h="792707">
                <a:moveTo>
                  <a:pt x="0" y="0"/>
                </a:moveTo>
                <a:lnTo>
                  <a:pt x="1999947" y="0"/>
                </a:lnTo>
                <a:lnTo>
                  <a:pt x="1999947" y="792707"/>
                </a:lnTo>
                <a:lnTo>
                  <a:pt x="0" y="7927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-427831" y="3912993"/>
            <a:ext cx="3846045" cy="1466562"/>
            <a:chOff x="0" y="0"/>
            <a:chExt cx="7692091" cy="29331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13754" cy="2933124"/>
            </a:xfrm>
            <a:custGeom>
              <a:avLst/>
              <a:gdLst/>
              <a:ahLst/>
              <a:cxnLst/>
              <a:rect l="l" t="t" r="r" b="b"/>
              <a:pathLst>
                <a:path w="3813754" h="2933124">
                  <a:moveTo>
                    <a:pt x="0" y="0"/>
                  </a:moveTo>
                  <a:lnTo>
                    <a:pt x="3813754" y="0"/>
                  </a:lnTo>
                  <a:lnTo>
                    <a:pt x="3813754" y="2933124"/>
                  </a:lnTo>
                  <a:lnTo>
                    <a:pt x="0" y="2933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78337" y="0"/>
              <a:ext cx="3813754" cy="2933124"/>
            </a:xfrm>
            <a:custGeom>
              <a:avLst/>
              <a:gdLst/>
              <a:ahLst/>
              <a:cxnLst/>
              <a:rect l="l" t="t" r="r" b="b"/>
              <a:pathLst>
                <a:path w="3813754" h="2933124">
                  <a:moveTo>
                    <a:pt x="0" y="0"/>
                  </a:moveTo>
                  <a:lnTo>
                    <a:pt x="3813754" y="0"/>
                  </a:lnTo>
                  <a:lnTo>
                    <a:pt x="3813754" y="2933124"/>
                  </a:lnTo>
                  <a:lnTo>
                    <a:pt x="0" y="2933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83178" y="3912993"/>
            <a:ext cx="3846045" cy="1466562"/>
            <a:chOff x="0" y="0"/>
            <a:chExt cx="7692091" cy="29331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813754" cy="2933124"/>
            </a:xfrm>
            <a:custGeom>
              <a:avLst/>
              <a:gdLst/>
              <a:ahLst/>
              <a:cxnLst/>
              <a:rect l="l" t="t" r="r" b="b"/>
              <a:pathLst>
                <a:path w="3813754" h="2933124">
                  <a:moveTo>
                    <a:pt x="0" y="0"/>
                  </a:moveTo>
                  <a:lnTo>
                    <a:pt x="3813754" y="0"/>
                  </a:lnTo>
                  <a:lnTo>
                    <a:pt x="3813754" y="2933124"/>
                  </a:lnTo>
                  <a:lnTo>
                    <a:pt x="0" y="2933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3878337" y="0"/>
              <a:ext cx="3813754" cy="2933124"/>
            </a:xfrm>
            <a:custGeom>
              <a:avLst/>
              <a:gdLst/>
              <a:ahLst/>
              <a:cxnLst/>
              <a:rect l="l" t="t" r="r" b="b"/>
              <a:pathLst>
                <a:path w="3813754" h="2933124">
                  <a:moveTo>
                    <a:pt x="0" y="0"/>
                  </a:moveTo>
                  <a:lnTo>
                    <a:pt x="3813754" y="0"/>
                  </a:lnTo>
                  <a:lnTo>
                    <a:pt x="3813754" y="2933124"/>
                  </a:lnTo>
                  <a:lnTo>
                    <a:pt x="0" y="2933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6798428" y="516585"/>
            <a:ext cx="5163149" cy="6047612"/>
          </a:xfrm>
          <a:custGeom>
            <a:avLst/>
            <a:gdLst/>
            <a:ahLst/>
            <a:cxnLst/>
            <a:rect l="l" t="t" r="r" b="b"/>
            <a:pathLst>
              <a:path w="7744723" h="9071418">
                <a:moveTo>
                  <a:pt x="0" y="0"/>
                </a:moveTo>
                <a:lnTo>
                  <a:pt x="7744723" y="0"/>
                </a:lnTo>
                <a:lnTo>
                  <a:pt x="7744723" y="9071418"/>
                </a:lnTo>
                <a:lnTo>
                  <a:pt x="0" y="90714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-218677" y="4104608"/>
            <a:ext cx="3014693" cy="2948917"/>
          </a:xfrm>
          <a:custGeom>
            <a:avLst/>
            <a:gdLst/>
            <a:ahLst/>
            <a:cxnLst/>
            <a:rect l="l" t="t" r="r" b="b"/>
            <a:pathLst>
              <a:path w="4522039" h="4423376">
                <a:moveTo>
                  <a:pt x="4522039" y="0"/>
                </a:moveTo>
                <a:lnTo>
                  <a:pt x="0" y="0"/>
                </a:lnTo>
                <a:lnTo>
                  <a:pt x="0" y="4423376"/>
                </a:lnTo>
                <a:lnTo>
                  <a:pt x="4522039" y="4423376"/>
                </a:lnTo>
                <a:lnTo>
                  <a:pt x="452203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0355475" y="4996125"/>
            <a:ext cx="2103290" cy="2057400"/>
          </a:xfrm>
          <a:custGeom>
            <a:avLst/>
            <a:gdLst/>
            <a:ahLst/>
            <a:cxnLst/>
            <a:rect l="l" t="t" r="r" b="b"/>
            <a:pathLst>
              <a:path w="3154935" h="3086100">
                <a:moveTo>
                  <a:pt x="0" y="0"/>
                </a:moveTo>
                <a:lnTo>
                  <a:pt x="3154935" y="0"/>
                </a:lnTo>
                <a:lnTo>
                  <a:pt x="3154935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2835427" y="5260060"/>
            <a:ext cx="2671671" cy="764766"/>
          </a:xfrm>
          <a:custGeom>
            <a:avLst/>
            <a:gdLst/>
            <a:ahLst/>
            <a:cxnLst/>
            <a:rect l="l" t="t" r="r" b="b"/>
            <a:pathLst>
              <a:path w="4007506" h="1147149">
                <a:moveTo>
                  <a:pt x="0" y="0"/>
                </a:moveTo>
                <a:lnTo>
                  <a:pt x="4007506" y="0"/>
                </a:lnTo>
                <a:lnTo>
                  <a:pt x="4007506" y="1147148"/>
                </a:lnTo>
                <a:lnTo>
                  <a:pt x="0" y="11471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5620480" y="6024825"/>
            <a:ext cx="1909245" cy="546521"/>
          </a:xfrm>
          <a:custGeom>
            <a:avLst/>
            <a:gdLst/>
            <a:ahLst/>
            <a:cxnLst/>
            <a:rect l="l" t="t" r="r" b="b"/>
            <a:pathLst>
              <a:path w="2863867" h="819782">
                <a:moveTo>
                  <a:pt x="0" y="0"/>
                </a:moveTo>
                <a:lnTo>
                  <a:pt x="2863867" y="0"/>
                </a:lnTo>
                <a:lnTo>
                  <a:pt x="2863867" y="819782"/>
                </a:lnTo>
                <a:lnTo>
                  <a:pt x="0" y="819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E8398B6-4689-9D5A-06B0-68D1DF11F0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614108" y="2011072"/>
            <a:ext cx="3178781" cy="49068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D08CD3-3D8E-F053-5B07-57B43B8716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710" y="3086515"/>
            <a:ext cx="2656758" cy="2656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EA615F-477B-FB9C-3F3B-88D1A8EF63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816" y="469793"/>
            <a:ext cx="8010838" cy="313361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F96543-60E0-E3AA-0FBD-20E66EC1277B}"/>
              </a:ext>
            </a:extLst>
          </p:cNvPr>
          <p:cNvSpPr/>
          <p:nvPr/>
        </p:nvSpPr>
        <p:spPr>
          <a:xfrm>
            <a:off x="901908" y="762000"/>
            <a:ext cx="10375692" cy="1828800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phân số có mẫu số là 10; 100; 1 000; … gọi là các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 số thập phân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84FD4F-DE7A-6911-286D-C540E94C9580}"/>
              </a:ext>
            </a:extLst>
          </p:cNvPr>
          <p:cNvSpPr/>
          <p:nvPr/>
        </p:nvSpPr>
        <p:spPr>
          <a:xfrm>
            <a:off x="901908" y="2971800"/>
            <a:ext cx="10375692" cy="2743200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Các phân số </a:t>
            </a: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</a:t>
            </a: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gọi là các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 số thập phân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3C6E05-8EEA-24E2-E010-85FBD8DA1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352800"/>
            <a:ext cx="3931776" cy="13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03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1E1B68-C3BD-19B5-CB1B-BBECE9C8EFBC}"/>
              </a:ext>
            </a:extLst>
          </p:cNvPr>
          <p:cNvGrpSpPr/>
          <p:nvPr/>
        </p:nvGrpSpPr>
        <p:grpSpPr>
          <a:xfrm>
            <a:off x="1952781" y="936885"/>
            <a:ext cx="1752600" cy="1811020"/>
            <a:chOff x="9103442" y="2753541"/>
            <a:chExt cx="2286000" cy="2362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0E1EE87-AA56-BE13-4F8F-3984D68505A2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49">
                  <a:extLst>
                    <a:ext uri="{FF2B5EF4-FFF2-40B4-BE49-F238E27FC236}">
                      <a16:creationId xmlns:a16="http://schemas.microsoft.com/office/drawing/2014/main" id="{EA791721-8FCF-00D8-0282-759A57080492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49">
                  <a:extLst>
                    <a:ext uri="{FF2B5EF4-FFF2-40B4-BE49-F238E27FC236}">
                      <a16:creationId xmlns:a16="http://schemas.microsoft.com/office/drawing/2014/main" id="{EA791721-8FCF-00D8-0282-759A570804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9BC5B2-FBE3-A1FC-6DDC-09A999C5A9C7}"/>
              </a:ext>
            </a:extLst>
          </p:cNvPr>
          <p:cNvGrpSpPr/>
          <p:nvPr/>
        </p:nvGrpSpPr>
        <p:grpSpPr>
          <a:xfrm>
            <a:off x="5219700" y="914400"/>
            <a:ext cx="1752600" cy="1811020"/>
            <a:chOff x="9103442" y="2753541"/>
            <a:chExt cx="2286000" cy="2362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40524B4-B476-EC50-E928-0C3BEFFEC1C4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49">
                  <a:extLst>
                    <a:ext uri="{FF2B5EF4-FFF2-40B4-BE49-F238E27FC236}">
                      <a16:creationId xmlns:a16="http://schemas.microsoft.com/office/drawing/2014/main" id="{CBE4F158-80FF-FF3C-F42B-7A7B9E7995B4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49">
                  <a:extLst>
                    <a:ext uri="{FF2B5EF4-FFF2-40B4-BE49-F238E27FC236}">
                      <a16:creationId xmlns:a16="http://schemas.microsoft.com/office/drawing/2014/main" id="{CBE4F158-80FF-FF3C-F42B-7A7B9E7995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634A03-FE08-5461-B5BC-B03259556EAC}"/>
              </a:ext>
            </a:extLst>
          </p:cNvPr>
          <p:cNvGrpSpPr/>
          <p:nvPr/>
        </p:nvGrpSpPr>
        <p:grpSpPr>
          <a:xfrm>
            <a:off x="8305800" y="914400"/>
            <a:ext cx="1752600" cy="1811020"/>
            <a:chOff x="9103442" y="2753541"/>
            <a:chExt cx="2286000" cy="2362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A04437A-0C56-2948-764F-BD8FF5DFC36C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49">
                  <a:extLst>
                    <a:ext uri="{FF2B5EF4-FFF2-40B4-BE49-F238E27FC236}">
                      <a16:creationId xmlns:a16="http://schemas.microsoft.com/office/drawing/2014/main" id="{B1271786-C8B9-3CEC-92A5-A4A47CB81D83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49">
                  <a:extLst>
                    <a:ext uri="{FF2B5EF4-FFF2-40B4-BE49-F238E27FC236}">
                      <a16:creationId xmlns:a16="http://schemas.microsoft.com/office/drawing/2014/main" id="{B1271786-C8B9-3CEC-92A5-A4A47CB81D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  <a:blipFill>
                  <a:blip r:embed="rId4"/>
                  <a:stretch>
                    <a:fillRect l="-2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D9907B-56A4-93D7-91D0-C7C411107F9B}"/>
              </a:ext>
            </a:extLst>
          </p:cNvPr>
          <p:cNvSpPr/>
          <p:nvPr/>
        </p:nvSpPr>
        <p:spPr>
          <a:xfrm>
            <a:off x="705568" y="3426502"/>
            <a:ext cx="10375692" cy="1828800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spcBef>
                <a:spcPct val="0"/>
              </a:spcBef>
              <a:defRPr/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các phân số này, phân số nào là phân số thập phân? Vì sao?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1D21E5-06B7-9227-3CE3-3A7D7C324868}"/>
              </a:ext>
            </a:extLst>
          </p:cNvPr>
          <p:cNvGrpSpPr/>
          <p:nvPr/>
        </p:nvGrpSpPr>
        <p:grpSpPr>
          <a:xfrm>
            <a:off x="8305800" y="906905"/>
            <a:ext cx="1752600" cy="1811020"/>
            <a:chOff x="9103442" y="2753541"/>
            <a:chExt cx="2286000" cy="23622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845ACB3-BF08-565C-3B19-BA52EED71A0D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49">
                  <a:extLst>
                    <a:ext uri="{FF2B5EF4-FFF2-40B4-BE49-F238E27FC236}">
                      <a16:creationId xmlns:a16="http://schemas.microsoft.com/office/drawing/2014/main" id="{00DF1998-4642-C204-0E63-636F94DF6365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49">
                  <a:extLst>
                    <a:ext uri="{FF2B5EF4-FFF2-40B4-BE49-F238E27FC236}">
                      <a16:creationId xmlns:a16="http://schemas.microsoft.com/office/drawing/2014/main" id="{00DF1998-4642-C204-0E63-636F94DF6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  <a:blipFill>
                  <a:blip r:embed="rId5"/>
                  <a:stretch>
                    <a:fillRect l="-2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16A227B-5354-5B68-6F0A-6CCD1A19F6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00" y="3219615"/>
            <a:ext cx="9000160" cy="325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2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8031" y="517299"/>
            <a:ext cx="12868062" cy="9361515"/>
          </a:xfrm>
          <a:custGeom>
            <a:avLst/>
            <a:gdLst/>
            <a:ahLst/>
            <a:cxnLst/>
            <a:rect l="l" t="t" r="r" b="b"/>
            <a:pathLst>
              <a:path w="19302093" h="14042273">
                <a:moveTo>
                  <a:pt x="0" y="0"/>
                </a:moveTo>
                <a:lnTo>
                  <a:pt x="19302094" y="0"/>
                </a:lnTo>
                <a:lnTo>
                  <a:pt x="19302094" y="14042273"/>
                </a:lnTo>
                <a:lnTo>
                  <a:pt x="0" y="140422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113471"/>
            <a:ext cx="5719288" cy="6631059"/>
          </a:xfrm>
          <a:custGeom>
            <a:avLst/>
            <a:gdLst/>
            <a:ahLst/>
            <a:cxnLst/>
            <a:rect l="l" t="t" r="r" b="b"/>
            <a:pathLst>
              <a:path w="8578932" h="9946588">
                <a:moveTo>
                  <a:pt x="0" y="0"/>
                </a:moveTo>
                <a:lnTo>
                  <a:pt x="8578932" y="0"/>
                </a:lnTo>
                <a:lnTo>
                  <a:pt x="8578932" y="9946588"/>
                </a:lnTo>
                <a:lnTo>
                  <a:pt x="0" y="9946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46552E-B37A-0A1A-F7EA-A39BE50372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>
            <a:off x="9013219" y="2209800"/>
            <a:ext cx="3178781" cy="4906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B30752-E195-12DA-78FA-51F4A4984AA2}"/>
              </a:ext>
            </a:extLst>
          </p:cNvPr>
          <p:cNvSpPr txBox="1"/>
          <p:nvPr/>
        </p:nvSpPr>
        <p:spPr>
          <a:xfrm>
            <a:off x="5601876" y="364805"/>
            <a:ext cx="6285323" cy="305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5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VN-Gretoon" panose="02040603050506020204" pitchFamily="18" charset="0"/>
              </a:rPr>
              <a:t>2. Viết phân số thập phân ở dạng hỗn số</a:t>
            </a:r>
            <a:endParaRPr lang="en-US" sz="4400" b="1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VN-Gretoon" panose="020406030505060202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F96543-60E0-E3AA-0FBD-20E66EC1277B}"/>
              </a:ext>
            </a:extLst>
          </p:cNvPr>
          <p:cNvSpPr/>
          <p:nvPr/>
        </p:nvSpPr>
        <p:spPr>
          <a:xfrm>
            <a:off x="667468" y="947177"/>
            <a:ext cx="8699292" cy="1676400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4000" b="1">
                <a:solidFill>
                  <a:srgbClr val="002060"/>
                </a:solidFill>
                <a:cs typeface="Arial" panose="020B0604020202020204" pitchFamily="34" charset="0"/>
              </a:rPr>
              <a:t>Trong hình dưới đây, đã tô màu bao nhiêu phần của tờ giấy?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21AFD5-AD43-36C4-FA8C-1D9F345D0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8" y="2819400"/>
            <a:ext cx="9860932" cy="3276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BC0EDAE-BD4D-DAF8-0B66-0EE336D5380D}"/>
              </a:ext>
            </a:extLst>
          </p:cNvPr>
          <p:cNvGrpSpPr/>
          <p:nvPr/>
        </p:nvGrpSpPr>
        <p:grpSpPr>
          <a:xfrm>
            <a:off x="9525000" y="862026"/>
            <a:ext cx="1752600" cy="1811020"/>
            <a:chOff x="9103442" y="2753541"/>
            <a:chExt cx="2286000" cy="23622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37AB408-A644-5C0B-E651-AF3CFB3E06F6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49">
                  <a:extLst>
                    <a:ext uri="{FF2B5EF4-FFF2-40B4-BE49-F238E27FC236}">
                      <a16:creationId xmlns:a16="http://schemas.microsoft.com/office/drawing/2014/main" id="{6FDBCE33-8FE8-1A3D-7763-F3A80A110978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𝟐𝟐𝟕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49">
                  <a:extLst>
                    <a:ext uri="{FF2B5EF4-FFF2-40B4-BE49-F238E27FC236}">
                      <a16:creationId xmlns:a16="http://schemas.microsoft.com/office/drawing/2014/main" id="{6FDBCE33-8FE8-1A3D-7763-F3A80A1109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  <a:blipFill>
                  <a:blip r:embed="rId3"/>
                  <a:stretch>
                    <a:fillRect l="-50526" r="-2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201817A-3B86-52D9-CC68-2DAB4DED6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4724400"/>
            <a:ext cx="1525626" cy="15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F96543-60E0-E3AA-0FBD-20E66EC1277B}"/>
              </a:ext>
            </a:extLst>
          </p:cNvPr>
          <p:cNvSpPr/>
          <p:nvPr/>
        </p:nvSpPr>
        <p:spPr>
          <a:xfrm>
            <a:off x="667468" y="947176"/>
            <a:ext cx="7943132" cy="1725869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4000" b="1">
                <a:solidFill>
                  <a:srgbClr val="002060"/>
                </a:solidFill>
                <a:cs typeface="Arial" panose="020B0604020202020204" pitchFamily="34" charset="0"/>
              </a:rPr>
              <a:t>Một tờ giấy được chia thành bao nhiêu phần bằng nhau?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21AFD5-AD43-36C4-FA8C-1D9F345D0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8" y="2819400"/>
            <a:ext cx="9860932" cy="3276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BC0EDAE-BD4D-DAF8-0B66-0EE336D5380D}"/>
              </a:ext>
            </a:extLst>
          </p:cNvPr>
          <p:cNvGrpSpPr/>
          <p:nvPr/>
        </p:nvGrpSpPr>
        <p:grpSpPr>
          <a:xfrm>
            <a:off x="9220200" y="862025"/>
            <a:ext cx="1752600" cy="1811020"/>
            <a:chOff x="9103442" y="2753541"/>
            <a:chExt cx="2286000" cy="23622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37AB408-A644-5C0B-E651-AF3CFB3E06F6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49">
                  <a:extLst>
                    <a:ext uri="{FF2B5EF4-FFF2-40B4-BE49-F238E27FC236}">
                      <a16:creationId xmlns:a16="http://schemas.microsoft.com/office/drawing/2014/main" id="{6FDBCE33-8FE8-1A3D-7763-F3A80A110978}"/>
                    </a:ext>
                  </a:extLst>
                </p:cNvPr>
                <p:cNvSpPr txBox="1"/>
                <p:nvPr/>
              </p:nvSpPr>
              <p:spPr>
                <a:xfrm>
                  <a:off x="9867899" y="3493049"/>
                  <a:ext cx="757085" cy="88318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𝟏𝟎𝟎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49">
                  <a:extLst>
                    <a:ext uri="{FF2B5EF4-FFF2-40B4-BE49-F238E27FC236}">
                      <a16:creationId xmlns:a16="http://schemas.microsoft.com/office/drawing/2014/main" id="{6FDBCE33-8FE8-1A3D-7763-F3A80A1109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7899" y="3493049"/>
                  <a:ext cx="757085" cy="883184"/>
                </a:xfrm>
                <a:prstGeom prst="rect">
                  <a:avLst/>
                </a:prstGeom>
                <a:blipFill>
                  <a:blip r:embed="rId3"/>
                  <a:stretch>
                    <a:fillRect l="-43158" r="-1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6035CE-7206-BC36-4E00-207A12A86CAD}"/>
              </a:ext>
            </a:extLst>
          </p:cNvPr>
          <p:cNvSpPr/>
          <p:nvPr/>
        </p:nvSpPr>
        <p:spPr>
          <a:xfrm>
            <a:off x="667468" y="947176"/>
            <a:ext cx="7943132" cy="1725869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4000" b="1">
                <a:solidFill>
                  <a:srgbClr val="002060"/>
                </a:solidFill>
                <a:cs typeface="Arial" panose="020B0604020202020204" pitchFamily="34" charset="0"/>
              </a:rPr>
              <a:t>Có tất cả mấy tờ giấy?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C72B8D-E54A-671C-68E2-73BF1B80D0F2}"/>
              </a:ext>
            </a:extLst>
          </p:cNvPr>
          <p:cNvGrpSpPr/>
          <p:nvPr/>
        </p:nvGrpSpPr>
        <p:grpSpPr>
          <a:xfrm>
            <a:off x="9220200" y="862025"/>
            <a:ext cx="1752600" cy="1811020"/>
            <a:chOff x="9103442" y="2753541"/>
            <a:chExt cx="2286000" cy="2362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72B9387-E1B6-6205-9919-7CF3F5BE0964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49">
                  <a:extLst>
                    <a:ext uri="{FF2B5EF4-FFF2-40B4-BE49-F238E27FC236}">
                      <a16:creationId xmlns:a16="http://schemas.microsoft.com/office/drawing/2014/main" id="{AAE32BE9-A19D-57BC-B160-B3CF0DFE42C0}"/>
                    </a:ext>
                  </a:extLst>
                </p:cNvPr>
                <p:cNvSpPr txBox="1"/>
                <p:nvPr/>
              </p:nvSpPr>
              <p:spPr>
                <a:xfrm>
                  <a:off x="9867899" y="3493049"/>
                  <a:ext cx="757085" cy="88318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49">
                  <a:extLst>
                    <a:ext uri="{FF2B5EF4-FFF2-40B4-BE49-F238E27FC236}">
                      <a16:creationId xmlns:a16="http://schemas.microsoft.com/office/drawing/2014/main" id="{AAE32BE9-A19D-57BC-B160-B3CF0DFE42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7899" y="3493049"/>
                  <a:ext cx="757085" cy="88318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95E52F-8C68-73B7-A0C2-5DA420D6735A}"/>
              </a:ext>
            </a:extLst>
          </p:cNvPr>
          <p:cNvSpPr/>
          <p:nvPr/>
        </p:nvSpPr>
        <p:spPr>
          <a:xfrm>
            <a:off x="667468" y="947176"/>
            <a:ext cx="7943132" cy="1725869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4000" b="1">
                <a:solidFill>
                  <a:srgbClr val="002060"/>
                </a:solidFill>
                <a:cs typeface="Arial" panose="020B0604020202020204" pitchFamily="34" charset="0"/>
              </a:rPr>
              <a:t>Có mấy tờ giấy được tô màu hoàn toàn?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180D49-F7FE-B8A8-9C71-AF94416FE045}"/>
              </a:ext>
            </a:extLst>
          </p:cNvPr>
          <p:cNvGrpSpPr/>
          <p:nvPr/>
        </p:nvGrpSpPr>
        <p:grpSpPr>
          <a:xfrm>
            <a:off x="9220200" y="862025"/>
            <a:ext cx="1752600" cy="1811020"/>
            <a:chOff x="9103442" y="2753541"/>
            <a:chExt cx="2286000" cy="23622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7AA35C6-439E-1660-0006-980666EFA4BB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49">
                  <a:extLst>
                    <a:ext uri="{FF2B5EF4-FFF2-40B4-BE49-F238E27FC236}">
                      <a16:creationId xmlns:a16="http://schemas.microsoft.com/office/drawing/2014/main" id="{84DC9CC7-D569-A9B9-D400-70B866FB8EDA}"/>
                    </a:ext>
                  </a:extLst>
                </p:cNvPr>
                <p:cNvSpPr txBox="1"/>
                <p:nvPr/>
              </p:nvSpPr>
              <p:spPr>
                <a:xfrm>
                  <a:off x="9867899" y="3493049"/>
                  <a:ext cx="757085" cy="88318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49">
                  <a:extLst>
                    <a:ext uri="{FF2B5EF4-FFF2-40B4-BE49-F238E27FC236}">
                      <a16:creationId xmlns:a16="http://schemas.microsoft.com/office/drawing/2014/main" id="{84DC9CC7-D569-A9B9-D400-70B866FB8E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7899" y="3493049"/>
                  <a:ext cx="757085" cy="8831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A037F31-8F86-73D0-FC66-270EFC2B234D}"/>
              </a:ext>
            </a:extLst>
          </p:cNvPr>
          <p:cNvSpPr/>
          <p:nvPr/>
        </p:nvSpPr>
        <p:spPr>
          <a:xfrm>
            <a:off x="662313" y="947176"/>
            <a:ext cx="7943132" cy="1725869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4000" b="1">
                <a:solidFill>
                  <a:srgbClr val="002060"/>
                </a:solidFill>
                <a:cs typeface="Arial" panose="020B0604020202020204" pitchFamily="34" charset="0"/>
              </a:rPr>
              <a:t>Tô thêm bao nhiêu phần ở tờ giấy thứ ba?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34AA48-2BDD-9093-659C-BC2C64AA9275}"/>
              </a:ext>
            </a:extLst>
          </p:cNvPr>
          <p:cNvGrpSpPr/>
          <p:nvPr/>
        </p:nvGrpSpPr>
        <p:grpSpPr>
          <a:xfrm>
            <a:off x="9225355" y="862025"/>
            <a:ext cx="1752600" cy="1811020"/>
            <a:chOff x="9103442" y="2753541"/>
            <a:chExt cx="2286000" cy="23622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C05DBD2-E7AE-EBDB-06D4-CFA4EEB1B580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49">
                  <a:extLst>
                    <a:ext uri="{FF2B5EF4-FFF2-40B4-BE49-F238E27FC236}">
                      <a16:creationId xmlns:a16="http://schemas.microsoft.com/office/drawing/2014/main" id="{564E1E9A-9C01-7578-33A7-40DB0B1D70AD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𝟐𝟕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49">
                  <a:extLst>
                    <a:ext uri="{FF2B5EF4-FFF2-40B4-BE49-F238E27FC236}">
                      <a16:creationId xmlns:a16="http://schemas.microsoft.com/office/drawing/2014/main" id="{564E1E9A-9C01-7578-33A7-40DB0B1D7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9235"/>
                </a:xfrm>
                <a:prstGeom prst="rect">
                  <a:avLst/>
                </a:prstGeom>
                <a:blipFill>
                  <a:blip r:embed="rId6"/>
                  <a:stretch>
                    <a:fillRect l="-50526" r="-2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58860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2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21AFD5-AD43-36C4-FA8C-1D9F345D0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8" y="2819400"/>
            <a:ext cx="9860932" cy="32766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0B688F8-DE24-8AD0-4896-7AFBD1DDFC71}"/>
              </a:ext>
            </a:extLst>
          </p:cNvPr>
          <p:cNvSpPr/>
          <p:nvPr/>
        </p:nvSpPr>
        <p:spPr>
          <a:xfrm>
            <a:off x="622854" y="666908"/>
            <a:ext cx="11430000" cy="1923892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9630">
              <a:spcBef>
                <a:spcPct val="0"/>
              </a:spcBef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 số chỉ số phần đã được tô màu là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; nghĩa</a:t>
            </a:r>
          </a:p>
          <a:p>
            <a:pPr lvl="0" algn="ctr" defTabSz="609630">
              <a:spcBef>
                <a:spcPct val="0"/>
              </a:spcBef>
              <a:defRPr/>
            </a:pP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9630">
              <a:spcBef>
                <a:spcPct val="0"/>
              </a:spcBef>
              <a:defRPr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đã tô màu trọn vẹn 2 tờ giấy và thêm       tờ giấy nữa.</a:t>
            </a:r>
          </a:p>
          <a:p>
            <a:pPr lvl="0" algn="ctr" defTabSz="609630">
              <a:spcBef>
                <a:spcPct val="0"/>
              </a:spcBef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49">
                <a:extLst>
                  <a:ext uri="{FF2B5EF4-FFF2-40B4-BE49-F238E27FC236}">
                    <a16:creationId xmlns:a16="http://schemas.microsoft.com/office/drawing/2014/main" id="{564E1E9A-9C01-7578-33A7-40DB0B1D70AD}"/>
                  </a:ext>
                </a:extLst>
              </p:cNvPr>
              <p:cNvSpPr txBox="1"/>
              <p:nvPr/>
            </p:nvSpPr>
            <p:spPr>
              <a:xfrm>
                <a:off x="9255553" y="689239"/>
                <a:ext cx="580432" cy="8094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𝟐𝟐𝟕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49">
                <a:extLst>
                  <a:ext uri="{FF2B5EF4-FFF2-40B4-BE49-F238E27FC236}">
                    <a16:creationId xmlns:a16="http://schemas.microsoft.com/office/drawing/2014/main" id="{564E1E9A-9C01-7578-33A7-40DB0B1D7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553" y="689239"/>
                <a:ext cx="580432" cy="809452"/>
              </a:xfrm>
              <a:prstGeom prst="rect">
                <a:avLst/>
              </a:prstGeom>
              <a:blipFill>
                <a:blip r:embed="rId3"/>
                <a:stretch>
                  <a:fillRect l="-13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49">
                <a:extLst>
                  <a:ext uri="{FF2B5EF4-FFF2-40B4-BE49-F238E27FC236}">
                    <a16:creationId xmlns:a16="http://schemas.microsoft.com/office/drawing/2014/main" id="{DFC2B74E-B4D6-B1D8-39EB-FEFCB04C1975}"/>
                  </a:ext>
                </a:extLst>
              </p:cNvPr>
              <p:cNvSpPr txBox="1"/>
              <p:nvPr/>
            </p:nvSpPr>
            <p:spPr>
              <a:xfrm>
                <a:off x="8686800" y="1709819"/>
                <a:ext cx="580432" cy="8094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49">
                <a:extLst>
                  <a:ext uri="{FF2B5EF4-FFF2-40B4-BE49-F238E27FC236}">
                    <a16:creationId xmlns:a16="http://schemas.microsoft.com/office/drawing/2014/main" id="{DFC2B74E-B4D6-B1D8-39EB-FEFCB04C1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1709819"/>
                <a:ext cx="580432" cy="809452"/>
              </a:xfrm>
              <a:prstGeom prst="rect">
                <a:avLst/>
              </a:prstGeom>
              <a:blipFill>
                <a:blip r:embed="rId4"/>
                <a:stretch>
                  <a:fillRect l="-1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9967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D88F90-2E46-29FB-3243-97E80844EA84}"/>
              </a:ext>
            </a:extLst>
          </p:cNvPr>
          <p:cNvSpPr/>
          <p:nvPr/>
        </p:nvSpPr>
        <p:spPr>
          <a:xfrm>
            <a:off x="5876495" y="891092"/>
            <a:ext cx="2153236" cy="177824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21AFD5-AD43-36C4-FA8C-1D9F345D0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8" y="2819400"/>
            <a:ext cx="9860932" cy="32766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0B688F8-DE24-8AD0-4896-7AFBD1DDFC71}"/>
              </a:ext>
            </a:extLst>
          </p:cNvPr>
          <p:cNvSpPr/>
          <p:nvPr/>
        </p:nvSpPr>
        <p:spPr>
          <a:xfrm>
            <a:off x="906905" y="1327424"/>
            <a:ext cx="2196546" cy="809452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VIẾT: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49">
                <a:extLst>
                  <a:ext uri="{FF2B5EF4-FFF2-40B4-BE49-F238E27FC236}">
                    <a16:creationId xmlns:a16="http://schemas.microsoft.com/office/drawing/2014/main" id="{564E1E9A-9C01-7578-33A7-40DB0B1D70AD}"/>
                  </a:ext>
                </a:extLst>
              </p:cNvPr>
              <p:cNvSpPr txBox="1"/>
              <p:nvPr/>
            </p:nvSpPr>
            <p:spPr>
              <a:xfrm>
                <a:off x="3166536" y="891092"/>
                <a:ext cx="3069372" cy="17782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227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800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23" name="TextBox 49">
                <a:extLst>
                  <a:ext uri="{FF2B5EF4-FFF2-40B4-BE49-F238E27FC236}">
                    <a16:creationId xmlns:a16="http://schemas.microsoft.com/office/drawing/2014/main" id="{564E1E9A-9C01-7578-33A7-40DB0B1D7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536" y="891092"/>
                <a:ext cx="3069372" cy="1778244"/>
              </a:xfrm>
              <a:prstGeom prst="rect">
                <a:avLst/>
              </a:prstGeom>
              <a:blipFill>
                <a:blip r:embed="rId3"/>
                <a:stretch>
                  <a:fillRect t="-4452" r="-5159" b="-1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BF41242-CE1F-B281-5465-B1171896D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64" y="908015"/>
            <a:ext cx="1920719" cy="1761321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80F464A9-B572-9A25-8574-029D373DF69D}"/>
              </a:ext>
            </a:extLst>
          </p:cNvPr>
          <p:cNvSpPr/>
          <p:nvPr/>
        </p:nvSpPr>
        <p:spPr>
          <a:xfrm>
            <a:off x="8207115" y="1529787"/>
            <a:ext cx="716267" cy="40472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26E216-6C3F-4743-41D6-A1D7152B2118}"/>
              </a:ext>
            </a:extLst>
          </p:cNvPr>
          <p:cNvSpPr/>
          <p:nvPr/>
        </p:nvSpPr>
        <p:spPr>
          <a:xfrm>
            <a:off x="9021444" y="1383949"/>
            <a:ext cx="2196546" cy="809452"/>
          </a:xfrm>
          <a:prstGeom prst="roundRect">
            <a:avLst>
              <a:gd name="adj" fmla="val 26503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Hỗn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số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798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3" grpId="0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D88F90-2E46-29FB-3243-97E80844EA84}"/>
              </a:ext>
            </a:extLst>
          </p:cNvPr>
          <p:cNvSpPr/>
          <p:nvPr/>
        </p:nvSpPr>
        <p:spPr>
          <a:xfrm>
            <a:off x="847536" y="1396878"/>
            <a:ext cx="2429064" cy="177824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41242-CE1F-B281-5465-B1171896D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3" y="1418610"/>
            <a:ext cx="1920719" cy="17613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26E216-6C3F-4743-41D6-A1D7152B2118}"/>
              </a:ext>
            </a:extLst>
          </p:cNvPr>
          <p:cNvSpPr/>
          <p:nvPr/>
        </p:nvSpPr>
        <p:spPr>
          <a:xfrm>
            <a:off x="3276600" y="1447800"/>
            <a:ext cx="8047433" cy="1727321"/>
          </a:xfrm>
          <a:prstGeom prst="roundRect">
            <a:avLst>
              <a:gd name="adj" fmla="val 26503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4400" b="1">
                <a:solidFill>
                  <a:srgbClr val="002060"/>
                </a:solidFill>
                <a:cs typeface="Arial" panose="020B0604020202020204" pitchFamily="34" charset="0"/>
              </a:rPr>
              <a:t> là một </a:t>
            </a:r>
            <a:r>
              <a:rPr lang="vi-VN" sz="4400" b="1">
                <a:solidFill>
                  <a:srgbClr val="FF0000"/>
                </a:solidFill>
                <a:cs typeface="Arial" panose="020B0604020202020204" pitchFamily="34" charset="0"/>
              </a:rPr>
              <a:t>hỗn số</a:t>
            </a:r>
            <a:r>
              <a:rPr lang="vi-VN" sz="4400" b="1">
                <a:solidFill>
                  <a:srgbClr val="002060"/>
                </a:solidFill>
                <a:cs typeface="Arial" panose="020B0604020202020204" pitchFamily="34" charset="0"/>
              </a:rPr>
              <a:t>; đọc là </a:t>
            </a:r>
            <a:r>
              <a:rPr lang="vi-VN" sz="4400" b="1">
                <a:solidFill>
                  <a:srgbClr val="0070C0"/>
                </a:solidFill>
                <a:cs typeface="Arial" panose="020B0604020202020204" pitchFamily="34" charset="0"/>
              </a:rPr>
              <a:t>hai và hai mươi bảy phần trăm</a:t>
            </a:r>
            <a:r>
              <a:rPr lang="vi-VN" sz="4400" b="1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8771D9-BB5D-616E-7E99-7191D39E8862}"/>
              </a:ext>
            </a:extLst>
          </p:cNvPr>
          <p:cNvSpPr/>
          <p:nvPr/>
        </p:nvSpPr>
        <p:spPr>
          <a:xfrm>
            <a:off x="847536" y="3682878"/>
            <a:ext cx="2429064" cy="177824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61622-4C67-BD68-45B7-6B857E88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3" y="3704610"/>
            <a:ext cx="1920719" cy="1761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6AD5206-D531-12FB-5549-1CD3B0C3AE06}"/>
                  </a:ext>
                </a:extLst>
              </p:cNvPr>
              <p:cNvSpPr/>
              <p:nvPr/>
            </p:nvSpPr>
            <p:spPr>
              <a:xfrm>
                <a:off x="3276600" y="3682879"/>
                <a:ext cx="8047433" cy="1800644"/>
              </a:xfrm>
              <a:prstGeom prst="roundRect">
                <a:avLst>
                  <a:gd name="adj" fmla="val 26503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spcBef>
                    <a:spcPct val="0"/>
                  </a:spcBef>
                  <a:defRPr/>
                </a:pPr>
                <a:r>
                  <a:rPr lang="vi-VN" sz="44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có </a:t>
                </a:r>
                <a:r>
                  <a:rPr lang="vi-VN" sz="44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phần nguyên là 2</a:t>
                </a:r>
                <a:r>
                  <a:rPr lang="vi-VN" sz="44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, phần</a:t>
                </a:r>
                <a:endParaRPr lang="en-US" sz="4400" b="1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  <a:p>
                <a:pPr lvl="0" algn="ctr" defTabSz="609630">
                  <a:spcBef>
                    <a:spcPct val="0"/>
                  </a:spcBef>
                  <a:defRPr/>
                </a:pPr>
                <a:r>
                  <a:rPr lang="vi-VN" sz="44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400" b="1">
                    <a:solidFill>
                      <a:srgbClr val="0070C0"/>
                    </a:solidFill>
                    <a:cs typeface="Arial" panose="020B0604020202020204" pitchFamily="34" charset="0"/>
                  </a:rPr>
                  <a:t>phân số là</a:t>
                </a:r>
                <a:r>
                  <a:rPr lang="en-US" sz="4400" b="1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6AD5206-D531-12FB-5549-1CD3B0C3A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3682879"/>
                <a:ext cx="8047433" cy="1800644"/>
              </a:xfrm>
              <a:prstGeom prst="roundRect">
                <a:avLst>
                  <a:gd name="adj" fmla="val 26503"/>
                </a:avLst>
              </a:prstGeom>
              <a:blipFill>
                <a:blip r:embed="rId3"/>
                <a:stretch>
                  <a:fillRect t="-8054" b="-7047"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9804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/>
          <p:cNvGrpSpPr/>
          <p:nvPr/>
        </p:nvGrpSpPr>
        <p:grpSpPr>
          <a:xfrm>
            <a:off x="-93090" y="4483385"/>
            <a:ext cx="3343861" cy="1275071"/>
            <a:chOff x="0" y="0"/>
            <a:chExt cx="6687723" cy="255014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315786" cy="2550141"/>
            </a:xfrm>
            <a:custGeom>
              <a:avLst/>
              <a:gdLst/>
              <a:ahLst/>
              <a:cxnLst/>
              <a:rect l="l" t="t" r="r" b="b"/>
              <a:pathLst>
                <a:path w="3315786" h="2550141">
                  <a:moveTo>
                    <a:pt x="0" y="0"/>
                  </a:moveTo>
                  <a:lnTo>
                    <a:pt x="3315786" y="0"/>
                  </a:lnTo>
                  <a:lnTo>
                    <a:pt x="3315786" y="2550141"/>
                  </a:lnTo>
                  <a:lnTo>
                    <a:pt x="0" y="255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8"/>
            <p:cNvSpPr/>
            <p:nvPr/>
          </p:nvSpPr>
          <p:spPr>
            <a:xfrm>
              <a:off x="3371936" y="0"/>
              <a:ext cx="3315786" cy="2550141"/>
            </a:xfrm>
            <a:custGeom>
              <a:avLst/>
              <a:gdLst/>
              <a:ahLst/>
              <a:cxnLst/>
              <a:rect l="l" t="t" r="r" b="b"/>
              <a:pathLst>
                <a:path w="3315786" h="2550141">
                  <a:moveTo>
                    <a:pt x="0" y="0"/>
                  </a:moveTo>
                  <a:lnTo>
                    <a:pt x="3315787" y="0"/>
                  </a:lnTo>
                  <a:lnTo>
                    <a:pt x="3315787" y="2550141"/>
                  </a:lnTo>
                  <a:lnTo>
                    <a:pt x="0" y="255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3510DC98-E780-C72D-ABE5-FD0E473A1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0" b="92500" l="10000" r="90000">
                        <a14:foregroundMark x1="29000" y1="4259" x2="60143" y2="10741"/>
                        <a14:foregroundMark x1="49571" y1="2130" x2="54143" y2="2130"/>
                        <a14:foregroundMark x1="29000" y1="90278" x2="35571" y2="90278"/>
                        <a14:foregroundMark x1="66857" y1="88611" x2="71429" y2="89907"/>
                        <a14:foregroundMark x1="65429" y1="89444" x2="70857" y2="92500"/>
                        <a14:foregroundMark x1="66143" y1="36944" x2="72714" y2="44722"/>
                        <a14:foregroundMark x1="33571" y1="39167" x2="41000" y2="42593"/>
                        <a14:foregroundMark x1="36286" y1="36111" x2="45571" y2="3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62" y="4001175"/>
            <a:ext cx="2153719" cy="3322880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5670412" y="4483385"/>
            <a:ext cx="6725823" cy="1275071"/>
            <a:chOff x="0" y="0"/>
            <a:chExt cx="13451645" cy="255014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315786" cy="2550141"/>
            </a:xfrm>
            <a:custGeom>
              <a:avLst/>
              <a:gdLst/>
              <a:ahLst/>
              <a:cxnLst/>
              <a:rect l="l" t="t" r="r" b="b"/>
              <a:pathLst>
                <a:path w="3315786" h="2550141">
                  <a:moveTo>
                    <a:pt x="0" y="0"/>
                  </a:moveTo>
                  <a:lnTo>
                    <a:pt x="3315786" y="0"/>
                  </a:lnTo>
                  <a:lnTo>
                    <a:pt x="3315786" y="2550141"/>
                  </a:lnTo>
                  <a:lnTo>
                    <a:pt x="0" y="255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32"/>
            <p:cNvSpPr/>
            <p:nvPr/>
          </p:nvSpPr>
          <p:spPr>
            <a:xfrm>
              <a:off x="3371936" y="0"/>
              <a:ext cx="3315786" cy="2550141"/>
            </a:xfrm>
            <a:custGeom>
              <a:avLst/>
              <a:gdLst/>
              <a:ahLst/>
              <a:cxnLst/>
              <a:rect l="l" t="t" r="r" b="b"/>
              <a:pathLst>
                <a:path w="3315786" h="2550141">
                  <a:moveTo>
                    <a:pt x="0" y="0"/>
                  </a:moveTo>
                  <a:lnTo>
                    <a:pt x="3315787" y="0"/>
                  </a:lnTo>
                  <a:lnTo>
                    <a:pt x="3315787" y="2550141"/>
                  </a:lnTo>
                  <a:lnTo>
                    <a:pt x="0" y="255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6763923" y="0"/>
              <a:ext cx="3315786" cy="2550141"/>
            </a:xfrm>
            <a:custGeom>
              <a:avLst/>
              <a:gdLst/>
              <a:ahLst/>
              <a:cxnLst/>
              <a:rect l="l" t="t" r="r" b="b"/>
              <a:pathLst>
                <a:path w="3315786" h="2550141">
                  <a:moveTo>
                    <a:pt x="0" y="0"/>
                  </a:moveTo>
                  <a:lnTo>
                    <a:pt x="3315786" y="0"/>
                  </a:lnTo>
                  <a:lnTo>
                    <a:pt x="3315786" y="2550141"/>
                  </a:lnTo>
                  <a:lnTo>
                    <a:pt x="0" y="255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135859" y="0"/>
              <a:ext cx="3315786" cy="2550141"/>
            </a:xfrm>
            <a:custGeom>
              <a:avLst/>
              <a:gdLst/>
              <a:ahLst/>
              <a:cxnLst/>
              <a:rect l="l" t="t" r="r" b="b"/>
              <a:pathLst>
                <a:path w="3315786" h="2550141">
                  <a:moveTo>
                    <a:pt x="0" y="0"/>
                  </a:moveTo>
                  <a:lnTo>
                    <a:pt x="3315786" y="0"/>
                  </a:lnTo>
                  <a:lnTo>
                    <a:pt x="3315786" y="2550141"/>
                  </a:lnTo>
                  <a:lnTo>
                    <a:pt x="0" y="255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204235" y="4863121"/>
            <a:ext cx="12600469" cy="765965"/>
            <a:chOff x="0" y="0"/>
            <a:chExt cx="25200939" cy="153192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1733431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-253610" y="5341904"/>
            <a:ext cx="12718949" cy="1711621"/>
            <a:chOff x="0" y="0"/>
            <a:chExt cx="5024770" cy="6761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676196"/>
            </a:xfrm>
            <a:custGeom>
              <a:avLst/>
              <a:gdLst/>
              <a:ahLst/>
              <a:cxnLst/>
              <a:rect l="l" t="t" r="r" b="b"/>
              <a:pathLst>
                <a:path w="5024770" h="676196">
                  <a:moveTo>
                    <a:pt x="0" y="0"/>
                  </a:moveTo>
                  <a:lnTo>
                    <a:pt x="5024770" y="0"/>
                  </a:lnTo>
                  <a:lnTo>
                    <a:pt x="5024770" y="676196"/>
                  </a:lnTo>
                  <a:lnTo>
                    <a:pt x="0" y="676196"/>
                  </a:lnTo>
                  <a:close/>
                </a:path>
              </a:pathLst>
            </a:custGeom>
            <a:solidFill>
              <a:srgbClr val="8CCD1C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024770" cy="7047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Freeform 39"/>
          <p:cNvSpPr/>
          <p:nvPr/>
        </p:nvSpPr>
        <p:spPr>
          <a:xfrm flipH="1">
            <a:off x="-93090" y="4863121"/>
            <a:ext cx="2285224" cy="2235365"/>
          </a:xfrm>
          <a:custGeom>
            <a:avLst/>
            <a:gdLst/>
            <a:ahLst/>
            <a:cxnLst/>
            <a:rect l="l" t="t" r="r" b="b"/>
            <a:pathLst>
              <a:path w="3427836" h="3353047">
                <a:moveTo>
                  <a:pt x="3427835" y="0"/>
                </a:moveTo>
                <a:lnTo>
                  <a:pt x="0" y="0"/>
                </a:lnTo>
                <a:lnTo>
                  <a:pt x="0" y="3353046"/>
                </a:lnTo>
                <a:lnTo>
                  <a:pt x="3427835" y="3353046"/>
                </a:lnTo>
                <a:lnTo>
                  <a:pt x="34278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0736546" y="5592760"/>
            <a:ext cx="1539309" cy="1505725"/>
          </a:xfrm>
          <a:custGeom>
            <a:avLst/>
            <a:gdLst/>
            <a:ahLst/>
            <a:cxnLst/>
            <a:rect l="l" t="t" r="r" b="b"/>
            <a:pathLst>
              <a:path w="2308964" h="2258587">
                <a:moveTo>
                  <a:pt x="0" y="0"/>
                </a:moveTo>
                <a:lnTo>
                  <a:pt x="2308964" y="0"/>
                </a:lnTo>
                <a:lnTo>
                  <a:pt x="2308964" y="2258587"/>
                </a:lnTo>
                <a:lnTo>
                  <a:pt x="0" y="22585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212702" y="1209577"/>
            <a:ext cx="5554107" cy="4450229"/>
          </a:xfrm>
          <a:custGeom>
            <a:avLst/>
            <a:gdLst/>
            <a:ahLst/>
            <a:cxnLst/>
            <a:rect l="l" t="t" r="r" b="b"/>
            <a:pathLst>
              <a:path w="8331161" h="6675343">
                <a:moveTo>
                  <a:pt x="0" y="0"/>
                </a:moveTo>
                <a:lnTo>
                  <a:pt x="8331161" y="0"/>
                </a:lnTo>
                <a:lnTo>
                  <a:pt x="8331161" y="6675343"/>
                </a:lnTo>
                <a:lnTo>
                  <a:pt x="0" y="66753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-2574808" y="1209577"/>
            <a:ext cx="5554107" cy="4450229"/>
          </a:xfrm>
          <a:custGeom>
            <a:avLst/>
            <a:gdLst/>
            <a:ahLst/>
            <a:cxnLst/>
            <a:rect l="l" t="t" r="r" b="b"/>
            <a:pathLst>
              <a:path w="8331161" h="6675343">
                <a:moveTo>
                  <a:pt x="8331161" y="0"/>
                </a:moveTo>
                <a:lnTo>
                  <a:pt x="0" y="0"/>
                </a:lnTo>
                <a:lnTo>
                  <a:pt x="0" y="6675343"/>
                </a:lnTo>
                <a:lnTo>
                  <a:pt x="8331161" y="6675343"/>
                </a:lnTo>
                <a:lnTo>
                  <a:pt x="8331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7732513" y="3729558"/>
            <a:ext cx="4193429" cy="3548690"/>
          </a:xfrm>
          <a:custGeom>
            <a:avLst/>
            <a:gdLst/>
            <a:ahLst/>
            <a:cxnLst/>
            <a:rect l="l" t="t" r="r" b="b"/>
            <a:pathLst>
              <a:path w="6290144" h="5323035">
                <a:moveTo>
                  <a:pt x="0" y="0"/>
                </a:moveTo>
                <a:lnTo>
                  <a:pt x="6290144" y="0"/>
                </a:lnTo>
                <a:lnTo>
                  <a:pt x="6290144" y="5323035"/>
                </a:lnTo>
                <a:lnTo>
                  <a:pt x="0" y="5323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A216F34-6550-5D04-37C9-A91BF9CD6895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-548602" y="-140414"/>
            <a:ext cx="3487251" cy="1382220"/>
          </a:xfrm>
          <a:custGeom>
            <a:avLst/>
            <a:gdLst/>
            <a:ahLst/>
            <a:cxnLst/>
            <a:rect l="l" t="t" r="r" b="b"/>
            <a:pathLst>
              <a:path w="5230877" h="2073330">
                <a:moveTo>
                  <a:pt x="0" y="0"/>
                </a:moveTo>
                <a:lnTo>
                  <a:pt x="5230878" y="0"/>
                </a:lnTo>
                <a:lnTo>
                  <a:pt x="5230878" y="2073329"/>
                </a:lnTo>
                <a:lnTo>
                  <a:pt x="0" y="20733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9632946" y="75584"/>
            <a:ext cx="2642909" cy="1047553"/>
          </a:xfrm>
          <a:custGeom>
            <a:avLst/>
            <a:gdLst/>
            <a:ahLst/>
            <a:cxnLst/>
            <a:rect l="l" t="t" r="r" b="b"/>
            <a:pathLst>
              <a:path w="3964364" h="1571330">
                <a:moveTo>
                  <a:pt x="0" y="0"/>
                </a:moveTo>
                <a:lnTo>
                  <a:pt x="3964365" y="0"/>
                </a:lnTo>
                <a:lnTo>
                  <a:pt x="3964365" y="1571330"/>
                </a:lnTo>
                <a:lnTo>
                  <a:pt x="0" y="15713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6096000" y="189510"/>
            <a:ext cx="1775685" cy="703817"/>
          </a:xfrm>
          <a:custGeom>
            <a:avLst/>
            <a:gdLst/>
            <a:ahLst/>
            <a:cxnLst/>
            <a:rect l="l" t="t" r="r" b="b"/>
            <a:pathLst>
              <a:path w="2663528" h="1055725">
                <a:moveTo>
                  <a:pt x="0" y="0"/>
                </a:moveTo>
                <a:lnTo>
                  <a:pt x="2663528" y="0"/>
                </a:lnTo>
                <a:lnTo>
                  <a:pt x="2663528" y="1055726"/>
                </a:lnTo>
                <a:lnTo>
                  <a:pt x="0" y="10557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49">
            <a:extLst>
              <a:ext uri="{FF2B5EF4-FFF2-40B4-BE49-F238E27FC236}">
                <a16:creationId xmlns:a16="http://schemas.microsoft.com/office/drawing/2014/main" id="{EE6F4A41-24FD-CFDD-360F-0E975DF87B0E}"/>
              </a:ext>
            </a:extLst>
          </p:cNvPr>
          <p:cNvSpPr txBox="1"/>
          <p:nvPr/>
        </p:nvSpPr>
        <p:spPr>
          <a:xfrm>
            <a:off x="990600" y="1988171"/>
            <a:ext cx="10439399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HS nhận biết phân số thập phân và viết được một phân số thập phân dưới dạng hỗn số.</a:t>
            </a:r>
          </a:p>
          <a:p>
            <a:pPr algn="just" defTabSz="609630">
              <a:spcBef>
                <a:spcPct val="0"/>
              </a:spcBef>
            </a:pPr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Vận dụng để giải quyết vấn đề đơn giản liên quan đến việc viết các số đo dưới dạng</a:t>
            </a:r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 số.</a:t>
            </a:r>
          </a:p>
          <a:p>
            <a:pPr algn="just" defTabSz="609630">
              <a:spcBef>
                <a:spcPct val="0"/>
              </a:spcBef>
            </a:pPr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HS có cơ hội phát triển các năng lực tư duy và lập luận toán học, giao tiếp toán học, giải</a:t>
            </a:r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 vấn đề toán học và các phẩm chất chăm chỉ, trung thực, trách nhiệm.</a:t>
            </a:r>
            <a:endParaRPr lang="en-US" sz="3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Trái táo số 1">
            <a:extLst>
              <a:ext uri="{FF2B5EF4-FFF2-40B4-BE49-F238E27FC236}">
                <a16:creationId xmlns:a16="http://schemas.microsoft.com/office/drawing/2014/main" id="{206054A6-3725-9EBB-16FD-69C43BE82A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058" y="1763220"/>
            <a:ext cx="762066" cy="847417"/>
          </a:xfrm>
          <a:prstGeom prst="rect">
            <a:avLst/>
          </a:prstGeom>
        </p:spPr>
      </p:pic>
      <p:pic>
        <p:nvPicPr>
          <p:cNvPr id="58" name="Trái táo số 2">
            <a:extLst>
              <a:ext uri="{FF2B5EF4-FFF2-40B4-BE49-F238E27FC236}">
                <a16:creationId xmlns:a16="http://schemas.microsoft.com/office/drawing/2014/main" id="{B9432CC7-52A8-379E-E5A1-6AC89B4835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058" y="2773159"/>
            <a:ext cx="762066" cy="853514"/>
          </a:xfrm>
          <a:prstGeom prst="rect">
            <a:avLst/>
          </a:prstGeom>
        </p:spPr>
      </p:pic>
      <p:pic>
        <p:nvPicPr>
          <p:cNvPr id="59" name="Trái táo số 3">
            <a:extLst>
              <a:ext uri="{FF2B5EF4-FFF2-40B4-BE49-F238E27FC236}">
                <a16:creationId xmlns:a16="http://schemas.microsoft.com/office/drawing/2014/main" id="{D6F2410D-98FC-EC51-3D87-24C209AB51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396" y="3724378"/>
            <a:ext cx="755970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834A51-3AB9-2A12-2D38-1F513822DB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715" y="4590845"/>
            <a:ext cx="1525626" cy="1525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58EAA-8EFE-1E0F-BD63-615E434430D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4379" y="542998"/>
            <a:ext cx="8681456" cy="192650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4939286" y="984534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LƯU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 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Adam Gorry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>
                <a:solidFill>
                  <a:prstClr val="black"/>
                </a:solidFill>
                <a:latin typeface="UTM Duepuntozero" panose="02040603050506020204" pitchFamily="18" charset="0"/>
              </a:rPr>
              <a:t>- </a:t>
            </a:r>
            <a:r>
              <a:rPr lang="vi-VN" sz="4400">
                <a:solidFill>
                  <a:prstClr val="black"/>
                </a:solidFill>
                <a:latin typeface="UTM Duepuntozero" panose="02040603050506020204" pitchFamily="18" charset="0"/>
              </a:rPr>
              <a:t>Phần phân số của hỗn số bao giờ cũng </a:t>
            </a:r>
            <a:r>
              <a:rPr lang="vi-VN" sz="4400">
                <a:solidFill>
                  <a:srgbClr val="FF0000"/>
                </a:solidFill>
                <a:latin typeface="UTM Duepuntozero" panose="02040603050506020204" pitchFamily="18" charset="0"/>
              </a:rPr>
              <a:t>bé hơn 1.</a:t>
            </a:r>
            <a:endParaRPr lang="en-US" sz="4400">
              <a:solidFill>
                <a:srgbClr val="FF0000"/>
              </a:solidFill>
              <a:latin typeface="UTM Duepuntozero" panose="02040603050506020204" pitchFamily="18" charset="0"/>
            </a:endParaRPr>
          </a:p>
          <a:p>
            <a:pPr lvl="0" algn="just">
              <a:defRPr/>
            </a:pPr>
            <a:r>
              <a:rPr lang="en-US" sz="4400">
                <a:solidFill>
                  <a:prstClr val="black"/>
                </a:solidFill>
                <a:latin typeface="UTM Duepuntozero" panose="02040603050506020204" pitchFamily="18" charset="0"/>
              </a:rPr>
              <a:t>- Khi đọc (hoặc viết) hỗn số, ta đọc (hoặc viết) phần nguyên  rồi đọc (hoặc viết) phần phân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D49456-D672-AB56-7525-9912C0485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0" y="412292"/>
            <a:ext cx="1525626" cy="15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>
            <a:extLst>
              <a:ext uri="{FF2B5EF4-FFF2-40B4-BE49-F238E27FC236}">
                <a16:creationId xmlns:a16="http://schemas.microsoft.com/office/drawing/2014/main" id="{A3232F7D-2E48-E2D6-BB44-9546E5995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>
            <a:extLst>
              <a:ext uri="{FF2B5EF4-FFF2-40B4-BE49-F238E27FC236}">
                <a16:creationId xmlns:a16="http://schemas.microsoft.com/office/drawing/2014/main" id="{96A3F716-D600-42F4-3B42-4B596887B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>
            <a:extLst>
              <a:ext uri="{FF2B5EF4-FFF2-40B4-BE49-F238E27FC236}">
                <a16:creationId xmlns:a16="http://schemas.microsoft.com/office/drawing/2014/main" id="{866D2EA7-927D-2F64-0873-6CBB316AC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37" name="Trái táo số 7">
            <a:extLst>
              <a:ext uri="{FF2B5EF4-FFF2-40B4-BE49-F238E27FC236}">
                <a16:creationId xmlns:a16="http://schemas.microsoft.com/office/drawing/2014/main" id="{9E5BE4BF-1531-D9DE-3D16-9F564384A3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38" name="Trái táo số 8">
            <a:extLst>
              <a:ext uri="{FF2B5EF4-FFF2-40B4-BE49-F238E27FC236}">
                <a16:creationId xmlns:a16="http://schemas.microsoft.com/office/drawing/2014/main" id="{7360D3A0-4C25-0CA1-198B-76F3F27A1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119964" y="1886782"/>
            <a:ext cx="3178781" cy="4906841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5" y="3685310"/>
            <a:ext cx="4897584" cy="4897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86AC8A-356E-3CD9-1961-3F3499B135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9945" y="2301563"/>
            <a:ext cx="2266169" cy="2266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AACD2-F941-DE15-0929-C09015AFC0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829" y="158212"/>
            <a:ext cx="756579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1809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EADA-8874-E10D-3829-F804508AC718}"/>
              </a:ext>
            </a:extLst>
          </p:cNvPr>
          <p:cNvSpPr txBox="1"/>
          <p:nvPr/>
        </p:nvSpPr>
        <p:spPr>
          <a:xfrm>
            <a:off x="1754605" y="617621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/>
              <a:t>Đọc các phân số thập phân trong các phân số dưới đây. </a:t>
            </a:r>
            <a:endParaRPr lang="en-US" sz="4000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DD541-4837-2DF8-5A06-982998D2B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4" y="2371419"/>
            <a:ext cx="10833692" cy="17526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50C9D3-69AC-E092-F8FA-E088E5DA289D}"/>
              </a:ext>
            </a:extLst>
          </p:cNvPr>
          <p:cNvCxnSpPr/>
          <p:nvPr/>
        </p:nvCxnSpPr>
        <p:spPr>
          <a:xfrm>
            <a:off x="1905000" y="1219200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D3C8CF-9FC2-910C-9C22-14E00E4A521B}"/>
              </a:ext>
            </a:extLst>
          </p:cNvPr>
          <p:cNvCxnSpPr>
            <a:cxnSpLocks/>
          </p:cNvCxnSpPr>
          <p:nvPr/>
        </p:nvCxnSpPr>
        <p:spPr>
          <a:xfrm>
            <a:off x="3886200" y="1219200"/>
            <a:ext cx="4267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F553B2-8CF2-AA90-FAEB-04E9A1E0C4BC}"/>
              </a:ext>
            </a:extLst>
          </p:cNvPr>
          <p:cNvSpPr/>
          <p:nvPr/>
        </p:nvSpPr>
        <p:spPr>
          <a:xfrm>
            <a:off x="831954" y="4411579"/>
            <a:ext cx="10375692" cy="1828800"/>
          </a:xfrm>
          <a:prstGeom prst="roundRect">
            <a:avLst>
              <a:gd name="adj" fmla="val 26503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phân số có mẫu số là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10; 100; 1 000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… gọi là các phân số thập phân.</a:t>
            </a:r>
          </a:p>
        </p:txBody>
      </p:sp>
    </p:spTree>
    <p:extLst>
      <p:ext uri="{BB962C8B-B14F-4D97-AF65-F5344CB8AC3E}">
        <p14:creationId xmlns:p14="http://schemas.microsoft.com/office/powerpoint/2010/main" val="105343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EADA-8874-E10D-3829-F804508AC718}"/>
              </a:ext>
            </a:extLst>
          </p:cNvPr>
          <p:cNvSpPr txBox="1"/>
          <p:nvPr/>
        </p:nvSpPr>
        <p:spPr>
          <a:xfrm>
            <a:off x="1754605" y="617621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 các phân số thập phân trong các phân số dưới đây.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F476D4-C7D7-FE47-1DAE-D1F1208BDF28}"/>
              </a:ext>
            </a:extLst>
          </p:cNvPr>
          <p:cNvSpPr/>
          <p:nvPr/>
        </p:nvSpPr>
        <p:spPr>
          <a:xfrm>
            <a:off x="609600" y="2371419"/>
            <a:ext cx="1145005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DD541-4837-2DF8-5A06-982998D2B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4" y="2371419"/>
            <a:ext cx="10833692" cy="1752600"/>
          </a:xfrm>
          <a:prstGeom prst="rect">
            <a:avLst/>
          </a:prstGeom>
        </p:spPr>
      </p:pic>
      <p:sp>
        <p:nvSpPr>
          <p:cNvPr id="13" name="b">
            <a:extLst>
              <a:ext uri="{FF2B5EF4-FFF2-40B4-BE49-F238E27FC236}">
                <a16:creationId xmlns:a16="http://schemas.microsoft.com/office/drawing/2014/main" id="{5372F3D5-2156-2344-A86D-85522D52CC06}"/>
              </a:ext>
            </a:extLst>
          </p:cNvPr>
          <p:cNvSpPr/>
          <p:nvPr/>
        </p:nvSpPr>
        <p:spPr>
          <a:xfrm>
            <a:off x="609600" y="4822532"/>
            <a:ext cx="5029200" cy="103215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Sáu phần mười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50C9D3-69AC-E092-F8FA-E088E5DA289D}"/>
              </a:ext>
            </a:extLst>
          </p:cNvPr>
          <p:cNvCxnSpPr/>
          <p:nvPr/>
        </p:nvCxnSpPr>
        <p:spPr>
          <a:xfrm>
            <a:off x="1905000" y="1219200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D3C8CF-9FC2-910C-9C22-14E00E4A521B}"/>
              </a:ext>
            </a:extLst>
          </p:cNvPr>
          <p:cNvCxnSpPr>
            <a:cxnSpLocks/>
          </p:cNvCxnSpPr>
          <p:nvPr/>
        </p:nvCxnSpPr>
        <p:spPr>
          <a:xfrm>
            <a:off x="3886200" y="1219200"/>
            <a:ext cx="4267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59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EADA-8874-E10D-3829-F804508AC718}"/>
              </a:ext>
            </a:extLst>
          </p:cNvPr>
          <p:cNvSpPr txBox="1"/>
          <p:nvPr/>
        </p:nvSpPr>
        <p:spPr>
          <a:xfrm>
            <a:off x="1754605" y="617621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 các phân số thập phân trong các phân số dưới đây.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F476D4-C7D7-FE47-1DAE-D1F1208BDF28}"/>
              </a:ext>
            </a:extLst>
          </p:cNvPr>
          <p:cNvSpPr/>
          <p:nvPr/>
        </p:nvSpPr>
        <p:spPr>
          <a:xfrm>
            <a:off x="3886200" y="2371419"/>
            <a:ext cx="17526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DD541-4837-2DF8-5A06-982998D2B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4" y="2371419"/>
            <a:ext cx="10833692" cy="1752600"/>
          </a:xfrm>
          <a:prstGeom prst="rect">
            <a:avLst/>
          </a:prstGeom>
        </p:spPr>
      </p:pic>
      <p:sp>
        <p:nvSpPr>
          <p:cNvPr id="13" name="b">
            <a:extLst>
              <a:ext uri="{FF2B5EF4-FFF2-40B4-BE49-F238E27FC236}">
                <a16:creationId xmlns:a16="http://schemas.microsoft.com/office/drawing/2014/main" id="{5372F3D5-2156-2344-A86D-85522D52CC06}"/>
              </a:ext>
            </a:extLst>
          </p:cNvPr>
          <p:cNvSpPr/>
          <p:nvPr/>
        </p:nvSpPr>
        <p:spPr>
          <a:xfrm>
            <a:off x="921046" y="4811289"/>
            <a:ext cx="10591800" cy="103215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vi-VN" sz="5400" b="1">
                <a:solidFill>
                  <a:srgbClr val="009999"/>
                </a:solidFill>
                <a:latin typeface="Calibri" panose="020F0502020204030204"/>
              </a:rPr>
              <a:t>Bốn trăm ba mươi chín phần trăm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801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EADA-8874-E10D-3829-F804508AC718}"/>
              </a:ext>
            </a:extLst>
          </p:cNvPr>
          <p:cNvSpPr txBox="1"/>
          <p:nvPr/>
        </p:nvSpPr>
        <p:spPr>
          <a:xfrm>
            <a:off x="1754605" y="617621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 các phân số thập phân trong các phân số dưới đây.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F476D4-C7D7-FE47-1DAE-D1F1208BDF28}"/>
              </a:ext>
            </a:extLst>
          </p:cNvPr>
          <p:cNvSpPr/>
          <p:nvPr/>
        </p:nvSpPr>
        <p:spPr>
          <a:xfrm>
            <a:off x="8305800" y="2279350"/>
            <a:ext cx="3207046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DD541-4837-2DF8-5A06-982998D2B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4" y="2371419"/>
            <a:ext cx="10833692" cy="1752600"/>
          </a:xfrm>
          <a:prstGeom prst="rect">
            <a:avLst/>
          </a:prstGeom>
        </p:spPr>
      </p:pic>
      <p:sp>
        <p:nvSpPr>
          <p:cNvPr id="13" name="b">
            <a:extLst>
              <a:ext uri="{FF2B5EF4-FFF2-40B4-BE49-F238E27FC236}">
                <a16:creationId xmlns:a16="http://schemas.microsoft.com/office/drawing/2014/main" id="{5372F3D5-2156-2344-A86D-85522D52CC06}"/>
              </a:ext>
            </a:extLst>
          </p:cNvPr>
          <p:cNvSpPr/>
          <p:nvPr/>
        </p:nvSpPr>
        <p:spPr>
          <a:xfrm>
            <a:off x="1754605" y="4354950"/>
            <a:ext cx="8375354" cy="1752599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vi-VN" sz="5400" b="1">
                <a:solidFill>
                  <a:srgbClr val="009999"/>
                </a:solidFill>
                <a:latin typeface="Calibri" panose="020F0502020204030204"/>
              </a:rPr>
              <a:t>Năm trăm ba mươi hai phần một trăm nghìn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959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EADA-8874-E10D-3829-F804508AC718}"/>
              </a:ext>
            </a:extLst>
          </p:cNvPr>
          <p:cNvSpPr txBox="1"/>
          <p:nvPr/>
        </p:nvSpPr>
        <p:spPr>
          <a:xfrm>
            <a:off x="1654572" y="600367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Viết hỗn số biểu thị phần tô màu ở mỗi hình dưới đây.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6AC07-DC96-838A-454F-5622D18A6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59" y="1923806"/>
            <a:ext cx="1837742" cy="3196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6E24C8-1747-22EF-5F05-EE6B92859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60" y="1923805"/>
            <a:ext cx="4937931" cy="3196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803C2E-F099-8B68-EBB8-3EA79098BE05}"/>
              </a:ext>
            </a:extLst>
          </p:cNvPr>
          <p:cNvSpPr txBox="1"/>
          <p:nvPr/>
        </p:nvSpPr>
        <p:spPr>
          <a:xfrm>
            <a:off x="1524000" y="5119876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</a:t>
            </a: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 rồi nêu phần nguyên, phần phân số của mỗi hỗn số trên.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20840F-0128-D027-18CC-8BB74C2A50AC}"/>
              </a:ext>
            </a:extLst>
          </p:cNvPr>
          <p:cNvCxnSpPr>
            <a:cxnSpLocks/>
          </p:cNvCxnSpPr>
          <p:nvPr/>
        </p:nvCxnSpPr>
        <p:spPr>
          <a:xfrm>
            <a:off x="2362200" y="1219200"/>
            <a:ext cx="2286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4DB53B-44D0-414D-2704-6588614C64EF}"/>
              </a:ext>
            </a:extLst>
          </p:cNvPr>
          <p:cNvCxnSpPr>
            <a:cxnSpLocks/>
          </p:cNvCxnSpPr>
          <p:nvPr/>
        </p:nvCxnSpPr>
        <p:spPr>
          <a:xfrm>
            <a:off x="6781800" y="1295400"/>
            <a:ext cx="2667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1E0D0F-4AEA-44FC-E98A-D8A7CCAFE0DB}"/>
              </a:ext>
            </a:extLst>
          </p:cNvPr>
          <p:cNvCxnSpPr>
            <a:cxnSpLocks/>
          </p:cNvCxnSpPr>
          <p:nvPr/>
        </p:nvCxnSpPr>
        <p:spPr>
          <a:xfrm>
            <a:off x="2133600" y="5791200"/>
            <a:ext cx="1066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FC9914-40E3-868B-A08D-41A7B99056CC}"/>
              </a:ext>
            </a:extLst>
          </p:cNvPr>
          <p:cNvCxnSpPr>
            <a:cxnSpLocks/>
          </p:cNvCxnSpPr>
          <p:nvPr/>
        </p:nvCxnSpPr>
        <p:spPr>
          <a:xfrm>
            <a:off x="3962400" y="5791200"/>
            <a:ext cx="3962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6D7C92C-4629-3A4A-9969-3D53C8C3FFFB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8162994" y="5781596"/>
            <a:ext cx="3190806" cy="96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022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EADA-8874-E10D-3829-F804508AC718}"/>
              </a:ext>
            </a:extLst>
          </p:cNvPr>
          <p:cNvSpPr txBox="1"/>
          <p:nvPr/>
        </p:nvSpPr>
        <p:spPr>
          <a:xfrm>
            <a:off x="1654572" y="600367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Viết hỗn số biểu thị phần tô màu ở mỗi hình dưới đây.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6AC07-DC96-838A-454F-5622D18A6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59" y="1923806"/>
            <a:ext cx="1837742" cy="3196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6E24C8-1747-22EF-5F05-EE6B92859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60" y="1923805"/>
            <a:ext cx="4937931" cy="319607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BC9FE2-2835-0AC8-FC21-1559C1A9037C}"/>
              </a:ext>
            </a:extLst>
          </p:cNvPr>
          <p:cNvSpPr/>
          <p:nvPr/>
        </p:nvSpPr>
        <p:spPr>
          <a:xfrm>
            <a:off x="1890409" y="5119876"/>
            <a:ext cx="1900792" cy="1209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1FFAEC-33EB-B699-AD2A-8468D166A1FF}"/>
              </a:ext>
            </a:extLst>
          </p:cNvPr>
          <p:cNvGrpSpPr/>
          <p:nvPr/>
        </p:nvGrpSpPr>
        <p:grpSpPr>
          <a:xfrm>
            <a:off x="2209800" y="5084340"/>
            <a:ext cx="872142" cy="1244764"/>
            <a:chOff x="2209800" y="5084340"/>
            <a:chExt cx="872142" cy="12447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E46A9D-6722-1761-BE10-20319C131C2A}"/>
                </a:ext>
              </a:extLst>
            </p:cNvPr>
            <p:cNvSpPr txBox="1"/>
            <p:nvPr/>
          </p:nvSpPr>
          <p:spPr>
            <a:xfrm>
              <a:off x="2209800" y="5410200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AACA4DC-091B-A262-E3C5-A21657F05F35}"/>
                    </a:ext>
                  </a:extLst>
                </p:cNvPr>
                <p:cNvSpPr txBox="1"/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AACA4DC-091B-A262-E3C5-A21657F05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blipFill>
                  <a:blip r:embed="rId4"/>
                  <a:stretch>
                    <a:fillRect r="-443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F9CB4A-1531-459F-5FD7-06E542B976AE}"/>
              </a:ext>
            </a:extLst>
          </p:cNvPr>
          <p:cNvSpPr/>
          <p:nvPr/>
        </p:nvSpPr>
        <p:spPr>
          <a:xfrm>
            <a:off x="7086600" y="5152991"/>
            <a:ext cx="1900792" cy="1209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4EFE43-2419-ABA3-3BC3-D59CC61951FC}"/>
              </a:ext>
            </a:extLst>
          </p:cNvPr>
          <p:cNvGrpSpPr/>
          <p:nvPr/>
        </p:nvGrpSpPr>
        <p:grpSpPr>
          <a:xfrm>
            <a:off x="7279620" y="5119876"/>
            <a:ext cx="1621860" cy="1301895"/>
            <a:chOff x="2083429" y="5086761"/>
            <a:chExt cx="1621860" cy="130189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1032E8-D405-B861-2377-7081B3B00919}"/>
                </a:ext>
              </a:extLst>
            </p:cNvPr>
            <p:cNvSpPr txBox="1"/>
            <p:nvPr/>
          </p:nvSpPr>
          <p:spPr>
            <a:xfrm>
              <a:off x="2083429" y="5419897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72B39D7-8666-DD39-611B-09B90A30BBF9}"/>
                    </a:ext>
                  </a:extLst>
                </p:cNvPr>
                <p:cNvSpPr txBox="1"/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72B39D7-8666-DD39-611B-09B90A30BB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36442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EADA-8874-E10D-3829-F804508AC718}"/>
              </a:ext>
            </a:extLst>
          </p:cNvPr>
          <p:cNvSpPr txBox="1"/>
          <p:nvPr/>
        </p:nvSpPr>
        <p:spPr>
          <a:xfrm>
            <a:off x="1654572" y="600367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Đọc rồi nêu phần nguyên, phần phân số của mỗi hỗn số trên.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6AC07-DC96-838A-454F-5622D18A6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59" y="1923806"/>
            <a:ext cx="1837742" cy="3196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6E24C8-1747-22EF-5F05-EE6B92859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60" y="1923805"/>
            <a:ext cx="4937931" cy="319607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BC9FE2-2835-0AC8-FC21-1559C1A9037C}"/>
              </a:ext>
            </a:extLst>
          </p:cNvPr>
          <p:cNvSpPr/>
          <p:nvPr/>
        </p:nvSpPr>
        <p:spPr>
          <a:xfrm>
            <a:off x="1890409" y="5119876"/>
            <a:ext cx="1900792" cy="1209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1FFAEC-33EB-B699-AD2A-8468D166A1FF}"/>
              </a:ext>
            </a:extLst>
          </p:cNvPr>
          <p:cNvGrpSpPr/>
          <p:nvPr/>
        </p:nvGrpSpPr>
        <p:grpSpPr>
          <a:xfrm>
            <a:off x="2209800" y="5084340"/>
            <a:ext cx="872142" cy="1244764"/>
            <a:chOff x="2209800" y="5084340"/>
            <a:chExt cx="872142" cy="12447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E46A9D-6722-1761-BE10-20319C131C2A}"/>
                </a:ext>
              </a:extLst>
            </p:cNvPr>
            <p:cNvSpPr txBox="1"/>
            <p:nvPr/>
          </p:nvSpPr>
          <p:spPr>
            <a:xfrm>
              <a:off x="2209800" y="5410200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AACA4DC-091B-A262-E3C5-A21657F05F35}"/>
                    </a:ext>
                  </a:extLst>
                </p:cNvPr>
                <p:cNvSpPr txBox="1"/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AACA4DC-091B-A262-E3C5-A21657F05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blipFill>
                  <a:blip r:embed="rId4"/>
                  <a:stretch>
                    <a:fillRect r="-443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F9CB4A-1531-459F-5FD7-06E542B976AE}"/>
              </a:ext>
            </a:extLst>
          </p:cNvPr>
          <p:cNvSpPr/>
          <p:nvPr/>
        </p:nvSpPr>
        <p:spPr>
          <a:xfrm>
            <a:off x="7086600" y="5152991"/>
            <a:ext cx="1900792" cy="1209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4EFE43-2419-ABA3-3BC3-D59CC61951FC}"/>
              </a:ext>
            </a:extLst>
          </p:cNvPr>
          <p:cNvGrpSpPr/>
          <p:nvPr/>
        </p:nvGrpSpPr>
        <p:grpSpPr>
          <a:xfrm>
            <a:off x="7279620" y="5119876"/>
            <a:ext cx="1621860" cy="1301895"/>
            <a:chOff x="2083429" y="5086761"/>
            <a:chExt cx="1621860" cy="130189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1032E8-D405-B861-2377-7081B3B00919}"/>
                </a:ext>
              </a:extLst>
            </p:cNvPr>
            <p:cNvSpPr txBox="1"/>
            <p:nvPr/>
          </p:nvSpPr>
          <p:spPr>
            <a:xfrm>
              <a:off x="2083429" y="5419897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72B39D7-8666-DD39-611B-09B90A30BBF9}"/>
                    </a:ext>
                  </a:extLst>
                </p:cNvPr>
                <p:cNvSpPr txBox="1"/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72B39D7-8666-DD39-611B-09B90A30BB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69766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EADA-8874-E10D-3829-F804508AC718}"/>
              </a:ext>
            </a:extLst>
          </p:cNvPr>
          <p:cNvSpPr txBox="1"/>
          <p:nvPr/>
        </p:nvSpPr>
        <p:spPr>
          <a:xfrm>
            <a:off x="1654572" y="600367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Đọc rồi nêu phần nguyên, phần phân số của mỗi hỗn số trên.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6AC07-DC96-838A-454F-5622D18A6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7" y="2300370"/>
            <a:ext cx="2001291" cy="348050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912CD9-E9AE-FCF1-D28E-EBB359FF04DC}"/>
              </a:ext>
            </a:extLst>
          </p:cNvPr>
          <p:cNvSpPr/>
          <p:nvPr/>
        </p:nvSpPr>
        <p:spPr>
          <a:xfrm>
            <a:off x="3037960" y="2162881"/>
            <a:ext cx="8534400" cy="13234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0070C0"/>
                </a:solidFill>
                <a:latin typeface="Calibri" panose="020F0502020204030204"/>
              </a:rPr>
              <a:t>đọc là: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 và bảy phần mười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1FFAEC-33EB-B699-AD2A-8468D166A1FF}"/>
              </a:ext>
            </a:extLst>
          </p:cNvPr>
          <p:cNvGrpSpPr/>
          <p:nvPr/>
        </p:nvGrpSpPr>
        <p:grpSpPr>
          <a:xfrm>
            <a:off x="3190360" y="2184236"/>
            <a:ext cx="872142" cy="1244764"/>
            <a:chOff x="2209800" y="5084340"/>
            <a:chExt cx="872142" cy="12447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E46A9D-6722-1761-BE10-20319C131C2A}"/>
                </a:ext>
              </a:extLst>
            </p:cNvPr>
            <p:cNvSpPr txBox="1"/>
            <p:nvPr/>
          </p:nvSpPr>
          <p:spPr>
            <a:xfrm>
              <a:off x="2209800" y="5410200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AACA4DC-091B-A262-E3C5-A21657F05F35}"/>
                    </a:ext>
                  </a:extLst>
                </p:cNvPr>
                <p:cNvSpPr txBox="1"/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AACA4DC-091B-A262-E3C5-A21657F05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blipFill>
                  <a:blip r:embed="rId3"/>
                  <a:stretch>
                    <a:fillRect r="-4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C45BB0-3E88-5D3D-70E5-2B3239D46614}"/>
              </a:ext>
            </a:extLst>
          </p:cNvPr>
          <p:cNvSpPr/>
          <p:nvPr/>
        </p:nvSpPr>
        <p:spPr>
          <a:xfrm>
            <a:off x="3032963" y="3810198"/>
            <a:ext cx="8534400" cy="19706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4800">
                <a:solidFill>
                  <a:srgbClr val="FF0000"/>
                </a:solidFill>
              </a:rPr>
              <a:t>	   </a:t>
            </a:r>
            <a:r>
              <a:rPr lang="en-US" sz="4800">
                <a:solidFill>
                  <a:srgbClr val="00B050"/>
                </a:solidFill>
              </a:rPr>
              <a:t>có phần nguyên là 3, phần phân số là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52694E-94E9-81A8-F60E-D36939D073CD}"/>
              </a:ext>
            </a:extLst>
          </p:cNvPr>
          <p:cNvGrpSpPr/>
          <p:nvPr/>
        </p:nvGrpSpPr>
        <p:grpSpPr>
          <a:xfrm>
            <a:off x="3185363" y="3831553"/>
            <a:ext cx="872142" cy="1244764"/>
            <a:chOff x="2209800" y="5084340"/>
            <a:chExt cx="872142" cy="124476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D22D11-452D-D6BA-A78F-4F4AFEF027AD}"/>
                </a:ext>
              </a:extLst>
            </p:cNvPr>
            <p:cNvSpPr txBox="1"/>
            <p:nvPr/>
          </p:nvSpPr>
          <p:spPr>
            <a:xfrm>
              <a:off x="2209800" y="5410200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695AC48-BA0B-D20E-5130-6BAA2F0B176C}"/>
                    </a:ext>
                  </a:extLst>
                </p:cNvPr>
                <p:cNvSpPr txBox="1"/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695AC48-BA0B-D20E-5130-6BAA2F0B1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blipFill>
                  <a:blip r:embed="rId4"/>
                  <a:stretch>
                    <a:fillRect r="-455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F9E5BA-F04E-4408-5CA0-24CA21495002}"/>
                  </a:ext>
                </a:extLst>
              </p:cNvPr>
              <p:cNvSpPr txBox="1"/>
              <p:nvPr/>
            </p:nvSpPr>
            <p:spPr>
              <a:xfrm>
                <a:off x="5808225" y="4536110"/>
                <a:ext cx="479028" cy="1244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F9E5BA-F04E-4408-5CA0-24CA21495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225" y="4536110"/>
                <a:ext cx="479028" cy="1244764"/>
              </a:xfrm>
              <a:prstGeom prst="rect">
                <a:avLst/>
              </a:prstGeom>
              <a:blipFill>
                <a:blip r:embed="rId5"/>
                <a:stretch>
                  <a:fillRect r="-4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6251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559838"/>
            <a:ext cx="12718949" cy="2493687"/>
            <a:chOff x="0" y="0"/>
            <a:chExt cx="5024770" cy="98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985160"/>
            </a:xfrm>
            <a:custGeom>
              <a:avLst/>
              <a:gdLst/>
              <a:ahLst/>
              <a:cxnLst/>
              <a:rect l="l" t="t" r="r" b="b"/>
              <a:pathLst>
                <a:path w="5024770" h="985160">
                  <a:moveTo>
                    <a:pt x="0" y="0"/>
                  </a:moveTo>
                  <a:lnTo>
                    <a:pt x="5024770" y="0"/>
                  </a:lnTo>
                  <a:lnTo>
                    <a:pt x="5024770" y="985160"/>
                  </a:lnTo>
                  <a:lnTo>
                    <a:pt x="0" y="985160"/>
                  </a:lnTo>
                  <a:close/>
                </a:path>
              </a:pathLst>
            </a:custGeom>
            <a:solidFill>
              <a:srgbClr val="8CCD1C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024770" cy="10137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0667" y="3913020"/>
            <a:ext cx="12600469" cy="765965"/>
            <a:chOff x="0" y="0"/>
            <a:chExt cx="25200939" cy="15319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733431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5969569" y="-269372"/>
            <a:ext cx="3660719" cy="1450976"/>
          </a:xfrm>
          <a:custGeom>
            <a:avLst/>
            <a:gdLst/>
            <a:ahLst/>
            <a:cxnLst/>
            <a:rect l="l" t="t" r="r" b="b"/>
            <a:pathLst>
              <a:path w="5491079" h="2176464">
                <a:moveTo>
                  <a:pt x="0" y="0"/>
                </a:moveTo>
                <a:lnTo>
                  <a:pt x="5491079" y="0"/>
                </a:lnTo>
                <a:lnTo>
                  <a:pt x="5491079" y="2176464"/>
                </a:lnTo>
                <a:lnTo>
                  <a:pt x="0" y="2176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017781" y="-533567"/>
            <a:ext cx="6546868" cy="6596340"/>
          </a:xfrm>
          <a:custGeom>
            <a:avLst/>
            <a:gdLst/>
            <a:ahLst/>
            <a:cxnLst/>
            <a:rect l="l" t="t" r="r" b="b"/>
            <a:pathLst>
              <a:path w="9820302" h="9894510">
                <a:moveTo>
                  <a:pt x="0" y="0"/>
                </a:moveTo>
                <a:lnTo>
                  <a:pt x="9820302" y="0"/>
                </a:lnTo>
                <a:lnTo>
                  <a:pt x="9820302" y="9894511"/>
                </a:lnTo>
                <a:lnTo>
                  <a:pt x="0" y="98945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3795255" y="-467871"/>
            <a:ext cx="6546868" cy="6596340"/>
          </a:xfrm>
          <a:custGeom>
            <a:avLst/>
            <a:gdLst/>
            <a:ahLst/>
            <a:cxnLst/>
            <a:rect l="l" t="t" r="r" b="b"/>
            <a:pathLst>
              <a:path w="9820302" h="9894510">
                <a:moveTo>
                  <a:pt x="0" y="0"/>
                </a:moveTo>
                <a:lnTo>
                  <a:pt x="9820302" y="0"/>
                </a:lnTo>
                <a:lnTo>
                  <a:pt x="9820302" y="9894510"/>
                </a:lnTo>
                <a:lnTo>
                  <a:pt x="0" y="9894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32641" y="3845115"/>
            <a:ext cx="6258508" cy="2503403"/>
          </a:xfrm>
          <a:custGeom>
            <a:avLst/>
            <a:gdLst/>
            <a:ahLst/>
            <a:cxnLst/>
            <a:rect l="l" t="t" r="r" b="b"/>
            <a:pathLst>
              <a:path w="9387762" h="3755105">
                <a:moveTo>
                  <a:pt x="0" y="0"/>
                </a:moveTo>
                <a:lnTo>
                  <a:pt x="9387762" y="0"/>
                </a:lnTo>
                <a:lnTo>
                  <a:pt x="9387762" y="3755105"/>
                </a:lnTo>
                <a:lnTo>
                  <a:pt x="0" y="3755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449062" y="3080792"/>
            <a:ext cx="1757015" cy="696417"/>
          </a:xfrm>
          <a:custGeom>
            <a:avLst/>
            <a:gdLst/>
            <a:ahLst/>
            <a:cxnLst/>
            <a:rect l="l" t="t" r="r" b="b"/>
            <a:pathLst>
              <a:path w="2635523" h="1044626">
                <a:moveTo>
                  <a:pt x="0" y="0"/>
                </a:moveTo>
                <a:lnTo>
                  <a:pt x="2635523" y="0"/>
                </a:lnTo>
                <a:lnTo>
                  <a:pt x="2635523" y="1044626"/>
                </a:lnTo>
                <a:lnTo>
                  <a:pt x="0" y="104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9106" y="-328478"/>
            <a:ext cx="3660719" cy="1450976"/>
          </a:xfrm>
          <a:custGeom>
            <a:avLst/>
            <a:gdLst/>
            <a:ahLst/>
            <a:cxnLst/>
            <a:rect l="l" t="t" r="r" b="b"/>
            <a:pathLst>
              <a:path w="5491079" h="2176464">
                <a:moveTo>
                  <a:pt x="0" y="0"/>
                </a:moveTo>
                <a:lnTo>
                  <a:pt x="5491079" y="0"/>
                </a:lnTo>
                <a:lnTo>
                  <a:pt x="5491079" y="2176464"/>
                </a:lnTo>
                <a:lnTo>
                  <a:pt x="0" y="2176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3915615" y="6416424"/>
            <a:ext cx="2180385" cy="624135"/>
          </a:xfrm>
          <a:custGeom>
            <a:avLst/>
            <a:gdLst/>
            <a:ahLst/>
            <a:cxnLst/>
            <a:rect l="l" t="t" r="r" b="b"/>
            <a:pathLst>
              <a:path w="3270578" h="936203">
                <a:moveTo>
                  <a:pt x="3270578" y="0"/>
                </a:moveTo>
                <a:lnTo>
                  <a:pt x="0" y="0"/>
                </a:lnTo>
                <a:lnTo>
                  <a:pt x="0" y="936203"/>
                </a:lnTo>
                <a:lnTo>
                  <a:pt x="3270578" y="936203"/>
                </a:lnTo>
                <a:lnTo>
                  <a:pt x="327057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91149" y="4559838"/>
            <a:ext cx="1625005" cy="465157"/>
          </a:xfrm>
          <a:custGeom>
            <a:avLst/>
            <a:gdLst/>
            <a:ahLst/>
            <a:cxnLst/>
            <a:rect l="l" t="t" r="r" b="b"/>
            <a:pathLst>
              <a:path w="2437507" h="697736">
                <a:moveTo>
                  <a:pt x="0" y="0"/>
                </a:moveTo>
                <a:lnTo>
                  <a:pt x="2437506" y="0"/>
                </a:lnTo>
                <a:lnTo>
                  <a:pt x="2437506" y="697736"/>
                </a:lnTo>
                <a:lnTo>
                  <a:pt x="0" y="697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129299" y="5164722"/>
            <a:ext cx="2999846" cy="2307154"/>
          </a:xfrm>
          <a:custGeom>
            <a:avLst/>
            <a:gdLst/>
            <a:ahLst/>
            <a:cxnLst/>
            <a:rect l="l" t="t" r="r" b="b"/>
            <a:pathLst>
              <a:path w="4499769" h="3460731">
                <a:moveTo>
                  <a:pt x="0" y="0"/>
                </a:moveTo>
                <a:lnTo>
                  <a:pt x="4499769" y="0"/>
                </a:lnTo>
                <a:lnTo>
                  <a:pt x="4499769" y="3460732"/>
                </a:lnTo>
                <a:lnTo>
                  <a:pt x="0" y="34607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504888" y="4376488"/>
            <a:ext cx="3898605" cy="27432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9316153" y="4559838"/>
            <a:ext cx="3898605" cy="27432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5847907" y="0"/>
                </a:moveTo>
                <a:lnTo>
                  <a:pt x="0" y="0"/>
                </a:lnTo>
                <a:lnTo>
                  <a:pt x="0" y="4114800"/>
                </a:lnTo>
                <a:lnTo>
                  <a:pt x="5847907" y="4114800"/>
                </a:lnTo>
                <a:lnTo>
                  <a:pt x="584790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D10CEF4-9847-BC02-A9E5-8A851569A8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503" y="2764603"/>
            <a:ext cx="2837555" cy="2837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D54272-822E-53FC-FBCF-08D43D93FB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7405" y="290066"/>
            <a:ext cx="5194242" cy="354208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0" y="381000"/>
            <a:ext cx="12192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912CD9-E9AE-FCF1-D28E-EBB359FF04DC}"/>
              </a:ext>
            </a:extLst>
          </p:cNvPr>
          <p:cNvSpPr/>
          <p:nvPr/>
        </p:nvSpPr>
        <p:spPr>
          <a:xfrm>
            <a:off x="228600" y="3046839"/>
            <a:ext cx="11428748" cy="13234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vi-VN" sz="4400">
                <a:solidFill>
                  <a:srgbClr val="0070C0"/>
                </a:solidFill>
                <a:latin typeface="Calibri" panose="020F0502020204030204"/>
              </a:rPr>
              <a:t>đọc là: Một và năm mươi ba phần trăm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C45BB0-3E88-5D3D-70E5-2B3239D46614}"/>
              </a:ext>
            </a:extLst>
          </p:cNvPr>
          <p:cNvSpPr/>
          <p:nvPr/>
        </p:nvSpPr>
        <p:spPr>
          <a:xfrm>
            <a:off x="227349" y="4502620"/>
            <a:ext cx="11429999" cy="17294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 phần nguyên là 1, phần phân số là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F9E5BA-F04E-4408-5CA0-24CA21495002}"/>
                  </a:ext>
                </a:extLst>
              </p:cNvPr>
              <p:cNvSpPr txBox="1"/>
              <p:nvPr/>
            </p:nvSpPr>
            <p:spPr>
              <a:xfrm>
                <a:off x="10447795" y="4797411"/>
                <a:ext cx="479028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F9E5BA-F04E-4408-5CA0-24CA21495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7795" y="4797411"/>
                <a:ext cx="479028" cy="1301895"/>
              </a:xfrm>
              <a:prstGeom prst="rect">
                <a:avLst/>
              </a:prstGeom>
              <a:blipFill>
                <a:blip r:embed="rId2"/>
                <a:stretch>
                  <a:fillRect r="-1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7E49AA0-0A58-5894-A1A1-EBBAD2625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59" y="522735"/>
            <a:ext cx="3899741" cy="25241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F395B6-7165-02E0-0E86-400B7DEDAC2C}"/>
              </a:ext>
            </a:extLst>
          </p:cNvPr>
          <p:cNvGrpSpPr/>
          <p:nvPr/>
        </p:nvGrpSpPr>
        <p:grpSpPr>
          <a:xfrm>
            <a:off x="575057" y="3042086"/>
            <a:ext cx="1621860" cy="1301895"/>
            <a:chOff x="2083429" y="5086761"/>
            <a:chExt cx="1621860" cy="130189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93532D-4AE4-C27F-8148-17D581CD47AE}"/>
                </a:ext>
              </a:extLst>
            </p:cNvPr>
            <p:cNvSpPr txBox="1"/>
            <p:nvPr/>
          </p:nvSpPr>
          <p:spPr>
            <a:xfrm>
              <a:off x="2083429" y="5419897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FE5CCE5-49C5-9683-1494-5C00A23A543B}"/>
                    </a:ext>
                  </a:extLst>
                </p:cNvPr>
                <p:cNvSpPr txBox="1"/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FE5CCE5-49C5-9683-1494-5C00A23A54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15C566-6DD8-E1AB-089D-98EF69D74910}"/>
              </a:ext>
            </a:extLst>
          </p:cNvPr>
          <p:cNvGrpSpPr/>
          <p:nvPr/>
        </p:nvGrpSpPr>
        <p:grpSpPr>
          <a:xfrm>
            <a:off x="454247" y="4797411"/>
            <a:ext cx="1621860" cy="1301895"/>
            <a:chOff x="2083429" y="5086761"/>
            <a:chExt cx="1621860" cy="130189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5E737C-7542-57FF-E18C-7B61388D9AB9}"/>
                </a:ext>
              </a:extLst>
            </p:cNvPr>
            <p:cNvSpPr txBox="1"/>
            <p:nvPr/>
          </p:nvSpPr>
          <p:spPr>
            <a:xfrm>
              <a:off x="2083429" y="5419897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AD035EF-1DC8-206E-BCA3-6B54876DB7F0}"/>
                    </a:ext>
                  </a:extLst>
                </p:cNvPr>
                <p:cNvSpPr txBox="1"/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AD035EF-1DC8-206E-BCA3-6B54876DB7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002" y="5086761"/>
                  <a:ext cx="1188287" cy="130189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16396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BBD7E5-B71D-5695-F987-0AC76C01E3C4}"/>
              </a:ext>
            </a:extLst>
          </p:cNvPr>
          <p:cNvSpPr/>
          <p:nvPr/>
        </p:nvSpPr>
        <p:spPr>
          <a:xfrm>
            <a:off x="7020226" y="4337791"/>
            <a:ext cx="2199973" cy="14052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1A4DBAA-E83E-86F1-D0A0-C2EBE2CF3606}"/>
              </a:ext>
            </a:extLst>
          </p:cNvPr>
          <p:cNvSpPr/>
          <p:nvPr/>
        </p:nvSpPr>
        <p:spPr>
          <a:xfrm>
            <a:off x="778042" y="762000"/>
            <a:ext cx="838200" cy="72258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4CB0A-B795-CA16-6C78-0E9328F6813B}"/>
              </a:ext>
            </a:extLst>
          </p:cNvPr>
          <p:cNvSpPr txBox="1"/>
          <p:nvPr/>
        </p:nvSpPr>
        <p:spPr>
          <a:xfrm>
            <a:off x="1006642" y="914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EADA-8874-E10D-3829-F804508AC718}"/>
              </a:ext>
            </a:extLst>
          </p:cNvPr>
          <p:cNvSpPr txBox="1"/>
          <p:nvPr/>
        </p:nvSpPr>
        <p:spPr>
          <a:xfrm>
            <a:off x="1691250" y="813912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các hỗn số sau.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CCBC3-7EFA-4D4D-B6C9-5B3C773652E0}"/>
              </a:ext>
            </a:extLst>
          </p:cNvPr>
          <p:cNvSpPr txBox="1"/>
          <p:nvPr/>
        </p:nvSpPr>
        <p:spPr>
          <a:xfrm>
            <a:off x="798029" y="1954710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 và bảy phần mười.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DC7150-7F4D-85A4-DF3E-A6BC5558C530}"/>
              </a:ext>
            </a:extLst>
          </p:cNvPr>
          <p:cNvSpPr txBox="1"/>
          <p:nvPr/>
        </p:nvSpPr>
        <p:spPr>
          <a:xfrm>
            <a:off x="798029" y="3609154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Mười tám và sáu phần nghìn.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690694-1617-DAB2-8A6C-B8DCBA26E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>
            <a:off x="9562465" y="2370668"/>
            <a:ext cx="2964785" cy="457651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ED7F8D4-E329-8385-8D1C-5137D1F2DC86}"/>
              </a:ext>
            </a:extLst>
          </p:cNvPr>
          <p:cNvGrpSpPr/>
          <p:nvPr/>
        </p:nvGrpSpPr>
        <p:grpSpPr>
          <a:xfrm>
            <a:off x="7026901" y="4418053"/>
            <a:ext cx="1904537" cy="1244764"/>
            <a:chOff x="1645597" y="5095275"/>
            <a:chExt cx="1904537" cy="124476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F5B09A-71EC-BC1E-A174-0B0458E9ABDE}"/>
                </a:ext>
              </a:extLst>
            </p:cNvPr>
            <p:cNvSpPr txBox="1"/>
            <p:nvPr/>
          </p:nvSpPr>
          <p:spPr>
            <a:xfrm>
              <a:off x="1645597" y="5363714"/>
              <a:ext cx="1055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18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A6685F8-7D44-1C3C-89CF-1F4E88072919}"/>
                    </a:ext>
                  </a:extLst>
                </p:cNvPr>
                <p:cNvSpPr txBox="1"/>
                <p:nvPr/>
              </p:nvSpPr>
              <p:spPr>
                <a:xfrm>
                  <a:off x="2361847" y="5095275"/>
                  <a:ext cx="1188287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A6685F8-7D44-1C3C-89CF-1F4E880729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847" y="5095275"/>
                  <a:ext cx="1188287" cy="1244764"/>
                </a:xfrm>
                <a:prstGeom prst="rect">
                  <a:avLst/>
                </a:prstGeom>
                <a:blipFill>
                  <a:blip r:embed="rId3"/>
                  <a:stretch>
                    <a:fillRect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517A94F-DDEA-A78D-7A5F-6B2D6619FDE5}"/>
              </a:ext>
            </a:extLst>
          </p:cNvPr>
          <p:cNvSpPr/>
          <p:nvPr/>
        </p:nvSpPr>
        <p:spPr>
          <a:xfrm>
            <a:off x="7020227" y="1548252"/>
            <a:ext cx="1900792" cy="1209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BE77EE-1BD4-5645-56C4-33BA1027C2DC}"/>
              </a:ext>
            </a:extLst>
          </p:cNvPr>
          <p:cNvGrpSpPr/>
          <p:nvPr/>
        </p:nvGrpSpPr>
        <p:grpSpPr>
          <a:xfrm>
            <a:off x="7172631" y="1560731"/>
            <a:ext cx="1466705" cy="1244764"/>
            <a:chOff x="2083429" y="5095275"/>
            <a:chExt cx="1466705" cy="12447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EB38F5-295A-BC42-DDFE-D830BB2F4E3E}"/>
                </a:ext>
              </a:extLst>
            </p:cNvPr>
            <p:cNvSpPr txBox="1"/>
            <p:nvPr/>
          </p:nvSpPr>
          <p:spPr>
            <a:xfrm>
              <a:off x="2083429" y="5419897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112B1C0-560D-8083-807A-C320F721E8F6}"/>
                    </a:ext>
                  </a:extLst>
                </p:cNvPr>
                <p:cNvSpPr txBox="1"/>
                <p:nvPr/>
              </p:nvSpPr>
              <p:spPr>
                <a:xfrm>
                  <a:off x="2361847" y="5095275"/>
                  <a:ext cx="1188287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112B1C0-560D-8083-807A-C320F721E8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847" y="5095275"/>
                  <a:ext cx="1188287" cy="12447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1B8BEF-6DE1-9176-911D-7B727426CF83}"/>
              </a:ext>
            </a:extLst>
          </p:cNvPr>
          <p:cNvCxnSpPr/>
          <p:nvPr/>
        </p:nvCxnSpPr>
        <p:spPr>
          <a:xfrm>
            <a:off x="1828800" y="1521798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932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>
            <a:extLst>
              <a:ext uri="{FF2B5EF4-FFF2-40B4-BE49-F238E27FC236}">
                <a16:creationId xmlns:a16="http://schemas.microsoft.com/office/drawing/2014/main" id="{A3232F7D-2E48-E2D6-BB44-9546E5995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>
            <a:extLst>
              <a:ext uri="{FF2B5EF4-FFF2-40B4-BE49-F238E27FC236}">
                <a16:creationId xmlns:a16="http://schemas.microsoft.com/office/drawing/2014/main" id="{96A3F716-D600-42F4-3B42-4B596887B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>
            <a:extLst>
              <a:ext uri="{FF2B5EF4-FFF2-40B4-BE49-F238E27FC236}">
                <a16:creationId xmlns:a16="http://schemas.microsoft.com/office/drawing/2014/main" id="{866D2EA7-927D-2F64-0873-6CBB316AC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37" name="Trái táo số 7">
            <a:extLst>
              <a:ext uri="{FF2B5EF4-FFF2-40B4-BE49-F238E27FC236}">
                <a16:creationId xmlns:a16="http://schemas.microsoft.com/office/drawing/2014/main" id="{9E5BE4BF-1531-D9DE-3D16-9F564384A3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38" name="Trái táo số 8">
            <a:extLst>
              <a:ext uri="{FF2B5EF4-FFF2-40B4-BE49-F238E27FC236}">
                <a16:creationId xmlns:a16="http://schemas.microsoft.com/office/drawing/2014/main" id="{7360D3A0-4C25-0CA1-198B-76F3F27A1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119964" y="1886782"/>
            <a:ext cx="3178781" cy="4906841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5" y="3685310"/>
            <a:ext cx="4897584" cy="4897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86AC8A-356E-3CD9-1961-3F3499B135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374" y="-124919"/>
            <a:ext cx="2266169" cy="2266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10A349-A746-7C6D-3CB7-8B6AA45FCF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123" y="828469"/>
            <a:ext cx="7571888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7286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176" y="1793090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512" y="3097968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784" y="3261601"/>
            <a:ext cx="755970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3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36217" y="139639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3229 1.85185E-6 L -0.03229 0.08055 L -0.06459 0.08055 L -0.06459 0.16157 L -0.09649 0.16157 L -0.09649 0.24236 L -0.12865 0.24236 L -0.12865 0.32338 L -0.16055 0.32338 L -0.16055 0.4044 L -0.19284 0.4044 L -0.19284 0.48541 L -0.22461 0.48541 L -0.22461 0.56643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83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01706 1.11111E-6 L -0.01706 0.05116 L -0.03412 0.05116 L -0.03412 0.10255 L -0.05117 0.10255 L -0.05117 0.15393 L -0.06823 0.15393 L -0.06823 0.20532 L -0.08529 0.20532 L -0.08529 0.25671 L -0.10234 0.25671 L -0.10234 0.3081 L -0.11927 0.3081 L -0.11927 0.35995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-0.06159 1.48148E-6 L -0.06159 0.04838 L -0.12214 0.04838 L -0.12214 0.09792 L -0.18281 0.09792 L -0.18281 0.14745 L -0.24336 0.14745 L -0.24336 0.19653 L -0.30391 0.19653 L -0.30391 0.24583 L -0.36445 0.24583 L -0.36445 0.29537 L -0.42448 0.29537 L -0.42448 0.34537 " pathEditMode="relative" rAng="0" ptsTypes="AAAAAAAAAAAAA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4" y="172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492867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600200" y="574691"/>
            <a:ext cx="8906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>
                <a:solidFill>
                  <a:prstClr val="black"/>
                </a:solidFill>
                <a:latin typeface="#9Slide05 Fourth Medium" panose="00000600000000000000" pitchFamily="2" charset="0"/>
              </a:rPr>
              <a:t>Câu 1: Các phân số có </a:t>
            </a:r>
            <a:r>
              <a:rPr lang="en-US" sz="4000">
                <a:solidFill>
                  <a:srgbClr val="FF0000"/>
                </a:solidFill>
                <a:latin typeface="#9Slide05 Fourth Medium" panose="00000600000000000000" pitchFamily="2" charset="0"/>
              </a:rPr>
              <a:t>..?....</a:t>
            </a:r>
            <a:r>
              <a:rPr lang="en-US" sz="4000">
                <a:solidFill>
                  <a:prstClr val="black"/>
                </a:solidFill>
                <a:latin typeface="#9Slide05 Fourth Medium" panose="00000600000000000000" pitchFamily="2" charset="0"/>
              </a:rPr>
              <a:t> là 10; 100; 1 000; … gọi là các phân số thập phân.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FCACE-BC10-5624-6643-AB72A45A5E33}"/>
              </a:ext>
            </a:extLst>
          </p:cNvPr>
          <p:cNvGrpSpPr/>
          <p:nvPr/>
        </p:nvGrpSpPr>
        <p:grpSpPr>
          <a:xfrm>
            <a:off x="875715" y="2141354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D747F19C-A97B-41A5-9061-61078AB10CD1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 nguyên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579072A-944F-937C-9135-9FDEAE2C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31DA83C-6E99-D215-79D6-603150FE8199}"/>
              </a:ext>
            </a:extLst>
          </p:cNvPr>
          <p:cNvGrpSpPr/>
          <p:nvPr/>
        </p:nvGrpSpPr>
        <p:grpSpPr>
          <a:xfrm>
            <a:off x="7101137" y="2177160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FA456F9F-DB15-9DEF-EB35-A1E7309D135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tử 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E484EB28-0A42-C477-A9AE-DB459423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E94DA1-019D-FAF8-43FE-C8136A6C94AC}"/>
              </a:ext>
            </a:extLst>
          </p:cNvPr>
          <p:cNvGrpSpPr/>
          <p:nvPr/>
        </p:nvGrpSpPr>
        <p:grpSpPr>
          <a:xfrm>
            <a:off x="875715" y="4327797"/>
            <a:ext cx="4337013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735B4483-D2BC-B776-ECB0-13889554E4DB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hỗn 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12E3840C-AEEA-4FD2-EB3F-568F61830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284FA-6DA9-17E4-9018-6BFFFFE80F05}"/>
              </a:ext>
            </a:extLst>
          </p:cNvPr>
          <p:cNvGrpSpPr/>
          <p:nvPr/>
        </p:nvGrpSpPr>
        <p:grpSpPr>
          <a:xfrm>
            <a:off x="7234088" y="4327797"/>
            <a:ext cx="4525599" cy="1646772"/>
            <a:chOff x="10324068" y="7196308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4427DEB2-0AAF-5DAC-67D7-F660691DB2C0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>
                  <a:solidFill>
                    <a:srgbClr val="009999"/>
                  </a:solidFill>
                  <a:latin typeface="Calibri" panose="020F0502020204030204"/>
                </a:rPr>
                <a:t>mẫu số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0388F3-0EDF-6BB9-2044-F39ADC3F9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942A944E-5EC7-277B-8DEE-AF9A7D5FAF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1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365FC2-5D81-356F-0943-38BAAEF72A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303923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8" action="ppaction://hlinksldjump"/>
            <a:extLst>
              <a:ext uri="{FF2B5EF4-FFF2-40B4-BE49-F238E27FC236}">
                <a16:creationId xmlns:a16="http://schemas.microsoft.com/office/drawing/2014/main" id="{7BB40089-6370-9725-6699-14082E5AA43A}"/>
              </a:ext>
            </a:extLst>
          </p:cNvPr>
          <p:cNvSpPr/>
          <p:nvPr/>
        </p:nvSpPr>
        <p:spPr>
          <a:xfrm>
            <a:off x="114301" y="6153150"/>
            <a:ext cx="1104900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407712" y="683338"/>
            <a:ext cx="8105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2: </a:t>
            </a:r>
            <a:r>
              <a:rPr lang="en-US" sz="4000">
                <a:solidFill>
                  <a:prstClr val="black"/>
                </a:solidFill>
                <a:latin typeface="#9Slide05 Fourth Medium" panose="00000600000000000000" pitchFamily="2" charset="0"/>
              </a:rPr>
              <a:t>Đâu là phân số thập phân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4337013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525599" cy="1646772"/>
            <a:chOff x="10324068" y="7196309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4608CF-E003-49B3-06EB-46E2261CC9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446798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8" action="ppaction://hlinksldjump"/>
            <a:extLst>
              <a:ext uri="{FF2B5EF4-FFF2-40B4-BE49-F238E27FC236}">
                <a16:creationId xmlns:a16="http://schemas.microsoft.com/office/drawing/2014/main" id="{E0FB2392-3376-4138-8E55-80D23F526B7F}"/>
              </a:ext>
            </a:extLst>
          </p:cNvPr>
          <p:cNvSpPr/>
          <p:nvPr/>
        </p:nvSpPr>
        <p:spPr>
          <a:xfrm>
            <a:off x="114301" y="6153150"/>
            <a:ext cx="1181100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480ECC-4D67-8E77-1F11-C4F0B8C08754}"/>
                  </a:ext>
                </a:extLst>
              </p:cNvPr>
              <p:cNvSpPr txBox="1"/>
              <p:nvPr/>
            </p:nvSpPr>
            <p:spPr>
              <a:xfrm>
                <a:off x="2835216" y="2518917"/>
                <a:ext cx="1188287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480ECC-4D67-8E77-1F11-C4F0B8C08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216" y="2518917"/>
                <a:ext cx="1188287" cy="124880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E4F8B5-67EA-F8F4-1E1E-E7388E3C716A}"/>
                  </a:ext>
                </a:extLst>
              </p:cNvPr>
              <p:cNvSpPr txBox="1"/>
              <p:nvPr/>
            </p:nvSpPr>
            <p:spPr>
              <a:xfrm>
                <a:off x="9378060" y="2577339"/>
                <a:ext cx="1188287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E4F8B5-67EA-F8F4-1E1E-E7388E3C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060" y="2577339"/>
                <a:ext cx="1188287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2C66B82-5CA3-FD6A-33F8-7BA4B4FEC07A}"/>
                  </a:ext>
                </a:extLst>
              </p:cNvPr>
              <p:cNvSpPr txBox="1"/>
              <p:nvPr/>
            </p:nvSpPr>
            <p:spPr>
              <a:xfrm>
                <a:off x="9486888" y="4634912"/>
                <a:ext cx="1188287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2C66B82-5CA3-FD6A-33F8-7BA4B4FEC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888" y="4634912"/>
                <a:ext cx="1188287" cy="124880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35B5A5-9945-B275-C4CF-6BD636F1D40D}"/>
                  </a:ext>
                </a:extLst>
              </p:cNvPr>
              <p:cNvSpPr txBox="1"/>
              <p:nvPr/>
            </p:nvSpPr>
            <p:spPr>
              <a:xfrm>
                <a:off x="2979448" y="4667372"/>
                <a:ext cx="1188287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35B5A5-9945-B275-C4CF-6BD636F1D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448" y="4667372"/>
                <a:ext cx="1188287" cy="124880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254097"/>
            <a:ext cx="10104348" cy="168557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342801" y="724667"/>
            <a:ext cx="8105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4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: </a:t>
            </a:r>
            <a:r>
              <a:rPr lang="en-US" sz="4000">
                <a:solidFill>
                  <a:prstClr val="black"/>
                </a:solidFill>
                <a:latin typeface="#9Slide05 Fourth Medium" panose="00000600000000000000" pitchFamily="2" charset="0"/>
              </a:rPr>
              <a:t>Đọc hỗn số sau: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id="{AE058850-8D6E-172F-1A76-B7C673552E7E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 và bảy phần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9999"/>
                  </a:solidFill>
                  <a:latin typeface="Calibri" panose="020F0502020204030204"/>
                </a:rPr>
                <a:t>ba và bảy phần mười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 và bảy phần </a:t>
              </a:r>
              <a:r>
                <a:rPr lang="en-US" sz="4000" b="1">
                  <a:solidFill>
                    <a:srgbClr val="009999"/>
                  </a:solidFill>
                  <a:latin typeface="Calibri" panose="020F0502020204030204"/>
                </a:rPr>
                <a:t>trăm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D28AFA78-F395-60D8-186B-C02B3E3E02AD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3326" name="d">
              <a:extLst>
                <a:ext uri="{FF2B5EF4-FFF2-40B4-BE49-F238E27FC236}">
                  <a16:creationId xmlns:a16="http://schemas.microsoft.com/office/drawing/2014/main" id="{B6B10806-F3DC-EA4B-F04E-40B470FAF1D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 và bảy phần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>
            <a:extLst>
              <a:ext uri="{FF2B5EF4-FFF2-40B4-BE49-F238E27FC236}">
                <a16:creationId xmlns:a16="http://schemas.microsoft.com/office/drawing/2014/main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721937" y="21757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7" action="ppaction://hlinksldjump"/>
            <a:extLst>
              <a:ext uri="{FF2B5EF4-FFF2-40B4-BE49-F238E27FC236}">
                <a16:creationId xmlns:a16="http://schemas.microsoft.com/office/drawing/2014/main" id="{70DCEB39-D256-9067-DB54-AF133AF08A31}"/>
              </a:ext>
            </a:extLst>
          </p:cNvPr>
          <p:cNvSpPr/>
          <p:nvPr/>
        </p:nvSpPr>
        <p:spPr>
          <a:xfrm>
            <a:off x="114300" y="6153150"/>
            <a:ext cx="922727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0C74C7-DBD4-54AF-E131-9CE1A978731D}"/>
              </a:ext>
            </a:extLst>
          </p:cNvPr>
          <p:cNvGrpSpPr/>
          <p:nvPr/>
        </p:nvGrpSpPr>
        <p:grpSpPr>
          <a:xfrm>
            <a:off x="6956429" y="445293"/>
            <a:ext cx="872142" cy="1244764"/>
            <a:chOff x="2209800" y="5084340"/>
            <a:chExt cx="872142" cy="12447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E1D66F-B9B3-9477-E550-238E757DCC00}"/>
                </a:ext>
              </a:extLst>
            </p:cNvPr>
            <p:cNvSpPr txBox="1"/>
            <p:nvPr/>
          </p:nvSpPr>
          <p:spPr>
            <a:xfrm>
              <a:off x="2209800" y="5410200"/>
              <a:ext cx="479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3A5EF1F-9406-B4AA-F357-E10BB7770473}"/>
                    </a:ext>
                  </a:extLst>
                </p:cNvPr>
                <p:cNvSpPr txBox="1"/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3A5EF1F-9406-B4AA-F357-E10BB77704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914" y="5084340"/>
                  <a:ext cx="479028" cy="1244764"/>
                </a:xfrm>
                <a:prstGeom prst="rect">
                  <a:avLst/>
                </a:prstGeom>
                <a:blipFill>
                  <a:blip r:embed="rId18"/>
                  <a:stretch>
                    <a:fillRect r="-4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840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ây táo" descr="Icon&#10;&#10;Description automatically generated">
            <a:extLst>
              <a:ext uri="{FF2B5EF4-FFF2-40B4-BE49-F238E27FC236}">
                <a16:creationId xmlns:a16="http://schemas.microsoft.com/office/drawing/2014/main" id="{1D2BC29D-6C18-F4ED-61C8-1B7012B9E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grpSp>
        <p:nvGrpSpPr>
          <p:cNvPr id="20" name="Nhóm cỏ cây">
            <a:extLst>
              <a:ext uri="{FF2B5EF4-FFF2-40B4-BE49-F238E27FC236}">
                <a16:creationId xmlns:a16="http://schemas.microsoft.com/office/drawing/2014/main" id="{DD408CC0-C982-D5BB-4BF4-7AE3EE738E1C}"/>
              </a:ext>
            </a:extLst>
          </p:cNvPr>
          <p:cNvGrpSpPr/>
          <p:nvPr/>
        </p:nvGrpSpPr>
        <p:grpSpPr>
          <a:xfrm>
            <a:off x="38455" y="5207001"/>
            <a:ext cx="12192000" cy="1650999"/>
            <a:chOff x="0" y="5207000"/>
            <a:chExt cx="12192000" cy="1650999"/>
          </a:xfrm>
        </p:grpSpPr>
        <p:pic>
          <p:nvPicPr>
            <p:cNvPr id="21" name="Cây cỏ 1">
              <a:extLst>
                <a:ext uri="{FF2B5EF4-FFF2-40B4-BE49-F238E27FC236}">
                  <a16:creationId xmlns:a16="http://schemas.microsoft.com/office/drawing/2014/main" id="{03B168E8-6412-827F-C6B5-4E807A84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2" name="Cây cỏ 2">
              <a:extLst>
                <a:ext uri="{FF2B5EF4-FFF2-40B4-BE49-F238E27FC236}">
                  <a16:creationId xmlns:a16="http://schemas.microsoft.com/office/drawing/2014/main" id="{A4E6B2B5-EB7E-9E88-E26E-48D7C4E8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3" name="Bông 1">
              <a:extLst>
                <a:ext uri="{FF2B5EF4-FFF2-40B4-BE49-F238E27FC236}">
                  <a16:creationId xmlns:a16="http://schemas.microsoft.com/office/drawing/2014/main" id="{2947F39A-BA99-04C2-288A-FD8B2DB2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ông">
              <a:extLst>
                <a:ext uri="{FF2B5EF4-FFF2-40B4-BE49-F238E27FC236}">
                  <a16:creationId xmlns:a16="http://schemas.microsoft.com/office/drawing/2014/main" id="{77EDD642-1315-8631-9C48-D1AAB806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5" name="Cỏ cây 3">
              <a:extLst>
                <a:ext uri="{FF2B5EF4-FFF2-40B4-BE49-F238E27FC236}">
                  <a16:creationId xmlns:a16="http://schemas.microsoft.com/office/drawing/2014/main" id="{350AE6A7-F7E2-1804-25CC-EFA4438C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6" name="Cỏ cây 4">
              <a:extLst>
                <a:ext uri="{FF2B5EF4-FFF2-40B4-BE49-F238E27FC236}">
                  <a16:creationId xmlns:a16="http://schemas.microsoft.com/office/drawing/2014/main" id="{44853ED4-8635-0F35-1B5B-E6F1167F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7" name="Cỏ cây 5">
              <a:extLst>
                <a:ext uri="{FF2B5EF4-FFF2-40B4-BE49-F238E27FC236}">
                  <a16:creationId xmlns:a16="http://schemas.microsoft.com/office/drawing/2014/main" id="{A43D2F42-AAEA-E2B2-A8BC-92A69DA6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0" name="Dâu trl Đúng">
            <a:extLst>
              <a:ext uri="{FF2B5EF4-FFF2-40B4-BE49-F238E27FC236}">
                <a16:creationId xmlns:a16="http://schemas.microsoft.com/office/drawing/2014/main" id="{5F5F9A4D-F555-4340-968C-D834CD18E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12985" y="5310503"/>
            <a:ext cx="820433" cy="905707"/>
          </a:xfrm>
          <a:prstGeom prst="rect">
            <a:avLst/>
          </a:prstGeom>
        </p:spPr>
      </p:pic>
      <p:pic>
        <p:nvPicPr>
          <p:cNvPr id="41" name="Dâu trl Đúng">
            <a:extLst>
              <a:ext uri="{FF2B5EF4-FFF2-40B4-BE49-F238E27FC236}">
                <a16:creationId xmlns:a16="http://schemas.microsoft.com/office/drawing/2014/main" id="{C0C6E1C4-7972-4972-81AF-58A04300F8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559543" y="5310503"/>
            <a:ext cx="820433" cy="905707"/>
          </a:xfrm>
          <a:prstGeom prst="rect">
            <a:avLst/>
          </a:prstGeom>
        </p:spPr>
      </p:pic>
      <p:pic>
        <p:nvPicPr>
          <p:cNvPr id="42" name="Dâu trl Đúng">
            <a:extLst>
              <a:ext uri="{FF2B5EF4-FFF2-40B4-BE49-F238E27FC236}">
                <a16:creationId xmlns:a16="http://schemas.microsoft.com/office/drawing/2014/main" id="{1800F0AE-B6ED-4B7A-A58F-C333A0A5A6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259017" y="5343115"/>
            <a:ext cx="820433" cy="905707"/>
          </a:xfrm>
          <a:prstGeom prst="rect">
            <a:avLst/>
          </a:prstGeom>
        </p:spPr>
      </p:pic>
      <p:pic>
        <p:nvPicPr>
          <p:cNvPr id="43" name="Dâu trl Đúng">
            <a:extLst>
              <a:ext uri="{FF2B5EF4-FFF2-40B4-BE49-F238E27FC236}">
                <a16:creationId xmlns:a16="http://schemas.microsoft.com/office/drawing/2014/main" id="{365E8EAB-6F34-4CEB-B8C2-D4D0876759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868510" y="5332652"/>
            <a:ext cx="642913" cy="709736"/>
          </a:xfrm>
          <a:prstGeom prst="rect">
            <a:avLst/>
          </a:prstGeom>
        </p:spPr>
      </p:pic>
      <p:pic>
        <p:nvPicPr>
          <p:cNvPr id="44" name="Dâu trl Đúng">
            <a:extLst>
              <a:ext uri="{FF2B5EF4-FFF2-40B4-BE49-F238E27FC236}">
                <a16:creationId xmlns:a16="http://schemas.microsoft.com/office/drawing/2014/main" id="{46E20944-C659-4D0E-9494-C88B83D857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060445" y="4767020"/>
            <a:ext cx="820433" cy="905707"/>
          </a:xfrm>
          <a:prstGeom prst="rect">
            <a:avLst/>
          </a:prstGeom>
        </p:spPr>
      </p:pic>
      <p:pic>
        <p:nvPicPr>
          <p:cNvPr id="47" name="Dâu trl Đúng">
            <a:extLst>
              <a:ext uri="{FF2B5EF4-FFF2-40B4-BE49-F238E27FC236}">
                <a16:creationId xmlns:a16="http://schemas.microsoft.com/office/drawing/2014/main" id="{7DFB13FF-A22F-4E59-886B-292A26D55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50771" y="4785115"/>
            <a:ext cx="820433" cy="905707"/>
          </a:xfrm>
          <a:prstGeom prst="rect">
            <a:avLst/>
          </a:prstGeom>
        </p:spPr>
      </p:pic>
      <p:pic>
        <p:nvPicPr>
          <p:cNvPr id="48" name="Dâu trl Đúng">
            <a:extLst>
              <a:ext uri="{FF2B5EF4-FFF2-40B4-BE49-F238E27FC236}">
                <a16:creationId xmlns:a16="http://schemas.microsoft.com/office/drawing/2014/main" id="{32AD354F-28CA-4D15-B0EE-A5AC796B48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331646" y="4806909"/>
            <a:ext cx="820433" cy="905707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1021BCAA-1C5D-4C63-9089-2FC0F39F0F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10" y="3975033"/>
            <a:ext cx="3333066" cy="288296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AB6996-DC20-435B-83AB-602326DD45BA}"/>
              </a:ext>
            </a:extLst>
          </p:cNvPr>
          <p:cNvSpPr/>
          <p:nvPr/>
        </p:nvSpPr>
        <p:spPr>
          <a:xfrm>
            <a:off x="1586918" y="221673"/>
            <a:ext cx="4906246" cy="1608283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607F2-36AE-8F4A-5E8E-CB3D017035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101375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0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559838"/>
            <a:ext cx="12718949" cy="2493687"/>
            <a:chOff x="0" y="0"/>
            <a:chExt cx="5024770" cy="98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985160"/>
            </a:xfrm>
            <a:custGeom>
              <a:avLst/>
              <a:gdLst/>
              <a:ahLst/>
              <a:cxnLst/>
              <a:rect l="l" t="t" r="r" b="b"/>
              <a:pathLst>
                <a:path w="5024770" h="985160">
                  <a:moveTo>
                    <a:pt x="0" y="0"/>
                  </a:moveTo>
                  <a:lnTo>
                    <a:pt x="5024770" y="0"/>
                  </a:lnTo>
                  <a:lnTo>
                    <a:pt x="5024770" y="985160"/>
                  </a:lnTo>
                  <a:lnTo>
                    <a:pt x="0" y="985160"/>
                  </a:lnTo>
                  <a:close/>
                </a:path>
              </a:pathLst>
            </a:custGeom>
            <a:solidFill>
              <a:srgbClr val="8CCD1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024770" cy="10137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0667" y="3913020"/>
            <a:ext cx="12600469" cy="765965"/>
            <a:chOff x="0" y="0"/>
            <a:chExt cx="25200939" cy="15319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733431" y="0"/>
              <a:ext cx="13467508" cy="1531929"/>
            </a:xfrm>
            <a:custGeom>
              <a:avLst/>
              <a:gdLst/>
              <a:ahLst/>
              <a:cxnLst/>
              <a:rect l="l" t="t" r="r" b="b"/>
              <a:pathLst>
                <a:path w="13467508" h="1531929">
                  <a:moveTo>
                    <a:pt x="0" y="0"/>
                  </a:moveTo>
                  <a:lnTo>
                    <a:pt x="13467508" y="0"/>
                  </a:lnTo>
                  <a:lnTo>
                    <a:pt x="13467508" y="1531929"/>
                  </a:lnTo>
                  <a:lnTo>
                    <a:pt x="0" y="1531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5969569" y="-269372"/>
            <a:ext cx="3660719" cy="1450976"/>
          </a:xfrm>
          <a:custGeom>
            <a:avLst/>
            <a:gdLst/>
            <a:ahLst/>
            <a:cxnLst/>
            <a:rect l="l" t="t" r="r" b="b"/>
            <a:pathLst>
              <a:path w="5491079" h="2176464">
                <a:moveTo>
                  <a:pt x="0" y="0"/>
                </a:moveTo>
                <a:lnTo>
                  <a:pt x="5491079" y="0"/>
                </a:lnTo>
                <a:lnTo>
                  <a:pt x="5491079" y="2176464"/>
                </a:lnTo>
                <a:lnTo>
                  <a:pt x="0" y="2176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017781" y="-533567"/>
            <a:ext cx="6546868" cy="6596340"/>
          </a:xfrm>
          <a:custGeom>
            <a:avLst/>
            <a:gdLst/>
            <a:ahLst/>
            <a:cxnLst/>
            <a:rect l="l" t="t" r="r" b="b"/>
            <a:pathLst>
              <a:path w="9820302" h="9894510">
                <a:moveTo>
                  <a:pt x="0" y="0"/>
                </a:moveTo>
                <a:lnTo>
                  <a:pt x="9820302" y="0"/>
                </a:lnTo>
                <a:lnTo>
                  <a:pt x="9820302" y="9894511"/>
                </a:lnTo>
                <a:lnTo>
                  <a:pt x="0" y="98945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3795255" y="-467871"/>
            <a:ext cx="6546868" cy="6596340"/>
          </a:xfrm>
          <a:custGeom>
            <a:avLst/>
            <a:gdLst/>
            <a:ahLst/>
            <a:cxnLst/>
            <a:rect l="l" t="t" r="r" b="b"/>
            <a:pathLst>
              <a:path w="9820302" h="9894510">
                <a:moveTo>
                  <a:pt x="0" y="0"/>
                </a:moveTo>
                <a:lnTo>
                  <a:pt x="9820302" y="0"/>
                </a:lnTo>
                <a:lnTo>
                  <a:pt x="9820302" y="9894510"/>
                </a:lnTo>
                <a:lnTo>
                  <a:pt x="0" y="9894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32641" y="3845115"/>
            <a:ext cx="6258508" cy="2503403"/>
          </a:xfrm>
          <a:custGeom>
            <a:avLst/>
            <a:gdLst/>
            <a:ahLst/>
            <a:cxnLst/>
            <a:rect l="l" t="t" r="r" b="b"/>
            <a:pathLst>
              <a:path w="9387762" h="3755105">
                <a:moveTo>
                  <a:pt x="0" y="0"/>
                </a:moveTo>
                <a:lnTo>
                  <a:pt x="9387762" y="0"/>
                </a:lnTo>
                <a:lnTo>
                  <a:pt x="9387762" y="3755105"/>
                </a:lnTo>
                <a:lnTo>
                  <a:pt x="0" y="3755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449062" y="3080792"/>
            <a:ext cx="1757015" cy="696417"/>
          </a:xfrm>
          <a:custGeom>
            <a:avLst/>
            <a:gdLst/>
            <a:ahLst/>
            <a:cxnLst/>
            <a:rect l="l" t="t" r="r" b="b"/>
            <a:pathLst>
              <a:path w="2635523" h="1044626">
                <a:moveTo>
                  <a:pt x="0" y="0"/>
                </a:moveTo>
                <a:lnTo>
                  <a:pt x="2635523" y="0"/>
                </a:lnTo>
                <a:lnTo>
                  <a:pt x="2635523" y="1044626"/>
                </a:lnTo>
                <a:lnTo>
                  <a:pt x="0" y="104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9106" y="-328478"/>
            <a:ext cx="3660719" cy="1450976"/>
          </a:xfrm>
          <a:custGeom>
            <a:avLst/>
            <a:gdLst/>
            <a:ahLst/>
            <a:cxnLst/>
            <a:rect l="l" t="t" r="r" b="b"/>
            <a:pathLst>
              <a:path w="5491079" h="2176464">
                <a:moveTo>
                  <a:pt x="0" y="0"/>
                </a:moveTo>
                <a:lnTo>
                  <a:pt x="5491079" y="0"/>
                </a:lnTo>
                <a:lnTo>
                  <a:pt x="5491079" y="2176464"/>
                </a:lnTo>
                <a:lnTo>
                  <a:pt x="0" y="2176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3915615" y="6416424"/>
            <a:ext cx="2180385" cy="624135"/>
          </a:xfrm>
          <a:custGeom>
            <a:avLst/>
            <a:gdLst/>
            <a:ahLst/>
            <a:cxnLst/>
            <a:rect l="l" t="t" r="r" b="b"/>
            <a:pathLst>
              <a:path w="3270578" h="936203">
                <a:moveTo>
                  <a:pt x="3270578" y="0"/>
                </a:moveTo>
                <a:lnTo>
                  <a:pt x="0" y="0"/>
                </a:lnTo>
                <a:lnTo>
                  <a:pt x="0" y="936203"/>
                </a:lnTo>
                <a:lnTo>
                  <a:pt x="3270578" y="936203"/>
                </a:lnTo>
                <a:lnTo>
                  <a:pt x="327057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91149" y="4559838"/>
            <a:ext cx="1625005" cy="465157"/>
          </a:xfrm>
          <a:custGeom>
            <a:avLst/>
            <a:gdLst/>
            <a:ahLst/>
            <a:cxnLst/>
            <a:rect l="l" t="t" r="r" b="b"/>
            <a:pathLst>
              <a:path w="2437507" h="697736">
                <a:moveTo>
                  <a:pt x="0" y="0"/>
                </a:moveTo>
                <a:lnTo>
                  <a:pt x="2437506" y="0"/>
                </a:lnTo>
                <a:lnTo>
                  <a:pt x="2437506" y="697736"/>
                </a:lnTo>
                <a:lnTo>
                  <a:pt x="0" y="697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129299" y="5164722"/>
            <a:ext cx="2999846" cy="2307154"/>
          </a:xfrm>
          <a:custGeom>
            <a:avLst/>
            <a:gdLst/>
            <a:ahLst/>
            <a:cxnLst/>
            <a:rect l="l" t="t" r="r" b="b"/>
            <a:pathLst>
              <a:path w="4499769" h="3460731">
                <a:moveTo>
                  <a:pt x="0" y="0"/>
                </a:moveTo>
                <a:lnTo>
                  <a:pt x="4499769" y="0"/>
                </a:lnTo>
                <a:lnTo>
                  <a:pt x="4499769" y="3460732"/>
                </a:lnTo>
                <a:lnTo>
                  <a:pt x="0" y="34607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504888" y="4376488"/>
            <a:ext cx="3898605" cy="27432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9316153" y="4559838"/>
            <a:ext cx="3898605" cy="27432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5847907" y="0"/>
                </a:moveTo>
                <a:lnTo>
                  <a:pt x="0" y="0"/>
                </a:lnTo>
                <a:lnTo>
                  <a:pt x="0" y="4114800"/>
                </a:lnTo>
                <a:lnTo>
                  <a:pt x="5847907" y="4114800"/>
                </a:lnTo>
                <a:lnTo>
                  <a:pt x="584790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D10CEF4-9847-BC02-A9E5-8A851569A8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01" y="2764603"/>
            <a:ext cx="2837555" cy="2837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331004-F5A2-5B3B-B47C-13E18022DA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53246" y="357696"/>
            <a:ext cx="5194242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4389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E10370-8B8D-77ED-FFB2-7E3C18B3F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944" y="1199365"/>
            <a:ext cx="3993226" cy="1127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59767B-979E-28A6-7AAD-B6C087C9B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326934" y="179658"/>
            <a:ext cx="4326406" cy="6678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F3360-2B8A-155C-DDC1-F3E3566A6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667000"/>
            <a:ext cx="7669433" cy="1194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5184A5-1D8B-2E44-FD86-AE452EA81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3861920"/>
            <a:ext cx="2468875" cy="24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553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59767B-979E-28A6-7AAD-B6C087C9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9980" y="2113613"/>
            <a:ext cx="3073539" cy="4744387"/>
          </a:xfrm>
          <a:prstGeom prst="rect">
            <a:avLst/>
          </a:prstGeom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9D15E67C-6517-A222-BDD1-D632CB7D72D8}"/>
              </a:ext>
            </a:extLst>
          </p:cNvPr>
          <p:cNvSpPr txBox="1"/>
          <p:nvPr/>
        </p:nvSpPr>
        <p:spPr>
          <a:xfrm>
            <a:off x="365234" y="939530"/>
            <a:ext cx="11430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 phân số chỉ phần được tô màu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63211-1956-BCE4-A1FA-31652731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953442"/>
            <a:ext cx="3649625" cy="3962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00F10-BFA6-FFCA-0651-1B5E51CCBD6C}"/>
              </a:ext>
            </a:extLst>
          </p:cNvPr>
          <p:cNvGrpSpPr/>
          <p:nvPr/>
        </p:nvGrpSpPr>
        <p:grpSpPr>
          <a:xfrm>
            <a:off x="7848600" y="2753542"/>
            <a:ext cx="2286000" cy="2362200"/>
            <a:chOff x="9103442" y="2753541"/>
            <a:chExt cx="2286000" cy="2362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2687E02-FF84-5904-C895-300967CCAF0E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id="{02BA8F3B-928D-0B2F-DA6F-AC19434F835D}"/>
                    </a:ext>
                  </a:extLst>
                </p:cNvPr>
                <p:cNvSpPr txBox="1"/>
                <p:nvPr/>
              </p:nvSpPr>
              <p:spPr>
                <a:xfrm>
                  <a:off x="9982200" y="3069756"/>
                  <a:ext cx="757085" cy="172976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 defTabSz="609630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id="{02BA8F3B-928D-0B2F-DA6F-AC19434F8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3069756"/>
                  <a:ext cx="757085" cy="172976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958A879-85A3-F486-F6F2-87FE18BA4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574" y="4447706"/>
            <a:ext cx="1525626" cy="15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43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59767B-979E-28A6-7AAD-B6C087C9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9980" y="2113613"/>
            <a:ext cx="3073539" cy="4744387"/>
          </a:xfrm>
          <a:prstGeom prst="rect">
            <a:avLst/>
          </a:prstGeom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9D15E67C-6517-A222-BDD1-D632CB7D72D8}"/>
              </a:ext>
            </a:extLst>
          </p:cNvPr>
          <p:cNvSpPr txBox="1"/>
          <p:nvPr/>
        </p:nvSpPr>
        <p:spPr>
          <a:xfrm>
            <a:off x="365234" y="939530"/>
            <a:ext cx="11430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iết phân số chỉ phần được tô màu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00F10-BFA6-FFCA-0651-1B5E51CCBD6C}"/>
              </a:ext>
            </a:extLst>
          </p:cNvPr>
          <p:cNvGrpSpPr/>
          <p:nvPr/>
        </p:nvGrpSpPr>
        <p:grpSpPr>
          <a:xfrm>
            <a:off x="7848600" y="2753542"/>
            <a:ext cx="2286000" cy="2362200"/>
            <a:chOff x="9103442" y="2753541"/>
            <a:chExt cx="2286000" cy="2362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2687E02-FF84-5904-C895-300967CCAF0E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id="{02BA8F3B-928D-0B2F-DA6F-AC19434F835D}"/>
                    </a:ext>
                  </a:extLst>
                </p:cNvPr>
                <p:cNvSpPr txBox="1"/>
                <p:nvPr/>
              </p:nvSpPr>
              <p:spPr>
                <a:xfrm>
                  <a:off x="9982200" y="3069756"/>
                  <a:ext cx="757085" cy="172976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id="{02BA8F3B-928D-0B2F-DA6F-AC19434F8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3069756"/>
                  <a:ext cx="757085" cy="172976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86494F7-B35B-DA14-DEA1-E28E86DF9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030" y="1908727"/>
            <a:ext cx="4245357" cy="4040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D8B4B-F9A9-CFDC-D57F-2389A9962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030" y="4919926"/>
            <a:ext cx="1525626" cy="15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06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59767B-979E-28A6-7AAD-B6C087C9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9980" y="2113613"/>
            <a:ext cx="3073539" cy="4744387"/>
          </a:xfrm>
          <a:prstGeom prst="rect">
            <a:avLst/>
          </a:prstGeom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9D15E67C-6517-A222-BDD1-D632CB7D72D8}"/>
              </a:ext>
            </a:extLst>
          </p:cNvPr>
          <p:cNvSpPr txBox="1"/>
          <p:nvPr/>
        </p:nvSpPr>
        <p:spPr>
          <a:xfrm>
            <a:off x="365234" y="939530"/>
            <a:ext cx="11430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iết phân số chỉ phần được tô màu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00F10-BFA6-FFCA-0651-1B5E51CCBD6C}"/>
              </a:ext>
            </a:extLst>
          </p:cNvPr>
          <p:cNvGrpSpPr/>
          <p:nvPr/>
        </p:nvGrpSpPr>
        <p:grpSpPr>
          <a:xfrm>
            <a:off x="7848600" y="2753542"/>
            <a:ext cx="2286000" cy="2362200"/>
            <a:chOff x="9103442" y="2753541"/>
            <a:chExt cx="2286000" cy="2362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2687E02-FF84-5904-C895-300967CCAF0E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id="{02BA8F3B-928D-0B2F-DA6F-AC19434F835D}"/>
                    </a:ext>
                  </a:extLst>
                </p:cNvPr>
                <p:cNvSpPr txBox="1"/>
                <p:nvPr/>
              </p:nvSpPr>
              <p:spPr>
                <a:xfrm>
                  <a:off x="9982200" y="3069756"/>
                  <a:ext cx="757085" cy="172976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id="{02BA8F3B-928D-0B2F-DA6F-AC19434F8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3069756"/>
                  <a:ext cx="757085" cy="1729769"/>
                </a:xfrm>
                <a:prstGeom prst="rect">
                  <a:avLst/>
                </a:prstGeom>
                <a:blipFill>
                  <a:blip r:embed="rId3"/>
                  <a:stretch>
                    <a:fillRect l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9CE172D-76CC-6EAC-7A94-B54AC3171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072" y="1712552"/>
            <a:ext cx="3466267" cy="449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8B7EC4-B6C9-783B-1897-450E9EBF8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972" y="5115742"/>
            <a:ext cx="1525626" cy="15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03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55D30-72E3-B72F-AAB8-9CD0A6122FA1}"/>
              </a:ext>
            </a:extLst>
          </p:cNvPr>
          <p:cNvSpPr/>
          <p:nvPr/>
        </p:nvSpPr>
        <p:spPr>
          <a:xfrm>
            <a:off x="381000" y="381000"/>
            <a:ext cx="11430000" cy="6172200"/>
          </a:xfrm>
          <a:prstGeom prst="roundRect">
            <a:avLst>
              <a:gd name="adj" fmla="val 20640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49">
            <a:extLst>
              <a:ext uri="{FF2B5EF4-FFF2-40B4-BE49-F238E27FC236}">
                <a16:creationId xmlns:a16="http://schemas.microsoft.com/office/drawing/2014/main" id="{9D15E67C-6517-A222-BDD1-D632CB7D72D8}"/>
              </a:ext>
            </a:extLst>
          </p:cNvPr>
          <p:cNvSpPr txBox="1"/>
          <p:nvPr/>
        </p:nvSpPr>
        <p:spPr>
          <a:xfrm>
            <a:off x="1143000" y="738657"/>
            <a:ext cx="4419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hân số chỉ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táo màu vàng là: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00F10-BFA6-FFCA-0651-1B5E51CCBD6C}"/>
              </a:ext>
            </a:extLst>
          </p:cNvPr>
          <p:cNvGrpSpPr/>
          <p:nvPr/>
        </p:nvGrpSpPr>
        <p:grpSpPr>
          <a:xfrm>
            <a:off x="2286000" y="1969763"/>
            <a:ext cx="1752600" cy="1811020"/>
            <a:chOff x="9103442" y="2753541"/>
            <a:chExt cx="2286000" cy="2362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2687E02-FF84-5904-C895-300967CCAF0E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id="{02BA8F3B-928D-0B2F-DA6F-AC19434F835D}"/>
                    </a:ext>
                  </a:extLst>
                </p:cNvPr>
                <p:cNvSpPr txBox="1"/>
                <p:nvPr/>
              </p:nvSpPr>
              <p:spPr>
                <a:xfrm>
                  <a:off x="9982200" y="3069756"/>
                  <a:ext cx="757085" cy="127208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𝟑𝟎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49">
                  <a:extLst>
                    <a:ext uri="{FF2B5EF4-FFF2-40B4-BE49-F238E27FC236}">
                      <a16:creationId xmlns:a16="http://schemas.microsoft.com/office/drawing/2014/main" id="{02BA8F3B-928D-0B2F-DA6F-AC19434F8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3069756"/>
                  <a:ext cx="757085" cy="1272080"/>
                </a:xfrm>
                <a:prstGeom prst="rect">
                  <a:avLst/>
                </a:prstGeom>
                <a:blipFill>
                  <a:blip r:embed="rId2"/>
                  <a:stretch>
                    <a:fillRect l="-51579" r="-23158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E4AA498-BDFE-9A45-2E9A-D5D5D2D8E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5536"/>
            <a:ext cx="12380844" cy="3353879"/>
          </a:xfrm>
          <a:prstGeom prst="rect">
            <a:avLst/>
          </a:prstGeom>
        </p:spPr>
      </p:pic>
      <p:sp>
        <p:nvSpPr>
          <p:cNvPr id="9" name="TextBox 49">
            <a:extLst>
              <a:ext uri="{FF2B5EF4-FFF2-40B4-BE49-F238E27FC236}">
                <a16:creationId xmlns:a16="http://schemas.microsoft.com/office/drawing/2014/main" id="{97227376-8E52-9F85-0310-8B9FB3EF4132}"/>
              </a:ext>
            </a:extLst>
          </p:cNvPr>
          <p:cNvSpPr txBox="1"/>
          <p:nvPr/>
        </p:nvSpPr>
        <p:spPr>
          <a:xfrm>
            <a:off x="6477000" y="738657"/>
            <a:ext cx="4419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hân số chỉ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táo màu xanh là: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A9B60-43CB-29B5-259F-B20C26C91FA0}"/>
              </a:ext>
            </a:extLst>
          </p:cNvPr>
          <p:cNvGrpSpPr/>
          <p:nvPr/>
        </p:nvGrpSpPr>
        <p:grpSpPr>
          <a:xfrm>
            <a:off x="8121871" y="2006549"/>
            <a:ext cx="1752600" cy="1811020"/>
            <a:chOff x="9103442" y="2753541"/>
            <a:chExt cx="2286000" cy="23622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9BBDE9-EF0A-FDDA-43DA-90526D0C8D8A}"/>
                </a:ext>
              </a:extLst>
            </p:cNvPr>
            <p:cNvSpPr/>
            <p:nvPr/>
          </p:nvSpPr>
          <p:spPr>
            <a:xfrm>
              <a:off x="9103442" y="2753541"/>
              <a:ext cx="2286000" cy="2362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49">
                  <a:extLst>
                    <a:ext uri="{FF2B5EF4-FFF2-40B4-BE49-F238E27FC236}">
                      <a16:creationId xmlns:a16="http://schemas.microsoft.com/office/drawing/2014/main" id="{F250FD0A-4098-D8F2-B890-83B209664991}"/>
                    </a:ext>
                  </a:extLst>
                </p:cNvPr>
                <p:cNvSpPr txBox="1"/>
                <p:nvPr/>
              </p:nvSpPr>
              <p:spPr>
                <a:xfrm>
                  <a:off x="9982199" y="3069757"/>
                  <a:ext cx="757085" cy="1655971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𝟒𝟏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49">
                  <a:extLst>
                    <a:ext uri="{FF2B5EF4-FFF2-40B4-BE49-F238E27FC236}">
                      <a16:creationId xmlns:a16="http://schemas.microsoft.com/office/drawing/2014/main" id="{F250FD0A-4098-D8F2-B890-83B2096649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199" y="3069757"/>
                  <a:ext cx="757085" cy="1655971"/>
                </a:xfrm>
                <a:prstGeom prst="rect">
                  <a:avLst/>
                </a:prstGeom>
                <a:blipFill>
                  <a:blip r:embed="rId4"/>
                  <a:stretch>
                    <a:fillRect l="-50526" r="-2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365BEEB0-7A83-2FDD-8FFD-F30604A0199F}"/>
              </a:ext>
            </a:extLst>
          </p:cNvPr>
          <p:cNvSpPr/>
          <p:nvPr/>
        </p:nvSpPr>
        <p:spPr>
          <a:xfrm>
            <a:off x="2514600" y="2959895"/>
            <a:ext cx="1371600" cy="7584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42001F-E1AC-33E9-863C-5B69FED4D1E7}"/>
              </a:ext>
            </a:extLst>
          </p:cNvPr>
          <p:cNvSpPr/>
          <p:nvPr/>
        </p:nvSpPr>
        <p:spPr>
          <a:xfrm>
            <a:off x="8312371" y="2958335"/>
            <a:ext cx="1371600" cy="7584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9C2269-5115-091F-B555-6E2B38CA3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-24156"/>
            <a:ext cx="1525626" cy="15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31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4BDC1C-03B6-88AA-F4FD-FAAA7FC03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b="14159"/>
          <a:stretch/>
        </p:blipFill>
        <p:spPr>
          <a:xfrm>
            <a:off x="-10323" y="0"/>
            <a:ext cx="12186557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E2077F3-8B2A-FFA2-2D7B-5A005F07865A}"/>
              </a:ext>
            </a:extLst>
          </p:cNvPr>
          <p:cNvSpPr/>
          <p:nvPr/>
        </p:nvSpPr>
        <p:spPr>
          <a:xfrm>
            <a:off x="1450537" y="648481"/>
            <a:ext cx="9149797" cy="48132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9BD31E-04E1-506C-2740-EC05AED88A70}"/>
              </a:ext>
            </a:extLst>
          </p:cNvPr>
          <p:cNvSpPr txBox="1"/>
          <p:nvPr/>
        </p:nvSpPr>
        <p:spPr>
          <a:xfrm>
            <a:off x="2931796" y="924008"/>
            <a:ext cx="6974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 … ngày … tháng … năm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331DAA-9C35-9DD7-96D4-E60EE2148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0" b="92500" l="10000" r="90000">
                        <a14:foregroundMark x1="29000" y1="4259" x2="60143" y2="10741"/>
                        <a14:foregroundMark x1="49571" y1="2130" x2="54143" y2="2130"/>
                        <a14:foregroundMark x1="29000" y1="90278" x2="35571" y2="90278"/>
                        <a14:foregroundMark x1="66857" y1="88611" x2="71429" y2="89907"/>
                        <a14:foregroundMark x1="65429" y1="89444" x2="70857" y2="92500"/>
                        <a14:foregroundMark x1="66143" y1="36944" x2="72714" y2="44722"/>
                        <a14:foregroundMark x1="33571" y1="39167" x2="41000" y2="42593"/>
                        <a14:foregroundMark x1="36286" y1="36111" x2="45571" y2="3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335" y="2490418"/>
            <a:ext cx="2956865" cy="45620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D02668-221C-379C-BBB0-95C0F56FE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19050"/>
            <a:ext cx="2837555" cy="2837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A780AB-8655-AB48-B6A6-91D250DC37E6}"/>
              </a:ext>
            </a:extLst>
          </p:cNvPr>
          <p:cNvSpPr txBox="1"/>
          <p:nvPr/>
        </p:nvSpPr>
        <p:spPr>
          <a:xfrm>
            <a:off x="5555966" y="4491863"/>
            <a:ext cx="1794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99D44-A8ED-99D0-CB1B-FCC5DD987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1" y="1648990"/>
            <a:ext cx="1210160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43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175</TotalTime>
  <Words>758</Words>
  <Application>Microsoft Office PowerPoint</Application>
  <PresentationFormat>Widescreen</PresentationFormat>
  <Paragraphs>129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#9Slide05 Fourth Medium</vt:lpstr>
      <vt:lpstr>Aptos</vt:lpstr>
      <vt:lpstr>Arial</vt:lpstr>
      <vt:lpstr>Calibri</vt:lpstr>
      <vt:lpstr>Cambria Math</vt:lpstr>
      <vt:lpstr>SVN-Adam Gorry</vt:lpstr>
      <vt:lpstr>SVN-Gretoon</vt:lpstr>
      <vt:lpstr>UTM Duepuntozero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cp:keywords>9Slide</cp:keywords>
  <dc:description>9Slide.vn</dc:description>
  <cp:lastModifiedBy>Hương</cp:lastModifiedBy>
  <cp:revision>34</cp:revision>
  <dcterms:created xsi:type="dcterms:W3CDTF">2024-04-10T07:33:12Z</dcterms:created>
  <dcterms:modified xsi:type="dcterms:W3CDTF">2024-05-31T04:34:28Z</dcterms:modified>
  <cp:category>9Slide.vn</cp:category>
  <cp:contentStatus>9Slide</cp:contentStatus>
</cp:coreProperties>
</file>