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258" r:id="rId4"/>
    <p:sldId id="260" r:id="rId5"/>
    <p:sldId id="281" r:id="rId6"/>
    <p:sldId id="261" r:id="rId7"/>
    <p:sldId id="264" r:id="rId8"/>
    <p:sldId id="282" r:id="rId9"/>
    <p:sldId id="266" r:id="rId10"/>
    <p:sldId id="286" r:id="rId11"/>
    <p:sldId id="288" r:id="rId12"/>
    <p:sldId id="287"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F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1698" y="-7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E3199E-5CF0-4370-BDF4-03B19F75BCE8}" type="datetimeFigureOut">
              <a:rPr lang="en-US" smtClean="0"/>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4AE29-4FCC-44CA-8C11-56D9DBD8EAB0}" type="slidenum">
              <a:rPr lang="en-US" smtClean="0"/>
              <a:t>‹#›</a:t>
            </a:fld>
            <a:endParaRPr lang="en-US"/>
          </a:p>
        </p:txBody>
      </p:sp>
    </p:spTree>
    <p:extLst>
      <p:ext uri="{BB962C8B-B14F-4D97-AF65-F5344CB8AC3E}">
        <p14:creationId xmlns:p14="http://schemas.microsoft.com/office/powerpoint/2010/main" val="4437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3199E-5CF0-4370-BDF4-03B19F75BCE8}" type="datetimeFigureOut">
              <a:rPr lang="en-US" smtClean="0"/>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4AE29-4FCC-44CA-8C11-56D9DBD8EAB0}" type="slidenum">
              <a:rPr lang="en-US" smtClean="0"/>
              <a:t>‹#›</a:t>
            </a:fld>
            <a:endParaRPr lang="en-US"/>
          </a:p>
        </p:txBody>
      </p:sp>
    </p:spTree>
    <p:extLst>
      <p:ext uri="{BB962C8B-B14F-4D97-AF65-F5344CB8AC3E}">
        <p14:creationId xmlns:p14="http://schemas.microsoft.com/office/powerpoint/2010/main" val="239691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3199E-5CF0-4370-BDF4-03B19F75BCE8}" type="datetimeFigureOut">
              <a:rPr lang="en-US" smtClean="0"/>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4AE29-4FCC-44CA-8C11-56D9DBD8EAB0}" type="slidenum">
              <a:rPr lang="en-US" smtClean="0"/>
              <a:t>‹#›</a:t>
            </a:fld>
            <a:endParaRPr lang="en-US"/>
          </a:p>
        </p:txBody>
      </p:sp>
    </p:spTree>
    <p:extLst>
      <p:ext uri="{BB962C8B-B14F-4D97-AF65-F5344CB8AC3E}">
        <p14:creationId xmlns:p14="http://schemas.microsoft.com/office/powerpoint/2010/main" val="145196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3199E-5CF0-4370-BDF4-03B19F75BCE8}" type="datetimeFigureOut">
              <a:rPr lang="en-US" smtClean="0"/>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4AE29-4FCC-44CA-8C11-56D9DBD8EAB0}" type="slidenum">
              <a:rPr lang="en-US" smtClean="0"/>
              <a:t>‹#›</a:t>
            </a:fld>
            <a:endParaRPr lang="en-US"/>
          </a:p>
        </p:txBody>
      </p:sp>
    </p:spTree>
    <p:extLst>
      <p:ext uri="{BB962C8B-B14F-4D97-AF65-F5344CB8AC3E}">
        <p14:creationId xmlns:p14="http://schemas.microsoft.com/office/powerpoint/2010/main" val="361869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E3199E-5CF0-4370-BDF4-03B19F75BCE8}" type="datetimeFigureOut">
              <a:rPr lang="en-US" smtClean="0"/>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4AE29-4FCC-44CA-8C11-56D9DBD8EAB0}" type="slidenum">
              <a:rPr lang="en-US" smtClean="0"/>
              <a:t>‹#›</a:t>
            </a:fld>
            <a:endParaRPr lang="en-US"/>
          </a:p>
        </p:txBody>
      </p:sp>
    </p:spTree>
    <p:extLst>
      <p:ext uri="{BB962C8B-B14F-4D97-AF65-F5344CB8AC3E}">
        <p14:creationId xmlns:p14="http://schemas.microsoft.com/office/powerpoint/2010/main" val="236536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E3199E-5CF0-4370-BDF4-03B19F75BCE8}" type="datetimeFigureOut">
              <a:rPr lang="en-US" smtClean="0"/>
              <a:t>04/12/2025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4AE29-4FCC-44CA-8C11-56D9DBD8EAB0}" type="slidenum">
              <a:rPr lang="en-US" smtClean="0"/>
              <a:t>‹#›</a:t>
            </a:fld>
            <a:endParaRPr lang="en-US"/>
          </a:p>
        </p:txBody>
      </p:sp>
    </p:spTree>
    <p:extLst>
      <p:ext uri="{BB962C8B-B14F-4D97-AF65-F5344CB8AC3E}">
        <p14:creationId xmlns:p14="http://schemas.microsoft.com/office/powerpoint/2010/main" val="15981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E3199E-5CF0-4370-BDF4-03B19F75BCE8}" type="datetimeFigureOut">
              <a:rPr lang="en-US" smtClean="0"/>
              <a:t>04/12/2025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4AE29-4FCC-44CA-8C11-56D9DBD8EAB0}" type="slidenum">
              <a:rPr lang="en-US" smtClean="0"/>
              <a:t>‹#›</a:t>
            </a:fld>
            <a:endParaRPr lang="en-US"/>
          </a:p>
        </p:txBody>
      </p:sp>
    </p:spTree>
    <p:extLst>
      <p:ext uri="{BB962C8B-B14F-4D97-AF65-F5344CB8AC3E}">
        <p14:creationId xmlns:p14="http://schemas.microsoft.com/office/powerpoint/2010/main" val="29141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3199E-5CF0-4370-BDF4-03B19F75BCE8}" type="datetimeFigureOut">
              <a:rPr lang="en-US" smtClean="0"/>
              <a:t>04/12/2025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44AE29-4FCC-44CA-8C11-56D9DBD8EAB0}" type="slidenum">
              <a:rPr lang="en-US" smtClean="0"/>
              <a:t>‹#›</a:t>
            </a:fld>
            <a:endParaRPr lang="en-US"/>
          </a:p>
        </p:txBody>
      </p:sp>
    </p:spTree>
    <p:extLst>
      <p:ext uri="{BB962C8B-B14F-4D97-AF65-F5344CB8AC3E}">
        <p14:creationId xmlns:p14="http://schemas.microsoft.com/office/powerpoint/2010/main" val="2793298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3199E-5CF0-4370-BDF4-03B19F75BCE8}" type="datetimeFigureOut">
              <a:rPr lang="en-US" smtClean="0"/>
              <a:t>04/12/2025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44AE29-4FCC-44CA-8C11-56D9DBD8EAB0}" type="slidenum">
              <a:rPr lang="en-US" smtClean="0"/>
              <a:t>‹#›</a:t>
            </a:fld>
            <a:endParaRPr lang="en-US"/>
          </a:p>
        </p:txBody>
      </p:sp>
    </p:spTree>
    <p:extLst>
      <p:ext uri="{BB962C8B-B14F-4D97-AF65-F5344CB8AC3E}">
        <p14:creationId xmlns:p14="http://schemas.microsoft.com/office/powerpoint/2010/main" val="353764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E3199E-5CF0-4370-BDF4-03B19F75BCE8}" type="datetimeFigureOut">
              <a:rPr lang="en-US" smtClean="0"/>
              <a:t>04/12/2025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4AE29-4FCC-44CA-8C11-56D9DBD8EAB0}" type="slidenum">
              <a:rPr lang="en-US" smtClean="0"/>
              <a:t>‹#›</a:t>
            </a:fld>
            <a:endParaRPr lang="en-US"/>
          </a:p>
        </p:txBody>
      </p:sp>
    </p:spTree>
    <p:extLst>
      <p:ext uri="{BB962C8B-B14F-4D97-AF65-F5344CB8AC3E}">
        <p14:creationId xmlns:p14="http://schemas.microsoft.com/office/powerpoint/2010/main" val="29685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E3199E-5CF0-4370-BDF4-03B19F75BCE8}" type="datetimeFigureOut">
              <a:rPr lang="en-US" smtClean="0"/>
              <a:t>04/12/2025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4AE29-4FCC-44CA-8C11-56D9DBD8EAB0}" type="slidenum">
              <a:rPr lang="en-US" smtClean="0"/>
              <a:t>‹#›</a:t>
            </a:fld>
            <a:endParaRPr lang="en-US"/>
          </a:p>
        </p:txBody>
      </p:sp>
    </p:spTree>
    <p:extLst>
      <p:ext uri="{BB962C8B-B14F-4D97-AF65-F5344CB8AC3E}">
        <p14:creationId xmlns:p14="http://schemas.microsoft.com/office/powerpoint/2010/main" val="351473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3199E-5CF0-4370-BDF4-03B19F75BCE8}" type="datetimeFigureOut">
              <a:rPr lang="en-US" smtClean="0"/>
              <a:t>04/12/2025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4AE29-4FCC-44CA-8C11-56D9DBD8EAB0}" type="slidenum">
              <a:rPr lang="en-US" smtClean="0"/>
              <a:t>‹#›</a:t>
            </a:fld>
            <a:endParaRPr lang="en-US"/>
          </a:p>
        </p:txBody>
      </p:sp>
    </p:spTree>
    <p:extLst>
      <p:ext uri="{BB962C8B-B14F-4D97-AF65-F5344CB8AC3E}">
        <p14:creationId xmlns:p14="http://schemas.microsoft.com/office/powerpoint/2010/main" val="364232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3.png"/><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slide" Target="slide12.xml"/><Relationship Id="rId5" Type="http://schemas.openxmlformats.org/officeDocument/2006/relationships/image" Target="../media/image78.sv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3.png"/><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78.svg"/><Relationship Id="rId4" Type="http://schemas.microsoft.com/office/2007/relationships/hdphoto" Target="../media/hdphoto1.wdp"/><Relationship Id="rId9" Type="http://schemas.openxmlformats.org/officeDocument/2006/relationships/image" Target="../media/image32.wmf"/></Relationships>
</file>

<file path=ppt/slides/_rels/slide12.xml.rels><?xml version="1.0" encoding="UTF-8" standalone="yes"?>
<Relationships xmlns="http://schemas.openxmlformats.org/package/2006/relationships"><Relationship Id="rId3" Type="http://schemas.openxmlformats.org/officeDocument/2006/relationships/image" Target="../media/image151.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8" Type="http://schemas.openxmlformats.org/officeDocument/2006/relationships/image" Target="../media/image9.png"/><Relationship Id="rId3" Type="http://schemas.openxmlformats.org/officeDocument/2006/relationships/image" Target="../media/image2.svg"/><Relationship Id="rId21" Type="http://schemas.openxmlformats.org/officeDocument/2006/relationships/image" Target="../media/image51.svg"/><Relationship Id="rId7" Type="http://schemas.openxmlformats.org/officeDocument/2006/relationships/image" Target="../media/image6.svg"/><Relationship Id="rId12" Type="http://schemas.openxmlformats.org/officeDocument/2006/relationships/image" Target="../media/image7.png"/><Relationship Id="rId17" Type="http://schemas.openxmlformats.org/officeDocument/2006/relationships/image" Target="../media/image16.svg"/><Relationship Id="rId2" Type="http://schemas.openxmlformats.org/officeDocument/2006/relationships/image" Target="../media/image2.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6.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3.svg"/><Relationship Id="rId3" Type="http://schemas.openxmlformats.org/officeDocument/2006/relationships/image" Target="../media/image2.svg"/><Relationship Id="rId7" Type="http://schemas.openxmlformats.org/officeDocument/2006/relationships/image" Target="../media/image27.sv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9.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4.sv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8.svg"/><Relationship Id="rId5" Type="http://schemas.openxmlformats.org/officeDocument/2006/relationships/image" Target="../media/image18.png"/><Relationship Id="rId15" Type="http://schemas.openxmlformats.org/officeDocument/2006/relationships/image" Target="../media/image17.wmf"/><Relationship Id="rId4" Type="http://schemas.openxmlformats.org/officeDocument/2006/relationships/image" Target="../media/image2.svg"/><Relationship Id="rId1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3.png"/><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22.wmf"/><Relationship Id="rId5" Type="http://schemas.openxmlformats.org/officeDocument/2006/relationships/image" Target="../media/image78.svg"/><Relationship Id="rId10" Type="http://schemas.openxmlformats.org/officeDocument/2006/relationships/oleObject" Target="../embeddings/oleObject4.bin"/><Relationship Id="rId4" Type="http://schemas.microsoft.com/office/2007/relationships/hdphoto" Target="../media/hdphoto1.wdp"/><Relationship Id="rId9" Type="http://schemas.openxmlformats.org/officeDocument/2006/relationships/image" Target="../media/image21.wmf"/></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1.svg"/><Relationship Id="rId7" Type="http://schemas.openxmlformats.org/officeDocument/2006/relationships/image" Target="../media/image192.svg"/><Relationship Id="rId2"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194.svg"/><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51.svg"/></Relationships>
</file>

<file path=ppt/slides/_rels/slide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3.png"/><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image" Target="../media/image78.svg"/><Relationship Id="rId4" Type="http://schemas.microsoft.com/office/2007/relationships/hdphoto" Target="../media/hdphoto1.wdp"/><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3.png"/><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8.svg"/><Relationship Id="rId4" Type="http://schemas.microsoft.com/office/2007/relationships/hdphoto" Target="../media/hdphoto1.wdp"/><Relationship Id="rId9" Type="http://schemas.openxmlformats.org/officeDocument/2006/relationships/image" Target="../media/image29.wmf"/></Relationships>
</file>

<file path=ppt/slides/_rels/slide9.xml.rels><?xml version="1.0" encoding="UTF-8" standalone="yes"?>
<Relationships xmlns="http://schemas.openxmlformats.org/package/2006/relationships"><Relationship Id="rId3" Type="http://schemas.openxmlformats.org/officeDocument/2006/relationships/image" Target="../media/image151.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863" y="-367632"/>
            <a:ext cx="12849726" cy="7225632"/>
          </a:xfrm>
          <a:prstGeom prst="rect">
            <a:avLst/>
          </a:prstGeom>
        </p:spPr>
      </p:pic>
      <p:sp>
        <p:nvSpPr>
          <p:cNvPr id="4" name="TextBox 3"/>
          <p:cNvSpPr txBox="1"/>
          <p:nvPr/>
        </p:nvSpPr>
        <p:spPr>
          <a:xfrm>
            <a:off x="1884145" y="482079"/>
            <a:ext cx="8638674" cy="3580356"/>
          </a:xfrm>
          <a:prstGeom prst="rect">
            <a:avLst/>
          </a:prstGeom>
          <a:noFill/>
        </p:spPr>
        <p:txBody>
          <a:bodyPr wrap="square" rtlCol="0">
            <a:prstTxWarp prst="textStop">
              <a:avLst/>
            </a:prstTxWarp>
            <a:spAutoFit/>
          </a:bodyPr>
          <a:lstStyle/>
          <a:p>
            <a:pPr algn="ctr">
              <a:lnSpc>
                <a:spcPct val="150000"/>
              </a:lnSpc>
            </a:pPr>
            <a:r>
              <a:rPr lang="en-US" sz="3600" b="1" smtClean="0">
                <a:solidFill>
                  <a:srgbClr val="0070C0"/>
                </a:solidFill>
                <a:latin typeface="Algerian" panose="04020705040A02060702" pitchFamily="82" charset="0"/>
                <a:cs typeface="Times New Roman" panose="02020603050405020304" pitchFamily="18" charset="0"/>
              </a:rPr>
              <a:t>KÍNH CHÀO QUÝ THẦY CÔ ĐẾN DỰ TIẾT THAO GIẢNG CỦA LỚP 9.9</a:t>
            </a:r>
            <a:endParaRPr lang="en-US" sz="3600" b="1">
              <a:solidFill>
                <a:srgbClr val="0070C0"/>
              </a:solidFill>
              <a:latin typeface="Algerian" panose="04020705040A02060702" pitchFamily="82" charset="0"/>
              <a:cs typeface="Times New Roman" panose="02020603050405020304" pitchFamily="18" charset="0"/>
            </a:endParaRPr>
          </a:p>
        </p:txBody>
      </p:sp>
      <p:sp>
        <p:nvSpPr>
          <p:cNvPr id="7" name="TextBox 6"/>
          <p:cNvSpPr txBox="1"/>
          <p:nvPr/>
        </p:nvSpPr>
        <p:spPr>
          <a:xfrm>
            <a:off x="2928696" y="4062435"/>
            <a:ext cx="7060793" cy="1815882"/>
          </a:xfrm>
          <a:prstGeom prst="rect">
            <a:avLst/>
          </a:prstGeom>
          <a:noFill/>
        </p:spPr>
        <p:txBody>
          <a:bodyPr wrap="square" rtlCol="0">
            <a:spAutoFit/>
          </a:bodyPr>
          <a:lstStyle/>
          <a:p>
            <a:pPr algn="ctr">
              <a:lnSpc>
                <a:spcPct val="200000"/>
              </a:lnSpc>
            </a:pPr>
            <a:r>
              <a:rPr lang="en-US" sz="3200" b="1" smtClean="0">
                <a:solidFill>
                  <a:srgbClr val="FF0000"/>
                </a:solidFill>
                <a:latin typeface="HP001 5 hàng" panose="020B0603050302020204" pitchFamily="34" charset="0"/>
                <a:cs typeface="Times New Roman" panose="02020603050405020304" pitchFamily="18" charset="0"/>
              </a:rPr>
              <a:t>Giáo viên: Lâm Huỳnh Như Trúc</a:t>
            </a:r>
          </a:p>
          <a:p>
            <a:pPr algn="ctr">
              <a:lnSpc>
                <a:spcPct val="200000"/>
              </a:lnSpc>
            </a:pPr>
            <a:r>
              <a:rPr lang="en-US" sz="2400" b="1" smtClean="0">
                <a:solidFill>
                  <a:prstClr val="black"/>
                </a:solidFill>
                <a:latin typeface="Times New Roman" panose="02020603050405020304" pitchFamily="18" charset="0"/>
                <a:cs typeface="Times New Roman" panose="02020603050405020304" pitchFamily="18" charset="0"/>
              </a:rPr>
              <a:t>Ngày 30 tháng </a:t>
            </a:r>
            <a:r>
              <a:rPr lang="en-US" sz="2400" b="1">
                <a:solidFill>
                  <a:prstClr val="black"/>
                </a:solidFill>
                <a:latin typeface="Times New Roman" panose="02020603050405020304" pitchFamily="18" charset="0"/>
                <a:cs typeface="Times New Roman" panose="02020603050405020304" pitchFamily="18" charset="0"/>
              </a:rPr>
              <a:t>9</a:t>
            </a:r>
            <a:r>
              <a:rPr lang="en-US" sz="2400" b="1" smtClean="0">
                <a:solidFill>
                  <a:prstClr val="black"/>
                </a:solidFill>
                <a:latin typeface="Times New Roman" panose="02020603050405020304" pitchFamily="18" charset="0"/>
                <a:cs typeface="Times New Roman" panose="02020603050405020304" pitchFamily="18" charset="0"/>
              </a:rPr>
              <a:t> năm 2025</a:t>
            </a:r>
            <a:endParaRPr lang="en-US" sz="2400" b="1">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579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89573"/>
            <a:ext cx="12191790" cy="7702938"/>
          </a:xfrm>
          <a:custGeom>
            <a:avLst/>
            <a:gdLst/>
            <a:ahLst/>
            <a:cxnLst/>
            <a:rect l="l" t="t" r="r" b="b"/>
            <a:pathLst>
              <a:path w="18768896" h="13035852">
                <a:moveTo>
                  <a:pt x="0" y="0"/>
                </a:moveTo>
                <a:lnTo>
                  <a:pt x="18768897" y="0"/>
                </a:lnTo>
                <a:lnTo>
                  <a:pt x="18768897" y="13035852"/>
                </a:lnTo>
                <a:lnTo>
                  <a:pt x="0" y="13035852"/>
                </a:lnTo>
                <a:lnTo>
                  <a:pt x="0" y="0"/>
                </a:lnTo>
                <a:close/>
              </a:path>
            </a:pathLst>
          </a:custGeom>
          <a:blipFill>
            <a:blip r:embed="rId3">
              <a:extLst>
                <a:ext uri="{BEBA8EAE-BF5A-486C-A8C5-ECC9F3942E4B}">
                  <a14:imgProps xmlns:a14="http://schemas.microsoft.com/office/drawing/2010/main">
                    <a14:imgLayer r:embed="rId4">
                      <a14:imgEffect>
                        <a14:colorTemperature colorTemp="5900"/>
                      </a14:imgEffect>
                      <a14:imgEffect>
                        <a14:brightnessContrast contrast="40000"/>
                      </a14:imgEffect>
                    </a14:imgLayer>
                  </a14:imgProps>
                </a:ext>
                <a:ext uri="{96DAC541-7B7A-43D3-8B79-37D633B846F1}">
                  <asvg:svgBlip xmlns:asvg="http://schemas.microsoft.com/office/drawing/2016/SVG/main" xmlns="" r:embed="rId5"/>
                </a:ext>
              </a:extLst>
            </a:blip>
            <a:stretch>
              <a:fillRect/>
            </a:stretch>
          </a:blipFill>
        </p:spPr>
      </p:sp>
      <p:grpSp>
        <p:nvGrpSpPr>
          <p:cNvPr id="3" name="Group 3"/>
          <p:cNvGrpSpPr/>
          <p:nvPr/>
        </p:nvGrpSpPr>
        <p:grpSpPr>
          <a:xfrm>
            <a:off x="4435772" y="0"/>
            <a:ext cx="7787063" cy="6858000"/>
            <a:chOff x="0" y="0"/>
            <a:chExt cx="9490062" cy="7237527"/>
          </a:xfrm>
        </p:grpSpPr>
        <p:sp>
          <p:nvSpPr>
            <p:cNvPr id="4" name="Freeform 4"/>
            <p:cNvSpPr/>
            <p:nvPr/>
          </p:nvSpPr>
          <p:spPr>
            <a:xfrm>
              <a:off x="-127" y="127"/>
              <a:ext cx="9489935" cy="7244511"/>
            </a:xfrm>
            <a:custGeom>
              <a:avLst/>
              <a:gdLst/>
              <a:ahLst/>
              <a:cxnLst/>
              <a:rect l="l" t="t" r="r" b="b"/>
              <a:pathLst>
                <a:path w="9489935" h="7244511">
                  <a:moveTo>
                    <a:pt x="9088869" y="7231811"/>
                  </a:moveTo>
                  <a:cubicBezTo>
                    <a:pt x="9032989" y="7244511"/>
                    <a:pt x="9007589" y="7231811"/>
                    <a:pt x="8950439" y="7231811"/>
                  </a:cubicBezTo>
                  <a:cubicBezTo>
                    <a:pt x="8893289" y="7231811"/>
                    <a:pt x="8802230" y="7219111"/>
                    <a:pt x="8802230" y="7219111"/>
                  </a:cubicBezTo>
                  <a:lnTo>
                    <a:pt x="707771" y="7219111"/>
                  </a:lnTo>
                  <a:lnTo>
                    <a:pt x="631063" y="7206411"/>
                  </a:lnTo>
                  <a:cubicBezTo>
                    <a:pt x="631063" y="7206411"/>
                    <a:pt x="533400" y="7219111"/>
                    <a:pt x="457581" y="7206411"/>
                  </a:cubicBezTo>
                  <a:cubicBezTo>
                    <a:pt x="381762" y="7193711"/>
                    <a:pt x="296418" y="7206411"/>
                    <a:pt x="296418" y="7206411"/>
                  </a:cubicBezTo>
                  <a:cubicBezTo>
                    <a:pt x="240284" y="7206411"/>
                    <a:pt x="162814" y="7202094"/>
                    <a:pt x="119507" y="7172884"/>
                  </a:cubicBezTo>
                  <a:cubicBezTo>
                    <a:pt x="47371" y="7124243"/>
                    <a:pt x="25400" y="7054011"/>
                    <a:pt x="0" y="6948221"/>
                  </a:cubicBezTo>
                  <a:lnTo>
                    <a:pt x="0" y="6747687"/>
                  </a:lnTo>
                  <a:cubicBezTo>
                    <a:pt x="0" y="6747687"/>
                    <a:pt x="12700" y="6662724"/>
                    <a:pt x="12700" y="6604432"/>
                  </a:cubicBezTo>
                  <a:cubicBezTo>
                    <a:pt x="12700" y="6546139"/>
                    <a:pt x="0" y="6456223"/>
                    <a:pt x="0" y="6456223"/>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8970886" y="0"/>
                  </a:lnTo>
                  <a:cubicBezTo>
                    <a:pt x="9070962" y="0"/>
                    <a:pt x="9139415" y="12700"/>
                    <a:pt x="9139415" y="12700"/>
                  </a:cubicBezTo>
                  <a:cubicBezTo>
                    <a:pt x="9203551" y="12700"/>
                    <a:pt x="9292323" y="36322"/>
                    <a:pt x="9350235" y="50800"/>
                  </a:cubicBezTo>
                  <a:cubicBezTo>
                    <a:pt x="9451835" y="76200"/>
                    <a:pt x="9477235" y="254000"/>
                    <a:pt x="9477235" y="350520"/>
                  </a:cubicBezTo>
                  <a:lnTo>
                    <a:pt x="9477235" y="6365418"/>
                  </a:lnTo>
                  <a:cubicBezTo>
                    <a:pt x="9477235" y="6365418"/>
                    <a:pt x="9489935" y="6734098"/>
                    <a:pt x="9489935" y="6767119"/>
                  </a:cubicBezTo>
                  <a:cubicBezTo>
                    <a:pt x="9489935" y="6800139"/>
                    <a:pt x="9467456" y="6908089"/>
                    <a:pt x="9449549" y="6954317"/>
                  </a:cubicBezTo>
                  <a:cubicBezTo>
                    <a:pt x="9424530" y="7018960"/>
                    <a:pt x="9434690" y="7075856"/>
                    <a:pt x="9382874" y="7120052"/>
                  </a:cubicBezTo>
                  <a:cubicBezTo>
                    <a:pt x="9346806" y="7150912"/>
                    <a:pt x="9292704" y="7188251"/>
                    <a:pt x="9247492" y="7205396"/>
                  </a:cubicBezTo>
                  <a:cubicBezTo>
                    <a:pt x="9202280" y="7222541"/>
                    <a:pt x="9144495" y="7219239"/>
                    <a:pt x="9088615" y="7231939"/>
                  </a:cubicBezTo>
                  <a:close/>
                </a:path>
              </a:pathLst>
            </a:custGeom>
            <a:solidFill>
              <a:srgbClr val="FFFFFF"/>
            </a:solidFill>
          </p:spPr>
        </p:sp>
      </p:grpSp>
      <p:sp>
        <p:nvSpPr>
          <p:cNvPr id="25" name="TextBox 25"/>
          <p:cNvSpPr txBox="1"/>
          <p:nvPr/>
        </p:nvSpPr>
        <p:spPr>
          <a:xfrm>
            <a:off x="107927" y="789573"/>
            <a:ext cx="4281797" cy="5170646"/>
          </a:xfrm>
          <a:prstGeom prst="rect">
            <a:avLst/>
          </a:prstGeom>
        </p:spPr>
        <p:txBody>
          <a:bodyPr wrap="square" lIns="0" tIns="0" rIns="0" bIns="0" rtlCol="0" anchor="t">
            <a:spAutoFit/>
          </a:bodyPr>
          <a:lstStyle/>
          <a:p>
            <a:pPr algn="just">
              <a:lnSpc>
                <a:spcPct val="150000"/>
              </a:lnSpc>
            </a:pPr>
            <a:r>
              <a:rPr lang="en-US" sz="2800" spc="25" smtClean="0">
                <a:solidFill>
                  <a:srgbClr val="414B3B"/>
                </a:solidFill>
                <a:latin typeface="Times New Roman" panose="02020603050405020304" pitchFamily="18" charset="0"/>
                <a:cs typeface="Times New Roman" panose="02020603050405020304" pitchFamily="18" charset="0"/>
              </a:rPr>
              <a:t>Tại một cửa hàng, chị An mua 1,2 kg thịt lợn và 0,7 kg thịt bò hết 362 000 đồng; </a:t>
            </a:r>
          </a:p>
          <a:p>
            <a:pPr algn="just">
              <a:lnSpc>
                <a:spcPct val="150000"/>
              </a:lnSpc>
            </a:pPr>
            <a:r>
              <a:rPr lang="en-US" sz="2800" spc="25" smtClean="0">
                <a:solidFill>
                  <a:srgbClr val="414B3B"/>
                </a:solidFill>
                <a:latin typeface="Times New Roman" panose="02020603050405020304" pitchFamily="18" charset="0"/>
                <a:cs typeface="Times New Roman" panose="02020603050405020304" pitchFamily="18" charset="0"/>
              </a:rPr>
              <a:t>chị Ba mua 0,8kg thịt lợn và 0,5 kg thịt bò cùng loại hết 250 000 đồng. Làm thế nào để tính được giá tiền 1kg mỗi loại thịt lợn và thịt bò.</a:t>
            </a:r>
            <a:endParaRPr lang="en-US" sz="2800" spc="25" dirty="0">
              <a:solidFill>
                <a:srgbClr val="414B3B"/>
              </a:solidFill>
              <a:latin typeface="Times New Roman" panose="02020603050405020304" pitchFamily="18" charset="0"/>
              <a:cs typeface="Times New Roman" panose="02020603050405020304" pitchFamily="18" charset="0"/>
            </a:endParaRPr>
          </a:p>
        </p:txBody>
      </p:sp>
      <p:sp>
        <p:nvSpPr>
          <p:cNvPr id="26" name="TextBox 26"/>
          <p:cNvSpPr txBox="1"/>
          <p:nvPr/>
        </p:nvSpPr>
        <p:spPr>
          <a:xfrm>
            <a:off x="0" y="-554578"/>
            <a:ext cx="4404937" cy="1344151"/>
          </a:xfrm>
          <a:prstGeom prst="rect">
            <a:avLst/>
          </a:prstGeom>
        </p:spPr>
        <p:txBody>
          <a:bodyPr wrap="square" lIns="0" tIns="0" rIns="0" bIns="0" rtlCol="0" anchor="t">
            <a:spAutoFit/>
          </a:bodyPr>
          <a:lstStyle/>
          <a:p>
            <a:pPr algn="ctr">
              <a:lnSpc>
                <a:spcPts val="12133"/>
              </a:lnSpc>
            </a:pPr>
            <a:r>
              <a:rPr lang="en-US" sz="4500" smtClean="0">
                <a:solidFill>
                  <a:srgbClr val="FF0000"/>
                </a:solidFill>
                <a:latin typeface="Times New Roman" panose="02020603050405020304" pitchFamily="18" charset="0"/>
                <a:cs typeface="Times New Roman" panose="02020603050405020304" pitchFamily="18" charset="0"/>
              </a:rPr>
              <a:t>Vận dụng 2</a:t>
            </a:r>
            <a:endParaRPr lang="en-US" sz="4500" dirty="0">
              <a:solidFill>
                <a:srgbClr val="FF0000"/>
              </a:solidFill>
              <a:latin typeface="Times New Roman" panose="02020603050405020304" pitchFamily="18" charset="0"/>
              <a:cs typeface="Times New Roman" panose="02020603050405020304" pitchFamily="18" charset="0"/>
            </a:endParaRPr>
          </a:p>
        </p:txBody>
      </p:sp>
      <p:sp>
        <p:nvSpPr>
          <p:cNvPr id="28" name="TextBox 6">
            <a:extLst>
              <a:ext uri="{FF2B5EF4-FFF2-40B4-BE49-F238E27FC236}">
                <a16:creationId xmlns:a16="http://schemas.microsoft.com/office/drawing/2014/main" xmlns="" id="{EFB0632A-C199-A38E-9608-FA03C202BF82}"/>
              </a:ext>
            </a:extLst>
          </p:cNvPr>
          <p:cNvSpPr txBox="1"/>
          <p:nvPr/>
        </p:nvSpPr>
        <p:spPr>
          <a:xfrm>
            <a:off x="4590267" y="191980"/>
            <a:ext cx="7477760" cy="923330"/>
          </a:xfrm>
          <a:prstGeom prst="rect">
            <a:avLst/>
          </a:prstGeom>
        </p:spPr>
        <p:txBody>
          <a:bodyPr wrap="square" lIns="0" tIns="0" rIns="0" bIns="0" rtlCol="0" anchor="t">
            <a:spAutoFit/>
          </a:bodyPr>
          <a:lstStyle/>
          <a:p>
            <a:r>
              <a:rPr lang="en-US" sz="3000" smtClean="0">
                <a:latin typeface="Times New Roman" panose="02020603050405020304" pitchFamily="18" charset="0"/>
                <a:cs typeface="Times New Roman" panose="02020603050405020304" pitchFamily="18" charset="0"/>
              </a:rPr>
              <a:t>Gọi x, y(đồng) </a:t>
            </a:r>
            <a:r>
              <a:rPr lang="en-US" sz="3000" dirty="0" err="1">
                <a:latin typeface="Times New Roman" panose="02020603050405020304" pitchFamily="18" charset="0"/>
                <a:cs typeface="Times New Roman" panose="02020603050405020304" pitchFamily="18" charset="0"/>
              </a:rPr>
              <a:t>lần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lượt</a:t>
            </a:r>
            <a:r>
              <a:rPr lang="en-US" sz="3000" dirty="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là</a:t>
            </a:r>
            <a:r>
              <a:rPr lang="en-US"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giá tiền </a:t>
            </a:r>
            <a:r>
              <a:rPr lang="en-US" sz="3000" spc="25" smtClean="0">
                <a:solidFill>
                  <a:srgbClr val="414B3B"/>
                </a:solidFill>
                <a:latin typeface="Times New Roman" panose="02020603050405020304" pitchFamily="18" charset="0"/>
                <a:cs typeface="Times New Roman" panose="02020603050405020304" pitchFamily="18" charset="0"/>
              </a:rPr>
              <a:t>1 kg mỗi loại thịt lợn và thịt bò.</a:t>
            </a:r>
            <a:r>
              <a:rPr lang="en-US" sz="300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(x &gt; 0;y &gt; </a:t>
            </a:r>
            <a:r>
              <a:rPr lang="en-US" sz="3000">
                <a:latin typeface="Times New Roman" panose="02020603050405020304" pitchFamily="18" charset="0"/>
                <a:cs typeface="Times New Roman" panose="02020603050405020304" pitchFamily="18" charset="0"/>
              </a:rPr>
              <a:t>0</a:t>
            </a:r>
            <a:r>
              <a:rPr lang="en-US" sz="3000" smtClean="0">
                <a:latin typeface="Times New Roman" panose="02020603050405020304" pitchFamily="18" charset="0"/>
                <a:cs typeface="Times New Roman" panose="02020603050405020304" pitchFamily="18" charset="0"/>
              </a:rPr>
              <a:t>)</a:t>
            </a:r>
          </a:p>
        </p:txBody>
      </p:sp>
      <p:graphicFrame>
        <p:nvGraphicFramePr>
          <p:cNvPr id="29" name="Object 28">
            <a:hlinkClick r:id="rId6" action="ppaction://hlinksldjump"/>
            <a:extLst>
              <a:ext uri="{FF2B5EF4-FFF2-40B4-BE49-F238E27FC236}">
                <a16:creationId xmlns:a16="http://schemas.microsoft.com/office/drawing/2014/main" xmlns="" id="{3D966E78-330F-8946-EE82-390DDB4501B2}"/>
              </a:ext>
            </a:extLst>
          </p:cNvPr>
          <p:cNvGraphicFramePr>
            <a:graphicFrameLocks noChangeAspect="1"/>
          </p:cNvGraphicFramePr>
          <p:nvPr>
            <p:extLst>
              <p:ext uri="{D42A27DB-BD31-4B8C-83A1-F6EECF244321}">
                <p14:modId xmlns:p14="http://schemas.microsoft.com/office/powerpoint/2010/main" val="2612206122"/>
              </p:ext>
            </p:extLst>
          </p:nvPr>
        </p:nvGraphicFramePr>
        <p:xfrm>
          <a:off x="6174617" y="4348823"/>
          <a:ext cx="4309060" cy="1373501"/>
        </p:xfrm>
        <a:graphic>
          <a:graphicData uri="http://schemas.openxmlformats.org/presentationml/2006/ole">
            <mc:AlternateContent xmlns:mc="http://schemas.openxmlformats.org/markup-compatibility/2006">
              <mc:Choice xmlns:v="urn:schemas-microsoft-com:vml" Requires="v">
                <p:oleObj spid="_x0000_s16416" name="Equation" r:id="rId7" imgW="1434960" imgH="457200" progId="Equation.DSMT4">
                  <p:embed/>
                </p:oleObj>
              </mc:Choice>
              <mc:Fallback>
                <p:oleObj name="Equation" r:id="rId7" imgW="1434960" imgH="457200" progId="Equation.DSMT4">
                  <p:embed/>
                  <p:pic>
                    <p:nvPicPr>
                      <p:cNvPr id="29" name="Object 28">
                        <a:extLst>
                          <a:ext uri="{FF2B5EF4-FFF2-40B4-BE49-F238E27FC236}">
                            <a16:creationId xmlns:a16="http://schemas.microsoft.com/office/drawing/2014/main" xmlns="" id="{3D966E78-330F-8946-EE82-390DDB4501B2}"/>
                          </a:ext>
                        </a:extLst>
                      </p:cNvPr>
                      <p:cNvPicPr/>
                      <p:nvPr/>
                    </p:nvPicPr>
                    <p:blipFill>
                      <a:blip r:embed="rId8"/>
                      <a:stretch>
                        <a:fillRect/>
                      </a:stretch>
                    </p:blipFill>
                    <p:spPr>
                      <a:xfrm>
                        <a:off x="6174617" y="4348823"/>
                        <a:ext cx="4309060" cy="1373501"/>
                      </a:xfrm>
                      <a:prstGeom prst="rect">
                        <a:avLst/>
                      </a:prstGeom>
                    </p:spPr>
                  </p:pic>
                </p:oleObj>
              </mc:Fallback>
            </mc:AlternateContent>
          </a:graphicData>
        </a:graphic>
      </p:graphicFrame>
      <p:sp>
        <p:nvSpPr>
          <p:cNvPr id="5" name="Oval Callout 4"/>
          <p:cNvSpPr/>
          <p:nvPr/>
        </p:nvSpPr>
        <p:spPr>
          <a:xfrm>
            <a:off x="5628640" y="1300552"/>
            <a:ext cx="5648960" cy="1026160"/>
          </a:xfrm>
          <a:prstGeom prst="wedgeEllipseCallout">
            <a:avLst>
              <a:gd name="adj1" fmla="val -69212"/>
              <a:gd name="adj2" fmla="val 69430"/>
            </a:avLst>
          </a:prstGeom>
          <a:solidFill>
            <a:srgbClr val="74F7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a:solidFill>
                  <a:srgbClr val="FF0000"/>
                </a:solidFill>
                <a:latin typeface="Times New Roman" panose="02020603050405020304" pitchFamily="18" charset="0"/>
                <a:cs typeface="Times New Roman" panose="02020603050405020304" pitchFamily="18" charset="0"/>
              </a:rPr>
              <a:t>1,2x +0,7 y = 362 000</a:t>
            </a:r>
            <a:endParaRPr lang="en-US" sz="3200">
              <a:solidFill>
                <a:srgbClr val="FF0000"/>
              </a:solidFill>
            </a:endParaRPr>
          </a:p>
        </p:txBody>
      </p:sp>
      <p:sp>
        <p:nvSpPr>
          <p:cNvPr id="12" name="Oval Callout 11"/>
          <p:cNvSpPr/>
          <p:nvPr/>
        </p:nvSpPr>
        <p:spPr>
          <a:xfrm>
            <a:off x="5770771" y="2764131"/>
            <a:ext cx="5648960" cy="1026160"/>
          </a:xfrm>
          <a:prstGeom prst="wedgeEllipseCallout">
            <a:avLst>
              <a:gd name="adj1" fmla="val -69752"/>
              <a:gd name="adj2" fmla="val 35767"/>
            </a:avLst>
          </a:prstGeom>
          <a:solidFill>
            <a:srgbClr val="74F73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smtClean="0">
                <a:solidFill>
                  <a:srgbClr val="FF0000"/>
                </a:solidFill>
                <a:latin typeface="Times New Roman" panose="02020603050405020304" pitchFamily="18" charset="0"/>
                <a:cs typeface="Times New Roman" panose="02020603050405020304" pitchFamily="18" charset="0"/>
              </a:rPr>
              <a:t>0,8x + 0,5y = 250 000</a:t>
            </a:r>
            <a:endParaRPr lang="en-US" sz="3200">
              <a:solidFill>
                <a:srgbClr val="FF0000"/>
              </a:solidFill>
            </a:endParaRPr>
          </a:p>
        </p:txBody>
      </p:sp>
      <p:cxnSp>
        <p:nvCxnSpPr>
          <p:cNvPr id="13" name="Straight Connector 12"/>
          <p:cNvCxnSpPr/>
          <p:nvPr/>
        </p:nvCxnSpPr>
        <p:spPr>
          <a:xfrm flipV="1">
            <a:off x="261012" y="2028312"/>
            <a:ext cx="3989117" cy="1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1879" y="2692593"/>
            <a:ext cx="3707481" cy="134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15706" y="3267051"/>
            <a:ext cx="3989117" cy="1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16573" y="3934641"/>
            <a:ext cx="3989117" cy="1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7082" y="4598922"/>
            <a:ext cx="2209376" cy="185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31338" y="5189367"/>
            <a:ext cx="3989117" cy="1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2205" y="5853648"/>
            <a:ext cx="3707481" cy="134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082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5"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strVal val="#ppt_w*0.70"/>
                                          </p:val>
                                        </p:tav>
                                        <p:tav tm="100000">
                                          <p:val>
                                            <p:strVal val="#ppt_w"/>
                                          </p:val>
                                        </p:tav>
                                      </p:tavLst>
                                    </p:anim>
                                    <p:anim calcmode="lin" valueType="num">
                                      <p:cBhvr>
                                        <p:cTn id="18" dur="1000" fill="hold"/>
                                        <p:tgtEl>
                                          <p:spTgt spid="21"/>
                                        </p:tgtEl>
                                        <p:attrNameLst>
                                          <p:attrName>ppt_h</p:attrName>
                                        </p:attrNameLst>
                                      </p:cBhvr>
                                      <p:tavLst>
                                        <p:tav tm="0">
                                          <p:val>
                                            <p:strVal val="#ppt_h"/>
                                          </p:val>
                                        </p:tav>
                                        <p:tav tm="100000">
                                          <p:val>
                                            <p:strVal val="#ppt_h"/>
                                          </p:val>
                                        </p:tav>
                                      </p:tavLst>
                                    </p:anim>
                                    <p:animEffect transition="in" filter="fade">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nodeType="clickEffect">
                                  <p:stCondLst>
                                    <p:cond delay="0"/>
                                  </p:stCondLst>
                                  <p:childTnLst>
                                    <p:animEffect transition="out" filter="barn(inVertical)">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par>
                                <p:cTn id="25" presetID="16" presetClass="exit" presetSubtype="21" fill="hold" nodeType="withEffect">
                                  <p:stCondLst>
                                    <p:cond delay="0"/>
                                  </p:stCondLst>
                                  <p:childTnLst>
                                    <p:animEffect transition="out" filter="barn(inVertical)">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barn(inVertical)">
                                      <p:cBhvr>
                                        <p:cTn id="32" dur="500"/>
                                        <p:tgtEl>
                                          <p:spTgt spid="2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0.70"/>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par>
                                <p:cTn id="40" presetID="55"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0.70"/>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in)">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xit" presetSubtype="21" fill="hold" nodeType="clickEffect">
                                  <p:stCondLst>
                                    <p:cond delay="0"/>
                                  </p:stCondLst>
                                  <p:childTnLst>
                                    <p:animEffect transition="out" filter="barn(inVertical)">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6" presetClass="exit" presetSubtype="21" fill="hold" nodeType="withEffect">
                                  <p:stCondLst>
                                    <p:cond delay="0"/>
                                  </p:stCondLst>
                                  <p:childTnLst>
                                    <p:animEffect transition="out" filter="barn(inVertical)">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1000" fill="hold"/>
                                        <p:tgtEl>
                                          <p:spTgt spid="15"/>
                                        </p:tgtEl>
                                        <p:attrNameLst>
                                          <p:attrName>ppt_w</p:attrName>
                                        </p:attrNameLst>
                                      </p:cBhvr>
                                      <p:tavLst>
                                        <p:tav tm="0">
                                          <p:val>
                                            <p:strVal val="#ppt_w*0.70"/>
                                          </p:val>
                                        </p:tav>
                                        <p:tav tm="100000">
                                          <p:val>
                                            <p:strVal val="#ppt_w"/>
                                          </p:val>
                                        </p:tav>
                                      </p:tavLst>
                                    </p:anim>
                                    <p:anim calcmode="lin" valueType="num">
                                      <p:cBhvr>
                                        <p:cTn id="63" dur="1000" fill="hold"/>
                                        <p:tgtEl>
                                          <p:spTgt spid="15"/>
                                        </p:tgtEl>
                                        <p:attrNameLst>
                                          <p:attrName>ppt_h</p:attrName>
                                        </p:attrNameLst>
                                      </p:cBhvr>
                                      <p:tavLst>
                                        <p:tav tm="0">
                                          <p:val>
                                            <p:strVal val="#ppt_h"/>
                                          </p:val>
                                        </p:tav>
                                        <p:tav tm="100000">
                                          <p:val>
                                            <p:strVal val="#ppt_h"/>
                                          </p:val>
                                        </p:tav>
                                      </p:tavLst>
                                    </p:anim>
                                    <p:animEffect transition="in" filter="fade">
                                      <p:cBhvr>
                                        <p:cTn id="64" dur="1000"/>
                                        <p:tgtEl>
                                          <p:spTgt spid="15"/>
                                        </p:tgtEl>
                                      </p:cBhvr>
                                    </p:animEffect>
                                  </p:childTnLst>
                                </p:cTn>
                              </p:par>
                              <p:par>
                                <p:cTn id="65" presetID="55"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strVal val="#ppt_w*0.70"/>
                                          </p:val>
                                        </p:tav>
                                        <p:tav tm="100000">
                                          <p:val>
                                            <p:strVal val="#ppt_w"/>
                                          </p:val>
                                        </p:tav>
                                      </p:tavLst>
                                    </p:anim>
                                    <p:anim calcmode="lin" valueType="num">
                                      <p:cBhvr>
                                        <p:cTn id="68" dur="1000" fill="hold"/>
                                        <p:tgtEl>
                                          <p:spTgt spid="16"/>
                                        </p:tgtEl>
                                        <p:attrNameLst>
                                          <p:attrName>ppt_h</p:attrName>
                                        </p:attrNameLst>
                                      </p:cBhvr>
                                      <p:tavLst>
                                        <p:tav tm="0">
                                          <p:val>
                                            <p:strVal val="#ppt_h"/>
                                          </p:val>
                                        </p:tav>
                                        <p:tav tm="100000">
                                          <p:val>
                                            <p:strVal val="#ppt_h"/>
                                          </p:val>
                                        </p:tav>
                                      </p:tavLst>
                                    </p:anim>
                                    <p:animEffect transition="in" filter="fade">
                                      <p:cBhvr>
                                        <p:cTn id="69" dur="1000"/>
                                        <p:tgtEl>
                                          <p:spTgt spid="16"/>
                                        </p:tgtEl>
                                      </p:cBhvr>
                                    </p:animEffect>
                                  </p:childTnLst>
                                </p:cTn>
                              </p:par>
                              <p:par>
                                <p:cTn id="70" presetID="55"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1000" fill="hold"/>
                                        <p:tgtEl>
                                          <p:spTgt spid="17"/>
                                        </p:tgtEl>
                                        <p:attrNameLst>
                                          <p:attrName>ppt_w</p:attrName>
                                        </p:attrNameLst>
                                      </p:cBhvr>
                                      <p:tavLst>
                                        <p:tav tm="0">
                                          <p:val>
                                            <p:strVal val="#ppt_w*0.70"/>
                                          </p:val>
                                        </p:tav>
                                        <p:tav tm="100000">
                                          <p:val>
                                            <p:strVal val="#ppt_w"/>
                                          </p:val>
                                        </p:tav>
                                      </p:tavLst>
                                    </p:anim>
                                    <p:anim calcmode="lin" valueType="num">
                                      <p:cBhvr>
                                        <p:cTn id="73" dur="1000" fill="hold"/>
                                        <p:tgtEl>
                                          <p:spTgt spid="17"/>
                                        </p:tgtEl>
                                        <p:attrNameLst>
                                          <p:attrName>ppt_h</p:attrName>
                                        </p:attrNameLst>
                                      </p:cBhvr>
                                      <p:tavLst>
                                        <p:tav tm="0">
                                          <p:val>
                                            <p:strVal val="#ppt_h"/>
                                          </p:val>
                                        </p:tav>
                                        <p:tav tm="100000">
                                          <p:val>
                                            <p:strVal val="#ppt_h"/>
                                          </p:val>
                                        </p:tav>
                                      </p:tavLst>
                                    </p:anim>
                                    <p:animEffect transition="in" filter="fade">
                                      <p:cBhvr>
                                        <p:cTn id="74" dur="10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circle(in)">
                                      <p:cBhvr>
                                        <p:cTn id="79" dur="20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xit" presetSubtype="21" fill="hold" nodeType="clickEffect">
                                  <p:stCondLst>
                                    <p:cond delay="0"/>
                                  </p:stCondLst>
                                  <p:childTnLst>
                                    <p:animEffect transition="out" filter="barn(inVertical)">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par>
                                <p:cTn id="85" presetID="16" presetClass="exit" presetSubtype="21" fill="hold" nodeType="withEffect">
                                  <p:stCondLst>
                                    <p:cond delay="0"/>
                                  </p:stCondLst>
                                  <p:childTnLst>
                                    <p:animEffect transition="out" filter="barn(inVertical)">
                                      <p:cBhvr>
                                        <p:cTn id="86" dur="500"/>
                                        <p:tgtEl>
                                          <p:spTgt spid="15"/>
                                        </p:tgtEl>
                                      </p:cBhvr>
                                    </p:animEffect>
                                    <p:set>
                                      <p:cBhvr>
                                        <p:cTn id="87" dur="1" fill="hold">
                                          <p:stCondLst>
                                            <p:cond delay="499"/>
                                          </p:stCondLst>
                                        </p:cTn>
                                        <p:tgtEl>
                                          <p:spTgt spid="15"/>
                                        </p:tgtEl>
                                        <p:attrNameLst>
                                          <p:attrName>style.visibility</p:attrName>
                                        </p:attrNameLst>
                                      </p:cBhvr>
                                      <p:to>
                                        <p:strVal val="hidden"/>
                                      </p:to>
                                    </p:set>
                                  </p:childTnLst>
                                </p:cTn>
                              </p:par>
                              <p:par>
                                <p:cTn id="88" presetID="16" presetClass="exit" presetSubtype="21" fill="hold" nodeType="withEffect">
                                  <p:stCondLst>
                                    <p:cond delay="0"/>
                                  </p:stCondLst>
                                  <p:childTnLst>
                                    <p:animEffect transition="out" filter="barn(inVertical)">
                                      <p:cBhvr>
                                        <p:cTn id="89" dur="500"/>
                                        <p:tgtEl>
                                          <p:spTgt spid="16"/>
                                        </p:tgtEl>
                                      </p:cBhvr>
                                    </p:animEffect>
                                    <p:set>
                                      <p:cBhvr>
                                        <p:cTn id="90" dur="1" fill="hold">
                                          <p:stCondLst>
                                            <p:cond delay="499"/>
                                          </p:stCondLst>
                                        </p:cTn>
                                        <p:tgtEl>
                                          <p:spTgt spid="16"/>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down)">
                                      <p:cBhvr>
                                        <p:cTn id="9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 y="6738"/>
            <a:ext cx="12191790" cy="6858000"/>
          </a:xfrm>
          <a:custGeom>
            <a:avLst/>
            <a:gdLst/>
            <a:ahLst/>
            <a:cxnLst/>
            <a:rect l="l" t="t" r="r" b="b"/>
            <a:pathLst>
              <a:path w="18768896" h="13035852">
                <a:moveTo>
                  <a:pt x="0" y="0"/>
                </a:moveTo>
                <a:lnTo>
                  <a:pt x="18768897" y="0"/>
                </a:lnTo>
                <a:lnTo>
                  <a:pt x="18768897" y="13035852"/>
                </a:lnTo>
                <a:lnTo>
                  <a:pt x="0" y="13035852"/>
                </a:lnTo>
                <a:lnTo>
                  <a:pt x="0" y="0"/>
                </a:lnTo>
                <a:close/>
              </a:path>
            </a:pathLst>
          </a:custGeom>
          <a:blipFill>
            <a:blip r:embed="rId3">
              <a:extLst>
                <a:ext uri="{BEBA8EAE-BF5A-486C-A8C5-ECC9F3942E4B}">
                  <a14:imgProps xmlns:a14="http://schemas.microsoft.com/office/drawing/2010/main">
                    <a14:imgLayer r:embed="rId4">
                      <a14:imgEffect>
                        <a14:colorTemperature colorTemp="5900"/>
                      </a14:imgEffect>
                      <a14:imgEffect>
                        <a14:brightnessContrast contrast="40000"/>
                      </a14:imgEffect>
                    </a14:imgLayer>
                  </a14:imgProps>
                </a:ext>
                <a:ext uri="{96DAC541-7B7A-43D3-8B79-37D633B846F1}">
                  <asvg:svgBlip xmlns:asvg="http://schemas.microsoft.com/office/drawing/2016/SVG/main" xmlns="" r:embed="rId5"/>
                </a:ext>
              </a:extLst>
            </a:blip>
            <a:stretch>
              <a:fillRect/>
            </a:stretch>
          </a:blipFill>
        </p:spPr>
      </p:sp>
      <p:grpSp>
        <p:nvGrpSpPr>
          <p:cNvPr id="3" name="Group 3"/>
          <p:cNvGrpSpPr/>
          <p:nvPr/>
        </p:nvGrpSpPr>
        <p:grpSpPr>
          <a:xfrm>
            <a:off x="4023773" y="0"/>
            <a:ext cx="8168227" cy="6858000"/>
            <a:chOff x="0" y="0"/>
            <a:chExt cx="9490062" cy="7237527"/>
          </a:xfrm>
        </p:grpSpPr>
        <p:sp>
          <p:nvSpPr>
            <p:cNvPr id="4" name="Freeform 4"/>
            <p:cNvSpPr/>
            <p:nvPr/>
          </p:nvSpPr>
          <p:spPr>
            <a:xfrm>
              <a:off x="-127" y="127"/>
              <a:ext cx="9489935" cy="7244511"/>
            </a:xfrm>
            <a:custGeom>
              <a:avLst/>
              <a:gdLst/>
              <a:ahLst/>
              <a:cxnLst/>
              <a:rect l="l" t="t" r="r" b="b"/>
              <a:pathLst>
                <a:path w="9489935" h="7244511">
                  <a:moveTo>
                    <a:pt x="9088869" y="7231811"/>
                  </a:moveTo>
                  <a:cubicBezTo>
                    <a:pt x="9032989" y="7244511"/>
                    <a:pt x="9007589" y="7231811"/>
                    <a:pt x="8950439" y="7231811"/>
                  </a:cubicBezTo>
                  <a:cubicBezTo>
                    <a:pt x="8893289" y="7231811"/>
                    <a:pt x="8802230" y="7219111"/>
                    <a:pt x="8802230" y="7219111"/>
                  </a:cubicBezTo>
                  <a:lnTo>
                    <a:pt x="707771" y="7219111"/>
                  </a:lnTo>
                  <a:lnTo>
                    <a:pt x="631063" y="7206411"/>
                  </a:lnTo>
                  <a:cubicBezTo>
                    <a:pt x="631063" y="7206411"/>
                    <a:pt x="533400" y="7219111"/>
                    <a:pt x="457581" y="7206411"/>
                  </a:cubicBezTo>
                  <a:cubicBezTo>
                    <a:pt x="381762" y="7193711"/>
                    <a:pt x="296418" y="7206411"/>
                    <a:pt x="296418" y="7206411"/>
                  </a:cubicBezTo>
                  <a:cubicBezTo>
                    <a:pt x="240284" y="7206411"/>
                    <a:pt x="162814" y="7202094"/>
                    <a:pt x="119507" y="7172884"/>
                  </a:cubicBezTo>
                  <a:cubicBezTo>
                    <a:pt x="47371" y="7124243"/>
                    <a:pt x="25400" y="7054011"/>
                    <a:pt x="0" y="6948221"/>
                  </a:cubicBezTo>
                  <a:lnTo>
                    <a:pt x="0" y="6747687"/>
                  </a:lnTo>
                  <a:cubicBezTo>
                    <a:pt x="0" y="6747687"/>
                    <a:pt x="12700" y="6662724"/>
                    <a:pt x="12700" y="6604432"/>
                  </a:cubicBezTo>
                  <a:cubicBezTo>
                    <a:pt x="12700" y="6546139"/>
                    <a:pt x="0" y="6456223"/>
                    <a:pt x="0" y="6456223"/>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8970886" y="0"/>
                  </a:lnTo>
                  <a:cubicBezTo>
                    <a:pt x="9070962" y="0"/>
                    <a:pt x="9139415" y="12700"/>
                    <a:pt x="9139415" y="12700"/>
                  </a:cubicBezTo>
                  <a:cubicBezTo>
                    <a:pt x="9203551" y="12700"/>
                    <a:pt x="9292323" y="36322"/>
                    <a:pt x="9350235" y="50800"/>
                  </a:cubicBezTo>
                  <a:cubicBezTo>
                    <a:pt x="9451835" y="76200"/>
                    <a:pt x="9477235" y="254000"/>
                    <a:pt x="9477235" y="350520"/>
                  </a:cubicBezTo>
                  <a:lnTo>
                    <a:pt x="9477235" y="6365418"/>
                  </a:lnTo>
                  <a:cubicBezTo>
                    <a:pt x="9477235" y="6365418"/>
                    <a:pt x="9489935" y="6734098"/>
                    <a:pt x="9489935" y="6767119"/>
                  </a:cubicBezTo>
                  <a:cubicBezTo>
                    <a:pt x="9489935" y="6800139"/>
                    <a:pt x="9467456" y="6908089"/>
                    <a:pt x="9449549" y="6954317"/>
                  </a:cubicBezTo>
                  <a:cubicBezTo>
                    <a:pt x="9424530" y="7018960"/>
                    <a:pt x="9434690" y="7075856"/>
                    <a:pt x="9382874" y="7120052"/>
                  </a:cubicBezTo>
                  <a:cubicBezTo>
                    <a:pt x="9346806" y="7150912"/>
                    <a:pt x="9292704" y="7188251"/>
                    <a:pt x="9247492" y="7205396"/>
                  </a:cubicBezTo>
                  <a:cubicBezTo>
                    <a:pt x="9202280" y="7222541"/>
                    <a:pt x="9144495" y="7219239"/>
                    <a:pt x="9088615" y="7231939"/>
                  </a:cubicBezTo>
                  <a:close/>
                </a:path>
              </a:pathLst>
            </a:custGeom>
            <a:solidFill>
              <a:srgbClr val="FFFFFF"/>
            </a:solidFill>
          </p:spPr>
        </p:sp>
      </p:grpSp>
      <p:sp>
        <p:nvSpPr>
          <p:cNvPr id="25" name="TextBox 25"/>
          <p:cNvSpPr txBox="1"/>
          <p:nvPr/>
        </p:nvSpPr>
        <p:spPr>
          <a:xfrm>
            <a:off x="107927" y="789573"/>
            <a:ext cx="3807919" cy="4308872"/>
          </a:xfrm>
          <a:prstGeom prst="rect">
            <a:avLst/>
          </a:prstGeom>
        </p:spPr>
        <p:txBody>
          <a:bodyPr wrap="square" lIns="0" tIns="0" rIns="0" bIns="0" rtlCol="0" anchor="t">
            <a:spAutoFit/>
          </a:bodyPr>
          <a:lstStyle/>
          <a:p>
            <a:pPr algn="just"/>
            <a:r>
              <a:rPr lang="en-US" sz="2800" spc="25" smtClean="0">
                <a:solidFill>
                  <a:srgbClr val="414B3B"/>
                </a:solidFill>
                <a:latin typeface="Times New Roman" panose="02020603050405020304" pitchFamily="18" charset="0"/>
                <a:cs typeface="Times New Roman" panose="02020603050405020304" pitchFamily="18" charset="0"/>
              </a:rPr>
              <a:t>Tại một cửa hàng, chị An mua 1,2 kg thịt lợn và 0,7 kg thịt bò hết 362 000 đồng; chị Ba mua 0,8kg thịt lợn và 0,5 kg thịt bò cùng loại hết 250 000 đồng. Làm thế nào để tính được giá tiền 1kg mỗi loại thịt lợn và thịt bò.</a:t>
            </a:r>
            <a:endParaRPr lang="en-US" sz="2800" spc="25" dirty="0">
              <a:solidFill>
                <a:srgbClr val="414B3B"/>
              </a:solidFill>
              <a:latin typeface="Times New Roman" panose="02020603050405020304" pitchFamily="18" charset="0"/>
              <a:cs typeface="Times New Roman" panose="02020603050405020304" pitchFamily="18" charset="0"/>
            </a:endParaRPr>
          </a:p>
        </p:txBody>
      </p:sp>
      <p:sp>
        <p:nvSpPr>
          <p:cNvPr id="26" name="TextBox 26"/>
          <p:cNvSpPr txBox="1"/>
          <p:nvPr/>
        </p:nvSpPr>
        <p:spPr>
          <a:xfrm>
            <a:off x="0" y="-554578"/>
            <a:ext cx="4404937" cy="1344151"/>
          </a:xfrm>
          <a:prstGeom prst="rect">
            <a:avLst/>
          </a:prstGeom>
        </p:spPr>
        <p:txBody>
          <a:bodyPr wrap="square" lIns="0" tIns="0" rIns="0" bIns="0" rtlCol="0" anchor="t">
            <a:spAutoFit/>
          </a:bodyPr>
          <a:lstStyle/>
          <a:p>
            <a:pPr algn="ctr">
              <a:lnSpc>
                <a:spcPts val="12133"/>
              </a:lnSpc>
            </a:pPr>
            <a:r>
              <a:rPr lang="en-US" sz="4500" smtClean="0">
                <a:solidFill>
                  <a:srgbClr val="FF0000"/>
                </a:solidFill>
                <a:latin typeface="Times New Roman" panose="02020603050405020304" pitchFamily="18" charset="0"/>
                <a:cs typeface="Times New Roman" panose="02020603050405020304" pitchFamily="18" charset="0"/>
              </a:rPr>
              <a:t>Vận dụng 2</a:t>
            </a:r>
            <a:endParaRPr lang="en-US" sz="4500" dirty="0">
              <a:solidFill>
                <a:srgbClr val="FF0000"/>
              </a:solidFill>
              <a:latin typeface="Times New Roman" panose="02020603050405020304" pitchFamily="18" charset="0"/>
              <a:cs typeface="Times New Roman" panose="02020603050405020304" pitchFamily="18" charset="0"/>
            </a:endParaRPr>
          </a:p>
        </p:txBody>
      </p:sp>
      <p:sp>
        <p:nvSpPr>
          <p:cNvPr id="28" name="TextBox 6">
            <a:extLst>
              <a:ext uri="{FF2B5EF4-FFF2-40B4-BE49-F238E27FC236}">
                <a16:creationId xmlns:a16="http://schemas.microsoft.com/office/drawing/2014/main" xmlns="" id="{EFB0632A-C199-A38E-9608-FA03C202BF82}"/>
              </a:ext>
            </a:extLst>
          </p:cNvPr>
          <p:cNvSpPr txBox="1"/>
          <p:nvPr/>
        </p:nvSpPr>
        <p:spPr>
          <a:xfrm>
            <a:off x="4104640" y="0"/>
            <a:ext cx="8087360" cy="6924973"/>
          </a:xfrm>
          <a:prstGeom prst="rect">
            <a:avLst/>
          </a:prstGeom>
        </p:spPr>
        <p:txBody>
          <a:bodyPr wrap="square" lIns="0" tIns="0" rIns="0" bIns="0" rtlCol="0" anchor="t">
            <a:spAutoFit/>
          </a:bodyPr>
          <a:lstStyle/>
          <a:p>
            <a:r>
              <a:rPr lang="en-US" sz="3000" smtClean="0">
                <a:latin typeface="Times New Roman" panose="02020603050405020304" pitchFamily="18" charset="0"/>
                <a:cs typeface="Times New Roman" panose="02020603050405020304" pitchFamily="18" charset="0"/>
              </a:rPr>
              <a:t>Gọi x, y(đồng) </a:t>
            </a:r>
            <a:r>
              <a:rPr lang="en-US" sz="3000" dirty="0" err="1">
                <a:latin typeface="Times New Roman" panose="02020603050405020304" pitchFamily="18" charset="0"/>
                <a:cs typeface="Times New Roman" panose="02020603050405020304" pitchFamily="18" charset="0"/>
              </a:rPr>
              <a:t>lần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lượt</a:t>
            </a:r>
            <a:r>
              <a:rPr lang="en-US" sz="3000" dirty="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là</a:t>
            </a:r>
            <a:r>
              <a:rPr lang="en-US"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giá tiền </a:t>
            </a:r>
            <a:r>
              <a:rPr lang="en-US" sz="3000" spc="25" smtClean="0">
                <a:solidFill>
                  <a:srgbClr val="414B3B"/>
                </a:solidFill>
                <a:latin typeface="Times New Roman" panose="02020603050405020304" pitchFamily="18" charset="0"/>
                <a:cs typeface="Times New Roman" panose="02020603050405020304" pitchFamily="18" charset="0"/>
              </a:rPr>
              <a:t>1 kg mỗi loại thịt lợn và thịt bò.</a:t>
            </a:r>
            <a:r>
              <a:rPr lang="en-US" sz="300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(x &gt; 0;y &gt; 0)</a:t>
            </a:r>
          </a:p>
          <a:p>
            <a:r>
              <a:rPr lang="en-US" sz="3000" spc="25" smtClean="0">
                <a:solidFill>
                  <a:srgbClr val="414B3B"/>
                </a:solidFill>
                <a:latin typeface="Times New Roman" panose="02020603050405020304" pitchFamily="18" charset="0"/>
                <a:cs typeface="Times New Roman" panose="02020603050405020304" pitchFamily="18" charset="0"/>
              </a:rPr>
              <a:t>Chị An mua 1,2 kg thịt lợn và 0,7 kg thịt bò hết 362 000 đồng</a:t>
            </a:r>
            <a:r>
              <a:rPr lang="en-US" sz="3000" smtClean="0">
                <a:latin typeface="Times New Roman" panose="02020603050405020304" pitchFamily="18" charset="0"/>
                <a:cs typeface="Times New Roman" panose="02020603050405020304" pitchFamily="18" charset="0"/>
              </a:rPr>
              <a:t>, nên ta có phương trình: </a:t>
            </a:r>
          </a:p>
          <a:p>
            <a:pPr algn="ctr"/>
            <a:r>
              <a:rPr lang="en-US" sz="3000" i="1" smtClean="0">
                <a:latin typeface="Times New Roman" panose="02020603050405020304" pitchFamily="18" charset="0"/>
                <a:cs typeface="Times New Roman" panose="02020603050405020304" pitchFamily="18" charset="0"/>
              </a:rPr>
              <a:t>1,2x +0,7 y = 362 000  (1)</a:t>
            </a:r>
          </a:p>
          <a:p>
            <a:r>
              <a:rPr lang="en-US" sz="3000" spc="25">
                <a:solidFill>
                  <a:srgbClr val="414B3B"/>
                </a:solidFill>
                <a:latin typeface="Times New Roman" panose="02020603050405020304" pitchFamily="18" charset="0"/>
                <a:cs typeface="Times New Roman" panose="02020603050405020304" pitchFamily="18" charset="0"/>
              </a:rPr>
              <a:t>C</a:t>
            </a:r>
            <a:r>
              <a:rPr lang="en-US" sz="3000" spc="25" smtClean="0">
                <a:solidFill>
                  <a:srgbClr val="414B3B"/>
                </a:solidFill>
                <a:latin typeface="Times New Roman" panose="02020603050405020304" pitchFamily="18" charset="0"/>
                <a:cs typeface="Times New Roman" panose="02020603050405020304" pitchFamily="18" charset="0"/>
              </a:rPr>
              <a:t>hị Ba mua 0,8kg thịt lợn và 0,5 kg thịt bò cùng loại hết 250 000 đồng </a:t>
            </a:r>
            <a:r>
              <a:rPr lang="en-US" sz="3000" smtClean="0">
                <a:latin typeface="Times New Roman" panose="02020603050405020304" pitchFamily="18" charset="0"/>
                <a:cs typeface="Times New Roman" panose="02020603050405020304" pitchFamily="18" charset="0"/>
              </a:rPr>
              <a:t>nên </a:t>
            </a:r>
            <a:r>
              <a:rPr lang="en-US" sz="3000" dirty="0">
                <a:latin typeface="Times New Roman" panose="02020603050405020304" pitchFamily="18" charset="0"/>
                <a:cs typeface="Times New Roman" panose="02020603050405020304" pitchFamily="18" charset="0"/>
              </a:rPr>
              <a:t>ta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phương </a:t>
            </a:r>
            <a:r>
              <a:rPr lang="en-US" sz="3000" err="1">
                <a:latin typeface="Times New Roman" panose="02020603050405020304" pitchFamily="18" charset="0"/>
                <a:cs typeface="Times New Roman" panose="02020603050405020304" pitchFamily="18" charset="0"/>
              </a:rPr>
              <a:t>trình</a:t>
            </a:r>
            <a:r>
              <a:rPr lang="en-US" sz="3000">
                <a:latin typeface="Times New Roman" panose="02020603050405020304" pitchFamily="18" charset="0"/>
                <a:cs typeface="Times New Roman" panose="02020603050405020304" pitchFamily="18" charset="0"/>
              </a:rPr>
              <a:t> </a:t>
            </a:r>
            <a:endParaRPr lang="en-US" sz="3000" smtClean="0">
              <a:latin typeface="Times New Roman" panose="02020603050405020304" pitchFamily="18" charset="0"/>
              <a:cs typeface="Times New Roman" panose="02020603050405020304" pitchFamily="18" charset="0"/>
            </a:endParaRPr>
          </a:p>
          <a:p>
            <a:pPr algn="ctr"/>
            <a:r>
              <a:rPr lang="en-US" sz="3000" i="1" smtClean="0">
                <a:latin typeface="Times New Roman" panose="02020603050405020304" pitchFamily="18" charset="0"/>
                <a:cs typeface="Times New Roman" panose="02020603050405020304" pitchFamily="18" charset="0"/>
              </a:rPr>
              <a:t>0,8x + 0,5y = 250 000   (2)</a:t>
            </a:r>
            <a:endParaRPr lang="en-US" sz="3000" i="1" dirty="0">
              <a:latin typeface="Times New Roman" panose="02020603050405020304" pitchFamily="18" charset="0"/>
              <a:cs typeface="Times New Roman" panose="02020603050405020304" pitchFamily="18" charset="0"/>
            </a:endParaRPr>
          </a:p>
          <a:p>
            <a:r>
              <a:rPr lang="en-US" sz="3000" smtClean="0">
                <a:latin typeface="Times New Roman" panose="02020603050405020304" pitchFamily="18" charset="0"/>
                <a:cs typeface="Times New Roman" panose="02020603050405020304" pitchFamily="18" charset="0"/>
              </a:rPr>
              <a:t>Từ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lập</a:t>
            </a:r>
            <a:r>
              <a:rPr lang="en-US" sz="3000" dirty="0">
                <a:latin typeface="Times New Roman" panose="02020603050405020304" pitchFamily="18" charset="0"/>
                <a:cs typeface="Times New Roman" panose="02020603050405020304" pitchFamily="18" charset="0"/>
              </a:rPr>
              <a:t> </a:t>
            </a:r>
            <a:r>
              <a:rPr lang="en-US" sz="3000" err="1">
                <a:latin typeface="Times New Roman" panose="02020603050405020304" pitchFamily="18" charset="0"/>
                <a:cs typeface="Times New Roman" panose="02020603050405020304" pitchFamily="18" charset="0"/>
              </a:rPr>
              <a:t>được</a:t>
            </a:r>
            <a:r>
              <a:rPr lang="en-US"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hpt</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en-US" sz="3000" smtClean="0">
              <a:latin typeface="Times New Roman" panose="02020603050405020304" pitchFamily="18" charset="0"/>
              <a:cs typeface="Times New Roman" panose="02020603050405020304" pitchFamily="18" charset="0"/>
            </a:endParaRPr>
          </a:p>
          <a:p>
            <a:r>
              <a:rPr lang="en-US" sz="3000" smtClean="0">
                <a:latin typeface="Times New Roman" panose="02020603050405020304" pitchFamily="18" charset="0"/>
                <a:cs typeface="Times New Roman" panose="02020603050405020304" pitchFamily="18" charset="0"/>
              </a:rPr>
              <a:t> </a:t>
            </a:r>
          </a:p>
          <a:p>
            <a:endParaRPr lang="en-US" sz="3000">
              <a:latin typeface="Times New Roman" panose="02020603050405020304" pitchFamily="18" charset="0"/>
              <a:cs typeface="Times New Roman" panose="02020603050405020304" pitchFamily="18" charset="0"/>
            </a:endParaRPr>
          </a:p>
          <a:p>
            <a:r>
              <a:rPr lang="en-US" sz="3000" smtClean="0">
                <a:latin typeface="Times New Roman" panose="02020603050405020304" pitchFamily="18" charset="0"/>
                <a:cs typeface="Times New Roman" panose="02020603050405020304" pitchFamily="18" charset="0"/>
              </a:rPr>
              <a:t>Vậy giá 1 kg thịt lợn là 150 000 đồng, giá 1 kg thịt bò là 260 000 đồng</a:t>
            </a:r>
            <a:endParaRPr lang="en-US" sz="3000" dirty="0">
              <a:latin typeface="Times New Roman" panose="02020603050405020304" pitchFamily="18" charset="0"/>
              <a:cs typeface="Times New Roman" panose="02020603050405020304" pitchFamily="18" charset="0"/>
            </a:endParaRPr>
          </a:p>
        </p:txBody>
      </p:sp>
      <p:graphicFrame>
        <p:nvGraphicFramePr>
          <p:cNvPr id="29" name="Object 28">
            <a:extLst>
              <a:ext uri="{FF2B5EF4-FFF2-40B4-BE49-F238E27FC236}">
                <a16:creationId xmlns:a16="http://schemas.microsoft.com/office/drawing/2014/main" xmlns="" id="{3D966E78-330F-8946-EE82-390DDB4501B2}"/>
              </a:ext>
            </a:extLst>
          </p:cNvPr>
          <p:cNvGraphicFramePr>
            <a:graphicFrameLocks noChangeAspect="1"/>
          </p:cNvGraphicFramePr>
          <p:nvPr>
            <p:extLst/>
          </p:nvPr>
        </p:nvGraphicFramePr>
        <p:xfrm>
          <a:off x="7575592" y="3642563"/>
          <a:ext cx="3700462" cy="1179512"/>
        </p:xfrm>
        <a:graphic>
          <a:graphicData uri="http://schemas.openxmlformats.org/presentationml/2006/ole">
            <mc:AlternateContent xmlns:mc="http://schemas.openxmlformats.org/markup-compatibility/2006">
              <mc:Choice xmlns:v="urn:schemas-microsoft-com:vml" Requires="v">
                <p:oleObj spid="_x0000_s17466" name="Equation" r:id="rId6" imgW="1434960" imgH="457200" progId="Equation.DSMT4">
                  <p:embed/>
                </p:oleObj>
              </mc:Choice>
              <mc:Fallback>
                <p:oleObj name="Equation" r:id="rId6" imgW="1434960" imgH="457200" progId="Equation.DSMT4">
                  <p:embed/>
                  <p:pic>
                    <p:nvPicPr>
                      <p:cNvPr id="29" name="Object 28">
                        <a:extLst>
                          <a:ext uri="{FF2B5EF4-FFF2-40B4-BE49-F238E27FC236}">
                            <a16:creationId xmlns:a16="http://schemas.microsoft.com/office/drawing/2014/main" xmlns="" id="{3D966E78-330F-8946-EE82-390DDB4501B2}"/>
                          </a:ext>
                        </a:extLst>
                      </p:cNvPr>
                      <p:cNvPicPr/>
                      <p:nvPr/>
                    </p:nvPicPr>
                    <p:blipFill>
                      <a:blip r:embed="rId7"/>
                      <a:stretch>
                        <a:fillRect/>
                      </a:stretch>
                    </p:blipFill>
                    <p:spPr>
                      <a:xfrm>
                        <a:off x="7575592" y="3642563"/>
                        <a:ext cx="3700462" cy="11795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3D966E78-330F-8946-EE82-390DDB4501B2}"/>
              </a:ext>
            </a:extLst>
          </p:cNvPr>
          <p:cNvGraphicFramePr>
            <a:graphicFrameLocks noChangeAspect="1"/>
          </p:cNvGraphicFramePr>
          <p:nvPr>
            <p:extLst/>
          </p:nvPr>
        </p:nvGraphicFramePr>
        <p:xfrm>
          <a:off x="7653227" y="4772883"/>
          <a:ext cx="2128838" cy="1177925"/>
        </p:xfrm>
        <a:graphic>
          <a:graphicData uri="http://schemas.openxmlformats.org/presentationml/2006/ole">
            <mc:AlternateContent xmlns:mc="http://schemas.openxmlformats.org/markup-compatibility/2006">
              <mc:Choice xmlns:v="urn:schemas-microsoft-com:vml" Requires="v">
                <p:oleObj spid="_x0000_s17467" name="Equation" r:id="rId8" imgW="825480" imgH="457200" progId="Equation.DSMT4">
                  <p:embed/>
                </p:oleObj>
              </mc:Choice>
              <mc:Fallback>
                <p:oleObj name="Equation" r:id="rId8" imgW="825480" imgH="457200" progId="Equation.DSMT4">
                  <p:embed/>
                  <p:pic>
                    <p:nvPicPr>
                      <p:cNvPr id="9" name="Object 8">
                        <a:extLst>
                          <a:ext uri="{FF2B5EF4-FFF2-40B4-BE49-F238E27FC236}">
                            <a16:creationId xmlns:a16="http://schemas.microsoft.com/office/drawing/2014/main" xmlns="" id="{3D966E78-330F-8946-EE82-390DDB4501B2}"/>
                          </a:ext>
                        </a:extLst>
                      </p:cNvPr>
                      <p:cNvPicPr/>
                      <p:nvPr/>
                    </p:nvPicPr>
                    <p:blipFill>
                      <a:blip r:embed="rId9"/>
                      <a:stretch>
                        <a:fillRect/>
                      </a:stretch>
                    </p:blipFill>
                    <p:spPr>
                      <a:xfrm>
                        <a:off x="7653227" y="4772883"/>
                        <a:ext cx="2128838" cy="117792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xmlns="" id="{FDF4CFF2-DAA5-410C-6A84-C53395B93854}"/>
              </a:ext>
            </a:extLst>
          </p:cNvPr>
          <p:cNvSpPr txBox="1"/>
          <p:nvPr/>
        </p:nvSpPr>
        <p:spPr>
          <a:xfrm>
            <a:off x="9797174" y="5001211"/>
            <a:ext cx="1189749" cy="553998"/>
          </a:xfrm>
          <a:prstGeom prst="rect">
            <a:avLst/>
          </a:prstGeom>
          <a:noFill/>
        </p:spPr>
        <p:txBody>
          <a:bodyPr wrap="none" rtlCol="0">
            <a:spAutoFit/>
          </a:bodyPr>
          <a:lstStyle/>
          <a:p>
            <a:r>
              <a:rPr lang="en-US" sz="3000" smtClean="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(nhận)</a:t>
            </a:r>
            <a:endParaRPr lang="en-US" sz="300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488331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barn(inVertical)">
                                      <p:cBhvr>
                                        <p:cTn id="17" dur="500"/>
                                        <p:tgtEl>
                                          <p:spTgt spid="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8">
                                            <p:txEl>
                                              <p:pRg st="2" end="2"/>
                                            </p:txEl>
                                          </p:spTgt>
                                        </p:tgtEl>
                                        <p:attrNameLst>
                                          <p:attrName>style.visibility</p:attrName>
                                        </p:attrNameLst>
                                      </p:cBhvr>
                                      <p:to>
                                        <p:strVal val="visible"/>
                                      </p:to>
                                    </p:set>
                                    <p:animEffect transition="in" filter="barn(inVertical)">
                                      <p:cBhvr>
                                        <p:cTn id="22" dur="500"/>
                                        <p:tgtEl>
                                          <p:spTgt spid="28">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8">
                                            <p:txEl>
                                              <p:pRg st="3" end="3"/>
                                            </p:txEl>
                                          </p:spTgt>
                                        </p:tgtEl>
                                        <p:attrNameLst>
                                          <p:attrName>style.visibility</p:attrName>
                                        </p:attrNameLst>
                                      </p:cBhvr>
                                      <p:to>
                                        <p:strVal val="visible"/>
                                      </p:to>
                                    </p:set>
                                    <p:animEffect transition="in" filter="circle(in)">
                                      <p:cBhvr>
                                        <p:cTn id="25" dur="2000"/>
                                        <p:tgtEl>
                                          <p:spTgt spid="28">
                                            <p:txEl>
                                              <p:pRg st="3" end="3"/>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8">
                                            <p:txEl>
                                              <p:pRg st="4" end="4"/>
                                            </p:txEl>
                                          </p:spTgt>
                                        </p:tgtEl>
                                        <p:attrNameLst>
                                          <p:attrName>style.visibility</p:attrName>
                                        </p:attrNameLst>
                                      </p:cBhvr>
                                      <p:to>
                                        <p:strVal val="visible"/>
                                      </p:to>
                                    </p:set>
                                    <p:animEffect transition="in" filter="circle(in)">
                                      <p:cBhvr>
                                        <p:cTn id="28" dur="2000"/>
                                        <p:tgtEl>
                                          <p:spTgt spid="2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8">
                                            <p:txEl>
                                              <p:pRg st="5" end="5"/>
                                            </p:txEl>
                                          </p:spTgt>
                                        </p:tgtEl>
                                        <p:attrNameLst>
                                          <p:attrName>style.visibility</p:attrName>
                                        </p:attrNameLst>
                                      </p:cBhvr>
                                      <p:to>
                                        <p:strVal val="visible"/>
                                      </p:to>
                                    </p:set>
                                    <p:animEffect transition="in" filter="barn(inVertical)">
                                      <p:cBhvr>
                                        <p:cTn id="33" dur="500"/>
                                        <p:tgtEl>
                                          <p:spTgt spid="28">
                                            <p:txEl>
                                              <p:pRg st="5" end="5"/>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8">
                                            <p:txEl>
                                              <p:pRg st="10" end="10"/>
                                            </p:txEl>
                                          </p:spTgt>
                                        </p:tgtEl>
                                        <p:attrNameLst>
                                          <p:attrName>style.visibility</p:attrName>
                                        </p:attrNameLst>
                                      </p:cBhvr>
                                      <p:to>
                                        <p:strVal val="visible"/>
                                      </p:to>
                                    </p:set>
                                    <p:animEffect transition="in" filter="barn(inVertical)">
                                      <p:cBhvr>
                                        <p:cTn id="51" dur="500"/>
                                        <p:tgtEl>
                                          <p:spTgt spid="2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97610" y="254000"/>
            <a:ext cx="10181590" cy="6167120"/>
          </a:xfrm>
          <a:custGeom>
            <a:avLst/>
            <a:gdLst/>
            <a:ahLst/>
            <a:cxnLst/>
            <a:rect l="l" t="t" r="r" b="b"/>
            <a:pathLst>
              <a:path w="14973300" h="8983980">
                <a:moveTo>
                  <a:pt x="0" y="0"/>
                </a:moveTo>
                <a:lnTo>
                  <a:pt x="14973300" y="0"/>
                </a:lnTo>
                <a:lnTo>
                  <a:pt x="14973300" y="8983980"/>
                </a:lnTo>
                <a:lnTo>
                  <a:pt x="0" y="89839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0" y="6495565"/>
            <a:ext cx="12192000" cy="2316480"/>
          </a:xfrm>
          <a:custGeom>
            <a:avLst/>
            <a:gdLst/>
            <a:ahLst/>
            <a:cxnLst/>
            <a:rect l="l" t="t" r="r" b="b"/>
            <a:pathLst>
              <a:path w="18288000" h="3474720">
                <a:moveTo>
                  <a:pt x="0" y="0"/>
                </a:moveTo>
                <a:lnTo>
                  <a:pt x="18288000" y="0"/>
                </a:lnTo>
                <a:lnTo>
                  <a:pt x="18288000" y="3474720"/>
                </a:lnTo>
                <a:lnTo>
                  <a:pt x="0" y="3474720"/>
                </a:lnTo>
                <a:lnTo>
                  <a:pt x="0" y="0"/>
                </a:lnTo>
                <a:close/>
              </a:path>
            </a:pathLst>
          </a:custGeom>
          <a:blipFill>
            <a:blip r:embed="rId4"/>
            <a:stretch>
              <a:fillRect/>
            </a:stretch>
          </a:blipFill>
        </p:spPr>
      </p:sp>
      <p:sp>
        <p:nvSpPr>
          <p:cNvPr id="10" name="TextBox 10"/>
          <p:cNvSpPr txBox="1"/>
          <p:nvPr/>
        </p:nvSpPr>
        <p:spPr>
          <a:xfrm>
            <a:off x="3484305" y="570735"/>
            <a:ext cx="5223389" cy="1404231"/>
          </a:xfrm>
          <a:prstGeom prst="rect">
            <a:avLst/>
          </a:prstGeom>
        </p:spPr>
        <p:txBody>
          <a:bodyPr wrap="square" lIns="0" tIns="0" rIns="0" bIns="0" rtlCol="0" anchor="t">
            <a:spAutoFit/>
          </a:bodyPr>
          <a:lstStyle/>
          <a:p>
            <a:pPr algn="ctr">
              <a:lnSpc>
                <a:spcPts val="12133"/>
              </a:lnSpc>
            </a:pPr>
            <a:r>
              <a:rPr lang="en-US" sz="8000" smtClean="0">
                <a:solidFill>
                  <a:srgbClr val="FF0000"/>
                </a:solidFill>
                <a:latin typeface="Times New Roman" panose="02020603050405020304" pitchFamily="18" charset="0"/>
                <a:cs typeface="Times New Roman" panose="02020603050405020304" pitchFamily="18" charset="0"/>
              </a:rPr>
              <a:t>DẶN DÒ</a:t>
            </a:r>
            <a:endParaRPr lang="en-US" sz="8000" dirty="0">
              <a:solidFill>
                <a:srgbClr val="FF0000"/>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1633855" y="2596500"/>
            <a:ext cx="9309100" cy="1969770"/>
          </a:xfrm>
          <a:prstGeom prst="rect">
            <a:avLst/>
          </a:prstGeom>
        </p:spPr>
        <p:txBody>
          <a:bodyPr wrap="square" lIns="0" tIns="0" rIns="0" bIns="0" rtlCol="0" anchor="t">
            <a:spAutoFit/>
          </a:bodyPr>
          <a:lstStyle/>
          <a:p>
            <a:pPr marL="457200" indent="-457200" algn="just">
              <a:lnSpc>
                <a:spcPct val="200000"/>
              </a:lnSpc>
              <a:buFont typeface="Wingdings" panose="05000000000000000000" pitchFamily="2" charset="2"/>
              <a:buChar char="Ø"/>
            </a:pPr>
            <a:r>
              <a:rPr lang="en-US" sz="3200" spc="25" smtClean="0">
                <a:solidFill>
                  <a:srgbClr val="414B3B"/>
                </a:solidFill>
                <a:latin typeface="Times New Roman" panose="02020603050405020304" pitchFamily="18" charset="0"/>
                <a:cs typeface="Times New Roman" panose="02020603050405020304" pitchFamily="18" charset="0"/>
              </a:rPr>
              <a:t>Ôn lại cách giải hệ phương trình bậc nhất hai ẩn</a:t>
            </a:r>
          </a:p>
          <a:p>
            <a:pPr marL="457200" indent="-457200" algn="just">
              <a:lnSpc>
                <a:spcPct val="200000"/>
              </a:lnSpc>
              <a:buFont typeface="Wingdings" panose="05000000000000000000" pitchFamily="2" charset="2"/>
              <a:buChar char="Ø"/>
            </a:pPr>
            <a:r>
              <a:rPr lang="en-US" sz="3200" spc="25" smtClean="0">
                <a:solidFill>
                  <a:srgbClr val="414B3B"/>
                </a:solidFill>
                <a:latin typeface="Times New Roman" panose="02020603050405020304" pitchFamily="18" charset="0"/>
                <a:cs typeface="Times New Roman" panose="02020603050405020304" pitchFamily="18" charset="0"/>
              </a:rPr>
              <a:t>BTVN: Bài 4, 5, 6 sgk trang 21</a:t>
            </a:r>
            <a:endParaRPr lang="en-US" sz="3200" spc="25" dirty="0">
              <a:solidFill>
                <a:srgbClr val="414B3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9895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23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5692" y="-1502435"/>
            <a:ext cx="12512597" cy="8690568"/>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396775" y="-159865"/>
            <a:ext cx="10011466" cy="5303507"/>
            <a:chOff x="0" y="0"/>
            <a:chExt cx="16276777" cy="8926675"/>
          </a:xfrm>
        </p:grpSpPr>
        <p:sp>
          <p:nvSpPr>
            <p:cNvPr id="4" name="Freeform 4"/>
            <p:cNvSpPr/>
            <p:nvPr/>
          </p:nvSpPr>
          <p:spPr>
            <a:xfrm>
              <a:off x="0"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xmlns="" r:embed="rId5"/>
                  </a:ext>
                </a:extLst>
              </a:blip>
              <a:stretch>
                <a:fillRect r="-30390"/>
              </a:stretch>
            </a:blipFill>
          </p:spPr>
        </p:sp>
        <p:sp>
          <p:nvSpPr>
            <p:cNvPr id="5" name="Freeform 5"/>
            <p:cNvSpPr/>
            <p:nvPr/>
          </p:nvSpPr>
          <p:spPr>
            <a:xfrm>
              <a:off x="5425592" y="0"/>
              <a:ext cx="10851185" cy="8926675"/>
            </a:xfrm>
            <a:custGeom>
              <a:avLst/>
              <a:gdLst/>
              <a:ahLst/>
              <a:cxnLst/>
              <a:rect l="l" t="t" r="r" b="b"/>
              <a:pathLst>
                <a:path w="10851185" h="8926675">
                  <a:moveTo>
                    <a:pt x="0" y="0"/>
                  </a:moveTo>
                  <a:lnTo>
                    <a:pt x="10851185" y="0"/>
                  </a:lnTo>
                  <a:lnTo>
                    <a:pt x="10851185" y="8926675"/>
                  </a:lnTo>
                  <a:lnTo>
                    <a:pt x="0" y="8926675"/>
                  </a:lnTo>
                  <a:lnTo>
                    <a:pt x="0" y="0"/>
                  </a:lnTo>
                  <a:close/>
                </a:path>
              </a:pathLst>
            </a:custGeom>
            <a:blipFill>
              <a:blip r:embed="rId4">
                <a:extLst>
                  <a:ext uri="{96DAC541-7B7A-43D3-8B79-37D633B846F1}">
                    <asvg:svgBlip xmlns:asvg="http://schemas.microsoft.com/office/drawing/2016/SVG/main" xmlns="" r:embed="rId5"/>
                  </a:ext>
                </a:extLst>
              </a:blip>
              <a:stretch>
                <a:fillRect l="-30390"/>
              </a:stretch>
            </a:blipFill>
          </p:spPr>
        </p:sp>
      </p:grpSp>
      <p:sp>
        <p:nvSpPr>
          <p:cNvPr id="6" name="TextBox 6"/>
          <p:cNvSpPr txBox="1"/>
          <p:nvPr/>
        </p:nvSpPr>
        <p:spPr>
          <a:xfrm>
            <a:off x="1263203" y="244280"/>
            <a:ext cx="8323372" cy="4154984"/>
          </a:xfrm>
          <a:prstGeom prst="rect">
            <a:avLst/>
          </a:prstGeom>
        </p:spPr>
        <p:txBody>
          <a:bodyPr wrap="square" lIns="0" tIns="0" rIns="0" bIns="0" rtlCol="0" anchor="t">
            <a:spAutoFit/>
          </a:bodyPr>
          <a:lstStyle/>
          <a:p>
            <a:pPr algn="ctr">
              <a:lnSpc>
                <a:spcPct val="150000"/>
              </a:lnSpc>
            </a:pPr>
            <a:r>
              <a:rPr lang="en-US" sz="6000" spc="-119"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Bài</a:t>
            </a:r>
            <a:r>
              <a:rPr lang="en-US" sz="6000" spc="-119"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3</a:t>
            </a:r>
            <a:r>
              <a:rPr lang="en-US" sz="6000" spc="-119">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endParaRPr lang="en-US" sz="6000" spc="-119"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a:p>
            <a:pPr algn="ctr">
              <a:lnSpc>
                <a:spcPct val="150000"/>
              </a:lnSpc>
            </a:pPr>
            <a:r>
              <a:rPr lang="en-US" sz="6000" spc="-119" smtClean="0">
                <a:solidFill>
                  <a:srgbClr val="FFFF00"/>
                </a:solidFill>
                <a:latin typeface="Times New Roman" panose="02020603050405020304" pitchFamily="18" charset="0"/>
                <a:ea typeface="Tahoma" panose="020B0604030504040204" pitchFamily="34" charset="0"/>
                <a:cs typeface="Times New Roman" panose="02020603050405020304" pitchFamily="18" charset="0"/>
              </a:rPr>
              <a:t>Giải hệ hai </a:t>
            </a:r>
            <a:r>
              <a:rPr lang="en-US" sz="6000" spc="-119"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phương </a:t>
            </a:r>
            <a:r>
              <a:rPr lang="en-US" sz="6000" spc="-119"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trình</a:t>
            </a:r>
            <a:r>
              <a:rPr lang="en-US" sz="6000" spc="-119"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spc="-119"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bậc</a:t>
            </a:r>
            <a:r>
              <a:rPr lang="en-US" sz="6000" spc="-119"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spc="-119"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nhất</a:t>
            </a:r>
            <a:r>
              <a:rPr lang="en-US" sz="6000" spc="-119"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spc="-119"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hai</a:t>
            </a:r>
            <a:r>
              <a:rPr lang="en-US" sz="6000" spc="-119"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 </a:t>
            </a:r>
            <a:r>
              <a:rPr lang="en-US" sz="6000" spc="-119" dirty="0" err="1">
                <a:solidFill>
                  <a:srgbClr val="FFFF00"/>
                </a:solidFill>
                <a:latin typeface="Times New Roman" panose="02020603050405020304" pitchFamily="18" charset="0"/>
                <a:ea typeface="Tahoma" panose="020B0604030504040204" pitchFamily="34" charset="0"/>
                <a:cs typeface="Times New Roman" panose="02020603050405020304" pitchFamily="18" charset="0"/>
              </a:rPr>
              <a:t>ẩn</a:t>
            </a:r>
            <a:endParaRPr lang="en-US" sz="6000" spc="-119" dirty="0">
              <a:solidFill>
                <a:srgbClr val="FFFF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Freeform 8"/>
          <p:cNvSpPr/>
          <p:nvPr/>
        </p:nvSpPr>
        <p:spPr>
          <a:xfrm>
            <a:off x="6311396" y="5337099"/>
            <a:ext cx="5107993" cy="2776891"/>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flipH="1">
            <a:off x="8275032" y="4491048"/>
            <a:ext cx="1180721" cy="875881"/>
          </a:xfrm>
          <a:custGeom>
            <a:avLst/>
            <a:gdLst/>
            <a:ahLst/>
            <a:cxnLst/>
            <a:rect l="l" t="t" r="r" b="b"/>
            <a:pathLst>
              <a:path w="1771082" h="1313821">
                <a:moveTo>
                  <a:pt x="1771082" y="0"/>
                </a:moveTo>
                <a:lnTo>
                  <a:pt x="0" y="0"/>
                </a:lnTo>
                <a:lnTo>
                  <a:pt x="0" y="1313820"/>
                </a:lnTo>
                <a:lnTo>
                  <a:pt x="1771082" y="1313820"/>
                </a:lnTo>
                <a:lnTo>
                  <a:pt x="1771082"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10002794" y="3615168"/>
            <a:ext cx="1375929" cy="1751761"/>
          </a:xfrm>
          <a:custGeom>
            <a:avLst/>
            <a:gdLst/>
            <a:ahLst/>
            <a:cxnLst/>
            <a:rect l="l" t="t" r="r" b="b"/>
            <a:pathLst>
              <a:path w="2063893" h="2627642">
                <a:moveTo>
                  <a:pt x="0" y="0"/>
                </a:moveTo>
                <a:lnTo>
                  <a:pt x="2063893" y="0"/>
                </a:lnTo>
                <a:lnTo>
                  <a:pt x="2063893" y="2627641"/>
                </a:lnTo>
                <a:lnTo>
                  <a:pt x="0" y="262764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10002793" y="0"/>
            <a:ext cx="1556143" cy="2743200"/>
          </a:xfrm>
          <a:custGeom>
            <a:avLst/>
            <a:gdLst/>
            <a:ahLst/>
            <a:cxnLst/>
            <a:rect l="l" t="t" r="r" b="b"/>
            <a:pathLst>
              <a:path w="2334214" h="4114800">
                <a:moveTo>
                  <a:pt x="0" y="0"/>
                </a:moveTo>
                <a:lnTo>
                  <a:pt x="2334214" y="0"/>
                </a:lnTo>
                <a:lnTo>
                  <a:pt x="2334214" y="4114800"/>
                </a:lnTo>
                <a:lnTo>
                  <a:pt x="0" y="4114800"/>
                </a:lnTo>
                <a:lnTo>
                  <a:pt x="0" y="0"/>
                </a:lnTo>
                <a:close/>
              </a:path>
            </a:pathLst>
          </a:custGeom>
          <a:blipFill>
            <a:blip r:embed="rId12">
              <a:extLst>
                <a:ext uri="{96DAC541-7B7A-43D3-8B79-37D633B846F1}">
                  <asvg:svgBlip xmlns:asvg="http://schemas.microsoft.com/office/drawing/2016/SVG/main" xmlns="" r:embed="rId15"/>
                </a:ext>
              </a:extLst>
            </a:blip>
            <a:stretch>
              <a:fillRect/>
            </a:stretch>
          </a:blipFill>
        </p:spPr>
      </p:sp>
      <p:sp>
        <p:nvSpPr>
          <p:cNvPr id="13" name="Freeform 13"/>
          <p:cNvSpPr/>
          <p:nvPr/>
        </p:nvSpPr>
        <p:spPr>
          <a:xfrm>
            <a:off x="70930" y="4234971"/>
            <a:ext cx="2214511" cy="2743200"/>
          </a:xfrm>
          <a:custGeom>
            <a:avLst/>
            <a:gdLst/>
            <a:ahLst/>
            <a:cxnLst/>
            <a:rect l="l" t="t" r="r" b="b"/>
            <a:pathLst>
              <a:path w="3321766" h="4114800">
                <a:moveTo>
                  <a:pt x="0" y="0"/>
                </a:moveTo>
                <a:lnTo>
                  <a:pt x="3321766" y="0"/>
                </a:lnTo>
                <a:lnTo>
                  <a:pt x="3321766"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4" name="Freeform 14"/>
          <p:cNvSpPr/>
          <p:nvPr/>
        </p:nvSpPr>
        <p:spPr>
          <a:xfrm rot="-1727232">
            <a:off x="-126716" y="504723"/>
            <a:ext cx="2779838" cy="601456"/>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5" name="Freeform 7"/>
          <p:cNvSpPr/>
          <p:nvPr/>
        </p:nvSpPr>
        <p:spPr>
          <a:xfrm rot="787623">
            <a:off x="4163563" y="4822028"/>
            <a:ext cx="2460091" cy="1916822"/>
          </a:xfrm>
          <a:custGeom>
            <a:avLst/>
            <a:gdLst/>
            <a:ahLst/>
            <a:cxnLst/>
            <a:rect l="l" t="t" r="r" b="b"/>
            <a:pathLst>
              <a:path w="4111523" h="3289218">
                <a:moveTo>
                  <a:pt x="0" y="0"/>
                </a:moveTo>
                <a:lnTo>
                  <a:pt x="4111523" y="0"/>
                </a:lnTo>
                <a:lnTo>
                  <a:pt x="4111523" y="3289218"/>
                </a:lnTo>
                <a:lnTo>
                  <a:pt x="0" y="3289218"/>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Tree>
    <p:extLst>
      <p:ext uri="{BB962C8B-B14F-4D97-AF65-F5344CB8AC3E}">
        <p14:creationId xmlns:p14="http://schemas.microsoft.com/office/powerpoint/2010/main" val="355363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5692" y="-1502435"/>
            <a:ext cx="12512597" cy="8690568"/>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34141" y="3340881"/>
            <a:ext cx="903319" cy="1353748"/>
          </a:xfrm>
          <a:custGeom>
            <a:avLst/>
            <a:gdLst/>
            <a:ahLst/>
            <a:cxnLst/>
            <a:rect l="l" t="t" r="r" b="b"/>
            <a:pathLst>
              <a:path w="1354978" h="2030622">
                <a:moveTo>
                  <a:pt x="0" y="0"/>
                </a:moveTo>
                <a:lnTo>
                  <a:pt x="1354978" y="0"/>
                </a:lnTo>
                <a:lnTo>
                  <a:pt x="1354978" y="2030622"/>
                </a:lnTo>
                <a:lnTo>
                  <a:pt x="0" y="20306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27372" y="936542"/>
            <a:ext cx="1387541" cy="1395151"/>
          </a:xfrm>
          <a:custGeom>
            <a:avLst/>
            <a:gdLst/>
            <a:ahLst/>
            <a:cxnLst/>
            <a:rect l="l" t="t" r="r" b="b"/>
            <a:pathLst>
              <a:path w="2081312" h="2092727">
                <a:moveTo>
                  <a:pt x="0" y="0"/>
                </a:moveTo>
                <a:lnTo>
                  <a:pt x="2081312" y="0"/>
                </a:lnTo>
                <a:lnTo>
                  <a:pt x="2081312" y="2092727"/>
                </a:lnTo>
                <a:lnTo>
                  <a:pt x="0" y="20927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328944" y="3522098"/>
            <a:ext cx="675074" cy="1159526"/>
          </a:xfrm>
          <a:custGeom>
            <a:avLst/>
            <a:gdLst/>
            <a:ahLst/>
            <a:cxnLst/>
            <a:rect l="l" t="t" r="r" b="b"/>
            <a:pathLst>
              <a:path w="1012611" h="1739289">
                <a:moveTo>
                  <a:pt x="0" y="0"/>
                </a:moveTo>
                <a:lnTo>
                  <a:pt x="1012611" y="0"/>
                </a:lnTo>
                <a:lnTo>
                  <a:pt x="1012611" y="1739290"/>
                </a:lnTo>
                <a:lnTo>
                  <a:pt x="0" y="1739290"/>
                </a:lnTo>
                <a:lnTo>
                  <a:pt x="0" y="0"/>
                </a:lnTo>
                <a:close/>
              </a:path>
            </a:pathLst>
          </a:custGeom>
          <a:blipFill>
            <a:blip r:embed="rId8">
              <a:extLst>
                <a:ext uri="{96DAC541-7B7A-43D3-8B79-37D633B846F1}">
                  <asvg:svgBlip xmlns:asvg="http://schemas.microsoft.com/office/drawing/2016/SVG/main" xmlns="" r:embed="rId9"/>
                </a:ext>
              </a:extLst>
            </a:blip>
            <a:stretch>
              <a:fillRect l="-144107"/>
            </a:stretch>
          </a:blipFill>
        </p:spPr>
      </p:sp>
      <p:sp>
        <p:nvSpPr>
          <p:cNvPr id="10" name="Freeform 10"/>
          <p:cNvSpPr/>
          <p:nvPr/>
        </p:nvSpPr>
        <p:spPr>
          <a:xfrm>
            <a:off x="-217519" y="4681625"/>
            <a:ext cx="2508499" cy="2462890"/>
          </a:xfrm>
          <a:custGeom>
            <a:avLst/>
            <a:gdLst/>
            <a:ahLst/>
            <a:cxnLst/>
            <a:rect l="l" t="t" r="r" b="b"/>
            <a:pathLst>
              <a:path w="3762748" h="3694335">
                <a:moveTo>
                  <a:pt x="0" y="0"/>
                </a:moveTo>
                <a:lnTo>
                  <a:pt x="3762748" y="0"/>
                </a:lnTo>
                <a:lnTo>
                  <a:pt x="3762748" y="3694334"/>
                </a:lnTo>
                <a:lnTo>
                  <a:pt x="0" y="369433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TextBox 13"/>
          <p:cNvSpPr txBox="1"/>
          <p:nvPr/>
        </p:nvSpPr>
        <p:spPr>
          <a:xfrm>
            <a:off x="3228442" y="314293"/>
            <a:ext cx="5887936" cy="795154"/>
          </a:xfrm>
          <a:prstGeom prst="rect">
            <a:avLst/>
          </a:prstGeom>
        </p:spPr>
        <p:txBody>
          <a:bodyPr lIns="0" tIns="0" rIns="0" bIns="0" rtlCol="0" anchor="t">
            <a:spAutoFit/>
          </a:bodyPr>
          <a:lstStyle/>
          <a:p>
            <a:pPr algn="ctr">
              <a:lnSpc>
                <a:spcPts val="6589"/>
              </a:lnSpc>
              <a:spcBef>
                <a:spcPct val="0"/>
              </a:spcBef>
            </a:pPr>
            <a:r>
              <a:rPr lang="en-US" sz="5491" spc="-109" dirty="0" err="1">
                <a:solidFill>
                  <a:srgbClr val="FF0000"/>
                </a:solidFill>
                <a:latin typeface="Times New Roman" panose="02020603050405020304" pitchFamily="18" charset="0"/>
                <a:cs typeface="Times New Roman" panose="02020603050405020304" pitchFamily="18" charset="0"/>
              </a:rPr>
              <a:t>Nội</a:t>
            </a:r>
            <a:r>
              <a:rPr lang="en-US" sz="5491" spc="-109" dirty="0">
                <a:solidFill>
                  <a:srgbClr val="FF0000"/>
                </a:solidFill>
                <a:latin typeface="Times New Roman" panose="02020603050405020304" pitchFamily="18" charset="0"/>
                <a:cs typeface="Times New Roman" panose="02020603050405020304" pitchFamily="18" charset="0"/>
              </a:rPr>
              <a:t> dung </a:t>
            </a:r>
            <a:r>
              <a:rPr lang="en-US" sz="5491" spc="-109" dirty="0" err="1">
                <a:solidFill>
                  <a:srgbClr val="FF0000"/>
                </a:solidFill>
                <a:latin typeface="Times New Roman" panose="02020603050405020304" pitchFamily="18" charset="0"/>
                <a:cs typeface="Times New Roman" panose="02020603050405020304" pitchFamily="18" charset="0"/>
              </a:rPr>
              <a:t>bài</a:t>
            </a:r>
            <a:r>
              <a:rPr lang="en-US" sz="5491" spc="-109" dirty="0">
                <a:solidFill>
                  <a:srgbClr val="FF0000"/>
                </a:solidFill>
                <a:latin typeface="Times New Roman" panose="02020603050405020304" pitchFamily="18" charset="0"/>
                <a:cs typeface="Times New Roman" panose="02020603050405020304" pitchFamily="18" charset="0"/>
              </a:rPr>
              <a:t> </a:t>
            </a:r>
            <a:r>
              <a:rPr lang="en-US" sz="5491" spc="-109" dirty="0" err="1">
                <a:solidFill>
                  <a:srgbClr val="FF0000"/>
                </a:solidFill>
                <a:latin typeface="Times New Roman" panose="02020603050405020304" pitchFamily="18" charset="0"/>
                <a:cs typeface="Times New Roman" panose="02020603050405020304" pitchFamily="18" charset="0"/>
              </a:rPr>
              <a:t>học</a:t>
            </a:r>
            <a:endParaRPr lang="en-US" sz="5491" spc="-109" dirty="0">
              <a:solidFill>
                <a:srgbClr val="FF0000"/>
              </a:solidFill>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E52C279E-BFD1-7BCF-EAF1-95CCF1BACF2E}"/>
              </a:ext>
            </a:extLst>
          </p:cNvPr>
          <p:cNvGrpSpPr/>
          <p:nvPr/>
        </p:nvGrpSpPr>
        <p:grpSpPr>
          <a:xfrm>
            <a:off x="2667662" y="4131371"/>
            <a:ext cx="6858339" cy="1075950"/>
            <a:chOff x="2667662" y="4131371"/>
            <a:chExt cx="6858339" cy="1075950"/>
          </a:xfrm>
        </p:grpSpPr>
        <p:grpSp>
          <p:nvGrpSpPr>
            <p:cNvPr id="8" name="Group 8"/>
            <p:cNvGrpSpPr/>
            <p:nvPr/>
          </p:nvGrpSpPr>
          <p:grpSpPr>
            <a:xfrm>
              <a:off x="2667662" y="4131371"/>
              <a:ext cx="6858339" cy="1075950"/>
              <a:chOff x="0" y="0"/>
              <a:chExt cx="18168082" cy="2850246"/>
            </a:xfrm>
          </p:grpSpPr>
          <p:sp>
            <p:nvSpPr>
              <p:cNvPr id="9" name="Freeform 9"/>
              <p:cNvSpPr/>
              <p:nvPr/>
            </p:nvSpPr>
            <p:spPr>
              <a:xfrm>
                <a:off x="-127" y="127"/>
                <a:ext cx="18167954" cy="2857231"/>
              </a:xfrm>
              <a:custGeom>
                <a:avLst/>
                <a:gdLst/>
                <a:ahLst/>
                <a:cxnLst/>
                <a:rect l="l" t="t" r="r" b="b"/>
                <a:pathLst>
                  <a:path w="18167954" h="2857231">
                    <a:moveTo>
                      <a:pt x="17766889" y="2844531"/>
                    </a:moveTo>
                    <a:cubicBezTo>
                      <a:pt x="17711009" y="2857231"/>
                      <a:pt x="17685609" y="2844531"/>
                      <a:pt x="17628459" y="2844531"/>
                    </a:cubicBezTo>
                    <a:cubicBezTo>
                      <a:pt x="17571309" y="2844531"/>
                      <a:pt x="17480249" y="2831831"/>
                      <a:pt x="17480249" y="2831831"/>
                    </a:cubicBezTo>
                    <a:lnTo>
                      <a:pt x="707771" y="2831831"/>
                    </a:lnTo>
                    <a:lnTo>
                      <a:pt x="631063" y="2819131"/>
                    </a:lnTo>
                    <a:cubicBezTo>
                      <a:pt x="631063" y="2819131"/>
                      <a:pt x="533400" y="2831831"/>
                      <a:pt x="457581" y="2819131"/>
                    </a:cubicBezTo>
                    <a:cubicBezTo>
                      <a:pt x="381762" y="2806431"/>
                      <a:pt x="296418" y="2819131"/>
                      <a:pt x="296418" y="2819131"/>
                    </a:cubicBezTo>
                    <a:cubicBezTo>
                      <a:pt x="240284" y="2819131"/>
                      <a:pt x="162814" y="2814813"/>
                      <a:pt x="119507" y="2785603"/>
                    </a:cubicBezTo>
                    <a:cubicBezTo>
                      <a:pt x="47371" y="2736962"/>
                      <a:pt x="25400" y="2666731"/>
                      <a:pt x="0" y="2560940"/>
                    </a:cubicBezTo>
                    <a:lnTo>
                      <a:pt x="0" y="2360407"/>
                    </a:lnTo>
                    <a:cubicBezTo>
                      <a:pt x="0" y="2360407"/>
                      <a:pt x="12700" y="2275444"/>
                      <a:pt x="12700" y="2217151"/>
                    </a:cubicBezTo>
                    <a:cubicBezTo>
                      <a:pt x="12700" y="2158858"/>
                      <a:pt x="0" y="2068942"/>
                      <a:pt x="0" y="2068942"/>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7648906" y="0"/>
                    </a:lnTo>
                    <a:cubicBezTo>
                      <a:pt x="17748982" y="0"/>
                      <a:pt x="17817435" y="12700"/>
                      <a:pt x="17817435" y="12700"/>
                    </a:cubicBezTo>
                    <a:cubicBezTo>
                      <a:pt x="17881570" y="12700"/>
                      <a:pt x="17970343" y="36322"/>
                      <a:pt x="18028254" y="50800"/>
                    </a:cubicBezTo>
                    <a:cubicBezTo>
                      <a:pt x="18129854" y="76200"/>
                      <a:pt x="18155254" y="254000"/>
                      <a:pt x="18155254" y="350520"/>
                    </a:cubicBezTo>
                    <a:lnTo>
                      <a:pt x="18155254" y="1978137"/>
                    </a:lnTo>
                    <a:cubicBezTo>
                      <a:pt x="18155254" y="1978137"/>
                      <a:pt x="18167954" y="2346818"/>
                      <a:pt x="18167954" y="2379838"/>
                    </a:cubicBezTo>
                    <a:cubicBezTo>
                      <a:pt x="18167954" y="2412858"/>
                      <a:pt x="18145475" y="2520808"/>
                      <a:pt x="18127569" y="2567036"/>
                    </a:cubicBezTo>
                    <a:cubicBezTo>
                      <a:pt x="18102549" y="2631679"/>
                      <a:pt x="18112710" y="2688575"/>
                      <a:pt x="18060894" y="2732771"/>
                    </a:cubicBezTo>
                    <a:cubicBezTo>
                      <a:pt x="18024825" y="2763632"/>
                      <a:pt x="17970723" y="2800970"/>
                      <a:pt x="17925512" y="2818115"/>
                    </a:cubicBezTo>
                    <a:cubicBezTo>
                      <a:pt x="17880299" y="2835260"/>
                      <a:pt x="17822515" y="2831958"/>
                      <a:pt x="17766635" y="2844658"/>
                    </a:cubicBezTo>
                    <a:close/>
                  </a:path>
                </a:pathLst>
              </a:custGeom>
              <a:solidFill>
                <a:srgbClr val="133E3D"/>
              </a:solidFill>
            </p:spPr>
          </p:sp>
        </p:grpSp>
        <p:sp>
          <p:nvSpPr>
            <p:cNvPr id="14" name="TextBox 14"/>
            <p:cNvSpPr txBox="1"/>
            <p:nvPr/>
          </p:nvSpPr>
          <p:spPr>
            <a:xfrm>
              <a:off x="2884197" y="4140345"/>
              <a:ext cx="6502785" cy="984885"/>
            </a:xfrm>
            <a:prstGeom prst="rect">
              <a:avLst/>
            </a:prstGeom>
          </p:spPr>
          <p:txBody>
            <a:bodyPr wrap="square" lIns="0" tIns="0" rIns="0" bIns="0" rtlCol="0" anchor="t">
              <a:spAutoFit/>
            </a:bodyPr>
            <a:lstStyle/>
            <a:p>
              <a:pPr algn="ctr"/>
              <a:r>
                <a:rPr lang="en-US" sz="3200" dirty="0">
                  <a:solidFill>
                    <a:srgbClr val="FFFFFF"/>
                  </a:solidFill>
                  <a:latin typeface="Times New Roman" panose="02020603050405020304" pitchFamily="18" charset="0"/>
                  <a:cs typeface="Times New Roman" panose="02020603050405020304" pitchFamily="18" charset="0"/>
                </a:rPr>
                <a:t>3. </a:t>
              </a:r>
              <a:r>
                <a:rPr lang="en-US" sz="3200" dirty="0" err="1">
                  <a:solidFill>
                    <a:srgbClr val="FFFFFF"/>
                  </a:solidFill>
                  <a:latin typeface="Times New Roman" panose="02020603050405020304" pitchFamily="18" charset="0"/>
                  <a:cs typeface="Times New Roman" panose="02020603050405020304" pitchFamily="18" charset="0"/>
                </a:rPr>
                <a:t>Tìm</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nghiệm</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của</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hệ</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hai</a:t>
              </a:r>
              <a:r>
                <a:rPr lang="en-US" sz="3200" dirty="0">
                  <a:solidFill>
                    <a:srgbClr val="FFFFFF"/>
                  </a:solidFill>
                  <a:latin typeface="Times New Roman" panose="02020603050405020304" pitchFamily="18" charset="0"/>
                  <a:cs typeface="Times New Roman" panose="02020603050405020304" pitchFamily="18" charset="0"/>
                </a:rPr>
                <a:t> phương </a:t>
              </a:r>
              <a:r>
                <a:rPr lang="en-US" sz="3200" dirty="0" err="1">
                  <a:solidFill>
                    <a:srgbClr val="FFFFFF"/>
                  </a:solidFill>
                  <a:latin typeface="Times New Roman" panose="02020603050405020304" pitchFamily="18" charset="0"/>
                  <a:cs typeface="Times New Roman" panose="02020603050405020304" pitchFamily="18" charset="0"/>
                </a:rPr>
                <a:t>trình</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bậc</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nhất</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hai</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ẩn</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bằng</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máy</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tính</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cầm</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tay</a:t>
              </a:r>
              <a:endParaRPr lang="en-US" sz="3200" dirty="0">
                <a:solidFill>
                  <a:srgbClr val="FFFFFF"/>
                </a:solidFill>
                <a:latin typeface="Times New Roman" panose="02020603050405020304" pitchFamily="18"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xmlns="" id="{2E30B6BA-652D-5A78-D6C7-5A93E4AE2F3C}"/>
              </a:ext>
            </a:extLst>
          </p:cNvPr>
          <p:cNvGrpSpPr/>
          <p:nvPr/>
        </p:nvGrpSpPr>
        <p:grpSpPr>
          <a:xfrm>
            <a:off x="2692737" y="2827759"/>
            <a:ext cx="6858339" cy="1070521"/>
            <a:chOff x="2692737" y="2827759"/>
            <a:chExt cx="6858339" cy="1070521"/>
          </a:xfrm>
        </p:grpSpPr>
        <p:grpSp>
          <p:nvGrpSpPr>
            <p:cNvPr id="6" name="Group 6"/>
            <p:cNvGrpSpPr/>
            <p:nvPr/>
          </p:nvGrpSpPr>
          <p:grpSpPr>
            <a:xfrm>
              <a:off x="2692737" y="2827759"/>
              <a:ext cx="6858339" cy="1070521"/>
              <a:chOff x="0" y="0"/>
              <a:chExt cx="18168082" cy="2835865"/>
            </a:xfrm>
          </p:grpSpPr>
          <p:sp>
            <p:nvSpPr>
              <p:cNvPr id="7" name="Freeform 7"/>
              <p:cNvSpPr/>
              <p:nvPr/>
            </p:nvSpPr>
            <p:spPr>
              <a:xfrm>
                <a:off x="-127" y="127"/>
                <a:ext cx="18167954" cy="2842850"/>
              </a:xfrm>
              <a:custGeom>
                <a:avLst/>
                <a:gdLst/>
                <a:ahLst/>
                <a:cxnLst/>
                <a:rect l="l" t="t" r="r" b="b"/>
                <a:pathLst>
                  <a:path w="18167954" h="2842850">
                    <a:moveTo>
                      <a:pt x="17766889" y="2830150"/>
                    </a:moveTo>
                    <a:cubicBezTo>
                      <a:pt x="17711009" y="2842850"/>
                      <a:pt x="17685609" y="2830150"/>
                      <a:pt x="17628459" y="2830150"/>
                    </a:cubicBezTo>
                    <a:cubicBezTo>
                      <a:pt x="17571309" y="2830150"/>
                      <a:pt x="17480249" y="2817450"/>
                      <a:pt x="17480249" y="2817450"/>
                    </a:cubicBezTo>
                    <a:lnTo>
                      <a:pt x="707771" y="2817450"/>
                    </a:lnTo>
                    <a:lnTo>
                      <a:pt x="631063" y="2804750"/>
                    </a:lnTo>
                    <a:cubicBezTo>
                      <a:pt x="631063" y="2804750"/>
                      <a:pt x="533400" y="2817450"/>
                      <a:pt x="457581" y="2804750"/>
                    </a:cubicBezTo>
                    <a:cubicBezTo>
                      <a:pt x="381762" y="2792050"/>
                      <a:pt x="296418" y="2804750"/>
                      <a:pt x="296418" y="2804750"/>
                    </a:cubicBezTo>
                    <a:cubicBezTo>
                      <a:pt x="240284" y="2804750"/>
                      <a:pt x="162814" y="2800432"/>
                      <a:pt x="119507" y="2771222"/>
                    </a:cubicBezTo>
                    <a:cubicBezTo>
                      <a:pt x="47371" y="2722581"/>
                      <a:pt x="25400" y="2652350"/>
                      <a:pt x="0" y="2546559"/>
                    </a:cubicBezTo>
                    <a:lnTo>
                      <a:pt x="0" y="2346026"/>
                    </a:lnTo>
                    <a:cubicBezTo>
                      <a:pt x="0" y="2346026"/>
                      <a:pt x="12700" y="2261063"/>
                      <a:pt x="12700" y="2202770"/>
                    </a:cubicBezTo>
                    <a:cubicBezTo>
                      <a:pt x="12700" y="2144477"/>
                      <a:pt x="0" y="2054561"/>
                      <a:pt x="0" y="2054561"/>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7648906" y="0"/>
                    </a:lnTo>
                    <a:cubicBezTo>
                      <a:pt x="17748982" y="0"/>
                      <a:pt x="17817435" y="12700"/>
                      <a:pt x="17817435" y="12700"/>
                    </a:cubicBezTo>
                    <a:cubicBezTo>
                      <a:pt x="17881570" y="12700"/>
                      <a:pt x="17970343" y="36322"/>
                      <a:pt x="18028254" y="50800"/>
                    </a:cubicBezTo>
                    <a:cubicBezTo>
                      <a:pt x="18129854" y="76200"/>
                      <a:pt x="18155254" y="254000"/>
                      <a:pt x="18155254" y="350520"/>
                    </a:cubicBezTo>
                    <a:lnTo>
                      <a:pt x="18155254" y="1963756"/>
                    </a:lnTo>
                    <a:cubicBezTo>
                      <a:pt x="18155254" y="1963756"/>
                      <a:pt x="18167954" y="2332437"/>
                      <a:pt x="18167954" y="2365457"/>
                    </a:cubicBezTo>
                    <a:cubicBezTo>
                      <a:pt x="18167954" y="2398477"/>
                      <a:pt x="18145475" y="2506427"/>
                      <a:pt x="18127569" y="2552655"/>
                    </a:cubicBezTo>
                    <a:cubicBezTo>
                      <a:pt x="18102549" y="2617298"/>
                      <a:pt x="18112710" y="2674194"/>
                      <a:pt x="18060894" y="2718390"/>
                    </a:cubicBezTo>
                    <a:cubicBezTo>
                      <a:pt x="18024825" y="2749251"/>
                      <a:pt x="17970723" y="2786589"/>
                      <a:pt x="17925512" y="2803734"/>
                    </a:cubicBezTo>
                    <a:cubicBezTo>
                      <a:pt x="17880299" y="2820879"/>
                      <a:pt x="17822515" y="2817577"/>
                      <a:pt x="17766635" y="2830277"/>
                    </a:cubicBezTo>
                    <a:close/>
                  </a:path>
                </a:pathLst>
              </a:custGeom>
              <a:solidFill>
                <a:srgbClr val="133E3D"/>
              </a:solidFill>
            </p:spPr>
          </p:sp>
        </p:grpSp>
        <p:sp>
          <p:nvSpPr>
            <p:cNvPr id="15" name="TextBox 15"/>
            <p:cNvSpPr txBox="1"/>
            <p:nvPr/>
          </p:nvSpPr>
          <p:spPr>
            <a:xfrm>
              <a:off x="2866477" y="2842849"/>
              <a:ext cx="6510713" cy="984885"/>
            </a:xfrm>
            <a:prstGeom prst="rect">
              <a:avLst/>
            </a:prstGeom>
          </p:spPr>
          <p:txBody>
            <a:bodyPr lIns="0" tIns="0" rIns="0" bIns="0" rtlCol="0" anchor="t">
              <a:spAutoFit/>
            </a:bodyPr>
            <a:lstStyle/>
            <a:p>
              <a:pPr algn="ctr"/>
              <a:r>
                <a:rPr lang="en-US" sz="3200" dirty="0">
                  <a:solidFill>
                    <a:srgbClr val="FFFFFF"/>
                  </a:solidFill>
                  <a:latin typeface="Times New Roman" panose="02020603050405020304" pitchFamily="18" charset="0"/>
                  <a:cs typeface="Times New Roman" panose="02020603050405020304" pitchFamily="18" charset="0"/>
                </a:rPr>
                <a:t>2. </a:t>
              </a:r>
              <a:r>
                <a:rPr lang="en-US" sz="3200" dirty="0" err="1">
                  <a:solidFill>
                    <a:srgbClr val="FFFFFF"/>
                  </a:solidFill>
                  <a:latin typeface="Times New Roman" panose="02020603050405020304" pitchFamily="18" charset="0"/>
                  <a:cs typeface="Times New Roman" panose="02020603050405020304" pitchFamily="18" charset="0"/>
                </a:rPr>
                <a:t>Giải</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hệ</a:t>
              </a:r>
              <a:r>
                <a:rPr lang="en-US" sz="3200" dirty="0">
                  <a:solidFill>
                    <a:srgbClr val="FFFFFF"/>
                  </a:solidFill>
                  <a:latin typeface="Times New Roman" panose="02020603050405020304" pitchFamily="18" charset="0"/>
                  <a:cs typeface="Times New Roman" panose="02020603050405020304" pitchFamily="18" charset="0"/>
                </a:rPr>
                <a:t> phương </a:t>
              </a:r>
              <a:r>
                <a:rPr lang="en-US" sz="3200" dirty="0" err="1">
                  <a:solidFill>
                    <a:srgbClr val="FFFFFF"/>
                  </a:solidFill>
                  <a:latin typeface="Times New Roman" panose="02020603050405020304" pitchFamily="18" charset="0"/>
                  <a:cs typeface="Times New Roman" panose="02020603050405020304" pitchFamily="18" charset="0"/>
                </a:rPr>
                <a:t>trình</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bằng</a:t>
              </a:r>
              <a:r>
                <a:rPr lang="en-US" sz="3200" dirty="0">
                  <a:solidFill>
                    <a:srgbClr val="FFFFFF"/>
                  </a:solidFill>
                  <a:latin typeface="Times New Roman" panose="02020603050405020304" pitchFamily="18" charset="0"/>
                  <a:cs typeface="Times New Roman" panose="02020603050405020304" pitchFamily="18" charset="0"/>
                </a:rPr>
                <a:t> phương </a:t>
              </a:r>
              <a:r>
                <a:rPr lang="en-US" sz="3200" dirty="0" err="1">
                  <a:solidFill>
                    <a:srgbClr val="FFFFFF"/>
                  </a:solidFill>
                  <a:latin typeface="Times New Roman" panose="02020603050405020304" pitchFamily="18" charset="0"/>
                  <a:cs typeface="Times New Roman" panose="02020603050405020304" pitchFamily="18" charset="0"/>
                </a:rPr>
                <a:t>pháp</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cộng</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đại</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số</a:t>
              </a:r>
              <a:endParaRPr lang="en-US" sz="3200" dirty="0">
                <a:solidFill>
                  <a:srgbClr val="FFFFFF"/>
                </a:solidFill>
                <a:latin typeface="Times New Roman" panose="02020603050405020304" pitchFamily="18" charset="0"/>
                <a:cs typeface="Times New Roman" panose="02020603050405020304" pitchFamily="18" charset="0"/>
              </a:endParaRPr>
            </a:p>
          </p:txBody>
        </p:sp>
      </p:grpSp>
      <p:grpSp>
        <p:nvGrpSpPr>
          <p:cNvPr id="25" name="Group 24">
            <a:extLst>
              <a:ext uri="{FF2B5EF4-FFF2-40B4-BE49-F238E27FC236}">
                <a16:creationId xmlns:a16="http://schemas.microsoft.com/office/drawing/2014/main" xmlns="" id="{DF436147-9C78-24FC-9429-7E8F651E2EB9}"/>
              </a:ext>
            </a:extLst>
          </p:cNvPr>
          <p:cNvGrpSpPr/>
          <p:nvPr/>
        </p:nvGrpSpPr>
        <p:grpSpPr>
          <a:xfrm>
            <a:off x="2619019" y="5483519"/>
            <a:ext cx="6858339" cy="1112411"/>
            <a:chOff x="2619019" y="5483519"/>
            <a:chExt cx="6858339" cy="1112411"/>
          </a:xfrm>
        </p:grpSpPr>
        <p:grpSp>
          <p:nvGrpSpPr>
            <p:cNvPr id="11" name="Group 11"/>
            <p:cNvGrpSpPr/>
            <p:nvPr/>
          </p:nvGrpSpPr>
          <p:grpSpPr>
            <a:xfrm>
              <a:off x="2619019" y="5483519"/>
              <a:ext cx="6858339" cy="1112411"/>
              <a:chOff x="0" y="0"/>
              <a:chExt cx="18168082" cy="2946834"/>
            </a:xfrm>
          </p:grpSpPr>
          <p:sp>
            <p:nvSpPr>
              <p:cNvPr id="12" name="Freeform 12"/>
              <p:cNvSpPr/>
              <p:nvPr/>
            </p:nvSpPr>
            <p:spPr>
              <a:xfrm>
                <a:off x="-127" y="127"/>
                <a:ext cx="18167954" cy="2953819"/>
              </a:xfrm>
              <a:custGeom>
                <a:avLst/>
                <a:gdLst/>
                <a:ahLst/>
                <a:cxnLst/>
                <a:rect l="l" t="t" r="r" b="b"/>
                <a:pathLst>
                  <a:path w="18167954" h="2953819">
                    <a:moveTo>
                      <a:pt x="17766889" y="2941119"/>
                    </a:moveTo>
                    <a:cubicBezTo>
                      <a:pt x="17711009" y="2953819"/>
                      <a:pt x="17685609" y="2941119"/>
                      <a:pt x="17628459" y="2941119"/>
                    </a:cubicBezTo>
                    <a:cubicBezTo>
                      <a:pt x="17571309" y="2941119"/>
                      <a:pt x="17480249" y="2928419"/>
                      <a:pt x="17480249" y="2928419"/>
                    </a:cubicBezTo>
                    <a:lnTo>
                      <a:pt x="707771" y="2928419"/>
                    </a:lnTo>
                    <a:lnTo>
                      <a:pt x="631063" y="2915719"/>
                    </a:lnTo>
                    <a:cubicBezTo>
                      <a:pt x="631063" y="2915719"/>
                      <a:pt x="533400" y="2928419"/>
                      <a:pt x="457581" y="2915719"/>
                    </a:cubicBezTo>
                    <a:cubicBezTo>
                      <a:pt x="381762" y="2903019"/>
                      <a:pt x="296418" y="2915719"/>
                      <a:pt x="296418" y="2915719"/>
                    </a:cubicBezTo>
                    <a:cubicBezTo>
                      <a:pt x="240284" y="2915719"/>
                      <a:pt x="162814" y="2911401"/>
                      <a:pt x="119507" y="2882191"/>
                    </a:cubicBezTo>
                    <a:cubicBezTo>
                      <a:pt x="47371" y="2833550"/>
                      <a:pt x="25400" y="2763319"/>
                      <a:pt x="0" y="2657528"/>
                    </a:cubicBezTo>
                    <a:lnTo>
                      <a:pt x="0" y="2456995"/>
                    </a:lnTo>
                    <a:cubicBezTo>
                      <a:pt x="0" y="2456995"/>
                      <a:pt x="12700" y="2372032"/>
                      <a:pt x="12700" y="2313739"/>
                    </a:cubicBezTo>
                    <a:cubicBezTo>
                      <a:pt x="12700" y="2255446"/>
                      <a:pt x="0" y="2165530"/>
                      <a:pt x="0" y="2165530"/>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7648906" y="0"/>
                    </a:lnTo>
                    <a:cubicBezTo>
                      <a:pt x="17748982" y="0"/>
                      <a:pt x="17817435" y="12700"/>
                      <a:pt x="17817435" y="12700"/>
                    </a:cubicBezTo>
                    <a:cubicBezTo>
                      <a:pt x="17881570" y="12700"/>
                      <a:pt x="17970343" y="36322"/>
                      <a:pt x="18028254" y="50800"/>
                    </a:cubicBezTo>
                    <a:cubicBezTo>
                      <a:pt x="18129854" y="76200"/>
                      <a:pt x="18155254" y="254000"/>
                      <a:pt x="18155254" y="350520"/>
                    </a:cubicBezTo>
                    <a:lnTo>
                      <a:pt x="18155254" y="2074725"/>
                    </a:lnTo>
                    <a:cubicBezTo>
                      <a:pt x="18155254" y="2074725"/>
                      <a:pt x="18167954" y="2443406"/>
                      <a:pt x="18167954" y="2476426"/>
                    </a:cubicBezTo>
                    <a:cubicBezTo>
                      <a:pt x="18167954" y="2509446"/>
                      <a:pt x="18145475" y="2617396"/>
                      <a:pt x="18127569" y="2663624"/>
                    </a:cubicBezTo>
                    <a:cubicBezTo>
                      <a:pt x="18102549" y="2728267"/>
                      <a:pt x="18112710" y="2785163"/>
                      <a:pt x="18060894" y="2829359"/>
                    </a:cubicBezTo>
                    <a:cubicBezTo>
                      <a:pt x="18024825" y="2860220"/>
                      <a:pt x="17970723" y="2897558"/>
                      <a:pt x="17925512" y="2914703"/>
                    </a:cubicBezTo>
                    <a:cubicBezTo>
                      <a:pt x="17880299" y="2931848"/>
                      <a:pt x="17822515" y="2928546"/>
                      <a:pt x="17766635" y="2941246"/>
                    </a:cubicBezTo>
                    <a:close/>
                  </a:path>
                </a:pathLst>
              </a:custGeom>
              <a:solidFill>
                <a:srgbClr val="133E3D"/>
              </a:solidFill>
            </p:spPr>
          </p:sp>
        </p:grpSp>
        <p:sp>
          <p:nvSpPr>
            <p:cNvPr id="16" name="TextBox 16"/>
            <p:cNvSpPr txBox="1"/>
            <p:nvPr/>
          </p:nvSpPr>
          <p:spPr>
            <a:xfrm>
              <a:off x="3161565" y="5483567"/>
              <a:ext cx="5739427" cy="1077218"/>
            </a:xfrm>
            <a:prstGeom prst="rect">
              <a:avLst/>
            </a:prstGeom>
          </p:spPr>
          <p:txBody>
            <a:bodyPr lIns="0" tIns="0" rIns="0" bIns="0" rtlCol="0" anchor="t">
              <a:spAutoFit/>
            </a:bodyPr>
            <a:lstStyle/>
            <a:p>
              <a:pPr algn="ctr"/>
              <a:r>
                <a:rPr lang="en-US" sz="3500" dirty="0">
                  <a:solidFill>
                    <a:srgbClr val="FFFFFF"/>
                  </a:solidFill>
                  <a:latin typeface="Times New Roman" panose="02020603050405020304" pitchFamily="18" charset="0"/>
                  <a:cs typeface="Times New Roman" panose="02020603050405020304" pitchFamily="18" charset="0"/>
                </a:rPr>
                <a:t>4. </a:t>
              </a:r>
              <a:r>
                <a:rPr lang="en-US" sz="3500" dirty="0" err="1">
                  <a:solidFill>
                    <a:srgbClr val="FFFFFF"/>
                  </a:solidFill>
                  <a:latin typeface="Times New Roman" panose="02020603050405020304" pitchFamily="18" charset="0"/>
                  <a:cs typeface="Times New Roman" panose="02020603050405020304" pitchFamily="18" charset="0"/>
                </a:rPr>
                <a:t>Giải</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bài</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toán</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bằng</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cách</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lập</a:t>
              </a:r>
              <a:r>
                <a:rPr lang="en-US" sz="3500" dirty="0">
                  <a:solidFill>
                    <a:srgbClr val="FFFFFF"/>
                  </a:solidFill>
                  <a:latin typeface="Times New Roman" panose="02020603050405020304" pitchFamily="18" charset="0"/>
                  <a:cs typeface="Times New Roman" panose="02020603050405020304" pitchFamily="18" charset="0"/>
                </a:rPr>
                <a:t> </a:t>
              </a:r>
              <a:r>
                <a:rPr lang="en-US" sz="3500" dirty="0" err="1">
                  <a:solidFill>
                    <a:srgbClr val="FFFFFF"/>
                  </a:solidFill>
                  <a:latin typeface="Times New Roman" panose="02020603050405020304" pitchFamily="18" charset="0"/>
                  <a:cs typeface="Times New Roman" panose="02020603050405020304" pitchFamily="18" charset="0"/>
                </a:rPr>
                <a:t>hệ</a:t>
              </a:r>
              <a:r>
                <a:rPr lang="en-US" sz="3500" dirty="0">
                  <a:solidFill>
                    <a:srgbClr val="FFFFFF"/>
                  </a:solidFill>
                  <a:latin typeface="Times New Roman" panose="02020603050405020304" pitchFamily="18" charset="0"/>
                  <a:cs typeface="Times New Roman" panose="02020603050405020304" pitchFamily="18" charset="0"/>
                </a:rPr>
                <a:t> phương </a:t>
              </a:r>
              <a:r>
                <a:rPr lang="en-US" sz="3500" dirty="0" err="1">
                  <a:solidFill>
                    <a:srgbClr val="FFFFFF"/>
                  </a:solidFill>
                  <a:latin typeface="Times New Roman" panose="02020603050405020304" pitchFamily="18" charset="0"/>
                  <a:cs typeface="Times New Roman" panose="02020603050405020304" pitchFamily="18" charset="0"/>
                </a:rPr>
                <a:t>trình</a:t>
              </a:r>
              <a:endParaRPr lang="en-US" sz="3500" dirty="0">
                <a:solidFill>
                  <a:srgbClr val="FFFFFF"/>
                </a:solidFill>
                <a:latin typeface="Times New Roman" panose="02020603050405020304" pitchFamily="18" charset="0"/>
                <a:cs typeface="Times New Roman" panose="02020603050405020304" pitchFamily="18" charset="0"/>
              </a:endParaRPr>
            </a:p>
          </p:txBody>
        </p:sp>
      </p:grpSp>
      <p:sp>
        <p:nvSpPr>
          <p:cNvPr id="17" name="Freeform 17"/>
          <p:cNvSpPr/>
          <p:nvPr/>
        </p:nvSpPr>
        <p:spPr>
          <a:xfrm>
            <a:off x="9443586" y="1173175"/>
            <a:ext cx="2129954" cy="5857373"/>
          </a:xfrm>
          <a:custGeom>
            <a:avLst/>
            <a:gdLst/>
            <a:ahLst/>
            <a:cxnLst/>
            <a:rect l="l" t="t" r="r" b="b"/>
            <a:pathLst>
              <a:path w="3194931" h="8786059">
                <a:moveTo>
                  <a:pt x="0" y="0"/>
                </a:moveTo>
                <a:lnTo>
                  <a:pt x="3194931" y="0"/>
                </a:lnTo>
                <a:lnTo>
                  <a:pt x="3194931" y="8786060"/>
                </a:lnTo>
                <a:lnTo>
                  <a:pt x="0" y="878606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8" name="Freeform 18"/>
          <p:cNvSpPr/>
          <p:nvPr/>
        </p:nvSpPr>
        <p:spPr>
          <a:xfrm>
            <a:off x="10398945" y="4388138"/>
            <a:ext cx="2214511" cy="2743200"/>
          </a:xfrm>
          <a:custGeom>
            <a:avLst/>
            <a:gdLst/>
            <a:ahLst/>
            <a:cxnLst/>
            <a:rect l="l" t="t" r="r" b="b"/>
            <a:pathLst>
              <a:path w="3321766" h="4114800">
                <a:moveTo>
                  <a:pt x="0" y="0"/>
                </a:moveTo>
                <a:lnTo>
                  <a:pt x="3321766" y="0"/>
                </a:lnTo>
                <a:lnTo>
                  <a:pt x="3321766"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grpSp>
        <p:nvGrpSpPr>
          <p:cNvPr id="22" name="Group 21">
            <a:extLst>
              <a:ext uri="{FF2B5EF4-FFF2-40B4-BE49-F238E27FC236}">
                <a16:creationId xmlns:a16="http://schemas.microsoft.com/office/drawing/2014/main" xmlns="" id="{747BEB4B-1A8A-430A-11EB-5FB5F3C465AF}"/>
              </a:ext>
            </a:extLst>
          </p:cNvPr>
          <p:cNvGrpSpPr/>
          <p:nvPr/>
        </p:nvGrpSpPr>
        <p:grpSpPr>
          <a:xfrm>
            <a:off x="2702529" y="1382960"/>
            <a:ext cx="6858339" cy="1070521"/>
            <a:chOff x="2702529" y="1382960"/>
            <a:chExt cx="6858339" cy="1070521"/>
          </a:xfrm>
        </p:grpSpPr>
        <p:grpSp>
          <p:nvGrpSpPr>
            <p:cNvPr id="19" name="Group 6">
              <a:extLst>
                <a:ext uri="{FF2B5EF4-FFF2-40B4-BE49-F238E27FC236}">
                  <a16:creationId xmlns:a16="http://schemas.microsoft.com/office/drawing/2014/main" xmlns="" id="{9BE11B67-D36B-C9BF-6BCA-906500C2309B}"/>
                </a:ext>
              </a:extLst>
            </p:cNvPr>
            <p:cNvGrpSpPr/>
            <p:nvPr/>
          </p:nvGrpSpPr>
          <p:grpSpPr>
            <a:xfrm>
              <a:off x="2702529" y="1382960"/>
              <a:ext cx="6858339" cy="1070521"/>
              <a:chOff x="0" y="0"/>
              <a:chExt cx="18168082" cy="2835865"/>
            </a:xfrm>
          </p:grpSpPr>
          <p:sp>
            <p:nvSpPr>
              <p:cNvPr id="20" name="Freeform 7">
                <a:extLst>
                  <a:ext uri="{FF2B5EF4-FFF2-40B4-BE49-F238E27FC236}">
                    <a16:creationId xmlns:a16="http://schemas.microsoft.com/office/drawing/2014/main" xmlns="" id="{1F40870F-7944-45F6-DDCE-AC87F13D791E}"/>
                  </a:ext>
                </a:extLst>
              </p:cNvPr>
              <p:cNvSpPr/>
              <p:nvPr/>
            </p:nvSpPr>
            <p:spPr>
              <a:xfrm>
                <a:off x="-127" y="127"/>
                <a:ext cx="18167954" cy="2842850"/>
              </a:xfrm>
              <a:custGeom>
                <a:avLst/>
                <a:gdLst/>
                <a:ahLst/>
                <a:cxnLst/>
                <a:rect l="l" t="t" r="r" b="b"/>
                <a:pathLst>
                  <a:path w="18167954" h="2842850">
                    <a:moveTo>
                      <a:pt x="17766889" y="2830150"/>
                    </a:moveTo>
                    <a:cubicBezTo>
                      <a:pt x="17711009" y="2842850"/>
                      <a:pt x="17685609" y="2830150"/>
                      <a:pt x="17628459" y="2830150"/>
                    </a:cubicBezTo>
                    <a:cubicBezTo>
                      <a:pt x="17571309" y="2830150"/>
                      <a:pt x="17480249" y="2817450"/>
                      <a:pt x="17480249" y="2817450"/>
                    </a:cubicBezTo>
                    <a:lnTo>
                      <a:pt x="707771" y="2817450"/>
                    </a:lnTo>
                    <a:lnTo>
                      <a:pt x="631063" y="2804750"/>
                    </a:lnTo>
                    <a:cubicBezTo>
                      <a:pt x="631063" y="2804750"/>
                      <a:pt x="533400" y="2817450"/>
                      <a:pt x="457581" y="2804750"/>
                    </a:cubicBezTo>
                    <a:cubicBezTo>
                      <a:pt x="381762" y="2792050"/>
                      <a:pt x="296418" y="2804750"/>
                      <a:pt x="296418" y="2804750"/>
                    </a:cubicBezTo>
                    <a:cubicBezTo>
                      <a:pt x="240284" y="2804750"/>
                      <a:pt x="162814" y="2800432"/>
                      <a:pt x="119507" y="2771222"/>
                    </a:cubicBezTo>
                    <a:cubicBezTo>
                      <a:pt x="47371" y="2722581"/>
                      <a:pt x="25400" y="2652350"/>
                      <a:pt x="0" y="2546559"/>
                    </a:cubicBezTo>
                    <a:lnTo>
                      <a:pt x="0" y="2346026"/>
                    </a:lnTo>
                    <a:cubicBezTo>
                      <a:pt x="0" y="2346026"/>
                      <a:pt x="12700" y="2261063"/>
                      <a:pt x="12700" y="2202770"/>
                    </a:cubicBezTo>
                    <a:cubicBezTo>
                      <a:pt x="12700" y="2144477"/>
                      <a:pt x="0" y="2054561"/>
                      <a:pt x="0" y="2054561"/>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7648906" y="0"/>
                    </a:lnTo>
                    <a:cubicBezTo>
                      <a:pt x="17748982" y="0"/>
                      <a:pt x="17817435" y="12700"/>
                      <a:pt x="17817435" y="12700"/>
                    </a:cubicBezTo>
                    <a:cubicBezTo>
                      <a:pt x="17881570" y="12700"/>
                      <a:pt x="17970343" y="36322"/>
                      <a:pt x="18028254" y="50800"/>
                    </a:cubicBezTo>
                    <a:cubicBezTo>
                      <a:pt x="18129854" y="76200"/>
                      <a:pt x="18155254" y="254000"/>
                      <a:pt x="18155254" y="350520"/>
                    </a:cubicBezTo>
                    <a:lnTo>
                      <a:pt x="18155254" y="1963756"/>
                    </a:lnTo>
                    <a:cubicBezTo>
                      <a:pt x="18155254" y="1963756"/>
                      <a:pt x="18167954" y="2332437"/>
                      <a:pt x="18167954" y="2365457"/>
                    </a:cubicBezTo>
                    <a:cubicBezTo>
                      <a:pt x="18167954" y="2398477"/>
                      <a:pt x="18145475" y="2506427"/>
                      <a:pt x="18127569" y="2552655"/>
                    </a:cubicBezTo>
                    <a:cubicBezTo>
                      <a:pt x="18102549" y="2617298"/>
                      <a:pt x="18112710" y="2674194"/>
                      <a:pt x="18060894" y="2718390"/>
                    </a:cubicBezTo>
                    <a:cubicBezTo>
                      <a:pt x="18024825" y="2749251"/>
                      <a:pt x="17970723" y="2786589"/>
                      <a:pt x="17925512" y="2803734"/>
                    </a:cubicBezTo>
                    <a:cubicBezTo>
                      <a:pt x="17880299" y="2820879"/>
                      <a:pt x="17822515" y="2817577"/>
                      <a:pt x="17766635" y="2830277"/>
                    </a:cubicBezTo>
                    <a:close/>
                  </a:path>
                </a:pathLst>
              </a:custGeom>
              <a:solidFill>
                <a:srgbClr val="133E3D"/>
              </a:solidFill>
            </p:spPr>
          </p:sp>
        </p:grpSp>
        <p:sp>
          <p:nvSpPr>
            <p:cNvPr id="21" name="TextBox 15">
              <a:extLst>
                <a:ext uri="{FF2B5EF4-FFF2-40B4-BE49-F238E27FC236}">
                  <a16:creationId xmlns:a16="http://schemas.microsoft.com/office/drawing/2014/main" xmlns="" id="{25164BBF-3484-36A4-B4E7-BA9C9C67BF07}"/>
                </a:ext>
              </a:extLst>
            </p:cNvPr>
            <p:cNvSpPr txBox="1"/>
            <p:nvPr/>
          </p:nvSpPr>
          <p:spPr>
            <a:xfrm>
              <a:off x="2876269" y="1419395"/>
              <a:ext cx="6510713" cy="984885"/>
            </a:xfrm>
            <a:prstGeom prst="rect">
              <a:avLst/>
            </a:prstGeom>
          </p:spPr>
          <p:txBody>
            <a:bodyPr lIns="0" tIns="0" rIns="0" bIns="0" rtlCol="0" anchor="t">
              <a:spAutoFit/>
            </a:bodyPr>
            <a:lstStyle/>
            <a:p>
              <a:pPr algn="ctr"/>
              <a:r>
                <a:rPr lang="en-US" sz="3200" dirty="0">
                  <a:solidFill>
                    <a:srgbClr val="FFFFFF"/>
                  </a:solidFill>
                  <a:latin typeface="Times New Roman" panose="02020603050405020304" pitchFamily="18" charset="0"/>
                  <a:cs typeface="Times New Roman" panose="02020603050405020304" pitchFamily="18" charset="0"/>
                </a:rPr>
                <a:t>1. </a:t>
              </a:r>
              <a:r>
                <a:rPr lang="en-US" sz="3200" dirty="0" err="1">
                  <a:solidFill>
                    <a:srgbClr val="FFFFFF"/>
                  </a:solidFill>
                  <a:latin typeface="Times New Roman" panose="02020603050405020304" pitchFamily="18" charset="0"/>
                  <a:cs typeface="Times New Roman" panose="02020603050405020304" pitchFamily="18" charset="0"/>
                </a:rPr>
                <a:t>Giải</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hệ</a:t>
              </a:r>
              <a:r>
                <a:rPr lang="en-US" sz="3200" dirty="0">
                  <a:solidFill>
                    <a:srgbClr val="FFFFFF"/>
                  </a:solidFill>
                  <a:latin typeface="Times New Roman" panose="02020603050405020304" pitchFamily="18" charset="0"/>
                  <a:cs typeface="Times New Roman" panose="02020603050405020304" pitchFamily="18" charset="0"/>
                </a:rPr>
                <a:t> phương </a:t>
              </a:r>
              <a:r>
                <a:rPr lang="en-US" sz="3200" dirty="0" err="1">
                  <a:solidFill>
                    <a:srgbClr val="FFFFFF"/>
                  </a:solidFill>
                  <a:latin typeface="Times New Roman" panose="02020603050405020304" pitchFamily="18" charset="0"/>
                  <a:cs typeface="Times New Roman" panose="02020603050405020304" pitchFamily="18" charset="0"/>
                </a:rPr>
                <a:t>trình</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bằng</a:t>
              </a:r>
              <a:r>
                <a:rPr lang="en-US" sz="3200" dirty="0">
                  <a:solidFill>
                    <a:srgbClr val="FFFFFF"/>
                  </a:solidFill>
                  <a:latin typeface="Times New Roman" panose="02020603050405020304" pitchFamily="18" charset="0"/>
                  <a:cs typeface="Times New Roman" panose="02020603050405020304" pitchFamily="18" charset="0"/>
                </a:rPr>
                <a:t> phương </a:t>
              </a:r>
              <a:r>
                <a:rPr lang="en-US" sz="3200" dirty="0" err="1">
                  <a:solidFill>
                    <a:srgbClr val="FFFFFF"/>
                  </a:solidFill>
                  <a:latin typeface="Times New Roman" panose="02020603050405020304" pitchFamily="18" charset="0"/>
                  <a:cs typeface="Times New Roman" panose="02020603050405020304" pitchFamily="18" charset="0"/>
                </a:rPr>
                <a:t>pháp</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thế</a:t>
              </a:r>
              <a:endParaRPr lang="en-US" sz="3200" dirty="0">
                <a:solidFill>
                  <a:srgbClr val="FFFF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057349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1+#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1+#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par>
                                <p:cTn id="32" presetID="16" presetClass="exit" presetSubtype="21" fill="hold" nodeType="withEffect">
                                  <p:stCondLst>
                                    <p:cond delay="0"/>
                                  </p:stCondLst>
                                  <p:childTnLst>
                                    <p:animEffect transition="out" filter="barn(inVertical)">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6" presetClass="exit" presetSubtype="21" fill="hold" nodeType="withEffect">
                                  <p:stCondLst>
                                    <p:cond delay="0"/>
                                  </p:stCondLst>
                                  <p:childTnLst>
                                    <p:animEffect transition="out" filter="barn(inVertical)">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par>
                                <p:cTn id="38" presetID="56" presetClass="path" presetSubtype="0" accel="50000" decel="50000" fill="hold" nodeType="withEffect">
                                  <p:stCondLst>
                                    <p:cond delay="0"/>
                                  </p:stCondLst>
                                  <p:childTnLst>
                                    <p:animMotion origin="layout" path="M -3.75E-6 4.44444E-6 L -0.00364 -0.45394 " pathEditMode="relative" rAng="0" ptsTypes="AA">
                                      <p:cBhvr>
                                        <p:cTn id="39" dur="2000" fill="hold"/>
                                        <p:tgtEl>
                                          <p:spTgt spid="25"/>
                                        </p:tgtEl>
                                        <p:attrNameLst>
                                          <p:attrName>ppt_x</p:attrName>
                                          <p:attrName>ppt_y</p:attrName>
                                        </p:attrNameLst>
                                      </p:cBhvr>
                                      <p:rCtr x="-182" y="-2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5692" y="-1502435"/>
            <a:ext cx="12512597" cy="8690568"/>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185473" y="690701"/>
            <a:ext cx="12377473" cy="6167299"/>
          </a:xfrm>
          <a:custGeom>
            <a:avLst/>
            <a:gdLst/>
            <a:ahLst/>
            <a:cxnLst/>
            <a:rect l="l" t="t" r="r" b="b"/>
            <a:pathLst>
              <a:path w="10400059" h="6939676">
                <a:moveTo>
                  <a:pt x="0" y="0"/>
                </a:moveTo>
                <a:lnTo>
                  <a:pt x="10400059" y="0"/>
                </a:lnTo>
                <a:lnTo>
                  <a:pt x="10400059" y="6939676"/>
                </a:lnTo>
                <a:lnTo>
                  <a:pt x="0" y="693967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TextBox 11"/>
          <p:cNvSpPr txBox="1"/>
          <p:nvPr/>
        </p:nvSpPr>
        <p:spPr>
          <a:xfrm>
            <a:off x="1384695" y="111308"/>
            <a:ext cx="9524320" cy="547650"/>
          </a:xfrm>
          <a:prstGeom prst="rect">
            <a:avLst/>
          </a:prstGeom>
        </p:spPr>
        <p:txBody>
          <a:bodyPr wrap="square" lIns="0" tIns="0" rIns="0" bIns="0" rtlCol="0" anchor="t">
            <a:spAutoFit/>
          </a:bodyPr>
          <a:lstStyle/>
          <a:p>
            <a:pPr algn="ctr">
              <a:lnSpc>
                <a:spcPts val="4560"/>
              </a:lnSpc>
            </a:pPr>
            <a:r>
              <a:rPr lang="en-US" sz="3500" b="1" spc="-75"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4. </a:t>
            </a:r>
            <a:r>
              <a:rPr lang="en-US" sz="3500" b="1" spc="-75"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Giải</a:t>
            </a:r>
            <a:r>
              <a:rPr lang="en-US" sz="3500" b="1" spc="-75"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500" b="1" spc="-75"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bài</a:t>
            </a:r>
            <a:r>
              <a:rPr lang="en-US" sz="3500" b="1" spc="-75"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500" b="1" spc="-75"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toán</a:t>
            </a:r>
            <a:r>
              <a:rPr lang="en-US" sz="3500" b="1" spc="-75"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500" b="1" spc="-75"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bằng</a:t>
            </a:r>
            <a:r>
              <a:rPr lang="en-US" sz="3500" b="1" spc="-75"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500" b="1" spc="-75"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cách</a:t>
            </a:r>
            <a:r>
              <a:rPr lang="en-US" sz="3500" b="1" spc="-75"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500" b="1" spc="-75"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lập</a:t>
            </a:r>
            <a:r>
              <a:rPr lang="en-US" sz="3500" b="1" spc="-75"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500" b="1" spc="-75"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hệ</a:t>
            </a:r>
            <a:r>
              <a:rPr lang="en-US" sz="3500" b="1" spc="-75"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phương </a:t>
            </a:r>
            <a:r>
              <a:rPr lang="en-US" sz="3500" b="1" spc="-75"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trình</a:t>
            </a:r>
            <a:endParaRPr lang="en-US" sz="3500" b="1" spc="-75"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5" name="Freeform 15"/>
          <p:cNvSpPr/>
          <p:nvPr/>
        </p:nvSpPr>
        <p:spPr>
          <a:xfrm>
            <a:off x="149671" y="-1291690"/>
            <a:ext cx="1556143" cy="2743200"/>
          </a:xfrm>
          <a:custGeom>
            <a:avLst/>
            <a:gdLst/>
            <a:ahLst/>
            <a:cxnLst/>
            <a:rect l="l" t="t" r="r" b="b"/>
            <a:pathLst>
              <a:path w="2334214" h="4114800">
                <a:moveTo>
                  <a:pt x="0" y="0"/>
                </a:moveTo>
                <a:lnTo>
                  <a:pt x="2334213" y="0"/>
                </a:lnTo>
                <a:lnTo>
                  <a:pt x="2334213" y="4114800"/>
                </a:lnTo>
                <a:lnTo>
                  <a:pt x="0" y="4114800"/>
                </a:lnTo>
                <a:lnTo>
                  <a:pt x="0" y="0"/>
                </a:lnTo>
                <a:close/>
              </a:path>
            </a:pathLst>
          </a:custGeom>
          <a:blipFill>
            <a:blip r:embed="rId7">
              <a:extLst>
                <a:ext uri="{96DAC541-7B7A-43D3-8B79-37D633B846F1}">
                  <asvg:svgBlip xmlns:asvg="http://schemas.microsoft.com/office/drawing/2016/SVG/main" xmlns="" r:embed="rId12"/>
                </a:ext>
              </a:extLst>
            </a:blip>
            <a:stretch>
              <a:fillRect/>
            </a:stretch>
          </a:blipFill>
        </p:spPr>
      </p:sp>
      <p:sp>
        <p:nvSpPr>
          <p:cNvPr id="17" name="TextBox 4">
            <a:extLst>
              <a:ext uri="{FF2B5EF4-FFF2-40B4-BE49-F238E27FC236}">
                <a16:creationId xmlns:a16="http://schemas.microsoft.com/office/drawing/2014/main" xmlns="" id="{C58488EE-A485-DFBA-E70B-DBA63DF3BF49}"/>
              </a:ext>
            </a:extLst>
          </p:cNvPr>
          <p:cNvSpPr txBox="1"/>
          <p:nvPr/>
        </p:nvSpPr>
        <p:spPr>
          <a:xfrm>
            <a:off x="875406" y="1364989"/>
            <a:ext cx="10542898" cy="4431983"/>
          </a:xfrm>
          <a:prstGeom prst="rect">
            <a:avLst/>
          </a:prstGeom>
        </p:spPr>
        <p:txBody>
          <a:bodyPr wrap="square" lIns="0" tIns="0" rIns="0" bIns="0" rtlCol="0" anchor="t">
            <a:spAutoFit/>
          </a:bodyPr>
          <a:lstStyle/>
          <a:p>
            <a:pPr algn="just"/>
            <a:r>
              <a:rPr lang="en-US" sz="3200" dirty="0">
                <a:solidFill>
                  <a:srgbClr val="FFFFFF"/>
                </a:solidFill>
                <a:latin typeface="Times New Roman" panose="02020603050405020304" pitchFamily="18" charset="0"/>
                <a:cs typeface="Times New Roman" panose="02020603050405020304" pitchFamily="18" charset="0"/>
              </a:rPr>
              <a:t>Hai </a:t>
            </a:r>
            <a:r>
              <a:rPr lang="en-US" sz="3200" dirty="0" err="1">
                <a:solidFill>
                  <a:srgbClr val="FFFFFF"/>
                </a:solidFill>
                <a:latin typeface="Times New Roman" panose="02020603050405020304" pitchFamily="18" charset="0"/>
                <a:cs typeface="Times New Roman" panose="02020603050405020304" pitchFamily="18" charset="0"/>
              </a:rPr>
              <a:t>lớp</a:t>
            </a:r>
            <a:r>
              <a:rPr lang="en-US" sz="3200" dirty="0">
                <a:solidFill>
                  <a:srgbClr val="FFFFFF"/>
                </a:solidFill>
                <a:latin typeface="Times New Roman" panose="02020603050405020304" pitchFamily="18" charset="0"/>
                <a:cs typeface="Times New Roman" panose="02020603050405020304" pitchFamily="18" charset="0"/>
              </a:rPr>
              <a:t> 9A </a:t>
            </a:r>
            <a:r>
              <a:rPr lang="en-US" sz="3200" dirty="0" err="1">
                <a:solidFill>
                  <a:srgbClr val="FFFFFF"/>
                </a:solidFill>
                <a:latin typeface="Times New Roman" panose="02020603050405020304" pitchFamily="18" charset="0"/>
                <a:cs typeface="Times New Roman" panose="02020603050405020304" pitchFamily="18" charset="0"/>
              </a:rPr>
              <a:t>và</a:t>
            </a:r>
            <a:r>
              <a:rPr lang="en-US" sz="3200" dirty="0">
                <a:solidFill>
                  <a:srgbClr val="FFFFFF"/>
                </a:solidFill>
                <a:latin typeface="Times New Roman" panose="02020603050405020304" pitchFamily="18" charset="0"/>
                <a:cs typeface="Times New Roman" panose="02020603050405020304" pitchFamily="18" charset="0"/>
              </a:rPr>
              <a:t> 9B </a:t>
            </a:r>
            <a:r>
              <a:rPr lang="en-US" sz="3200" dirty="0" err="1">
                <a:solidFill>
                  <a:srgbClr val="FFFFFF"/>
                </a:solidFill>
                <a:latin typeface="Times New Roman" panose="02020603050405020304" pitchFamily="18" charset="0"/>
                <a:cs typeface="Times New Roman" panose="02020603050405020304" pitchFamily="18" charset="0"/>
              </a:rPr>
              <a:t>có</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tổng</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số</a:t>
            </a:r>
            <a:r>
              <a:rPr lang="en-US" sz="3200" dirty="0">
                <a:solidFill>
                  <a:srgbClr val="FFFFFF"/>
                </a:solidFill>
                <a:latin typeface="Times New Roman" panose="02020603050405020304" pitchFamily="18" charset="0"/>
                <a:cs typeface="Times New Roman" panose="02020603050405020304" pitchFamily="18" charset="0"/>
              </a:rPr>
              <a:t> 82 </a:t>
            </a:r>
            <a:r>
              <a:rPr lang="en-US" sz="3200" dirty="0" err="1">
                <a:solidFill>
                  <a:srgbClr val="FFFFFF"/>
                </a:solidFill>
                <a:latin typeface="Times New Roman" panose="02020603050405020304" pitchFamily="18" charset="0"/>
                <a:cs typeface="Times New Roman" panose="02020603050405020304" pitchFamily="18" charset="0"/>
              </a:rPr>
              <a:t>học</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sinh</a:t>
            </a:r>
            <a:r>
              <a:rPr lang="en-US" sz="3200" dirty="0">
                <a:solidFill>
                  <a:srgbClr val="FFFFFF"/>
                </a:solidFill>
                <a:latin typeface="Times New Roman" panose="02020603050405020304" pitchFamily="18" charset="0"/>
                <a:cs typeface="Times New Roman" panose="02020603050405020304" pitchFamily="18" charset="0"/>
              </a:rPr>
              <a:t>. Trong </a:t>
            </a:r>
            <a:r>
              <a:rPr lang="en-US" sz="3200" dirty="0" err="1">
                <a:solidFill>
                  <a:srgbClr val="FFFFFF"/>
                </a:solidFill>
                <a:latin typeface="Times New Roman" panose="02020603050405020304" pitchFamily="18" charset="0"/>
                <a:cs typeface="Times New Roman" panose="02020603050405020304" pitchFamily="18" charset="0"/>
              </a:rPr>
              <a:t>dịp</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tết</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trồng</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cây</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năm</a:t>
            </a:r>
            <a:r>
              <a:rPr lang="en-US" sz="3200" dirty="0">
                <a:solidFill>
                  <a:srgbClr val="FFFFFF"/>
                </a:solidFill>
                <a:latin typeface="Times New Roman" panose="02020603050405020304" pitchFamily="18" charset="0"/>
                <a:cs typeface="Times New Roman" panose="02020603050405020304" pitchFamily="18" charset="0"/>
              </a:rPr>
              <a:t> 2022, </a:t>
            </a:r>
            <a:r>
              <a:rPr lang="en-US" sz="3200" dirty="0" err="1">
                <a:solidFill>
                  <a:srgbClr val="FFFFFF"/>
                </a:solidFill>
                <a:latin typeface="Times New Roman" panose="02020603050405020304" pitchFamily="18" charset="0"/>
                <a:cs typeface="Times New Roman" panose="02020603050405020304" pitchFamily="18" charset="0"/>
              </a:rPr>
              <a:t>mỗi</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học</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sinh</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lớp</a:t>
            </a:r>
            <a:r>
              <a:rPr lang="en-US" sz="3200" dirty="0">
                <a:solidFill>
                  <a:srgbClr val="FFFFFF"/>
                </a:solidFill>
                <a:latin typeface="Times New Roman" panose="02020603050405020304" pitchFamily="18" charset="0"/>
                <a:cs typeface="Times New Roman" panose="02020603050405020304" pitchFamily="18" charset="0"/>
              </a:rPr>
              <a:t> 9A </a:t>
            </a:r>
            <a:r>
              <a:rPr lang="en-US" sz="3200" dirty="0" err="1">
                <a:solidFill>
                  <a:srgbClr val="FFFFFF"/>
                </a:solidFill>
                <a:latin typeface="Times New Roman" panose="02020603050405020304" pitchFamily="18" charset="0"/>
                <a:cs typeface="Times New Roman" panose="02020603050405020304" pitchFamily="18" charset="0"/>
              </a:rPr>
              <a:t>trồng</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được</a:t>
            </a:r>
            <a:r>
              <a:rPr lang="en-US" sz="3200" dirty="0">
                <a:solidFill>
                  <a:srgbClr val="FFFFFF"/>
                </a:solidFill>
                <a:latin typeface="Times New Roman" panose="02020603050405020304" pitchFamily="18" charset="0"/>
                <a:cs typeface="Times New Roman" panose="02020603050405020304" pitchFamily="18" charset="0"/>
              </a:rPr>
              <a:t> 3 </a:t>
            </a:r>
            <a:r>
              <a:rPr lang="en-US" sz="3200" dirty="0" err="1">
                <a:solidFill>
                  <a:srgbClr val="FFFFFF"/>
                </a:solidFill>
                <a:latin typeface="Times New Roman" panose="02020603050405020304" pitchFamily="18" charset="0"/>
                <a:cs typeface="Times New Roman" panose="02020603050405020304" pitchFamily="18" charset="0"/>
              </a:rPr>
              <a:t>cây</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mỗi</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học</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sinh</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lớp</a:t>
            </a:r>
            <a:r>
              <a:rPr lang="en-US" sz="3200" dirty="0">
                <a:solidFill>
                  <a:srgbClr val="FFFFFF"/>
                </a:solidFill>
                <a:latin typeface="Times New Roman" panose="02020603050405020304" pitchFamily="18" charset="0"/>
                <a:cs typeface="Times New Roman" panose="02020603050405020304" pitchFamily="18" charset="0"/>
              </a:rPr>
              <a:t> 9B </a:t>
            </a:r>
            <a:r>
              <a:rPr lang="en-US" sz="3200" dirty="0" err="1">
                <a:solidFill>
                  <a:srgbClr val="FFFFFF"/>
                </a:solidFill>
                <a:latin typeface="Times New Roman" panose="02020603050405020304" pitchFamily="18" charset="0"/>
                <a:cs typeface="Times New Roman" panose="02020603050405020304" pitchFamily="18" charset="0"/>
              </a:rPr>
              <a:t>trồng</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được</a:t>
            </a:r>
            <a:r>
              <a:rPr lang="en-US" sz="3200" dirty="0">
                <a:solidFill>
                  <a:srgbClr val="FFFFFF"/>
                </a:solidFill>
                <a:latin typeface="Times New Roman" panose="02020603050405020304" pitchFamily="18" charset="0"/>
                <a:cs typeface="Times New Roman" panose="02020603050405020304" pitchFamily="18" charset="0"/>
              </a:rPr>
              <a:t> 4 </a:t>
            </a:r>
            <a:r>
              <a:rPr lang="en-US" sz="3200" dirty="0" err="1">
                <a:solidFill>
                  <a:srgbClr val="FFFFFF"/>
                </a:solidFill>
                <a:latin typeface="Times New Roman" panose="02020603050405020304" pitchFamily="18" charset="0"/>
                <a:cs typeface="Times New Roman" panose="02020603050405020304" pitchFamily="18" charset="0"/>
              </a:rPr>
              <a:t>cây</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nên</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cả</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hai</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lớp</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trồng</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được</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tổng</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số</a:t>
            </a:r>
            <a:r>
              <a:rPr lang="en-US" sz="3200" dirty="0">
                <a:solidFill>
                  <a:srgbClr val="FFFFFF"/>
                </a:solidFill>
                <a:latin typeface="Times New Roman" panose="02020603050405020304" pitchFamily="18" charset="0"/>
                <a:cs typeface="Times New Roman" panose="02020603050405020304" pitchFamily="18" charset="0"/>
              </a:rPr>
              <a:t> 288 </a:t>
            </a:r>
            <a:r>
              <a:rPr lang="en-US" sz="3200" dirty="0" err="1">
                <a:solidFill>
                  <a:srgbClr val="FFFFFF"/>
                </a:solidFill>
                <a:latin typeface="Times New Roman" panose="02020603050405020304" pitchFamily="18" charset="0"/>
                <a:cs typeface="Times New Roman" panose="02020603050405020304" pitchFamily="18" charset="0"/>
              </a:rPr>
              <a:t>cây</a:t>
            </a:r>
            <a:r>
              <a:rPr lang="en-US" sz="3200" dirty="0">
                <a:solidFill>
                  <a:srgbClr val="FFFFFF"/>
                </a:solidFill>
                <a:latin typeface="Times New Roman" panose="02020603050405020304" pitchFamily="18" charset="0"/>
                <a:cs typeface="Times New Roman" panose="02020603050405020304" pitchFamily="18" charset="0"/>
              </a:rPr>
              <a:t>.</a:t>
            </a:r>
          </a:p>
          <a:p>
            <a:pPr algn="just"/>
            <a:r>
              <a:rPr lang="en-US" sz="3200" dirty="0" err="1">
                <a:solidFill>
                  <a:srgbClr val="FFFFFF"/>
                </a:solidFill>
                <a:latin typeface="Times New Roman" panose="02020603050405020304" pitchFamily="18" charset="0"/>
                <a:cs typeface="Times New Roman" panose="02020603050405020304" pitchFamily="18" charset="0"/>
              </a:rPr>
              <a:t>Gọi</a:t>
            </a:r>
            <a:r>
              <a:rPr lang="en-US" sz="3200" dirty="0">
                <a:solidFill>
                  <a:srgbClr val="FFFFFF"/>
                </a:solidFill>
                <a:latin typeface="Times New Roman" panose="02020603050405020304" pitchFamily="18" charset="0"/>
                <a:cs typeface="Times New Roman" panose="02020603050405020304" pitchFamily="18" charset="0"/>
              </a:rPr>
              <a:t> x, y </a:t>
            </a:r>
            <a:r>
              <a:rPr lang="en-US" sz="3200" dirty="0" err="1">
                <a:solidFill>
                  <a:srgbClr val="FFFFFF"/>
                </a:solidFill>
                <a:latin typeface="Times New Roman" panose="02020603050405020304" pitchFamily="18" charset="0"/>
                <a:cs typeface="Times New Roman" panose="02020603050405020304" pitchFamily="18" charset="0"/>
              </a:rPr>
              <a:t>lần</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lượt</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là</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số</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học</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sinh</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lớp</a:t>
            </a:r>
            <a:r>
              <a:rPr lang="en-US" sz="3200" dirty="0">
                <a:solidFill>
                  <a:srgbClr val="FFFFFF"/>
                </a:solidFill>
                <a:latin typeface="Times New Roman" panose="02020603050405020304" pitchFamily="18" charset="0"/>
                <a:cs typeface="Times New Roman" panose="02020603050405020304" pitchFamily="18" charset="0"/>
              </a:rPr>
              <a:t> 9A </a:t>
            </a:r>
            <a:r>
              <a:rPr lang="en-US" sz="3200" dirty="0" err="1">
                <a:solidFill>
                  <a:srgbClr val="FFFFFF"/>
                </a:solidFill>
                <a:latin typeface="Times New Roman" panose="02020603050405020304" pitchFamily="18" charset="0"/>
                <a:cs typeface="Times New Roman" panose="02020603050405020304" pitchFamily="18" charset="0"/>
              </a:rPr>
              <a:t>và</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lớp</a:t>
            </a:r>
            <a:r>
              <a:rPr lang="en-US" sz="3200" dirty="0">
                <a:solidFill>
                  <a:srgbClr val="FFFFFF"/>
                </a:solidFill>
                <a:latin typeface="Times New Roman" panose="02020603050405020304" pitchFamily="18" charset="0"/>
                <a:cs typeface="Times New Roman" panose="02020603050405020304" pitchFamily="18" charset="0"/>
              </a:rPr>
              <a:t> 9B </a:t>
            </a:r>
          </a:p>
          <a:p>
            <a:pPr marL="514350" indent="-514350" algn="just">
              <a:buAutoNum type="alphaLcParenR"/>
            </a:pPr>
            <a:r>
              <a:rPr lang="en-US" sz="3200" dirty="0" err="1">
                <a:solidFill>
                  <a:srgbClr val="FFFFFF"/>
                </a:solidFill>
                <a:latin typeface="Times New Roman" panose="02020603050405020304" pitchFamily="18" charset="0"/>
                <a:cs typeface="Times New Roman" panose="02020603050405020304" pitchFamily="18" charset="0"/>
              </a:rPr>
              <a:t>Từ</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dữ</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liệu</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đã</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cho</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lập</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hai</a:t>
            </a:r>
            <a:r>
              <a:rPr lang="en-US" sz="3200" dirty="0">
                <a:solidFill>
                  <a:srgbClr val="FFFFFF"/>
                </a:solidFill>
                <a:latin typeface="Times New Roman" panose="02020603050405020304" pitchFamily="18" charset="0"/>
                <a:cs typeface="Times New Roman" panose="02020603050405020304" pitchFamily="18" charset="0"/>
              </a:rPr>
              <a:t> phương </a:t>
            </a:r>
            <a:r>
              <a:rPr lang="en-US" sz="3200" dirty="0" err="1">
                <a:solidFill>
                  <a:srgbClr val="FFFFFF"/>
                </a:solidFill>
                <a:latin typeface="Times New Roman" panose="02020603050405020304" pitchFamily="18" charset="0"/>
                <a:cs typeface="Times New Roman" panose="02020603050405020304" pitchFamily="18" charset="0"/>
              </a:rPr>
              <a:t>trình</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bậc</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nhất</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hai</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ẩn</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biểu</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thị</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số</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học</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sinh</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của</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hai</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lớp</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và</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số</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cây</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trồng</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được</a:t>
            </a:r>
            <a:r>
              <a:rPr lang="en-US" sz="3200" dirty="0">
                <a:solidFill>
                  <a:srgbClr val="FFFFFF"/>
                </a:solidFill>
                <a:latin typeface="Times New Roman" panose="02020603050405020304" pitchFamily="18" charset="0"/>
                <a:cs typeface="Times New Roman" panose="02020603050405020304" pitchFamily="18" charset="0"/>
              </a:rPr>
              <a:t>.</a:t>
            </a:r>
          </a:p>
          <a:p>
            <a:pPr marL="514350" indent="-514350" algn="just">
              <a:buAutoNum type="alphaLcParenR"/>
            </a:pPr>
            <a:r>
              <a:rPr lang="en-US" sz="3200" dirty="0" err="1">
                <a:solidFill>
                  <a:srgbClr val="FFFFFF"/>
                </a:solidFill>
                <a:latin typeface="Times New Roman" panose="02020603050405020304" pitchFamily="18" charset="0"/>
                <a:cs typeface="Times New Roman" panose="02020603050405020304" pitchFamily="18" charset="0"/>
              </a:rPr>
              <a:t>Giải</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hệ</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hai</a:t>
            </a:r>
            <a:r>
              <a:rPr lang="en-US" sz="3200" dirty="0">
                <a:solidFill>
                  <a:srgbClr val="FFFFFF"/>
                </a:solidFill>
                <a:latin typeface="Times New Roman" panose="02020603050405020304" pitchFamily="18" charset="0"/>
                <a:cs typeface="Times New Roman" panose="02020603050405020304" pitchFamily="18" charset="0"/>
              </a:rPr>
              <a:t> phương </a:t>
            </a:r>
            <a:r>
              <a:rPr lang="en-US" sz="3200" dirty="0" err="1">
                <a:solidFill>
                  <a:srgbClr val="FFFFFF"/>
                </a:solidFill>
                <a:latin typeface="Times New Roman" panose="02020603050405020304" pitchFamily="18" charset="0"/>
                <a:cs typeface="Times New Roman" panose="02020603050405020304" pitchFamily="18" charset="0"/>
              </a:rPr>
              <a:t>trình</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bậc</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nhất</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hai</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ẩn</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và</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cho</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biết</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mỗi</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lớp</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có</a:t>
            </a:r>
            <a:r>
              <a:rPr lang="en-US" sz="3200" dirty="0">
                <a:solidFill>
                  <a:srgbClr val="FFFFFF"/>
                </a:solidFill>
                <a:latin typeface="Times New Roman" panose="02020603050405020304" pitchFamily="18" charset="0"/>
                <a:cs typeface="Times New Roman" panose="02020603050405020304" pitchFamily="18" charset="0"/>
              </a:rPr>
              <a:t> bao </a:t>
            </a:r>
            <a:r>
              <a:rPr lang="en-US" sz="3200" dirty="0" err="1">
                <a:solidFill>
                  <a:srgbClr val="FFFFFF"/>
                </a:solidFill>
                <a:latin typeface="Times New Roman" panose="02020603050405020304" pitchFamily="18" charset="0"/>
                <a:cs typeface="Times New Roman" panose="02020603050405020304" pitchFamily="18" charset="0"/>
              </a:rPr>
              <a:t>nhiêu</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học</a:t>
            </a:r>
            <a:r>
              <a:rPr lang="en-US" sz="3200" dirty="0">
                <a:solidFill>
                  <a:srgbClr val="FFFFFF"/>
                </a:solidFill>
                <a:latin typeface="Times New Roman" panose="02020603050405020304" pitchFamily="18" charset="0"/>
                <a:cs typeface="Times New Roman" panose="02020603050405020304" pitchFamily="18" charset="0"/>
              </a:rPr>
              <a:t> </a:t>
            </a:r>
            <a:r>
              <a:rPr lang="en-US" sz="3200" dirty="0" err="1">
                <a:solidFill>
                  <a:srgbClr val="FFFFFF"/>
                </a:solidFill>
                <a:latin typeface="Times New Roman" panose="02020603050405020304" pitchFamily="18" charset="0"/>
                <a:cs typeface="Times New Roman" panose="02020603050405020304" pitchFamily="18" charset="0"/>
              </a:rPr>
              <a:t>sinh</a:t>
            </a:r>
            <a:r>
              <a:rPr lang="en-US" sz="3200" dirty="0">
                <a:solidFill>
                  <a:srgbClr val="FFFFFF"/>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xmlns="" id="{AF78BB7C-47A5-3E5B-8EDA-FC696E318411}"/>
              </a:ext>
            </a:extLst>
          </p:cNvPr>
          <p:cNvPicPr>
            <a:picLocks noChangeAspect="1"/>
          </p:cNvPicPr>
          <p:nvPr/>
        </p:nvPicPr>
        <p:blipFill>
          <a:blip r:embed="rId13"/>
          <a:stretch>
            <a:fillRect/>
          </a:stretch>
        </p:blipFill>
        <p:spPr>
          <a:xfrm>
            <a:off x="29132" y="983978"/>
            <a:ext cx="725735" cy="762022"/>
          </a:xfrm>
          <a:prstGeom prst="rect">
            <a:avLst/>
          </a:prstGeom>
        </p:spPr>
      </p:pic>
      <p:graphicFrame>
        <p:nvGraphicFramePr>
          <p:cNvPr id="7" name="Object 6">
            <a:extLst>
              <a:ext uri="{FF2B5EF4-FFF2-40B4-BE49-F238E27FC236}">
                <a16:creationId xmlns:a16="http://schemas.microsoft.com/office/drawing/2014/main" xmlns="" id="{9CFC165E-FB32-0FF5-1F74-B688EA3CA1E4}"/>
              </a:ext>
            </a:extLst>
          </p:cNvPr>
          <p:cNvGraphicFramePr>
            <a:graphicFrameLocks noChangeAspect="1"/>
          </p:cNvGraphicFramePr>
          <p:nvPr>
            <p:extLst>
              <p:ext uri="{D42A27DB-BD31-4B8C-83A1-F6EECF244321}">
                <p14:modId xmlns:p14="http://schemas.microsoft.com/office/powerpoint/2010/main" val="1540554514"/>
              </p:ext>
            </p:extLst>
          </p:nvPr>
        </p:nvGraphicFramePr>
        <p:xfrm>
          <a:off x="8951744" y="3268549"/>
          <a:ext cx="2587099" cy="624861"/>
        </p:xfrm>
        <a:graphic>
          <a:graphicData uri="http://schemas.openxmlformats.org/presentationml/2006/ole">
            <mc:AlternateContent xmlns:mc="http://schemas.openxmlformats.org/markup-compatibility/2006">
              <mc:Choice xmlns:v="urn:schemas-microsoft-com:vml" Requires="v">
                <p:oleObj spid="_x0000_s1070" name="Equation" r:id="rId14" imgW="1054080" imgH="253800" progId="Equation.DSMT4">
                  <p:embed/>
                </p:oleObj>
              </mc:Choice>
              <mc:Fallback>
                <p:oleObj name="Equation" r:id="rId14" imgW="1054080" imgH="253800" progId="Equation.DSMT4">
                  <p:embed/>
                  <p:pic>
                    <p:nvPicPr>
                      <p:cNvPr id="7" name="Object 6">
                        <a:extLst>
                          <a:ext uri="{FF2B5EF4-FFF2-40B4-BE49-F238E27FC236}">
                            <a16:creationId xmlns:a16="http://schemas.microsoft.com/office/drawing/2014/main" xmlns="" id="{9CFC165E-FB32-0FF5-1F74-B688EA3CA1E4}"/>
                          </a:ext>
                        </a:extLst>
                      </p:cNvPr>
                      <p:cNvPicPr/>
                      <p:nvPr/>
                    </p:nvPicPr>
                    <p:blipFill>
                      <a:blip r:embed="rId15"/>
                      <a:stretch>
                        <a:fillRect/>
                      </a:stretch>
                    </p:blipFill>
                    <p:spPr>
                      <a:xfrm>
                        <a:off x="8951744" y="3268549"/>
                        <a:ext cx="2587099" cy="624861"/>
                      </a:xfrm>
                      <a:prstGeom prst="rect">
                        <a:avLst/>
                      </a:prstGeom>
                    </p:spPr>
                  </p:pic>
                </p:oleObj>
              </mc:Fallback>
            </mc:AlternateContent>
          </a:graphicData>
        </a:graphic>
      </p:graphicFrame>
    </p:spTree>
    <p:extLst>
      <p:ext uri="{BB962C8B-B14F-4D97-AF65-F5344CB8AC3E}">
        <p14:creationId xmlns:p14="http://schemas.microsoft.com/office/powerpoint/2010/main" val="11160964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2"/>
          <p:cNvSpPr/>
          <p:nvPr/>
        </p:nvSpPr>
        <p:spPr>
          <a:xfrm>
            <a:off x="31571" y="463961"/>
            <a:ext cx="12191790" cy="8304739"/>
          </a:xfrm>
          <a:custGeom>
            <a:avLst/>
            <a:gdLst/>
            <a:ahLst/>
            <a:cxnLst/>
            <a:rect l="l" t="t" r="r" b="b"/>
            <a:pathLst>
              <a:path w="18768896" h="13035852">
                <a:moveTo>
                  <a:pt x="0" y="0"/>
                </a:moveTo>
                <a:lnTo>
                  <a:pt x="18768897" y="0"/>
                </a:lnTo>
                <a:lnTo>
                  <a:pt x="18768897" y="13035852"/>
                </a:lnTo>
                <a:lnTo>
                  <a:pt x="0" y="13035852"/>
                </a:lnTo>
                <a:lnTo>
                  <a:pt x="0" y="0"/>
                </a:lnTo>
                <a:close/>
              </a:path>
            </a:pathLst>
          </a:custGeom>
          <a:blipFill>
            <a:blip r:embed="rId3">
              <a:extLst>
                <a:ext uri="{BEBA8EAE-BF5A-486C-A8C5-ECC9F3942E4B}">
                  <a14:imgProps xmlns:a14="http://schemas.microsoft.com/office/drawing/2010/main">
                    <a14:imgLayer r:embed="rId4">
                      <a14:imgEffect>
                        <a14:colorTemperature colorTemp="5900"/>
                      </a14:imgEffect>
                      <a14:imgEffect>
                        <a14:brightnessContrast contrast="40000"/>
                      </a14:imgEffect>
                    </a14:imgLayer>
                  </a14:imgProps>
                </a:ex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4340325" y="-50657"/>
            <a:ext cx="7844745" cy="6858000"/>
            <a:chOff x="0" y="0"/>
            <a:chExt cx="9490062" cy="7237527"/>
          </a:xfrm>
        </p:grpSpPr>
        <p:sp>
          <p:nvSpPr>
            <p:cNvPr id="8" name="Freeform 8"/>
            <p:cNvSpPr/>
            <p:nvPr/>
          </p:nvSpPr>
          <p:spPr>
            <a:xfrm>
              <a:off x="-127" y="127"/>
              <a:ext cx="9489935" cy="7244511"/>
            </a:xfrm>
            <a:custGeom>
              <a:avLst/>
              <a:gdLst/>
              <a:ahLst/>
              <a:cxnLst/>
              <a:rect l="l" t="t" r="r" b="b"/>
              <a:pathLst>
                <a:path w="9489935" h="7244511">
                  <a:moveTo>
                    <a:pt x="9088869" y="7231811"/>
                  </a:moveTo>
                  <a:cubicBezTo>
                    <a:pt x="9032989" y="7244511"/>
                    <a:pt x="9007589" y="7231811"/>
                    <a:pt x="8950439" y="7231811"/>
                  </a:cubicBezTo>
                  <a:cubicBezTo>
                    <a:pt x="8893289" y="7231811"/>
                    <a:pt x="8802230" y="7219111"/>
                    <a:pt x="8802230" y="7219111"/>
                  </a:cubicBezTo>
                  <a:lnTo>
                    <a:pt x="707771" y="7219111"/>
                  </a:lnTo>
                  <a:lnTo>
                    <a:pt x="631063" y="7206411"/>
                  </a:lnTo>
                  <a:cubicBezTo>
                    <a:pt x="631063" y="7206411"/>
                    <a:pt x="533400" y="7219111"/>
                    <a:pt x="457581" y="7206411"/>
                  </a:cubicBezTo>
                  <a:cubicBezTo>
                    <a:pt x="381762" y="7193711"/>
                    <a:pt x="296418" y="7206411"/>
                    <a:pt x="296418" y="7206411"/>
                  </a:cubicBezTo>
                  <a:cubicBezTo>
                    <a:pt x="240284" y="7206411"/>
                    <a:pt x="162814" y="7202094"/>
                    <a:pt x="119507" y="7172884"/>
                  </a:cubicBezTo>
                  <a:cubicBezTo>
                    <a:pt x="47371" y="7124243"/>
                    <a:pt x="25400" y="7054011"/>
                    <a:pt x="0" y="6948221"/>
                  </a:cubicBezTo>
                  <a:lnTo>
                    <a:pt x="0" y="6747687"/>
                  </a:lnTo>
                  <a:cubicBezTo>
                    <a:pt x="0" y="6747687"/>
                    <a:pt x="12700" y="6662724"/>
                    <a:pt x="12700" y="6604432"/>
                  </a:cubicBezTo>
                  <a:cubicBezTo>
                    <a:pt x="12700" y="6546139"/>
                    <a:pt x="0" y="6456223"/>
                    <a:pt x="0" y="6456223"/>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8970886" y="0"/>
                  </a:lnTo>
                  <a:cubicBezTo>
                    <a:pt x="9070962" y="0"/>
                    <a:pt x="9139415" y="12700"/>
                    <a:pt x="9139415" y="12700"/>
                  </a:cubicBezTo>
                  <a:cubicBezTo>
                    <a:pt x="9203551" y="12700"/>
                    <a:pt x="9292323" y="36322"/>
                    <a:pt x="9350235" y="50800"/>
                  </a:cubicBezTo>
                  <a:cubicBezTo>
                    <a:pt x="9451835" y="76200"/>
                    <a:pt x="9477235" y="254000"/>
                    <a:pt x="9477235" y="350520"/>
                  </a:cubicBezTo>
                  <a:lnTo>
                    <a:pt x="9477235" y="6365418"/>
                  </a:lnTo>
                  <a:cubicBezTo>
                    <a:pt x="9477235" y="6365418"/>
                    <a:pt x="9489935" y="6734098"/>
                    <a:pt x="9489935" y="6767119"/>
                  </a:cubicBezTo>
                  <a:cubicBezTo>
                    <a:pt x="9489935" y="6800139"/>
                    <a:pt x="9467456" y="6908089"/>
                    <a:pt x="9449549" y="6954317"/>
                  </a:cubicBezTo>
                  <a:cubicBezTo>
                    <a:pt x="9424530" y="7018960"/>
                    <a:pt x="9434690" y="7075856"/>
                    <a:pt x="9382874" y="7120052"/>
                  </a:cubicBezTo>
                  <a:cubicBezTo>
                    <a:pt x="9346806" y="7150912"/>
                    <a:pt x="9292704" y="7188251"/>
                    <a:pt x="9247492" y="7205396"/>
                  </a:cubicBezTo>
                  <a:cubicBezTo>
                    <a:pt x="9202280" y="7222541"/>
                    <a:pt x="9144495" y="7219239"/>
                    <a:pt x="9088615" y="7231939"/>
                  </a:cubicBezTo>
                  <a:close/>
                </a:path>
              </a:pathLst>
            </a:custGeom>
            <a:solidFill>
              <a:srgbClr val="FFFFFF"/>
            </a:solidFill>
            <a:ln>
              <a:solidFill>
                <a:srgbClr val="C00000"/>
              </a:solidFill>
            </a:ln>
          </p:spPr>
          <p:txBody>
            <a:bodyPr/>
            <a:lstStyle/>
            <a:p>
              <a:endParaRPr lang="en-US" dirty="0"/>
            </a:p>
          </p:txBody>
        </p:sp>
      </p:grpSp>
      <p:graphicFrame>
        <p:nvGraphicFramePr>
          <p:cNvPr id="6" name="Object 5">
            <a:extLst>
              <a:ext uri="{FF2B5EF4-FFF2-40B4-BE49-F238E27FC236}">
                <a16:creationId xmlns:a16="http://schemas.microsoft.com/office/drawing/2014/main" xmlns="" id="{20F345D1-6521-0600-44F7-AFB12DC63664}"/>
              </a:ext>
            </a:extLst>
          </p:cNvPr>
          <p:cNvGraphicFramePr>
            <a:graphicFrameLocks noChangeAspect="1"/>
          </p:cNvGraphicFramePr>
          <p:nvPr>
            <p:extLst>
              <p:ext uri="{D42A27DB-BD31-4B8C-83A1-F6EECF244321}">
                <p14:modId xmlns:p14="http://schemas.microsoft.com/office/powerpoint/2010/main" val="4205841622"/>
              </p:ext>
            </p:extLst>
          </p:nvPr>
        </p:nvGraphicFramePr>
        <p:xfrm>
          <a:off x="9720157" y="4001636"/>
          <a:ext cx="2230935" cy="1056207"/>
        </p:xfrm>
        <a:graphic>
          <a:graphicData uri="http://schemas.openxmlformats.org/presentationml/2006/ole">
            <mc:AlternateContent xmlns:mc="http://schemas.openxmlformats.org/markup-compatibility/2006">
              <mc:Choice xmlns:v="urn:schemas-microsoft-com:vml" Requires="v">
                <p:oleObj spid="_x0000_s14468" name="Equation" r:id="rId6" imgW="965160" imgH="457200" progId="Equation.DSMT4">
                  <p:embed/>
                </p:oleObj>
              </mc:Choice>
              <mc:Fallback>
                <p:oleObj name="Equation" r:id="rId6" imgW="965160" imgH="457200" progId="Equation.DSMT4">
                  <p:embed/>
                  <p:pic>
                    <p:nvPicPr>
                      <p:cNvPr id="6" name="Object 5">
                        <a:extLst>
                          <a:ext uri="{FF2B5EF4-FFF2-40B4-BE49-F238E27FC236}">
                            <a16:creationId xmlns:a16="http://schemas.microsoft.com/office/drawing/2014/main" xmlns="" id="{20F345D1-6521-0600-44F7-AFB12DC63664}"/>
                          </a:ext>
                        </a:extLst>
                      </p:cNvPr>
                      <p:cNvPicPr/>
                      <p:nvPr/>
                    </p:nvPicPr>
                    <p:blipFill>
                      <a:blip r:embed="rId7"/>
                      <a:stretch>
                        <a:fillRect/>
                      </a:stretch>
                    </p:blipFill>
                    <p:spPr>
                      <a:xfrm>
                        <a:off x="9720157" y="4001636"/>
                        <a:ext cx="2230935" cy="105620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89C4B707-E501-3DBB-3984-0DB84F6B44CD}"/>
              </a:ext>
            </a:extLst>
          </p:cNvPr>
          <p:cNvGraphicFramePr>
            <a:graphicFrameLocks noChangeAspect="1"/>
          </p:cNvGraphicFramePr>
          <p:nvPr>
            <p:extLst>
              <p:ext uri="{D42A27DB-BD31-4B8C-83A1-F6EECF244321}">
                <p14:modId xmlns:p14="http://schemas.microsoft.com/office/powerpoint/2010/main" val="2296572155"/>
              </p:ext>
            </p:extLst>
          </p:nvPr>
        </p:nvGraphicFramePr>
        <p:xfrm>
          <a:off x="7728202" y="5100341"/>
          <a:ext cx="1293813" cy="1135062"/>
        </p:xfrm>
        <a:graphic>
          <a:graphicData uri="http://schemas.openxmlformats.org/presentationml/2006/ole">
            <mc:AlternateContent xmlns:mc="http://schemas.openxmlformats.org/markup-compatibility/2006">
              <mc:Choice xmlns:v="urn:schemas-microsoft-com:vml" Requires="v">
                <p:oleObj spid="_x0000_s14469" name="Equation" r:id="rId8" imgW="520560" imgH="457200" progId="Equation.DSMT4">
                  <p:embed/>
                </p:oleObj>
              </mc:Choice>
              <mc:Fallback>
                <p:oleObj name="Equation" r:id="rId8" imgW="520560" imgH="457200" progId="Equation.DSMT4">
                  <p:embed/>
                  <p:pic>
                    <p:nvPicPr>
                      <p:cNvPr id="9" name="Object 8">
                        <a:extLst>
                          <a:ext uri="{FF2B5EF4-FFF2-40B4-BE49-F238E27FC236}">
                            <a16:creationId xmlns:a16="http://schemas.microsoft.com/office/drawing/2014/main" xmlns="" id="{89C4B707-E501-3DBB-3984-0DB84F6B44CD}"/>
                          </a:ext>
                        </a:extLst>
                      </p:cNvPr>
                      <p:cNvPicPr/>
                      <p:nvPr/>
                    </p:nvPicPr>
                    <p:blipFill>
                      <a:blip r:embed="rId9"/>
                      <a:stretch>
                        <a:fillRect/>
                      </a:stretch>
                    </p:blipFill>
                    <p:spPr>
                      <a:xfrm>
                        <a:off x="7728202" y="5100341"/>
                        <a:ext cx="1293813" cy="1135062"/>
                      </a:xfrm>
                      <a:prstGeom prst="rect">
                        <a:avLst/>
                      </a:prstGeom>
                    </p:spPr>
                  </p:pic>
                </p:oleObj>
              </mc:Fallback>
            </mc:AlternateContent>
          </a:graphicData>
        </a:graphic>
      </p:graphicFrame>
      <p:sp>
        <p:nvSpPr>
          <p:cNvPr id="17" name="TextBox 4">
            <a:extLst>
              <a:ext uri="{FF2B5EF4-FFF2-40B4-BE49-F238E27FC236}">
                <a16:creationId xmlns:a16="http://schemas.microsoft.com/office/drawing/2014/main" xmlns="" id="{C58488EE-A485-DFBA-E70B-DBA63DF3BF49}"/>
              </a:ext>
            </a:extLst>
          </p:cNvPr>
          <p:cNvSpPr txBox="1"/>
          <p:nvPr/>
        </p:nvSpPr>
        <p:spPr>
          <a:xfrm>
            <a:off x="161677" y="463961"/>
            <a:ext cx="4067771" cy="5457007"/>
          </a:xfrm>
          <a:prstGeom prst="rect">
            <a:avLst/>
          </a:prstGeom>
        </p:spPr>
        <p:txBody>
          <a:bodyPr wrap="square" lIns="0" tIns="0" rIns="0" bIns="0" rtlCol="0" anchor="t">
            <a:spAutoFit/>
          </a:bodyPr>
          <a:lstStyle/>
          <a:p>
            <a:pPr algn="just">
              <a:lnSpc>
                <a:spcPct val="150000"/>
              </a:lnSpc>
            </a:pPr>
            <a:r>
              <a:rPr lang="en-US" sz="3000" dirty="0">
                <a:latin typeface="Times New Roman" panose="02020603050405020304" pitchFamily="18" charset="0"/>
                <a:cs typeface="Times New Roman" panose="02020603050405020304" pitchFamily="18" charset="0"/>
              </a:rPr>
              <a:t>Hai </a:t>
            </a:r>
            <a:r>
              <a:rPr lang="en-US" sz="3000" dirty="0" err="1">
                <a:latin typeface="Times New Roman" panose="02020603050405020304" pitchFamily="18" charset="0"/>
                <a:cs typeface="Times New Roman" panose="02020603050405020304" pitchFamily="18" charset="0"/>
              </a:rPr>
              <a:t>lớp</a:t>
            </a:r>
            <a:r>
              <a:rPr lang="en-US" sz="3000" dirty="0">
                <a:latin typeface="Times New Roman" panose="02020603050405020304" pitchFamily="18" charset="0"/>
                <a:cs typeface="Times New Roman" panose="02020603050405020304" pitchFamily="18" charset="0"/>
              </a:rPr>
              <a:t> 9A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9B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tổng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82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Trong </a:t>
            </a:r>
            <a:r>
              <a:rPr lang="en-US" sz="3000" dirty="0" err="1">
                <a:latin typeface="Times New Roman" panose="02020603050405020304" pitchFamily="18" charset="0"/>
                <a:cs typeface="Times New Roman" panose="02020603050405020304" pitchFamily="18" charset="0"/>
              </a:rPr>
              <a:t>dịp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2022,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lớp</a:t>
            </a:r>
            <a:r>
              <a:rPr lang="en-US" sz="3000" dirty="0">
                <a:latin typeface="Times New Roman" panose="02020603050405020304" pitchFamily="18" charset="0"/>
                <a:cs typeface="Times New Roman" panose="02020603050405020304" pitchFamily="18" charset="0"/>
              </a:rPr>
              <a:t> 9A </a:t>
            </a:r>
            <a:r>
              <a:rPr lang="en-US" sz="3000" dirty="0" err="1">
                <a:latin typeface="Times New Roman" panose="02020603050405020304" pitchFamily="18" charset="0"/>
                <a:cs typeface="Times New Roman" panose="02020603050405020304" pitchFamily="18" charset="0"/>
              </a:rPr>
              <a:t>trồng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lớp</a:t>
            </a:r>
            <a:r>
              <a:rPr lang="en-US" sz="3000" dirty="0">
                <a:latin typeface="Times New Roman" panose="02020603050405020304" pitchFamily="18" charset="0"/>
                <a:cs typeface="Times New Roman" panose="02020603050405020304" pitchFamily="18" charset="0"/>
              </a:rPr>
              <a:t> 9B </a:t>
            </a:r>
            <a:r>
              <a:rPr lang="en-US" sz="3000" dirty="0" err="1">
                <a:latin typeface="Times New Roman" panose="02020603050405020304" pitchFamily="18" charset="0"/>
                <a:cs typeface="Times New Roman" panose="02020603050405020304" pitchFamily="18" charset="0"/>
              </a:rPr>
              <a:t>trồng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4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lớp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tổng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288 </a:t>
            </a:r>
            <a:r>
              <a:rPr lang="en-US" sz="3000" err="1">
                <a:latin typeface="Times New Roman" panose="02020603050405020304" pitchFamily="18" charset="0"/>
                <a:cs typeface="Times New Roman" panose="02020603050405020304" pitchFamily="18" charset="0"/>
              </a:rPr>
              <a:t>cây</a:t>
            </a:r>
            <a:r>
              <a:rPr lang="en-US" sz="300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4" name="Rectangle 3"/>
          <p:cNvSpPr/>
          <p:nvPr/>
        </p:nvSpPr>
        <p:spPr>
          <a:xfrm>
            <a:off x="4561701" y="-24632"/>
            <a:ext cx="7545907" cy="5024902"/>
          </a:xfrm>
          <a:prstGeom prst="rect">
            <a:avLst/>
          </a:prstGeom>
        </p:spPr>
        <p:txBody>
          <a:bodyPr wrap="square">
            <a:spAutoFit/>
          </a:bodyPr>
          <a:lstStyle/>
          <a:p>
            <a:pPr algn="just">
              <a:lnSpc>
                <a:spcPct val="150000"/>
              </a:lnSpc>
            </a:pPr>
            <a:r>
              <a:rPr lang="en-US" sz="3000">
                <a:latin typeface="Times New Roman" panose="02020603050405020304" pitchFamily="18" charset="0"/>
                <a:cs typeface="Times New Roman" panose="02020603050405020304" pitchFamily="18" charset="0"/>
              </a:rPr>
              <a:t>Gọi x, </a:t>
            </a:r>
            <a:r>
              <a:rPr lang="en-US" sz="3000" smtClean="0">
                <a:latin typeface="Times New Roman" panose="02020603050405020304" pitchFamily="18" charset="0"/>
                <a:cs typeface="Times New Roman" panose="02020603050405020304" pitchFamily="18" charset="0"/>
              </a:rPr>
              <a:t>y (học sinh) </a:t>
            </a:r>
            <a:r>
              <a:rPr lang="en-US" sz="3000">
                <a:latin typeface="Times New Roman" panose="02020603050405020304" pitchFamily="18" charset="0"/>
                <a:cs typeface="Times New Roman" panose="02020603050405020304" pitchFamily="18" charset="0"/>
              </a:rPr>
              <a:t>lần lượt là số học sinh lớp 9A và lớp 9B </a:t>
            </a:r>
            <a:endParaRPr lang="en-US" sz="3000" smtClean="0">
              <a:latin typeface="Times New Roman" panose="02020603050405020304" pitchFamily="18" charset="0"/>
              <a:cs typeface="Times New Roman" panose="02020603050405020304" pitchFamily="18" charset="0"/>
            </a:endParaRPr>
          </a:p>
          <a:p>
            <a:pPr algn="just">
              <a:lnSpc>
                <a:spcPct val="150000"/>
              </a:lnSpc>
            </a:pPr>
            <a:r>
              <a:rPr lang="en-US" sz="3000" smtClean="0">
                <a:latin typeface="Times New Roman" panose="02020603050405020304" pitchFamily="18" charset="0"/>
                <a:cs typeface="Times New Roman" panose="02020603050405020304" pitchFamily="18" charset="0"/>
              </a:rPr>
              <a:t>Vì hai lớp 9A và 9B có tổng số 82 học sinh nên ta có phương trình:  </a:t>
            </a:r>
            <a:r>
              <a:rPr lang="en-US" sz="3000" i="1" smtClean="0">
                <a:latin typeface="Times New Roman" panose="02020603050405020304" pitchFamily="18" charset="0"/>
                <a:cs typeface="Times New Roman" panose="02020603050405020304" pitchFamily="18" charset="0"/>
              </a:rPr>
              <a:t>x + y = 82 </a:t>
            </a:r>
          </a:p>
          <a:p>
            <a:pPr algn="just">
              <a:lnSpc>
                <a:spcPct val="150000"/>
              </a:lnSpc>
            </a:pPr>
            <a:r>
              <a:rPr lang="en-US" sz="3000" smtClean="0">
                <a:latin typeface="Times New Roman" panose="02020603050405020304" pitchFamily="18" charset="0"/>
                <a:cs typeface="Times New Roman" panose="02020603050405020304" pitchFamily="18" charset="0"/>
              </a:rPr>
              <a:t>Vì cả hai lớp trồng được tổng số 288 cây nên ta có phương trình:  </a:t>
            </a:r>
            <a:r>
              <a:rPr lang="en-US" sz="3000" i="1" smtClean="0">
                <a:latin typeface="Times New Roman" panose="02020603050405020304" pitchFamily="18" charset="0"/>
                <a:cs typeface="Times New Roman" panose="02020603050405020304" pitchFamily="18" charset="0"/>
              </a:rPr>
              <a:t>3x + 4y = 288</a:t>
            </a:r>
          </a:p>
          <a:p>
            <a:pPr algn="just">
              <a:lnSpc>
                <a:spcPct val="150000"/>
              </a:lnSpc>
            </a:pPr>
            <a:r>
              <a:rPr lang="en-US" sz="2800" i="1" smtClean="0">
                <a:latin typeface="Times New Roman" panose="02020603050405020304" pitchFamily="18" charset="0"/>
                <a:cs typeface="Times New Roman" panose="02020603050405020304" pitchFamily="18" charset="0"/>
              </a:rPr>
              <a:t>Từ (1) và (2) ta có hệ phương trình: </a:t>
            </a:r>
            <a:endParaRPr lang="en-US" sz="2800" i="1" smtClean="0"/>
          </a:p>
        </p:txBody>
      </p:sp>
      <p:sp>
        <p:nvSpPr>
          <p:cNvPr id="12" name="Rectangle 2"/>
          <p:cNvSpPr>
            <a:spLocks noChangeArrowheads="1"/>
          </p:cNvSpPr>
          <p:nvPr/>
        </p:nvSpPr>
        <p:spPr bwMode="auto">
          <a:xfrm>
            <a:off x="375920" y="11333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545147902"/>
              </p:ext>
            </p:extLst>
          </p:nvPr>
        </p:nvGraphicFramePr>
        <p:xfrm>
          <a:off x="6723342" y="821359"/>
          <a:ext cx="1611312" cy="566737"/>
        </p:xfrm>
        <a:graphic>
          <a:graphicData uri="http://schemas.openxmlformats.org/presentationml/2006/ole">
            <mc:AlternateContent xmlns:mc="http://schemas.openxmlformats.org/markup-compatibility/2006">
              <mc:Choice xmlns:v="urn:schemas-microsoft-com:vml" Requires="v">
                <p:oleObj spid="_x0000_s14470" name="Equation" r:id="rId10" imgW="723600" imgH="253800" progId="Equation.DSMT4">
                  <p:embed/>
                </p:oleObj>
              </mc:Choice>
              <mc:Fallback>
                <p:oleObj name="Equation" r:id="rId10" imgW="723600" imgH="253800" progId="Equation.DSMT4">
                  <p:embed/>
                  <p:pic>
                    <p:nvPicPr>
                      <p:cNvPr id="0" name="Object 1"/>
                      <p:cNvPicPr>
                        <a:picLocks noChangeAspect="1" noChangeArrowheads="1"/>
                      </p:cNvPicPr>
                      <p:nvPr/>
                    </p:nvPicPr>
                    <p:blipFill>
                      <a:blip r:embed="rId11"/>
                      <a:srcRect/>
                      <a:stretch>
                        <a:fillRect/>
                      </a:stretch>
                    </p:blipFill>
                    <p:spPr bwMode="auto">
                      <a:xfrm>
                        <a:off x="6723342" y="821359"/>
                        <a:ext cx="1611312" cy="566737"/>
                      </a:xfrm>
                      <a:prstGeom prst="rect">
                        <a:avLst/>
                      </a:prstGeom>
                      <a:noFill/>
                    </p:spPr>
                  </p:pic>
                </p:oleObj>
              </mc:Fallback>
            </mc:AlternateContent>
          </a:graphicData>
        </a:graphic>
      </p:graphicFrame>
      <p:cxnSp>
        <p:nvCxnSpPr>
          <p:cNvPr id="22" name="Straight Connector 21"/>
          <p:cNvCxnSpPr/>
          <p:nvPr/>
        </p:nvCxnSpPr>
        <p:spPr>
          <a:xfrm flipV="1">
            <a:off x="161677" y="1134232"/>
            <a:ext cx="3989117" cy="1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61676" y="1782140"/>
            <a:ext cx="2255742" cy="1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01003" y="3203646"/>
            <a:ext cx="3989117" cy="1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61677" y="3851554"/>
            <a:ext cx="3989117" cy="1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61676" y="4552147"/>
            <a:ext cx="3989117" cy="1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1675" y="5273060"/>
            <a:ext cx="3989117" cy="1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44058" y="5920968"/>
            <a:ext cx="2462416" cy="101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720157" y="2175907"/>
            <a:ext cx="662361" cy="584775"/>
          </a:xfrm>
          <a:prstGeom prst="rect">
            <a:avLst/>
          </a:prstGeom>
        </p:spPr>
        <p:txBody>
          <a:bodyPr wrap="none">
            <a:spAutoFit/>
          </a:bodyPr>
          <a:lstStyle/>
          <a:p>
            <a:r>
              <a:rPr lang="en-US" sz="3200" smtClean="0">
                <a:latin typeface="Times New Roman" panose="02020603050405020304" pitchFamily="18" charset="0"/>
                <a:cs typeface="Times New Roman" panose="02020603050405020304" pitchFamily="18" charset="0"/>
              </a:rPr>
              <a:t>(1)</a:t>
            </a:r>
            <a:endParaRPr lang="en-US" sz="3200"/>
          </a:p>
        </p:txBody>
      </p:sp>
      <p:sp>
        <p:nvSpPr>
          <p:cNvPr id="37" name="Rectangle 36"/>
          <p:cNvSpPr/>
          <p:nvPr/>
        </p:nvSpPr>
        <p:spPr>
          <a:xfrm>
            <a:off x="9720158" y="3516757"/>
            <a:ext cx="662361" cy="584775"/>
          </a:xfrm>
          <a:prstGeom prst="rect">
            <a:avLst/>
          </a:prstGeom>
        </p:spPr>
        <p:txBody>
          <a:bodyPr wrap="none">
            <a:spAutoFit/>
          </a:bodyPr>
          <a:lstStyle/>
          <a:p>
            <a:r>
              <a:rPr lang="en-US" sz="3200" smtClean="0">
                <a:latin typeface="Times New Roman" panose="02020603050405020304" pitchFamily="18" charset="0"/>
                <a:cs typeface="Times New Roman" panose="02020603050405020304" pitchFamily="18" charset="0"/>
              </a:rPr>
              <a:t>(2)</a:t>
            </a:r>
            <a:endParaRPr lang="en-US" sz="3200"/>
          </a:p>
        </p:txBody>
      </p:sp>
      <p:sp>
        <p:nvSpPr>
          <p:cNvPr id="20" name="Rectangle 19"/>
          <p:cNvSpPr/>
          <p:nvPr/>
        </p:nvSpPr>
        <p:spPr>
          <a:xfrm>
            <a:off x="4835607" y="5366970"/>
            <a:ext cx="3018262" cy="553998"/>
          </a:xfrm>
          <a:prstGeom prst="rect">
            <a:avLst/>
          </a:prstGeom>
        </p:spPr>
        <p:txBody>
          <a:bodyPr wrap="none">
            <a:spAutoFit/>
          </a:bodyPr>
          <a:lstStyle/>
          <a:p>
            <a:r>
              <a:rPr lang="en-US" sz="3000">
                <a:latin typeface="Times New Roman" panose="02020603050405020304" pitchFamily="18" charset="0"/>
                <a:cs typeface="Times New Roman" panose="02020603050405020304" pitchFamily="18" charset="0"/>
              </a:rPr>
              <a:t>Giải HPT ta </a:t>
            </a:r>
            <a:r>
              <a:rPr lang="en-US" sz="3000" smtClean="0">
                <a:latin typeface="Times New Roman" panose="02020603050405020304" pitchFamily="18" charset="0"/>
                <a:cs typeface="Times New Roman" panose="02020603050405020304" pitchFamily="18" charset="0"/>
              </a:rPr>
              <a:t>được:</a:t>
            </a:r>
            <a:endParaRPr lang="en-US" sz="3000"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FDF4CFF2-DAA5-410C-6A84-C53395B93854}"/>
              </a:ext>
            </a:extLst>
          </p:cNvPr>
          <p:cNvSpPr txBox="1"/>
          <p:nvPr/>
        </p:nvSpPr>
        <p:spPr>
          <a:xfrm>
            <a:off x="9080165" y="5359150"/>
            <a:ext cx="1189749" cy="553998"/>
          </a:xfrm>
          <a:prstGeom prst="rect">
            <a:avLst/>
          </a:prstGeom>
          <a:noFill/>
        </p:spPr>
        <p:txBody>
          <a:bodyPr wrap="none" rtlCol="0">
            <a:spAutoFit/>
          </a:bodyPr>
          <a:lstStyle/>
          <a:p>
            <a:r>
              <a:rPr lang="en-US" sz="300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(nhận)</a:t>
            </a:r>
            <a:endParaRPr lang="en-US" sz="3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4" name="Rectangle 23"/>
          <p:cNvSpPr/>
          <p:nvPr/>
        </p:nvSpPr>
        <p:spPr>
          <a:xfrm>
            <a:off x="4720832" y="6210669"/>
            <a:ext cx="6266074" cy="553998"/>
          </a:xfrm>
          <a:prstGeom prst="rect">
            <a:avLst/>
          </a:prstGeom>
        </p:spPr>
        <p:txBody>
          <a:bodyPr wrap="none">
            <a:spAutoFit/>
          </a:bodyPr>
          <a:lstStyle/>
          <a:p>
            <a:r>
              <a:rPr lang="en-US" sz="300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Vậy </a:t>
            </a:r>
            <a:r>
              <a:rPr lang="en-US" sz="3000">
                <a:solidFill>
                  <a:srgbClr val="000000"/>
                </a:solidFill>
                <a:latin typeface="Times New Roman" panose="02020603050405020304" pitchFamily="18" charset="0"/>
                <a:ea typeface="Tahoma" panose="020B0604030504040204" pitchFamily="34" charset="0"/>
                <a:cs typeface="Times New Roman" panose="02020603050405020304" pitchFamily="18" charset="0"/>
              </a:rPr>
              <a:t>l</a:t>
            </a:r>
            <a:r>
              <a:rPr lang="vi-VN" sz="300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ớp </a:t>
            </a:r>
            <a:r>
              <a:rPr lang="vi-VN" sz="3000">
                <a:solidFill>
                  <a:srgbClr val="000000"/>
                </a:solidFill>
                <a:latin typeface="Times New Roman" panose="02020603050405020304" pitchFamily="18" charset="0"/>
                <a:ea typeface="Tahoma" panose="020B0604030504040204" pitchFamily="34" charset="0"/>
                <a:cs typeface="Times New Roman" panose="02020603050405020304" pitchFamily="18" charset="0"/>
              </a:rPr>
              <a:t>9A có 40 HS, lớp 9B có 42 HS</a:t>
            </a:r>
            <a:endParaRPr lang="en-US" sz="3000">
              <a:latin typeface="Times New Roman" panose="02020603050405020304" pitchFamily="18" charset="0"/>
              <a:ea typeface="Tahoma" panose="020B0604030504040204" pitchFamily="34" charset="0"/>
              <a:cs typeface="Times New Roman" panose="02020603050405020304" pitchFamily="18" charset="0"/>
            </a:endParaRPr>
          </a:p>
        </p:txBody>
      </p:sp>
      <p:sp>
        <p:nvSpPr>
          <p:cNvPr id="46" name="Oval Callout 45"/>
          <p:cNvSpPr/>
          <p:nvPr/>
        </p:nvSpPr>
        <p:spPr>
          <a:xfrm>
            <a:off x="5648960" y="1310640"/>
            <a:ext cx="5628640" cy="1016072"/>
          </a:xfrm>
          <a:prstGeom prst="wedgeEllipseCallout">
            <a:avLst>
              <a:gd name="adj1" fmla="val -72100"/>
              <a:gd name="adj2" fmla="val -62561"/>
            </a:avLst>
          </a:prstGeom>
          <a:solidFill>
            <a:srgbClr val="74F7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a:solidFill>
                  <a:srgbClr val="FF0000"/>
                </a:solidFill>
                <a:latin typeface="Times New Roman" panose="02020603050405020304" pitchFamily="18" charset="0"/>
                <a:cs typeface="Times New Roman" panose="02020603050405020304" pitchFamily="18" charset="0"/>
              </a:rPr>
              <a:t>x</a:t>
            </a:r>
            <a:r>
              <a:rPr lang="en-US" sz="3500" i="1" smtClean="0">
                <a:solidFill>
                  <a:srgbClr val="FF0000"/>
                </a:solidFill>
                <a:latin typeface="Times New Roman" panose="02020603050405020304" pitchFamily="18" charset="0"/>
                <a:cs typeface="Times New Roman" panose="02020603050405020304" pitchFamily="18" charset="0"/>
              </a:rPr>
              <a:t> + y = 82</a:t>
            </a:r>
            <a:endParaRPr lang="en-US" sz="3500">
              <a:solidFill>
                <a:srgbClr val="FF0000"/>
              </a:solidFill>
            </a:endParaRPr>
          </a:p>
        </p:txBody>
      </p:sp>
      <p:sp>
        <p:nvSpPr>
          <p:cNvPr id="47" name="Oval Callout 46"/>
          <p:cNvSpPr/>
          <p:nvPr/>
        </p:nvSpPr>
        <p:spPr>
          <a:xfrm>
            <a:off x="5550628" y="4237031"/>
            <a:ext cx="5648960" cy="1026160"/>
          </a:xfrm>
          <a:prstGeom prst="wedgeEllipseCallout">
            <a:avLst>
              <a:gd name="adj1" fmla="val -69752"/>
              <a:gd name="adj2" fmla="val 35767"/>
            </a:avLst>
          </a:prstGeom>
          <a:solidFill>
            <a:srgbClr val="74F73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a:solidFill>
                  <a:srgbClr val="FF0000"/>
                </a:solidFill>
                <a:latin typeface="Times New Roman" panose="02020603050405020304" pitchFamily="18" charset="0"/>
                <a:cs typeface="Times New Roman" panose="02020603050405020304" pitchFamily="18" charset="0"/>
              </a:rPr>
              <a:t>3</a:t>
            </a:r>
            <a:r>
              <a:rPr lang="en-US" sz="3500" i="1" smtClean="0">
                <a:solidFill>
                  <a:srgbClr val="FF0000"/>
                </a:solidFill>
                <a:latin typeface="Times New Roman" panose="02020603050405020304" pitchFamily="18" charset="0"/>
                <a:cs typeface="Times New Roman" panose="02020603050405020304" pitchFamily="18" charset="0"/>
              </a:rPr>
              <a:t>x + 4y = 288</a:t>
            </a:r>
            <a:endParaRPr lang="en-US" sz="3500">
              <a:solidFill>
                <a:srgbClr val="FF0000"/>
              </a:solidFill>
            </a:endParaRPr>
          </a:p>
        </p:txBody>
      </p:sp>
    </p:spTree>
    <p:extLst>
      <p:ext uri="{BB962C8B-B14F-4D97-AF65-F5344CB8AC3E}">
        <p14:creationId xmlns:p14="http://schemas.microsoft.com/office/powerpoint/2010/main" val="29960718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par>
                                <p:cTn id="10" presetID="55"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strVal val="#ppt_w*0.70"/>
                                          </p:val>
                                        </p:tav>
                                        <p:tav tm="100000">
                                          <p:val>
                                            <p:strVal val="#ppt_w"/>
                                          </p:val>
                                        </p:tav>
                                      </p:tavLst>
                                    </p:anim>
                                    <p:anim calcmode="lin" valueType="num">
                                      <p:cBhvr>
                                        <p:cTn id="13" dur="1000" fill="hold"/>
                                        <p:tgtEl>
                                          <p:spTgt spid="25"/>
                                        </p:tgtEl>
                                        <p:attrNameLst>
                                          <p:attrName>ppt_h</p:attrName>
                                        </p:attrNameLst>
                                      </p:cBhvr>
                                      <p:tavLst>
                                        <p:tav tm="0">
                                          <p:val>
                                            <p:strVal val="#ppt_h"/>
                                          </p:val>
                                        </p:tav>
                                        <p:tav tm="100000">
                                          <p:val>
                                            <p:strVal val="#ppt_h"/>
                                          </p:val>
                                        </p:tav>
                                      </p:tavLst>
                                    </p:anim>
                                    <p:animEffect transition="in" filter="fade">
                                      <p:cBhvr>
                                        <p:cTn id="14" dur="10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circle(in)">
                                      <p:cBhvr>
                                        <p:cTn id="19" dur="20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p:stCondLst>
                                    <p:cond delay="0"/>
                                  </p:stCondLst>
                                  <p:childTnLst>
                                    <p:animEffect transition="out" filter="randombar(horizontal)">
                                      <p:cBhvr>
                                        <p:cTn id="23" dur="500"/>
                                        <p:tgtEl>
                                          <p:spTgt spid="46"/>
                                        </p:tgtEl>
                                      </p:cBhvr>
                                    </p:animEffect>
                                    <p:set>
                                      <p:cBhvr>
                                        <p:cTn id="24" dur="1" fill="hold">
                                          <p:stCondLst>
                                            <p:cond delay="499"/>
                                          </p:stCondLst>
                                        </p:cTn>
                                        <p:tgtEl>
                                          <p:spTgt spid="46"/>
                                        </p:tgtEl>
                                        <p:attrNameLst>
                                          <p:attrName>style.visibility</p:attrName>
                                        </p:attrNameLst>
                                      </p:cBhvr>
                                      <p:to>
                                        <p:strVal val="hidden"/>
                                      </p:to>
                                    </p:set>
                                  </p:childTnLst>
                                </p:cTn>
                              </p:par>
                              <p:par>
                                <p:cTn id="25" presetID="22" presetClass="entr" presetSubtype="4"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par>
                                <p:cTn id="28" presetID="16" presetClass="exit" presetSubtype="21" fill="hold" nodeType="withEffect">
                                  <p:stCondLst>
                                    <p:cond delay="0"/>
                                  </p:stCondLst>
                                  <p:childTnLst>
                                    <p:animEffect transition="out" filter="barn(inVertical)">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16" presetClass="exit" presetSubtype="21" fill="hold" nodeType="withEffect">
                                  <p:stCondLst>
                                    <p:cond delay="0"/>
                                  </p:stCondLst>
                                  <p:childTnLst>
                                    <p:animEffect transition="out" filter="barn(inVertical)">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1000" fill="hold"/>
                                        <p:tgtEl>
                                          <p:spTgt spid="27"/>
                                        </p:tgtEl>
                                        <p:attrNameLst>
                                          <p:attrName>ppt_w</p:attrName>
                                        </p:attrNameLst>
                                      </p:cBhvr>
                                      <p:tavLst>
                                        <p:tav tm="0">
                                          <p:val>
                                            <p:strVal val="#ppt_w*0.70"/>
                                          </p:val>
                                        </p:tav>
                                        <p:tav tm="100000">
                                          <p:val>
                                            <p:strVal val="#ppt_w"/>
                                          </p:val>
                                        </p:tav>
                                      </p:tavLst>
                                    </p:anim>
                                    <p:anim calcmode="lin" valueType="num">
                                      <p:cBhvr>
                                        <p:cTn id="39" dur="1000" fill="hold"/>
                                        <p:tgtEl>
                                          <p:spTgt spid="27"/>
                                        </p:tgtEl>
                                        <p:attrNameLst>
                                          <p:attrName>ppt_h</p:attrName>
                                        </p:attrNameLst>
                                      </p:cBhvr>
                                      <p:tavLst>
                                        <p:tav tm="0">
                                          <p:val>
                                            <p:strVal val="#ppt_h"/>
                                          </p:val>
                                        </p:tav>
                                        <p:tav tm="100000">
                                          <p:val>
                                            <p:strVal val="#ppt_h"/>
                                          </p:val>
                                        </p:tav>
                                      </p:tavLst>
                                    </p:anim>
                                    <p:animEffect transition="in" filter="fade">
                                      <p:cBhvr>
                                        <p:cTn id="40" dur="1000"/>
                                        <p:tgtEl>
                                          <p:spTgt spid="27"/>
                                        </p:tgtEl>
                                      </p:cBhvr>
                                    </p:animEffect>
                                  </p:childTnLst>
                                </p:cTn>
                              </p:par>
                              <p:par>
                                <p:cTn id="41" presetID="55"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ppt_w</p:attrName>
                                        </p:attrNameLst>
                                      </p:cBhvr>
                                      <p:tavLst>
                                        <p:tav tm="0">
                                          <p:val>
                                            <p:strVal val="#ppt_w*0.70"/>
                                          </p:val>
                                        </p:tav>
                                        <p:tav tm="100000">
                                          <p:val>
                                            <p:strVal val="#ppt_w"/>
                                          </p:val>
                                        </p:tav>
                                      </p:tavLst>
                                    </p:anim>
                                    <p:anim calcmode="lin" valueType="num">
                                      <p:cBhvr>
                                        <p:cTn id="44" dur="1000" fill="hold"/>
                                        <p:tgtEl>
                                          <p:spTgt spid="28"/>
                                        </p:tgtEl>
                                        <p:attrNameLst>
                                          <p:attrName>ppt_h</p:attrName>
                                        </p:attrNameLst>
                                      </p:cBhvr>
                                      <p:tavLst>
                                        <p:tav tm="0">
                                          <p:val>
                                            <p:strVal val="#ppt_h"/>
                                          </p:val>
                                        </p:tav>
                                        <p:tav tm="100000">
                                          <p:val>
                                            <p:strVal val="#ppt_h"/>
                                          </p:val>
                                        </p:tav>
                                      </p:tavLst>
                                    </p:anim>
                                    <p:animEffect transition="in" filter="fade">
                                      <p:cBhvr>
                                        <p:cTn id="45" dur="1000"/>
                                        <p:tgtEl>
                                          <p:spTgt spid="28"/>
                                        </p:tgtEl>
                                      </p:cBhvr>
                                    </p:animEffect>
                                  </p:childTnLst>
                                </p:cTn>
                              </p:par>
                              <p:par>
                                <p:cTn id="46" presetID="55"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strVal val="#ppt_w*0.70"/>
                                          </p:val>
                                        </p:tav>
                                        <p:tav tm="100000">
                                          <p:val>
                                            <p:strVal val="#ppt_w"/>
                                          </p:val>
                                        </p:tav>
                                      </p:tavLst>
                                    </p:anim>
                                    <p:anim calcmode="lin" valueType="num">
                                      <p:cBhvr>
                                        <p:cTn id="49" dur="1000" fill="hold"/>
                                        <p:tgtEl>
                                          <p:spTgt spid="29"/>
                                        </p:tgtEl>
                                        <p:attrNameLst>
                                          <p:attrName>ppt_h</p:attrName>
                                        </p:attrNameLst>
                                      </p:cBhvr>
                                      <p:tavLst>
                                        <p:tav tm="0">
                                          <p:val>
                                            <p:strVal val="#ppt_h"/>
                                          </p:val>
                                        </p:tav>
                                        <p:tav tm="100000">
                                          <p:val>
                                            <p:strVal val="#ppt_h"/>
                                          </p:val>
                                        </p:tav>
                                      </p:tavLst>
                                    </p:anim>
                                    <p:animEffect transition="in" filter="fade">
                                      <p:cBhvr>
                                        <p:cTn id="50" dur="1000"/>
                                        <p:tgtEl>
                                          <p:spTgt spid="29"/>
                                        </p:tgtEl>
                                      </p:cBhvr>
                                    </p:animEffect>
                                  </p:childTnLst>
                                </p:cTn>
                              </p:par>
                              <p:par>
                                <p:cTn id="51" presetID="55"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1000" fill="hold"/>
                                        <p:tgtEl>
                                          <p:spTgt spid="30"/>
                                        </p:tgtEl>
                                        <p:attrNameLst>
                                          <p:attrName>ppt_w</p:attrName>
                                        </p:attrNameLst>
                                      </p:cBhvr>
                                      <p:tavLst>
                                        <p:tav tm="0">
                                          <p:val>
                                            <p:strVal val="#ppt_w*0.70"/>
                                          </p:val>
                                        </p:tav>
                                        <p:tav tm="100000">
                                          <p:val>
                                            <p:strVal val="#ppt_w"/>
                                          </p:val>
                                        </p:tav>
                                      </p:tavLst>
                                    </p:anim>
                                    <p:anim calcmode="lin" valueType="num">
                                      <p:cBhvr>
                                        <p:cTn id="54" dur="1000" fill="hold"/>
                                        <p:tgtEl>
                                          <p:spTgt spid="30"/>
                                        </p:tgtEl>
                                        <p:attrNameLst>
                                          <p:attrName>ppt_h</p:attrName>
                                        </p:attrNameLst>
                                      </p:cBhvr>
                                      <p:tavLst>
                                        <p:tav tm="0">
                                          <p:val>
                                            <p:strVal val="#ppt_h"/>
                                          </p:val>
                                        </p:tav>
                                        <p:tav tm="100000">
                                          <p:val>
                                            <p:strVal val="#ppt_h"/>
                                          </p:val>
                                        </p:tav>
                                      </p:tavLst>
                                    </p:anim>
                                    <p:animEffect transition="in" filter="fade">
                                      <p:cBhvr>
                                        <p:cTn id="55" dur="1000"/>
                                        <p:tgtEl>
                                          <p:spTgt spid="30"/>
                                        </p:tgtEl>
                                      </p:cBhvr>
                                    </p:animEffect>
                                  </p:childTnLst>
                                </p:cTn>
                              </p:par>
                              <p:par>
                                <p:cTn id="56" presetID="55"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strVal val="#ppt_w*0.70"/>
                                          </p:val>
                                        </p:tav>
                                        <p:tav tm="100000">
                                          <p:val>
                                            <p:strVal val="#ppt_w"/>
                                          </p:val>
                                        </p:tav>
                                      </p:tavLst>
                                    </p:anim>
                                    <p:anim calcmode="lin" valueType="num">
                                      <p:cBhvr>
                                        <p:cTn id="59" dur="1000" fill="hold"/>
                                        <p:tgtEl>
                                          <p:spTgt spid="31"/>
                                        </p:tgtEl>
                                        <p:attrNameLst>
                                          <p:attrName>ppt_h</p:attrName>
                                        </p:attrNameLst>
                                      </p:cBhvr>
                                      <p:tavLst>
                                        <p:tav tm="0">
                                          <p:val>
                                            <p:strVal val="#ppt_h"/>
                                          </p:val>
                                        </p:tav>
                                        <p:tav tm="100000">
                                          <p:val>
                                            <p:strVal val="#ppt_h"/>
                                          </p:val>
                                        </p:tav>
                                      </p:tavLst>
                                    </p:anim>
                                    <p:animEffect transition="in" filter="fade">
                                      <p:cBhvr>
                                        <p:cTn id="60" dur="10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circle(in)">
                                      <p:cBhvr>
                                        <p:cTn id="65" dur="20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Effect transition="in" filter="wipe(down)">
                                      <p:cBhvr>
                                        <p:cTn id="70" dur="500"/>
                                        <p:tgtEl>
                                          <p:spTgt spid="4">
                                            <p:txEl>
                                              <p:pRg st="2" end="2"/>
                                            </p:txEl>
                                          </p:spTgt>
                                        </p:tgtEl>
                                      </p:cBhvr>
                                    </p:animEffect>
                                  </p:childTnLst>
                                </p:cTn>
                              </p:par>
                              <p:par>
                                <p:cTn id="71" presetID="13" presetClass="exit" presetSubtype="32" fill="hold" grpId="1" nodeType="withEffect">
                                  <p:stCondLst>
                                    <p:cond delay="0"/>
                                  </p:stCondLst>
                                  <p:childTnLst>
                                    <p:animEffect transition="out" filter="plus(out)">
                                      <p:cBhvr>
                                        <p:cTn id="72" dur="2000"/>
                                        <p:tgtEl>
                                          <p:spTgt spid="47"/>
                                        </p:tgtEl>
                                      </p:cBhvr>
                                    </p:animEffect>
                                    <p:set>
                                      <p:cBhvr>
                                        <p:cTn id="73" dur="1" fill="hold">
                                          <p:stCondLst>
                                            <p:cond delay="1999"/>
                                          </p:stCondLst>
                                        </p:cTn>
                                        <p:tgtEl>
                                          <p:spTgt spid="47"/>
                                        </p:tgtEl>
                                        <p:attrNameLst>
                                          <p:attrName>style.visibility</p:attrName>
                                        </p:attrNameLst>
                                      </p:cBhvr>
                                      <p:to>
                                        <p:strVal val="hidden"/>
                                      </p:to>
                                    </p:set>
                                  </p:childTnLst>
                                </p:cTn>
                              </p:par>
                              <p:par>
                                <p:cTn id="74" presetID="5" presetClass="exit" presetSubtype="10" fill="hold" nodeType="withEffect">
                                  <p:stCondLst>
                                    <p:cond delay="0"/>
                                  </p:stCondLst>
                                  <p:childTnLst>
                                    <p:animEffect transition="out" filter="checkerboard(across)">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par>
                                <p:cTn id="77" presetID="5" presetClass="exit" presetSubtype="10" fill="hold" nodeType="withEffect">
                                  <p:stCondLst>
                                    <p:cond delay="0"/>
                                  </p:stCondLst>
                                  <p:childTnLst>
                                    <p:animEffect transition="out" filter="checkerboard(across)">
                                      <p:cBhvr>
                                        <p:cTn id="78" dur="500"/>
                                        <p:tgtEl>
                                          <p:spTgt spid="28"/>
                                        </p:tgtEl>
                                      </p:cBhvr>
                                    </p:animEffect>
                                    <p:set>
                                      <p:cBhvr>
                                        <p:cTn id="79" dur="1" fill="hold">
                                          <p:stCondLst>
                                            <p:cond delay="499"/>
                                          </p:stCondLst>
                                        </p:cTn>
                                        <p:tgtEl>
                                          <p:spTgt spid="28"/>
                                        </p:tgtEl>
                                        <p:attrNameLst>
                                          <p:attrName>style.visibility</p:attrName>
                                        </p:attrNameLst>
                                      </p:cBhvr>
                                      <p:to>
                                        <p:strVal val="hidden"/>
                                      </p:to>
                                    </p:set>
                                  </p:childTnLst>
                                </p:cTn>
                              </p:par>
                              <p:par>
                                <p:cTn id="80" presetID="5" presetClass="exit" presetSubtype="10" fill="hold" nodeType="withEffect">
                                  <p:stCondLst>
                                    <p:cond delay="0"/>
                                  </p:stCondLst>
                                  <p:childTnLst>
                                    <p:animEffect transition="out" filter="checkerboard(across)">
                                      <p:cBhvr>
                                        <p:cTn id="81" dur="500"/>
                                        <p:tgtEl>
                                          <p:spTgt spid="29"/>
                                        </p:tgtEl>
                                      </p:cBhvr>
                                    </p:animEffect>
                                    <p:set>
                                      <p:cBhvr>
                                        <p:cTn id="82" dur="1" fill="hold">
                                          <p:stCondLst>
                                            <p:cond delay="499"/>
                                          </p:stCondLst>
                                        </p:cTn>
                                        <p:tgtEl>
                                          <p:spTgt spid="29"/>
                                        </p:tgtEl>
                                        <p:attrNameLst>
                                          <p:attrName>style.visibility</p:attrName>
                                        </p:attrNameLst>
                                      </p:cBhvr>
                                      <p:to>
                                        <p:strVal val="hidden"/>
                                      </p:to>
                                    </p:set>
                                  </p:childTnLst>
                                </p:cTn>
                              </p:par>
                              <p:par>
                                <p:cTn id="83" presetID="5" presetClass="exit" presetSubtype="10" fill="hold" nodeType="withEffect">
                                  <p:stCondLst>
                                    <p:cond delay="0"/>
                                  </p:stCondLst>
                                  <p:childTnLst>
                                    <p:animEffect transition="out" filter="checkerboard(across)">
                                      <p:cBhvr>
                                        <p:cTn id="84" dur="500"/>
                                        <p:tgtEl>
                                          <p:spTgt spid="30"/>
                                        </p:tgtEl>
                                      </p:cBhvr>
                                    </p:animEffect>
                                    <p:set>
                                      <p:cBhvr>
                                        <p:cTn id="85" dur="1" fill="hold">
                                          <p:stCondLst>
                                            <p:cond delay="499"/>
                                          </p:stCondLst>
                                        </p:cTn>
                                        <p:tgtEl>
                                          <p:spTgt spid="30"/>
                                        </p:tgtEl>
                                        <p:attrNameLst>
                                          <p:attrName>style.visibility</p:attrName>
                                        </p:attrNameLst>
                                      </p:cBhvr>
                                      <p:to>
                                        <p:strVal val="hidden"/>
                                      </p:to>
                                    </p:set>
                                  </p:childTnLst>
                                </p:cTn>
                              </p:par>
                              <p:par>
                                <p:cTn id="86" presetID="5" presetClass="exit" presetSubtype="10" fill="hold" nodeType="withEffect">
                                  <p:stCondLst>
                                    <p:cond delay="0"/>
                                  </p:stCondLst>
                                  <p:childTnLst>
                                    <p:animEffect transition="out" filter="checkerboard(across)">
                                      <p:cBhvr>
                                        <p:cTn id="87" dur="500"/>
                                        <p:tgtEl>
                                          <p:spTgt spid="31"/>
                                        </p:tgtEl>
                                      </p:cBhvr>
                                    </p:animEffect>
                                    <p:set>
                                      <p:cBhvr>
                                        <p:cTn id="88" dur="1" fill="hold">
                                          <p:stCondLst>
                                            <p:cond delay="499"/>
                                          </p:stCondLst>
                                        </p:cTn>
                                        <p:tgtEl>
                                          <p:spTgt spid="31"/>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down)">
                                      <p:cBhvr>
                                        <p:cTn id="93" dur="500"/>
                                        <p:tgtEl>
                                          <p:spTgt spid="3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down)">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4">
                                            <p:txEl>
                                              <p:pRg st="3" end="3"/>
                                            </p:txEl>
                                          </p:spTgt>
                                        </p:tgtEl>
                                        <p:attrNameLst>
                                          <p:attrName>style.visibility</p:attrName>
                                        </p:attrNameLst>
                                      </p:cBhvr>
                                      <p:to>
                                        <p:strVal val="visible"/>
                                      </p:to>
                                    </p:set>
                                    <p:animEffect transition="in" filter="wipe(down)">
                                      <p:cBhvr>
                                        <p:cTn id="101" dur="500"/>
                                        <p:tgtEl>
                                          <p:spTgt spid="4">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wipe(down)">
                                      <p:cBhvr>
                                        <p:cTn id="106" dur="500"/>
                                        <p:tgtEl>
                                          <p:spTgt spid="6"/>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circle(in)">
                                      <p:cBhvr>
                                        <p:cTn id="111" dur="2000"/>
                                        <p:tgtEl>
                                          <p:spTgt spid="20"/>
                                        </p:tgtEl>
                                      </p:cBhvr>
                                    </p:animEffect>
                                  </p:childTnLst>
                                </p:cTn>
                              </p:par>
                              <p:par>
                                <p:cTn id="112" presetID="6" presetClass="entr" presetSubtype="16" fill="hold" nodeType="with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circle(in)">
                                      <p:cBhvr>
                                        <p:cTn id="114" dur="2000"/>
                                        <p:tgtEl>
                                          <p:spTgt spid="9"/>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barn(inVertical)">
                                      <p:cBhvr>
                                        <p:cTn id="119" dur="500"/>
                                        <p:tgtEl>
                                          <p:spTgt spid="4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wipe(down)">
                                      <p:cBhvr>
                                        <p:cTn id="1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7" grpId="0"/>
      <p:bldP spid="20" grpId="0"/>
      <p:bldP spid="44" grpId="0"/>
      <p:bldP spid="24" grpId="0"/>
      <p:bldP spid="46" grpId="0" animBg="1"/>
      <p:bldP spid="46" grpId="1" animBg="1"/>
      <p:bldP spid="47" grpId="0" animBg="1"/>
      <p:bldP spid="4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8923" y="886446"/>
            <a:ext cx="5270085" cy="5971554"/>
          </a:xfrm>
          <a:custGeom>
            <a:avLst/>
            <a:gdLst/>
            <a:ahLst/>
            <a:cxnLst/>
            <a:rect l="l" t="t" r="r" b="b"/>
            <a:pathLst>
              <a:path w="6858000" h="4114800">
                <a:moveTo>
                  <a:pt x="0" y="0"/>
                </a:moveTo>
                <a:lnTo>
                  <a:pt x="6858000" y="0"/>
                </a:lnTo>
                <a:lnTo>
                  <a:pt x="68580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407890" y="984925"/>
            <a:ext cx="4572000" cy="2045386"/>
          </a:xfrm>
          <a:custGeom>
            <a:avLst/>
            <a:gdLst/>
            <a:ahLst/>
            <a:cxnLst/>
            <a:rect l="l" t="t" r="r" b="b"/>
            <a:pathLst>
              <a:path w="6858000" h="4114800">
                <a:moveTo>
                  <a:pt x="0" y="0"/>
                </a:moveTo>
                <a:lnTo>
                  <a:pt x="6858000" y="0"/>
                </a:lnTo>
                <a:lnTo>
                  <a:pt x="68580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6515100" y="3453715"/>
            <a:ext cx="4752340" cy="3243963"/>
          </a:xfrm>
          <a:custGeom>
            <a:avLst/>
            <a:gdLst/>
            <a:ahLst/>
            <a:cxnLst/>
            <a:rect l="l" t="t" r="r" b="b"/>
            <a:pathLst>
              <a:path w="6858000" h="4114800">
                <a:moveTo>
                  <a:pt x="0" y="0"/>
                </a:moveTo>
                <a:lnTo>
                  <a:pt x="6858000" y="0"/>
                </a:lnTo>
                <a:lnTo>
                  <a:pt x="68580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324345">
            <a:off x="10696329" y="1935087"/>
            <a:ext cx="1491303" cy="2743200"/>
          </a:xfrm>
          <a:custGeom>
            <a:avLst/>
            <a:gdLst/>
            <a:ahLst/>
            <a:cxnLst/>
            <a:rect l="l" t="t" r="r" b="b"/>
            <a:pathLst>
              <a:path w="2236955" h="4114800">
                <a:moveTo>
                  <a:pt x="0" y="0"/>
                </a:moveTo>
                <a:lnTo>
                  <a:pt x="2236955" y="0"/>
                </a:lnTo>
                <a:lnTo>
                  <a:pt x="2236955" y="4114800"/>
                </a:lnTo>
                <a:lnTo>
                  <a:pt x="0" y="4114800"/>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7" name="Freeform 7"/>
          <p:cNvSpPr/>
          <p:nvPr/>
        </p:nvSpPr>
        <p:spPr>
          <a:xfrm rot="787623">
            <a:off x="5067908" y="5055494"/>
            <a:ext cx="2460091" cy="1916822"/>
          </a:xfrm>
          <a:custGeom>
            <a:avLst/>
            <a:gdLst/>
            <a:ahLst/>
            <a:cxnLst/>
            <a:rect l="l" t="t" r="r" b="b"/>
            <a:pathLst>
              <a:path w="4111523" h="3289218">
                <a:moveTo>
                  <a:pt x="0" y="0"/>
                </a:moveTo>
                <a:lnTo>
                  <a:pt x="4111523" y="0"/>
                </a:lnTo>
                <a:lnTo>
                  <a:pt x="4111523" y="3289218"/>
                </a:lnTo>
                <a:lnTo>
                  <a:pt x="0" y="32892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rot="1159823">
            <a:off x="10287288" y="914"/>
            <a:ext cx="1964805" cy="2323963"/>
          </a:xfrm>
          <a:custGeom>
            <a:avLst/>
            <a:gdLst/>
            <a:ahLst/>
            <a:cxnLst/>
            <a:rect l="l" t="t" r="r" b="b"/>
            <a:pathLst>
              <a:path w="2947207" h="3485944">
                <a:moveTo>
                  <a:pt x="0" y="0"/>
                </a:moveTo>
                <a:lnTo>
                  <a:pt x="2947207" y="0"/>
                </a:lnTo>
                <a:lnTo>
                  <a:pt x="2947207" y="3485944"/>
                </a:lnTo>
                <a:lnTo>
                  <a:pt x="0" y="348594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TextBox 9"/>
          <p:cNvSpPr txBox="1"/>
          <p:nvPr/>
        </p:nvSpPr>
        <p:spPr>
          <a:xfrm>
            <a:off x="23413" y="-118775"/>
            <a:ext cx="5126740" cy="1103700"/>
          </a:xfrm>
          <a:prstGeom prst="rect">
            <a:avLst/>
          </a:prstGeom>
        </p:spPr>
        <p:txBody>
          <a:bodyPr wrap="square" lIns="0" tIns="0" rIns="0" bIns="0" rtlCol="0" anchor="t">
            <a:spAutoFit/>
          </a:bodyPr>
          <a:lstStyle/>
          <a:p>
            <a:pPr algn="ctr">
              <a:lnSpc>
                <a:spcPts val="9648"/>
              </a:lnSpc>
            </a:pPr>
            <a:r>
              <a:rPr lang="en-US" sz="6000" b="1" dirty="0" err="1">
                <a:solidFill>
                  <a:srgbClr val="FF0000"/>
                </a:solidFill>
                <a:latin typeface="Times New Roman" panose="02020603050405020304" pitchFamily="18" charset="0"/>
                <a:cs typeface="Times New Roman" panose="02020603050405020304" pitchFamily="18" charset="0"/>
              </a:rPr>
              <a:t>Các</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bước</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giải</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10" name="TextBox 10"/>
          <p:cNvSpPr txBox="1"/>
          <p:nvPr/>
        </p:nvSpPr>
        <p:spPr>
          <a:xfrm>
            <a:off x="7213539" y="3598845"/>
            <a:ext cx="3106780" cy="564578"/>
          </a:xfrm>
          <a:prstGeom prst="rect">
            <a:avLst/>
          </a:prstGeom>
        </p:spPr>
        <p:txBody>
          <a:bodyPr lIns="0" tIns="0" rIns="0" bIns="0" rtlCol="0" anchor="t">
            <a:spAutoFit/>
          </a:bodyPr>
          <a:lstStyle/>
          <a:p>
            <a:pPr>
              <a:lnSpc>
                <a:spcPts val="4792"/>
              </a:lnSpc>
            </a:pPr>
            <a:r>
              <a:rPr lang="en-US" sz="3423" b="1" spc="273" smtClean="0">
                <a:solidFill>
                  <a:schemeClr val="accent5">
                    <a:lumMod val="75000"/>
                  </a:schemeClr>
                </a:solidFill>
                <a:latin typeface="Times New Roman" panose="02020603050405020304" pitchFamily="18" charset="0"/>
                <a:cs typeface="Times New Roman" panose="02020603050405020304" pitchFamily="18" charset="0"/>
              </a:rPr>
              <a:t>Bước</a:t>
            </a:r>
            <a:r>
              <a:rPr lang="en-US" sz="3423" b="1" spc="273" dirty="0">
                <a:solidFill>
                  <a:schemeClr val="accent5">
                    <a:lumMod val="75000"/>
                  </a:schemeClr>
                </a:solidFill>
                <a:latin typeface="Times New Roman" panose="02020603050405020304" pitchFamily="18" charset="0"/>
                <a:cs typeface="Times New Roman" panose="02020603050405020304" pitchFamily="18" charset="0"/>
              </a:rPr>
              <a:t> </a:t>
            </a:r>
            <a:r>
              <a:rPr lang="en-US" sz="3423" b="1" spc="273" smtClean="0">
                <a:solidFill>
                  <a:schemeClr val="accent5">
                    <a:lumMod val="75000"/>
                  </a:schemeClr>
                </a:solidFill>
                <a:latin typeface="Times New Roman" panose="02020603050405020304" pitchFamily="18" charset="0"/>
                <a:cs typeface="Times New Roman" panose="02020603050405020304" pitchFamily="18" charset="0"/>
              </a:rPr>
              <a:t>3</a:t>
            </a:r>
            <a:endParaRPr lang="en-US" sz="3423" b="1" spc="273"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7221020" y="4164653"/>
            <a:ext cx="3606872" cy="2308324"/>
          </a:xfrm>
          <a:prstGeom prst="rect">
            <a:avLst/>
          </a:prstGeom>
        </p:spPr>
        <p:txBody>
          <a:bodyPr lIns="0" tIns="0" rIns="0" bIns="0" rtlCol="0" anchor="t">
            <a:spAutoFit/>
          </a:bodyPr>
          <a:lstStyle/>
          <a:p>
            <a:pPr algn="just"/>
            <a:r>
              <a:rPr lang="en-US" sz="3000" spc="17" dirty="0" err="1">
                <a:solidFill>
                  <a:srgbClr val="414B3B"/>
                </a:solidFill>
                <a:latin typeface="Times New Roman" panose="02020603050405020304" pitchFamily="18" charset="0"/>
                <a:cs typeface="Times New Roman" panose="02020603050405020304" pitchFamily="18" charset="0"/>
              </a:rPr>
              <a:t>Kiểm</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tra</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nghiệm</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tìm</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được</a:t>
            </a:r>
            <a:r>
              <a:rPr lang="en-US" sz="3000" spc="17" dirty="0">
                <a:solidFill>
                  <a:srgbClr val="414B3B"/>
                </a:solidFill>
                <a:latin typeface="Times New Roman" panose="02020603050405020304" pitchFamily="18" charset="0"/>
                <a:cs typeface="Times New Roman" panose="02020603050405020304" pitchFamily="18" charset="0"/>
              </a:rPr>
              <a:t> ở </a:t>
            </a:r>
            <a:r>
              <a:rPr lang="en-US" sz="3000" spc="17" dirty="0" err="1">
                <a:solidFill>
                  <a:srgbClr val="414B3B"/>
                </a:solidFill>
                <a:latin typeface="Times New Roman" panose="02020603050405020304" pitchFamily="18" charset="0"/>
                <a:cs typeface="Times New Roman" panose="02020603050405020304" pitchFamily="18" charset="0"/>
              </a:rPr>
              <a:t>Bước</a:t>
            </a:r>
            <a:r>
              <a:rPr lang="en-US" sz="3000" spc="17" dirty="0">
                <a:solidFill>
                  <a:srgbClr val="414B3B"/>
                </a:solidFill>
                <a:latin typeface="Times New Roman" panose="02020603050405020304" pitchFamily="18" charset="0"/>
                <a:cs typeface="Times New Roman" panose="02020603050405020304" pitchFamily="18" charset="0"/>
              </a:rPr>
              <a:t> 2 </a:t>
            </a:r>
            <a:r>
              <a:rPr lang="en-US" sz="3000" spc="17" dirty="0" err="1">
                <a:solidFill>
                  <a:srgbClr val="414B3B"/>
                </a:solidFill>
                <a:latin typeface="Times New Roman" panose="02020603050405020304" pitchFamily="18" charset="0"/>
                <a:cs typeface="Times New Roman" panose="02020603050405020304" pitchFamily="18" charset="0"/>
              </a:rPr>
              <a:t>có</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thoã</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mãn</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điều</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kiện</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của</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ẩn</a:t>
            </a:r>
            <a:r>
              <a:rPr lang="en-US" sz="3000" spc="17" dirty="0">
                <a:solidFill>
                  <a:srgbClr val="414B3B"/>
                </a:solidFill>
                <a:latin typeface="Times New Roman" panose="02020603050405020304" pitchFamily="18" charset="0"/>
                <a:cs typeface="Times New Roman" panose="02020603050405020304" pitchFamily="18" charset="0"/>
              </a:rPr>
              <a:t> hay </a:t>
            </a:r>
            <a:r>
              <a:rPr lang="en-US" sz="3000" spc="17" dirty="0" err="1">
                <a:solidFill>
                  <a:srgbClr val="414B3B"/>
                </a:solidFill>
                <a:latin typeface="Times New Roman" panose="02020603050405020304" pitchFamily="18" charset="0"/>
                <a:cs typeface="Times New Roman" panose="02020603050405020304" pitchFamily="18" charset="0"/>
              </a:rPr>
              <a:t>không</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rồi</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trả</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lời</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bài</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toán</a:t>
            </a:r>
            <a:endParaRPr lang="en-US" sz="3000" spc="17" dirty="0">
              <a:solidFill>
                <a:srgbClr val="414B3B"/>
              </a:solidFill>
              <a:latin typeface="Times New Roman" panose="02020603050405020304" pitchFamily="18" charset="0"/>
              <a:cs typeface="Times New Roman" panose="02020603050405020304" pitchFamily="18" charset="0"/>
            </a:endParaRPr>
          </a:p>
        </p:txBody>
      </p:sp>
      <p:sp>
        <p:nvSpPr>
          <p:cNvPr id="12" name="TextBox 12"/>
          <p:cNvSpPr txBox="1"/>
          <p:nvPr/>
        </p:nvSpPr>
        <p:spPr>
          <a:xfrm>
            <a:off x="6957764" y="1202625"/>
            <a:ext cx="3106780" cy="564578"/>
          </a:xfrm>
          <a:prstGeom prst="rect">
            <a:avLst/>
          </a:prstGeom>
        </p:spPr>
        <p:txBody>
          <a:bodyPr lIns="0" tIns="0" rIns="0" bIns="0" rtlCol="0" anchor="t">
            <a:spAutoFit/>
          </a:bodyPr>
          <a:lstStyle/>
          <a:p>
            <a:pPr>
              <a:lnSpc>
                <a:spcPts val="4792"/>
              </a:lnSpc>
            </a:pPr>
            <a:r>
              <a:rPr lang="en-US" sz="3423" b="1" spc="273" dirty="0" err="1">
                <a:solidFill>
                  <a:schemeClr val="accent5">
                    <a:lumMod val="75000"/>
                  </a:schemeClr>
                </a:solidFill>
                <a:latin typeface="Times New Roman" panose="02020603050405020304" pitchFamily="18" charset="0"/>
                <a:cs typeface="Times New Roman" panose="02020603050405020304" pitchFamily="18" charset="0"/>
              </a:rPr>
              <a:t>Bước</a:t>
            </a:r>
            <a:r>
              <a:rPr lang="en-US" sz="3423" b="1" spc="273" dirty="0">
                <a:solidFill>
                  <a:schemeClr val="accent5">
                    <a:lumMod val="75000"/>
                  </a:schemeClr>
                </a:solidFill>
                <a:latin typeface="Times New Roman" panose="02020603050405020304" pitchFamily="18" charset="0"/>
                <a:cs typeface="Times New Roman" panose="02020603050405020304" pitchFamily="18" charset="0"/>
              </a:rPr>
              <a:t> 2 </a:t>
            </a:r>
          </a:p>
        </p:txBody>
      </p:sp>
      <p:sp>
        <p:nvSpPr>
          <p:cNvPr id="13" name="TextBox 13"/>
          <p:cNvSpPr txBox="1"/>
          <p:nvPr/>
        </p:nvSpPr>
        <p:spPr>
          <a:xfrm>
            <a:off x="6705966" y="1895028"/>
            <a:ext cx="4121926" cy="923330"/>
          </a:xfrm>
          <a:prstGeom prst="rect">
            <a:avLst/>
          </a:prstGeom>
        </p:spPr>
        <p:txBody>
          <a:bodyPr wrap="square" lIns="0" tIns="0" rIns="0" bIns="0" rtlCol="0" anchor="t">
            <a:spAutoFit/>
          </a:bodyPr>
          <a:lstStyle/>
          <a:p>
            <a:pPr algn="ctr"/>
            <a:r>
              <a:rPr lang="en-US" sz="3000" spc="17" dirty="0" err="1">
                <a:solidFill>
                  <a:srgbClr val="414B3B"/>
                </a:solidFill>
                <a:latin typeface="Times New Roman" panose="02020603050405020304" pitchFamily="18" charset="0"/>
                <a:cs typeface="Times New Roman" panose="02020603050405020304" pitchFamily="18" charset="0"/>
              </a:rPr>
              <a:t>Giải</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hệ</a:t>
            </a:r>
            <a:r>
              <a:rPr lang="en-US" sz="3000" spc="17" dirty="0">
                <a:solidFill>
                  <a:srgbClr val="414B3B"/>
                </a:solidFill>
                <a:latin typeface="Times New Roman" panose="02020603050405020304" pitchFamily="18" charset="0"/>
                <a:cs typeface="Times New Roman" panose="02020603050405020304" pitchFamily="18" charset="0"/>
              </a:rPr>
              <a:t> phương </a:t>
            </a:r>
            <a:r>
              <a:rPr lang="en-US" sz="3000" spc="17" dirty="0" err="1">
                <a:solidFill>
                  <a:srgbClr val="414B3B"/>
                </a:solidFill>
                <a:latin typeface="Times New Roman" panose="02020603050405020304" pitchFamily="18" charset="0"/>
                <a:cs typeface="Times New Roman" panose="02020603050405020304" pitchFamily="18" charset="0"/>
              </a:rPr>
              <a:t>trình</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nhận</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được</a:t>
            </a:r>
            <a:r>
              <a:rPr lang="en-US" sz="3000" spc="17" dirty="0">
                <a:solidFill>
                  <a:srgbClr val="414B3B"/>
                </a:solidFill>
                <a:latin typeface="Times New Roman" panose="02020603050405020304" pitchFamily="18" charset="0"/>
                <a:cs typeface="Times New Roman" panose="02020603050405020304" pitchFamily="18" charset="0"/>
              </a:rPr>
              <a:t>.</a:t>
            </a:r>
          </a:p>
        </p:txBody>
      </p:sp>
      <p:sp>
        <p:nvSpPr>
          <p:cNvPr id="14" name="TextBox 14"/>
          <p:cNvSpPr txBox="1"/>
          <p:nvPr/>
        </p:nvSpPr>
        <p:spPr>
          <a:xfrm>
            <a:off x="1219252" y="1243311"/>
            <a:ext cx="3106780" cy="564578"/>
          </a:xfrm>
          <a:prstGeom prst="rect">
            <a:avLst/>
          </a:prstGeom>
        </p:spPr>
        <p:txBody>
          <a:bodyPr lIns="0" tIns="0" rIns="0" bIns="0" rtlCol="0" anchor="t">
            <a:spAutoFit/>
          </a:bodyPr>
          <a:lstStyle/>
          <a:p>
            <a:pPr>
              <a:lnSpc>
                <a:spcPts val="4792"/>
              </a:lnSpc>
            </a:pPr>
            <a:r>
              <a:rPr lang="en-US" sz="3423" b="1" spc="273" dirty="0" err="1">
                <a:solidFill>
                  <a:schemeClr val="accent5">
                    <a:lumMod val="75000"/>
                  </a:schemeClr>
                </a:solidFill>
                <a:latin typeface="Times New Roman" panose="02020603050405020304" pitchFamily="18" charset="0"/>
                <a:cs typeface="Times New Roman" panose="02020603050405020304" pitchFamily="18" charset="0"/>
              </a:rPr>
              <a:t>Bước</a:t>
            </a:r>
            <a:r>
              <a:rPr lang="en-US" sz="3423" b="1" spc="273" dirty="0">
                <a:solidFill>
                  <a:schemeClr val="accent5">
                    <a:lumMod val="75000"/>
                  </a:schemeClr>
                </a:solidFill>
                <a:latin typeface="Times New Roman" panose="02020603050405020304" pitchFamily="18" charset="0"/>
                <a:cs typeface="Times New Roman" panose="02020603050405020304" pitchFamily="18" charset="0"/>
              </a:rPr>
              <a:t> 1 </a:t>
            </a:r>
          </a:p>
        </p:txBody>
      </p:sp>
      <p:sp>
        <p:nvSpPr>
          <p:cNvPr id="15" name="TextBox 15"/>
          <p:cNvSpPr txBox="1"/>
          <p:nvPr/>
        </p:nvSpPr>
        <p:spPr>
          <a:xfrm>
            <a:off x="471749" y="1796280"/>
            <a:ext cx="4664618" cy="4616648"/>
          </a:xfrm>
          <a:prstGeom prst="rect">
            <a:avLst/>
          </a:prstGeom>
        </p:spPr>
        <p:txBody>
          <a:bodyPr wrap="square" lIns="0" tIns="0" rIns="0" bIns="0" rtlCol="0" anchor="t">
            <a:spAutoFit/>
          </a:bodyPr>
          <a:lstStyle/>
          <a:p>
            <a:pPr algn="just"/>
            <a:r>
              <a:rPr lang="en-US" sz="3000" spc="17" dirty="0" err="1">
                <a:solidFill>
                  <a:srgbClr val="414B3B"/>
                </a:solidFill>
                <a:latin typeface="Times New Roman" panose="02020603050405020304" pitchFamily="18" charset="0"/>
                <a:cs typeface="Times New Roman" panose="02020603050405020304" pitchFamily="18" charset="0"/>
              </a:rPr>
              <a:t>Lập</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hệ</a:t>
            </a:r>
            <a:r>
              <a:rPr lang="en-US" sz="3000" spc="17" dirty="0">
                <a:solidFill>
                  <a:srgbClr val="414B3B"/>
                </a:solidFill>
                <a:latin typeface="Times New Roman" panose="02020603050405020304" pitchFamily="18" charset="0"/>
                <a:cs typeface="Times New Roman" panose="02020603050405020304" pitchFamily="18" charset="0"/>
              </a:rPr>
              <a:t> phương </a:t>
            </a:r>
            <a:r>
              <a:rPr lang="en-US" sz="3000" spc="17" dirty="0" err="1">
                <a:solidFill>
                  <a:srgbClr val="414B3B"/>
                </a:solidFill>
                <a:latin typeface="Times New Roman" panose="02020603050405020304" pitchFamily="18" charset="0"/>
                <a:cs typeface="Times New Roman" panose="02020603050405020304" pitchFamily="18" charset="0"/>
              </a:rPr>
              <a:t>trình</a:t>
            </a:r>
            <a:r>
              <a:rPr lang="en-US" sz="3000" spc="17" dirty="0">
                <a:solidFill>
                  <a:srgbClr val="414B3B"/>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en-US" sz="3000" spc="17" dirty="0" err="1">
                <a:solidFill>
                  <a:srgbClr val="414B3B"/>
                </a:solidFill>
                <a:latin typeface="Times New Roman" panose="02020603050405020304" pitchFamily="18" charset="0"/>
                <a:cs typeface="Times New Roman" panose="02020603050405020304" pitchFamily="18" charset="0"/>
              </a:rPr>
              <a:t>Chọn</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hai</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ẩn</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biểu</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thị</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hai</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đại</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lượng</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chưa</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biết</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và</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đặt</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điều</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kiện</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thích</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hợp</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cho</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các</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ẩn</a:t>
            </a:r>
            <a:r>
              <a:rPr lang="en-US" sz="3000" spc="17" dirty="0">
                <a:solidFill>
                  <a:srgbClr val="414B3B"/>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en-US" sz="3000" spc="17" dirty="0" err="1">
                <a:solidFill>
                  <a:srgbClr val="414B3B"/>
                </a:solidFill>
                <a:latin typeface="Times New Roman" panose="02020603050405020304" pitchFamily="18" charset="0"/>
                <a:cs typeface="Times New Roman" panose="02020603050405020304" pitchFamily="18" charset="0"/>
              </a:rPr>
              <a:t>Biểu</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diễn</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các</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đại</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lượng</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liên</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quan</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theo</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các</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ẩn</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err="1">
                <a:solidFill>
                  <a:srgbClr val="414B3B"/>
                </a:solidFill>
                <a:latin typeface="Times New Roman" panose="02020603050405020304" pitchFamily="18" charset="0"/>
                <a:cs typeface="Times New Roman" panose="02020603050405020304" pitchFamily="18" charset="0"/>
              </a:rPr>
              <a:t>và</a:t>
            </a:r>
            <a:r>
              <a:rPr lang="en-US" sz="3000" spc="17">
                <a:solidFill>
                  <a:srgbClr val="414B3B"/>
                </a:solidFill>
                <a:latin typeface="Times New Roman" panose="02020603050405020304" pitchFamily="18" charset="0"/>
                <a:cs typeface="Times New Roman" panose="02020603050405020304" pitchFamily="18" charset="0"/>
              </a:rPr>
              <a:t> </a:t>
            </a:r>
            <a:r>
              <a:rPr lang="en-US" sz="3000" spc="17" smtClean="0">
                <a:solidFill>
                  <a:srgbClr val="414B3B"/>
                </a:solidFill>
                <a:latin typeface="Times New Roman" panose="02020603050405020304" pitchFamily="18" charset="0"/>
                <a:cs typeface="Times New Roman" panose="02020603050405020304" pitchFamily="18" charset="0"/>
              </a:rPr>
              <a:t>cả </a:t>
            </a:r>
            <a:r>
              <a:rPr lang="en-US" sz="3000" spc="17" dirty="0" err="1">
                <a:solidFill>
                  <a:srgbClr val="414B3B"/>
                </a:solidFill>
                <a:latin typeface="Times New Roman" panose="02020603050405020304" pitchFamily="18" charset="0"/>
                <a:cs typeface="Times New Roman" panose="02020603050405020304" pitchFamily="18" charset="0"/>
              </a:rPr>
              <a:t>đại</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lượng</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đã</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biết</a:t>
            </a:r>
            <a:r>
              <a:rPr lang="en-US" sz="3000" spc="17" dirty="0">
                <a:solidFill>
                  <a:srgbClr val="414B3B"/>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Ø"/>
            </a:pPr>
            <a:r>
              <a:rPr lang="en-US" sz="3000" spc="17" dirty="0" err="1">
                <a:solidFill>
                  <a:srgbClr val="414B3B"/>
                </a:solidFill>
                <a:latin typeface="Times New Roman" panose="02020603050405020304" pitchFamily="18" charset="0"/>
                <a:cs typeface="Times New Roman" panose="02020603050405020304" pitchFamily="18" charset="0"/>
              </a:rPr>
              <a:t>Lập</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hệ</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hai</a:t>
            </a:r>
            <a:r>
              <a:rPr lang="en-US" sz="3000" spc="17" dirty="0">
                <a:solidFill>
                  <a:srgbClr val="414B3B"/>
                </a:solidFill>
                <a:latin typeface="Times New Roman" panose="02020603050405020304" pitchFamily="18" charset="0"/>
                <a:cs typeface="Times New Roman" panose="02020603050405020304" pitchFamily="18" charset="0"/>
              </a:rPr>
              <a:t> phương </a:t>
            </a:r>
            <a:r>
              <a:rPr lang="en-US" sz="3000" spc="17" dirty="0" err="1">
                <a:solidFill>
                  <a:srgbClr val="414B3B"/>
                </a:solidFill>
                <a:latin typeface="Times New Roman" panose="02020603050405020304" pitchFamily="18" charset="0"/>
                <a:cs typeface="Times New Roman" panose="02020603050405020304" pitchFamily="18" charset="0"/>
              </a:rPr>
              <a:t>trình</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bậc</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nhất</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hai</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ẩn</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biểu</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thị</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mối</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quan</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hệ</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giữa</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các</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đại</a:t>
            </a:r>
            <a:r>
              <a:rPr lang="en-US" sz="3000" spc="17" dirty="0">
                <a:solidFill>
                  <a:srgbClr val="414B3B"/>
                </a:solidFill>
                <a:latin typeface="Times New Roman" panose="02020603050405020304" pitchFamily="18" charset="0"/>
                <a:cs typeface="Times New Roman" panose="02020603050405020304" pitchFamily="18" charset="0"/>
              </a:rPr>
              <a:t> </a:t>
            </a:r>
            <a:r>
              <a:rPr lang="en-US" sz="3000" spc="17" dirty="0" err="1">
                <a:solidFill>
                  <a:srgbClr val="414B3B"/>
                </a:solidFill>
                <a:latin typeface="Times New Roman" panose="02020603050405020304" pitchFamily="18" charset="0"/>
                <a:cs typeface="Times New Roman" panose="02020603050405020304" pitchFamily="18" charset="0"/>
              </a:rPr>
              <a:t>lượng</a:t>
            </a:r>
            <a:endParaRPr lang="en-US" sz="3000" spc="17" dirty="0">
              <a:solidFill>
                <a:srgbClr val="414B3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3769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500"/>
                                        <p:tgtEl>
                                          <p:spTgt spid="4"/>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1000"/>
                            </p:stCondLst>
                            <p:childTnLst>
                              <p:par>
                                <p:cTn id="45" presetID="22" presetClass="entr" presetSubtype="2"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
          <p:cNvSpPr/>
          <p:nvPr/>
        </p:nvSpPr>
        <p:spPr>
          <a:xfrm>
            <a:off x="-4979" y="834706"/>
            <a:ext cx="12191790" cy="8845782"/>
          </a:xfrm>
          <a:custGeom>
            <a:avLst/>
            <a:gdLst/>
            <a:ahLst/>
            <a:cxnLst/>
            <a:rect l="l" t="t" r="r" b="b"/>
            <a:pathLst>
              <a:path w="18768896" h="13035852">
                <a:moveTo>
                  <a:pt x="0" y="0"/>
                </a:moveTo>
                <a:lnTo>
                  <a:pt x="18768897" y="0"/>
                </a:lnTo>
                <a:lnTo>
                  <a:pt x="18768897" y="13035852"/>
                </a:lnTo>
                <a:lnTo>
                  <a:pt x="0" y="13035852"/>
                </a:lnTo>
                <a:lnTo>
                  <a:pt x="0" y="0"/>
                </a:lnTo>
                <a:close/>
              </a:path>
            </a:pathLst>
          </a:custGeom>
          <a:blipFill>
            <a:blip r:embed="rId3">
              <a:extLst>
                <a:ext uri="{BEBA8EAE-BF5A-486C-A8C5-ECC9F3942E4B}">
                  <a14:imgProps xmlns:a14="http://schemas.microsoft.com/office/drawing/2010/main">
                    <a14:imgLayer r:embed="rId4">
                      <a14:imgEffect>
                        <a14:colorTemperature colorTemp="5900"/>
                      </a14:imgEffect>
                      <a14:imgEffect>
                        <a14:brightnessContrast contrast="40000"/>
                      </a14:imgEffect>
                    </a14:imgLayer>
                  </a14:imgProps>
                </a:ext>
                <a:ext uri="{96DAC541-7B7A-43D3-8B79-37D633B846F1}">
                  <asvg:svgBlip xmlns:asvg="http://schemas.microsoft.com/office/drawing/2016/SVG/main" xmlns="" r:embed="rId5"/>
                </a:ext>
              </a:extLst>
            </a:blip>
            <a:stretch>
              <a:fillRect/>
            </a:stretch>
          </a:blipFill>
        </p:spPr>
      </p:sp>
      <p:grpSp>
        <p:nvGrpSpPr>
          <p:cNvPr id="3" name="Group 3"/>
          <p:cNvGrpSpPr/>
          <p:nvPr/>
        </p:nvGrpSpPr>
        <p:grpSpPr>
          <a:xfrm>
            <a:off x="4023773" y="0"/>
            <a:ext cx="8168227" cy="6858000"/>
            <a:chOff x="0" y="0"/>
            <a:chExt cx="9490062" cy="7237527"/>
          </a:xfrm>
        </p:grpSpPr>
        <p:sp>
          <p:nvSpPr>
            <p:cNvPr id="4" name="Freeform 4"/>
            <p:cNvSpPr/>
            <p:nvPr/>
          </p:nvSpPr>
          <p:spPr>
            <a:xfrm>
              <a:off x="-127" y="127"/>
              <a:ext cx="9489935" cy="7244511"/>
            </a:xfrm>
            <a:custGeom>
              <a:avLst/>
              <a:gdLst/>
              <a:ahLst/>
              <a:cxnLst/>
              <a:rect l="l" t="t" r="r" b="b"/>
              <a:pathLst>
                <a:path w="9489935" h="7244511">
                  <a:moveTo>
                    <a:pt x="9088869" y="7231811"/>
                  </a:moveTo>
                  <a:cubicBezTo>
                    <a:pt x="9032989" y="7244511"/>
                    <a:pt x="9007589" y="7231811"/>
                    <a:pt x="8950439" y="7231811"/>
                  </a:cubicBezTo>
                  <a:cubicBezTo>
                    <a:pt x="8893289" y="7231811"/>
                    <a:pt x="8802230" y="7219111"/>
                    <a:pt x="8802230" y="7219111"/>
                  </a:cubicBezTo>
                  <a:lnTo>
                    <a:pt x="707771" y="7219111"/>
                  </a:lnTo>
                  <a:lnTo>
                    <a:pt x="631063" y="7206411"/>
                  </a:lnTo>
                  <a:cubicBezTo>
                    <a:pt x="631063" y="7206411"/>
                    <a:pt x="533400" y="7219111"/>
                    <a:pt x="457581" y="7206411"/>
                  </a:cubicBezTo>
                  <a:cubicBezTo>
                    <a:pt x="381762" y="7193711"/>
                    <a:pt x="296418" y="7206411"/>
                    <a:pt x="296418" y="7206411"/>
                  </a:cubicBezTo>
                  <a:cubicBezTo>
                    <a:pt x="240284" y="7206411"/>
                    <a:pt x="162814" y="7202094"/>
                    <a:pt x="119507" y="7172884"/>
                  </a:cubicBezTo>
                  <a:cubicBezTo>
                    <a:pt x="47371" y="7124243"/>
                    <a:pt x="25400" y="7054011"/>
                    <a:pt x="0" y="6948221"/>
                  </a:cubicBezTo>
                  <a:lnTo>
                    <a:pt x="0" y="6747687"/>
                  </a:lnTo>
                  <a:cubicBezTo>
                    <a:pt x="0" y="6747687"/>
                    <a:pt x="12700" y="6662724"/>
                    <a:pt x="12700" y="6604432"/>
                  </a:cubicBezTo>
                  <a:cubicBezTo>
                    <a:pt x="12700" y="6546139"/>
                    <a:pt x="0" y="6456223"/>
                    <a:pt x="0" y="6456223"/>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8970886" y="0"/>
                  </a:lnTo>
                  <a:cubicBezTo>
                    <a:pt x="9070962" y="0"/>
                    <a:pt x="9139415" y="12700"/>
                    <a:pt x="9139415" y="12700"/>
                  </a:cubicBezTo>
                  <a:cubicBezTo>
                    <a:pt x="9203551" y="12700"/>
                    <a:pt x="9292323" y="36322"/>
                    <a:pt x="9350235" y="50800"/>
                  </a:cubicBezTo>
                  <a:cubicBezTo>
                    <a:pt x="9451835" y="76200"/>
                    <a:pt x="9477235" y="254000"/>
                    <a:pt x="9477235" y="350520"/>
                  </a:cubicBezTo>
                  <a:lnTo>
                    <a:pt x="9477235" y="6365418"/>
                  </a:lnTo>
                  <a:cubicBezTo>
                    <a:pt x="9477235" y="6365418"/>
                    <a:pt x="9489935" y="6734098"/>
                    <a:pt x="9489935" y="6767119"/>
                  </a:cubicBezTo>
                  <a:cubicBezTo>
                    <a:pt x="9489935" y="6800139"/>
                    <a:pt x="9467456" y="6908089"/>
                    <a:pt x="9449549" y="6954317"/>
                  </a:cubicBezTo>
                  <a:cubicBezTo>
                    <a:pt x="9424530" y="7018960"/>
                    <a:pt x="9434690" y="7075856"/>
                    <a:pt x="9382874" y="7120052"/>
                  </a:cubicBezTo>
                  <a:cubicBezTo>
                    <a:pt x="9346806" y="7150912"/>
                    <a:pt x="9292704" y="7188251"/>
                    <a:pt x="9247492" y="7205396"/>
                  </a:cubicBezTo>
                  <a:cubicBezTo>
                    <a:pt x="9202280" y="7222541"/>
                    <a:pt x="9144495" y="7219239"/>
                    <a:pt x="9088615" y="7231939"/>
                  </a:cubicBezTo>
                  <a:close/>
                </a:path>
              </a:pathLst>
            </a:custGeom>
            <a:solidFill>
              <a:srgbClr val="FFFFFF"/>
            </a:solidFill>
          </p:spPr>
        </p:sp>
      </p:grpSp>
      <p:sp>
        <p:nvSpPr>
          <p:cNvPr id="26" name="TextBox 26"/>
          <p:cNvSpPr txBox="1"/>
          <p:nvPr/>
        </p:nvSpPr>
        <p:spPr>
          <a:xfrm>
            <a:off x="98387" y="157167"/>
            <a:ext cx="4404937" cy="769441"/>
          </a:xfrm>
          <a:prstGeom prst="rect">
            <a:avLst/>
          </a:prstGeom>
        </p:spPr>
        <p:txBody>
          <a:bodyPr wrap="square" lIns="0" tIns="0" rIns="0" bIns="0" rtlCol="0" anchor="t">
            <a:spAutoFit/>
          </a:bodyPr>
          <a:lstStyle/>
          <a:p>
            <a:pPr>
              <a:lnSpc>
                <a:spcPts val="6000"/>
              </a:lnSpc>
            </a:pPr>
            <a:r>
              <a:rPr lang="en-US" sz="6000" u="sng" spc="-119" smtClean="0">
                <a:solidFill>
                  <a:srgbClr val="FF0000"/>
                </a:solidFill>
                <a:latin typeface="Times New Roman" panose="02020603050405020304" pitchFamily="18" charset="0"/>
                <a:cs typeface="Times New Roman" panose="02020603050405020304" pitchFamily="18" charset="0"/>
              </a:rPr>
              <a:t>Ví dụ:</a:t>
            </a:r>
            <a:endParaRPr lang="en-US" sz="6000" u="sng" spc="-119"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5" y="925796"/>
            <a:ext cx="4104745" cy="5632311"/>
          </a:xfrm>
          <a:prstGeom prst="rect">
            <a:avLst/>
          </a:prstGeom>
        </p:spPr>
        <p:txBody>
          <a:bodyPr wrap="square">
            <a:spAutoFit/>
          </a:bodyPr>
          <a:lstStyle/>
          <a:p>
            <a:r>
              <a:rPr lang="en-US" sz="3000">
                <a:latin typeface="Times New Roman" panose="02020603050405020304" pitchFamily="18" charset="0"/>
                <a:ea typeface="Calibri" panose="020F0502020204030204" pitchFamily="34" charset="0"/>
              </a:rPr>
              <a:t>Một trường THCS mua 500 quyển vở để làm phần thưởng cho học sinh. Giá bán mỗi quyển vở loại I là 8 000 đồng, mỗi quyển vở loại </a:t>
            </a:r>
            <a:r>
              <a:rPr lang="en-US" sz="3000" smtClean="0">
                <a:latin typeface="Times New Roman" panose="02020603050405020304" pitchFamily="18" charset="0"/>
                <a:ea typeface="Calibri" panose="020F0502020204030204" pitchFamily="34" charset="0"/>
              </a:rPr>
              <a:t>II </a:t>
            </a:r>
            <a:r>
              <a:rPr lang="en-US" sz="3000">
                <a:latin typeface="Times New Roman" panose="02020603050405020304" pitchFamily="18" charset="0"/>
                <a:ea typeface="Calibri" panose="020F0502020204030204" pitchFamily="34" charset="0"/>
              </a:rPr>
              <a:t>là </a:t>
            </a:r>
            <a:endParaRPr lang="en-US" sz="3000" smtClean="0">
              <a:latin typeface="Times New Roman" panose="02020603050405020304" pitchFamily="18" charset="0"/>
              <a:ea typeface="Calibri" panose="020F0502020204030204" pitchFamily="34" charset="0"/>
            </a:endParaRPr>
          </a:p>
          <a:p>
            <a:r>
              <a:rPr lang="en-US" sz="3000" smtClean="0">
                <a:latin typeface="Times New Roman" panose="02020603050405020304" pitchFamily="18" charset="0"/>
                <a:ea typeface="Calibri" panose="020F0502020204030204" pitchFamily="34" charset="0"/>
              </a:rPr>
              <a:t>9 </a:t>
            </a:r>
            <a:r>
              <a:rPr lang="en-US" sz="3000">
                <a:latin typeface="Times New Roman" panose="02020603050405020304" pitchFamily="18" charset="0"/>
                <a:ea typeface="Calibri" panose="020F0502020204030204" pitchFamily="34" charset="0"/>
              </a:rPr>
              <a:t>000 đồng. Hỏi nhà trường đã mua mỗi loại bao nhiêu quyển vở? Biết rằng số tiền nhà trường đã mua 500 quyển vở là 4 200 000 đồng.</a:t>
            </a:r>
            <a:endParaRPr lang="en-US" sz="3000"/>
          </a:p>
        </p:txBody>
      </p:sp>
      <p:sp>
        <p:nvSpPr>
          <p:cNvPr id="13" name="TextBox 12">
            <a:extLst>
              <a:ext uri="{FF2B5EF4-FFF2-40B4-BE49-F238E27FC236}">
                <a16:creationId xmlns:a16="http://schemas.microsoft.com/office/drawing/2014/main" xmlns="" id="{EAF8AD64-FE4F-58C2-59A1-B7B08A1C24F6}"/>
              </a:ext>
            </a:extLst>
          </p:cNvPr>
          <p:cNvSpPr txBox="1"/>
          <p:nvPr/>
        </p:nvSpPr>
        <p:spPr>
          <a:xfrm>
            <a:off x="4028635" y="136135"/>
            <a:ext cx="8158176" cy="1077218"/>
          </a:xfrm>
          <a:prstGeom prst="rect">
            <a:avLst/>
          </a:prstGeom>
          <a:noFill/>
        </p:spPr>
        <p:txBody>
          <a:bodyPr wrap="square">
            <a:spAutoFit/>
          </a:bodyPr>
          <a:lstStyle/>
          <a:p>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Gọi x, y (quyển)</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lần lượt là số quyển vở loại I và loại II</a:t>
            </a:r>
            <a:endParaRPr lang="en-US" sz="3200" dirty="0"/>
          </a:p>
        </p:txBody>
      </p:sp>
      <p:sp>
        <p:nvSpPr>
          <p:cNvPr id="14" name="TextBox 13">
            <a:extLst>
              <a:ext uri="{FF2B5EF4-FFF2-40B4-BE49-F238E27FC236}">
                <a16:creationId xmlns:a16="http://schemas.microsoft.com/office/drawing/2014/main" xmlns="" id="{1CEF281F-6CB3-2E56-0893-9A504D37DF85}"/>
              </a:ext>
            </a:extLst>
          </p:cNvPr>
          <p:cNvSpPr txBox="1"/>
          <p:nvPr/>
        </p:nvSpPr>
        <p:spPr>
          <a:xfrm>
            <a:off x="4023656" y="1018919"/>
            <a:ext cx="10050422" cy="1077218"/>
          </a:xfrm>
          <a:prstGeom prst="rect">
            <a:avLst/>
          </a:prstGeom>
          <a:noFill/>
        </p:spPr>
        <p:txBody>
          <a:bodyPr wrap="square">
            <a:spAutoFit/>
          </a:bodyPr>
          <a:lstStyle/>
          <a:p>
            <a:r>
              <a:rPr lang="en-US" sz="3200" smtClean="0">
                <a:latin typeface="Times New Roman" panose="02020603050405020304" pitchFamily="18" charset="0"/>
                <a:ea typeface="Calibri" panose="020F0502020204030204" pitchFamily="34" charset="0"/>
              </a:rPr>
              <a:t>Vì trường mua 500 quyển vở </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ta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có</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phương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noProof="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trình</a:t>
            </a:r>
            <a:r>
              <a:rPr kumimoji="0" lang="en-US" sz="3200" b="0" i="0" u="none" strike="noStrike" kern="1200" cap="none" spc="0" normalizeH="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endPar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algn="ct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x </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y </a:t>
            </a:r>
            <a:r>
              <a:rPr kumimoji="0" lang="en-US" sz="3200" b="0" i="0" u="none" strike="noStrike" kern="1200" cap="none" spc="0" normalizeH="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500  (1)</a:t>
            </a:r>
            <a:endPar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5" name="TextBox 14">
            <a:extLst>
              <a:ext uri="{FF2B5EF4-FFF2-40B4-BE49-F238E27FC236}">
                <a16:creationId xmlns:a16="http://schemas.microsoft.com/office/drawing/2014/main" xmlns="" id="{14DA4BF2-2593-3D0C-E3CA-D034EFF97F1B}"/>
              </a:ext>
            </a:extLst>
          </p:cNvPr>
          <p:cNvSpPr txBox="1"/>
          <p:nvPr/>
        </p:nvSpPr>
        <p:spPr>
          <a:xfrm>
            <a:off x="4023648" y="1913443"/>
            <a:ext cx="8249110" cy="1569660"/>
          </a:xfrm>
          <a:prstGeom prst="rect">
            <a:avLst/>
          </a:prstGeom>
          <a:noFill/>
        </p:spPr>
        <p:txBody>
          <a:bodyPr wrap="square">
            <a:spAutoFit/>
          </a:bodyPr>
          <a:lstStyle/>
          <a:p>
            <a:r>
              <a:rPr lang="en-US" sz="3200" smtClean="0">
                <a:latin typeface="Times New Roman" panose="02020603050405020304" pitchFamily="18" charset="0"/>
                <a:ea typeface="Calibri" panose="020F0502020204030204" pitchFamily="34" charset="0"/>
              </a:rPr>
              <a:t>Vì nhà trường đã mua 500 quyển vở là 4 200 000 đồng</a:t>
            </a: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phương</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trình</a:t>
            </a:r>
            <a:r>
              <a:rPr lang="en-US" sz="3200" smtClean="0">
                <a:solidFill>
                  <a:prstClr val="black"/>
                </a:solidFill>
                <a:latin typeface="Times New Roman" panose="02020603050405020304" pitchFamily="18" charset="0"/>
                <a:ea typeface="微软雅黑"/>
                <a:cs typeface="Times New Roman" panose="02020603050405020304" pitchFamily="18" charset="0"/>
              </a:rPr>
              <a:t>: </a:t>
            </a:r>
          </a:p>
          <a:p>
            <a:pPr algn="ct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8000x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+ 9000y </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4200000  (2)</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08E6A94A-1255-5E94-D268-1EC7B5F5232D}"/>
                  </a:ext>
                </a:extLst>
              </p:cNvPr>
              <p:cNvSpPr txBox="1"/>
              <p:nvPr/>
            </p:nvSpPr>
            <p:spPr>
              <a:xfrm>
                <a:off x="4056680" y="3307193"/>
                <a:ext cx="9298582" cy="15139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Từ</a:t>
                </a:r>
                <a:r>
                  <a:rPr kumimoji="0" lang="en-US" sz="3200" b="0" i="0" u="none" strike="noStrike" kern="1200" cap="none" spc="0" normalizeH="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 (1) và (2) </a:t>
                </a:r>
                <a:r>
                  <a:rPr lang="en-US" sz="3200" noProof="0">
                    <a:solidFill>
                      <a:prstClr val="black"/>
                    </a:solidFill>
                    <a:latin typeface="Times New Roman" panose="02020603050405020304" pitchFamily="18" charset="0"/>
                    <a:ea typeface="微软雅黑"/>
                    <a:cs typeface="Times New Roman" panose="02020603050405020304" pitchFamily="18" charset="0"/>
                  </a:rPr>
                  <a:t>t</a:t>
                </a: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rPr>
                  <a: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có</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dirty="0" err="1">
                    <a:solidFill>
                      <a:prstClr val="black"/>
                    </a:solidFill>
                    <a:latin typeface="Times New Roman" panose="02020603050405020304" pitchFamily="18" charset="0"/>
                    <a:ea typeface="微软雅黑"/>
                    <a:cs typeface="Times New Roman" panose="02020603050405020304" pitchFamily="18" charset="0"/>
                  </a:rPr>
                  <a:t>hệ</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dirty="0" err="1">
                    <a:solidFill>
                      <a:prstClr val="black"/>
                    </a:solidFill>
                    <a:latin typeface="Times New Roman" panose="02020603050405020304" pitchFamily="18" charset="0"/>
                    <a:ea typeface="微软雅黑"/>
                    <a:cs typeface="Times New Roman" panose="02020603050405020304" pitchFamily="18" charset="0"/>
                  </a:rPr>
                  <a:t>phương</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dirty="0" err="1">
                    <a:solidFill>
                      <a:prstClr val="black"/>
                    </a:solidFill>
                    <a:latin typeface="Times New Roman" panose="02020603050405020304" pitchFamily="18" charset="0"/>
                    <a:ea typeface="微软雅黑"/>
                    <a:cs typeface="Times New Roman" panose="02020603050405020304" pitchFamily="18" charset="0"/>
                  </a:rPr>
                  <a:t>trình</a:t>
                </a:r>
                <a:r>
                  <a:rPr lang="en-US" sz="3200">
                    <a:solidFill>
                      <a:prstClr val="black"/>
                    </a:solidFill>
                    <a:latin typeface="Times New Roman" panose="02020603050405020304" pitchFamily="18" charset="0"/>
                    <a:ea typeface="微软雅黑"/>
                    <a:cs typeface="Times New Roman" panose="02020603050405020304" pitchFamily="18" charset="0"/>
                  </a:rPr>
                  <a:t>: </a:t>
                </a:r>
                <a:endParaRPr lang="en-US" sz="3200" smtClean="0">
                  <a:solidFill>
                    <a:prstClr val="black"/>
                  </a:solidFill>
                  <a:latin typeface="Times New Roman" panose="02020603050405020304" pitchFamily="18" charset="0"/>
                  <a:ea typeface="微软雅黑"/>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smtClean="0">
                    <a:solidFill>
                      <a:prstClr val="black"/>
                    </a:solidFill>
                    <a:latin typeface="Times New Roman" panose="02020603050405020304" pitchFamily="18" charset="0"/>
                    <a:ea typeface="微软雅黑"/>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rPr>
                        </m:ctrlPr>
                      </m:dPr>
                      <m:e>
                        <m:eqArr>
                          <m:eqArrPr>
                            <m:ctrlPr>
                              <a:rPr kumimoji="0" lang="en-US" sz="3200" b="0" i="1" u="none" strike="noStrike" kern="1200" cap="none" spc="0" normalizeH="0" baseline="0" noProof="0">
                                <a:ln>
                                  <a:noFill/>
                                </a:ln>
                                <a:solidFill>
                                  <a:prstClr val="black"/>
                                </a:solidFill>
                                <a:effectLst/>
                                <a:uLnTx/>
                                <a:uFillTx/>
                                <a:latin typeface="Cambria Math"/>
                              </a:rPr>
                            </m:ctrlPr>
                          </m:eqArrPr>
                          <m:e>
                            <m:r>
                              <a:rPr kumimoji="0" lang="en-US" sz="3200" b="0" i="1" u="none" strike="noStrike" kern="1200" cap="none" spc="0" normalizeH="0" baseline="0" noProof="0">
                                <a:ln>
                                  <a:noFill/>
                                </a:ln>
                                <a:solidFill>
                                  <a:prstClr val="black"/>
                                </a:solidFill>
                                <a:effectLst/>
                                <a:uLnTx/>
                                <a:uFillTx/>
                                <a:latin typeface="Cambria Math"/>
                              </a:rPr>
                              <m:t>𝑥</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m:t>
                            </m:r>
                            <m:r>
                              <a:rPr kumimoji="0" lang="en-US" sz="3200" b="0" i="1" u="none" strike="noStrike" kern="1200" cap="none" spc="0" normalizeH="0" baseline="0" noProof="0">
                                <a:ln>
                                  <a:noFill/>
                                </a:ln>
                                <a:solidFill>
                                  <a:prstClr val="black"/>
                                </a:solidFill>
                                <a:effectLst/>
                                <a:uLnTx/>
                                <a:uFillTx/>
                                <a:latin typeface="Cambria Math"/>
                              </a:rPr>
                              <m:t>𝑦</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=500</m:t>
                            </m:r>
                            <m:r>
                              <a:rPr kumimoji="0" lang="en-US" sz="3200" b="0" i="1" u="none" strike="noStrike" kern="1200" cap="none" spc="0" normalizeH="0" baseline="0" noProof="0">
                                <a:ln>
                                  <a:noFill/>
                                </a:ln>
                                <a:solidFill>
                                  <a:prstClr val="black"/>
                                </a:solidFill>
                                <a:effectLst/>
                                <a:uLnTx/>
                                <a:uFillTx/>
                                <a:latin typeface="Cambria Math"/>
                              </a:rPr>
                              <m:t> </m:t>
                            </m:r>
                          </m:e>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8000</m:t>
                            </m:r>
                            <m:r>
                              <a:rPr kumimoji="0" lang="en-US" sz="3200" b="0" i="1" u="none" strike="noStrike" kern="1200" cap="none" spc="0" normalizeH="0" baseline="0" noProof="0">
                                <a:ln>
                                  <a:noFill/>
                                </a:ln>
                                <a:solidFill>
                                  <a:prstClr val="black"/>
                                </a:solidFill>
                                <a:effectLst/>
                                <a:uLnTx/>
                                <a:uFillTx/>
                                <a:latin typeface="Cambria Math"/>
                              </a:rPr>
                              <m:t>𝑥</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+9000</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𝑦</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=4200000 </m:t>
                            </m:r>
                          </m:e>
                        </m:eqAr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rPr>
                          <m:t>  </m:t>
                        </m:r>
                      </m:e>
                    </m:d>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08E6A94A-1255-5E94-D268-1EC7B5F5232D}"/>
                  </a:ext>
                </a:extLst>
              </p:cNvPr>
              <p:cNvSpPr txBox="1">
                <a:spLocks noRot="1" noChangeAspect="1" noMove="1" noResize="1" noEditPoints="1" noAdjustHandles="1" noChangeArrowheads="1" noChangeShapeType="1" noTextEdit="1"/>
              </p:cNvSpPr>
              <p:nvPr/>
            </p:nvSpPr>
            <p:spPr>
              <a:xfrm>
                <a:off x="4056680" y="3307193"/>
                <a:ext cx="9298582" cy="1513941"/>
              </a:xfrm>
              <a:prstGeom prst="rect">
                <a:avLst/>
              </a:prstGeom>
              <a:blipFill>
                <a:blip r:embed="rId6"/>
                <a:stretch>
                  <a:fillRect l="-655" t="-5645"/>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xmlns="" id="{D552AFAB-68BC-0E9A-9664-CF4B66A989C5}"/>
              </a:ext>
            </a:extLst>
          </p:cNvPr>
          <p:cNvSpPr txBox="1"/>
          <p:nvPr/>
        </p:nvSpPr>
        <p:spPr>
          <a:xfrm>
            <a:off x="4248501" y="5622344"/>
            <a:ext cx="811270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Times New Roman" panose="02020603050405020304" pitchFamily="18" charset="0"/>
                <a:ea typeface="微软雅黑"/>
                <a:cs typeface="Times New Roman" panose="02020603050405020304" pitchFamily="18" charset="0"/>
              </a:rPr>
              <a:t>Vậy</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dirty="0" err="1">
                <a:solidFill>
                  <a:prstClr val="black"/>
                </a:solidFill>
                <a:latin typeface="Times New Roman" panose="02020603050405020304" pitchFamily="18" charset="0"/>
                <a:ea typeface="微软雅黑"/>
                <a:cs typeface="Times New Roman" panose="02020603050405020304" pitchFamily="18" charset="0"/>
              </a:rPr>
              <a:t>trường</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dirty="0" err="1">
                <a:solidFill>
                  <a:prstClr val="black"/>
                </a:solidFill>
                <a:latin typeface="Times New Roman" panose="02020603050405020304" pitchFamily="18" charset="0"/>
                <a:ea typeface="微软雅黑"/>
                <a:cs typeface="Times New Roman" panose="02020603050405020304" pitchFamily="18" charset="0"/>
              </a:rPr>
              <a:t>đã</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err="1">
                <a:solidFill>
                  <a:prstClr val="black"/>
                </a:solidFill>
                <a:latin typeface="Times New Roman" panose="02020603050405020304" pitchFamily="18" charset="0"/>
                <a:ea typeface="微软雅黑"/>
                <a:cs typeface="Times New Roman" panose="02020603050405020304" pitchFamily="18" charset="0"/>
              </a:rPr>
              <a:t>mua</a:t>
            </a:r>
            <a:r>
              <a:rPr lang="en-US" sz="3200">
                <a:solidFill>
                  <a:prstClr val="black"/>
                </a:solidFill>
                <a:latin typeface="Times New Roman" panose="02020603050405020304" pitchFamily="18" charset="0"/>
                <a:ea typeface="微软雅黑"/>
                <a:cs typeface="Times New Roman" panose="02020603050405020304" pitchFamily="18" charset="0"/>
              </a:rPr>
              <a:t> </a:t>
            </a:r>
            <a:r>
              <a:rPr lang="en-US" sz="3200" smtClean="0">
                <a:solidFill>
                  <a:prstClr val="black"/>
                </a:solidFill>
                <a:latin typeface="Times New Roman" panose="02020603050405020304" pitchFamily="18" charset="0"/>
                <a:ea typeface="微软雅黑"/>
                <a:cs typeface="Times New Roman" panose="02020603050405020304" pitchFamily="18" charset="0"/>
              </a:rPr>
              <a:t>300 quyển </a:t>
            </a:r>
            <a:r>
              <a:rPr lang="en-US" sz="3200" dirty="0" err="1">
                <a:solidFill>
                  <a:prstClr val="black"/>
                </a:solidFill>
                <a:latin typeface="Times New Roman" panose="02020603050405020304" pitchFamily="18" charset="0"/>
                <a:ea typeface="微软雅黑"/>
                <a:cs typeface="Times New Roman" panose="02020603050405020304" pitchFamily="18" charset="0"/>
              </a:rPr>
              <a:t>vở</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err="1">
                <a:solidFill>
                  <a:prstClr val="black"/>
                </a:solidFill>
                <a:latin typeface="Times New Roman" panose="02020603050405020304" pitchFamily="18" charset="0"/>
                <a:ea typeface="微软雅黑"/>
                <a:cs typeface="Times New Roman" panose="02020603050405020304" pitchFamily="18" charset="0"/>
              </a:rPr>
              <a:t>loại</a:t>
            </a:r>
            <a:r>
              <a:rPr lang="en-US" sz="3200">
                <a:solidFill>
                  <a:prstClr val="black"/>
                </a:solidFill>
                <a:latin typeface="Times New Roman" panose="02020603050405020304" pitchFamily="18" charset="0"/>
                <a:ea typeface="微软雅黑"/>
                <a:cs typeface="Times New Roman" panose="02020603050405020304" pitchFamily="18" charset="0"/>
              </a:rPr>
              <a:t> </a:t>
            </a:r>
            <a:r>
              <a:rPr lang="en-US" sz="3200" smtClean="0">
                <a:solidFill>
                  <a:prstClr val="black"/>
                </a:solidFill>
                <a:latin typeface="Times New Roman" panose="02020603050405020304" pitchFamily="18" charset="0"/>
                <a:ea typeface="微软雅黑"/>
                <a:cs typeface="Times New Roman" panose="02020603050405020304" pitchFamily="18" charset="0"/>
              </a:rPr>
              <a:t>I </a:t>
            </a:r>
            <a:r>
              <a:rPr lang="en-US" sz="3200" err="1">
                <a:solidFill>
                  <a:prstClr val="black"/>
                </a:solidFill>
                <a:latin typeface="Times New Roman" panose="02020603050405020304" pitchFamily="18" charset="0"/>
                <a:ea typeface="微软雅黑"/>
                <a:cs typeface="Times New Roman" panose="02020603050405020304" pitchFamily="18" charset="0"/>
              </a:rPr>
              <a:t>và</a:t>
            </a:r>
            <a:r>
              <a:rPr lang="en-US" sz="3200">
                <a:solidFill>
                  <a:prstClr val="black"/>
                </a:solidFill>
                <a:latin typeface="Times New Roman" panose="02020603050405020304" pitchFamily="18" charset="0"/>
                <a:ea typeface="微软雅黑"/>
                <a:cs typeface="Times New Roman" panose="02020603050405020304" pitchFamily="18" charset="0"/>
              </a:rPr>
              <a:t> </a:t>
            </a:r>
            <a:r>
              <a:rPr lang="en-US" sz="3200" smtClean="0">
                <a:solidFill>
                  <a:prstClr val="black"/>
                </a:solidFill>
                <a:latin typeface="Times New Roman" panose="02020603050405020304" pitchFamily="18" charset="0"/>
                <a:ea typeface="微软雅黑"/>
                <a:cs typeface="Times New Roman" panose="02020603050405020304" pitchFamily="18" charset="0"/>
              </a:rPr>
              <a:t>200 quyển </a:t>
            </a:r>
            <a:r>
              <a:rPr lang="en-US" sz="3200" dirty="0" err="1">
                <a:solidFill>
                  <a:prstClr val="black"/>
                </a:solidFill>
                <a:latin typeface="Times New Roman" panose="02020603050405020304" pitchFamily="18" charset="0"/>
                <a:ea typeface="微软雅黑"/>
                <a:cs typeface="Times New Roman" panose="02020603050405020304" pitchFamily="18" charset="0"/>
              </a:rPr>
              <a:t>vở</a:t>
            </a:r>
            <a:r>
              <a:rPr lang="en-US" sz="3200" dirty="0">
                <a:solidFill>
                  <a:prstClr val="black"/>
                </a:solidFill>
                <a:latin typeface="Times New Roman" panose="02020603050405020304" pitchFamily="18" charset="0"/>
                <a:ea typeface="微软雅黑"/>
                <a:cs typeface="Times New Roman" panose="02020603050405020304" pitchFamily="18" charset="0"/>
              </a:rPr>
              <a:t> </a:t>
            </a:r>
            <a:r>
              <a:rPr lang="en-US" sz="3200" err="1">
                <a:solidFill>
                  <a:prstClr val="black"/>
                </a:solidFill>
                <a:latin typeface="Times New Roman" panose="02020603050405020304" pitchFamily="18" charset="0"/>
                <a:ea typeface="微软雅黑"/>
                <a:cs typeface="Times New Roman" panose="02020603050405020304" pitchFamily="18" charset="0"/>
              </a:rPr>
              <a:t>loại</a:t>
            </a:r>
            <a:r>
              <a:rPr lang="en-US" sz="3200">
                <a:solidFill>
                  <a:prstClr val="black"/>
                </a:solidFill>
                <a:latin typeface="Times New Roman" panose="02020603050405020304" pitchFamily="18" charset="0"/>
                <a:ea typeface="微软雅黑"/>
                <a:cs typeface="Times New Roman" panose="02020603050405020304" pitchFamily="18" charset="0"/>
              </a:rPr>
              <a:t> </a:t>
            </a:r>
            <a:r>
              <a:rPr lang="en-US" sz="3200" smtClean="0">
                <a:solidFill>
                  <a:prstClr val="black"/>
                </a:solidFill>
                <a:latin typeface="Times New Roman" panose="02020603050405020304" pitchFamily="18" charset="0"/>
                <a:ea typeface="微软雅黑"/>
                <a:cs typeface="Times New Roman" panose="02020603050405020304" pitchFamily="18" charset="0"/>
              </a:rPr>
              <a:t>II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978830119"/>
              </p:ext>
            </p:extLst>
          </p:nvPr>
        </p:nvGraphicFramePr>
        <p:xfrm>
          <a:off x="5392322" y="565020"/>
          <a:ext cx="2023613" cy="703866"/>
        </p:xfrm>
        <a:graphic>
          <a:graphicData uri="http://schemas.openxmlformats.org/presentationml/2006/ole">
            <mc:AlternateContent xmlns:mc="http://schemas.openxmlformats.org/markup-compatibility/2006">
              <mc:Choice xmlns:v="urn:schemas-microsoft-com:vml" Requires="v">
                <p:oleObj spid="_x0000_s4147" name="Equation" r:id="rId7" imgW="1606580" imgH="558892" progId="Equation.DSMT4">
                  <p:embed/>
                </p:oleObj>
              </mc:Choice>
              <mc:Fallback>
                <p:oleObj name="Equation" r:id="rId7" imgW="1606580" imgH="558892" progId="Equation.DSMT4">
                  <p:embed/>
                  <p:pic>
                    <p:nvPicPr>
                      <p:cNvPr id="0" name=""/>
                      <p:cNvPicPr/>
                      <p:nvPr/>
                    </p:nvPicPr>
                    <p:blipFill>
                      <a:blip r:embed="rId8"/>
                      <a:stretch>
                        <a:fillRect/>
                      </a:stretch>
                    </p:blipFill>
                    <p:spPr>
                      <a:xfrm>
                        <a:off x="5392322" y="565020"/>
                        <a:ext cx="2023613" cy="70386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Rectangle 7"/>
              <p:cNvSpPr/>
              <p:nvPr/>
            </p:nvSpPr>
            <p:spPr>
              <a:xfrm>
                <a:off x="4148631" y="4748593"/>
                <a:ext cx="1947264" cy="941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i="1" smtClean="0">
                              <a:solidFill>
                                <a:prstClr val="black"/>
                              </a:solidFill>
                              <a:latin typeface="Cambria Math"/>
                            </a:rPr>
                          </m:ctrlPr>
                        </m:dPr>
                        <m:e>
                          <m:eqArr>
                            <m:eqArrPr>
                              <m:ctrlPr>
                                <a:rPr lang="en-US" sz="3000" i="1">
                                  <a:solidFill>
                                    <a:prstClr val="black"/>
                                  </a:solidFill>
                                  <a:latin typeface="Cambria Math"/>
                                </a:rPr>
                              </m:ctrlPr>
                            </m:eqArrPr>
                            <m:e>
                              <m:r>
                                <a:rPr lang="en-US" sz="3000" b="0" i="1" smtClean="0">
                                  <a:solidFill>
                                    <a:prstClr val="black"/>
                                  </a:solidFill>
                                  <a:latin typeface="Cambria Math" panose="02040503050406030204" pitchFamily="18" charset="0"/>
                                </a:rPr>
                                <m:t>𝑥</m:t>
                              </m:r>
                              <m:r>
                                <a:rPr lang="en-US" sz="3000" b="0" i="1" smtClean="0">
                                  <a:solidFill>
                                    <a:prstClr val="black"/>
                                  </a:solidFill>
                                  <a:latin typeface="Cambria Math" panose="02040503050406030204" pitchFamily="18" charset="0"/>
                                </a:rPr>
                                <m:t>=300</m:t>
                              </m:r>
                            </m:e>
                            <m:e>
                              <m:r>
                                <a:rPr lang="en-US" sz="3000" b="0" i="1" smtClean="0">
                                  <a:solidFill>
                                    <a:prstClr val="black"/>
                                  </a:solidFill>
                                  <a:latin typeface="Cambria Math" panose="02040503050406030204" pitchFamily="18" charset="0"/>
                                </a:rPr>
                                <m:t>𝑦</m:t>
                              </m:r>
                              <m:r>
                                <a:rPr lang="en-US" sz="3000" b="0" i="1" smtClean="0">
                                  <a:solidFill>
                                    <a:prstClr val="black"/>
                                  </a:solidFill>
                                  <a:latin typeface="Cambria Math" panose="02040503050406030204" pitchFamily="18" charset="0"/>
                                </a:rPr>
                                <m:t>=200</m:t>
                              </m:r>
                            </m:e>
                          </m:eqArr>
                          <m:r>
                            <a:rPr lang="en-US" sz="3000" i="1">
                              <a:solidFill>
                                <a:prstClr val="black"/>
                              </a:solidFill>
                              <a:latin typeface="Cambria Math" panose="02040503050406030204" pitchFamily="18" charset="0"/>
                            </a:rPr>
                            <m:t>  </m:t>
                          </m:r>
                        </m:e>
                      </m:d>
                    </m:oMath>
                  </m:oMathPara>
                </a14:m>
                <a:endParaRPr lang="en-US" sz="3000"/>
              </a:p>
            </p:txBody>
          </p:sp>
        </mc:Choice>
        <mc:Fallback xmlns="">
          <p:sp>
            <p:nvSpPr>
              <p:cNvPr id="8" name="Rectangle 7"/>
              <p:cNvSpPr>
                <a:spLocks noRot="1" noChangeAspect="1" noMove="1" noResize="1" noEditPoints="1" noAdjustHandles="1" noChangeArrowheads="1" noChangeShapeType="1" noTextEdit="1"/>
              </p:cNvSpPr>
              <p:nvPr/>
            </p:nvSpPr>
            <p:spPr>
              <a:xfrm>
                <a:off x="4148631" y="4748593"/>
                <a:ext cx="1947264" cy="941027"/>
              </a:xfrm>
              <a:prstGeom prst="rect">
                <a:avLst/>
              </a:prstGeom>
              <a:blipFill>
                <a:blip r:embed="rId9"/>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xmlns="" id="{FDF4CFF2-DAA5-410C-6A84-C53395B93854}"/>
              </a:ext>
            </a:extLst>
          </p:cNvPr>
          <p:cNvSpPr txBox="1"/>
          <p:nvPr/>
        </p:nvSpPr>
        <p:spPr>
          <a:xfrm>
            <a:off x="5962834" y="4903170"/>
            <a:ext cx="1189749" cy="553998"/>
          </a:xfrm>
          <a:prstGeom prst="rect">
            <a:avLst/>
          </a:prstGeom>
          <a:noFill/>
        </p:spPr>
        <p:txBody>
          <a:bodyPr wrap="none" rtlCol="0">
            <a:spAutoFit/>
          </a:bodyPr>
          <a:lstStyle/>
          <a:p>
            <a:r>
              <a:rPr lang="en-US" sz="3000" smtClean="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(nhận)</a:t>
            </a:r>
            <a:endParaRPr lang="en-US" sz="300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682768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1" grpId="0"/>
      <p:bldP spid="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2"/>
          <p:cNvSpPr/>
          <p:nvPr/>
        </p:nvSpPr>
        <p:spPr>
          <a:xfrm>
            <a:off x="-39138" y="1083775"/>
            <a:ext cx="12191790" cy="8222862"/>
          </a:xfrm>
          <a:custGeom>
            <a:avLst/>
            <a:gdLst/>
            <a:ahLst/>
            <a:cxnLst/>
            <a:rect l="l" t="t" r="r" b="b"/>
            <a:pathLst>
              <a:path w="18768896" h="13035852">
                <a:moveTo>
                  <a:pt x="0" y="0"/>
                </a:moveTo>
                <a:lnTo>
                  <a:pt x="18768897" y="0"/>
                </a:lnTo>
                <a:lnTo>
                  <a:pt x="18768897" y="13035852"/>
                </a:lnTo>
                <a:lnTo>
                  <a:pt x="0" y="13035852"/>
                </a:lnTo>
                <a:lnTo>
                  <a:pt x="0" y="0"/>
                </a:lnTo>
                <a:close/>
              </a:path>
            </a:pathLst>
          </a:custGeom>
          <a:blipFill>
            <a:blip r:embed="rId3">
              <a:extLst>
                <a:ext uri="{BEBA8EAE-BF5A-486C-A8C5-ECC9F3942E4B}">
                  <a14:imgProps xmlns:a14="http://schemas.microsoft.com/office/drawing/2010/main">
                    <a14:imgLayer r:embed="rId4">
                      <a14:imgEffect>
                        <a14:colorTemperature colorTemp="5900"/>
                      </a14:imgEffect>
                      <a14:imgEffect>
                        <a14:brightnessContrast contrast="40000"/>
                      </a14:imgEffect>
                    </a14:imgLayer>
                  </a14:imgProps>
                </a:ext>
                <a:ext uri="{96DAC541-7B7A-43D3-8B79-37D633B846F1}">
                  <asvg:svgBlip xmlns:asvg="http://schemas.microsoft.com/office/drawing/2016/SVG/main" xmlns="" r:embed="rId5"/>
                </a:ext>
              </a:extLst>
            </a:blip>
            <a:stretch>
              <a:fillRect/>
            </a:stretch>
          </a:blipFill>
        </p:spPr>
      </p:sp>
      <p:grpSp>
        <p:nvGrpSpPr>
          <p:cNvPr id="3" name="Group 3"/>
          <p:cNvGrpSpPr/>
          <p:nvPr/>
        </p:nvGrpSpPr>
        <p:grpSpPr>
          <a:xfrm>
            <a:off x="4023773" y="0"/>
            <a:ext cx="8168227" cy="6858000"/>
            <a:chOff x="0" y="0"/>
            <a:chExt cx="9490062" cy="7237527"/>
          </a:xfrm>
        </p:grpSpPr>
        <p:sp>
          <p:nvSpPr>
            <p:cNvPr id="4" name="Freeform 4"/>
            <p:cNvSpPr/>
            <p:nvPr/>
          </p:nvSpPr>
          <p:spPr>
            <a:xfrm>
              <a:off x="-127" y="127"/>
              <a:ext cx="9489935" cy="7244511"/>
            </a:xfrm>
            <a:custGeom>
              <a:avLst/>
              <a:gdLst/>
              <a:ahLst/>
              <a:cxnLst/>
              <a:rect l="l" t="t" r="r" b="b"/>
              <a:pathLst>
                <a:path w="9489935" h="7244511">
                  <a:moveTo>
                    <a:pt x="9088869" y="7231811"/>
                  </a:moveTo>
                  <a:cubicBezTo>
                    <a:pt x="9032989" y="7244511"/>
                    <a:pt x="9007589" y="7231811"/>
                    <a:pt x="8950439" y="7231811"/>
                  </a:cubicBezTo>
                  <a:cubicBezTo>
                    <a:pt x="8893289" y="7231811"/>
                    <a:pt x="8802230" y="7219111"/>
                    <a:pt x="8802230" y="7219111"/>
                  </a:cubicBezTo>
                  <a:lnTo>
                    <a:pt x="707771" y="7219111"/>
                  </a:lnTo>
                  <a:lnTo>
                    <a:pt x="631063" y="7206411"/>
                  </a:lnTo>
                  <a:cubicBezTo>
                    <a:pt x="631063" y="7206411"/>
                    <a:pt x="533400" y="7219111"/>
                    <a:pt x="457581" y="7206411"/>
                  </a:cubicBezTo>
                  <a:cubicBezTo>
                    <a:pt x="381762" y="7193711"/>
                    <a:pt x="296418" y="7206411"/>
                    <a:pt x="296418" y="7206411"/>
                  </a:cubicBezTo>
                  <a:cubicBezTo>
                    <a:pt x="240284" y="7206411"/>
                    <a:pt x="162814" y="7202094"/>
                    <a:pt x="119507" y="7172884"/>
                  </a:cubicBezTo>
                  <a:cubicBezTo>
                    <a:pt x="47371" y="7124243"/>
                    <a:pt x="25400" y="7054011"/>
                    <a:pt x="0" y="6948221"/>
                  </a:cubicBezTo>
                  <a:lnTo>
                    <a:pt x="0" y="6747687"/>
                  </a:lnTo>
                  <a:cubicBezTo>
                    <a:pt x="0" y="6747687"/>
                    <a:pt x="12700" y="6662724"/>
                    <a:pt x="12700" y="6604432"/>
                  </a:cubicBezTo>
                  <a:cubicBezTo>
                    <a:pt x="12700" y="6546139"/>
                    <a:pt x="0" y="6456223"/>
                    <a:pt x="0" y="6456223"/>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8970886" y="0"/>
                  </a:lnTo>
                  <a:cubicBezTo>
                    <a:pt x="9070962" y="0"/>
                    <a:pt x="9139415" y="12700"/>
                    <a:pt x="9139415" y="12700"/>
                  </a:cubicBezTo>
                  <a:cubicBezTo>
                    <a:pt x="9203551" y="12700"/>
                    <a:pt x="9292323" y="36322"/>
                    <a:pt x="9350235" y="50800"/>
                  </a:cubicBezTo>
                  <a:cubicBezTo>
                    <a:pt x="9451835" y="76200"/>
                    <a:pt x="9477235" y="254000"/>
                    <a:pt x="9477235" y="350520"/>
                  </a:cubicBezTo>
                  <a:lnTo>
                    <a:pt x="9477235" y="6365418"/>
                  </a:lnTo>
                  <a:cubicBezTo>
                    <a:pt x="9477235" y="6365418"/>
                    <a:pt x="9489935" y="6734098"/>
                    <a:pt x="9489935" y="6767119"/>
                  </a:cubicBezTo>
                  <a:cubicBezTo>
                    <a:pt x="9489935" y="6800139"/>
                    <a:pt x="9467456" y="6908089"/>
                    <a:pt x="9449549" y="6954317"/>
                  </a:cubicBezTo>
                  <a:cubicBezTo>
                    <a:pt x="9424530" y="7018960"/>
                    <a:pt x="9434690" y="7075856"/>
                    <a:pt x="9382874" y="7120052"/>
                  </a:cubicBezTo>
                  <a:cubicBezTo>
                    <a:pt x="9346806" y="7150912"/>
                    <a:pt x="9292704" y="7188251"/>
                    <a:pt x="9247492" y="7205396"/>
                  </a:cubicBezTo>
                  <a:cubicBezTo>
                    <a:pt x="9202280" y="7222541"/>
                    <a:pt x="9144495" y="7219239"/>
                    <a:pt x="9088615" y="7231939"/>
                  </a:cubicBezTo>
                  <a:close/>
                </a:path>
              </a:pathLst>
            </a:custGeom>
            <a:solidFill>
              <a:srgbClr val="FFFFFF"/>
            </a:solidFill>
          </p:spPr>
        </p:sp>
      </p:grpSp>
      <p:sp>
        <p:nvSpPr>
          <p:cNvPr id="25" name="TextBox 25"/>
          <p:cNvSpPr txBox="1"/>
          <p:nvPr/>
        </p:nvSpPr>
        <p:spPr>
          <a:xfrm>
            <a:off x="107927" y="1000644"/>
            <a:ext cx="3807919" cy="5457007"/>
          </a:xfrm>
          <a:prstGeom prst="rect">
            <a:avLst/>
          </a:prstGeom>
        </p:spPr>
        <p:txBody>
          <a:bodyPr wrap="square" lIns="0" tIns="0" rIns="0" bIns="0" rtlCol="0" anchor="t">
            <a:spAutoFit/>
          </a:bodyPr>
          <a:lstStyle/>
          <a:p>
            <a:pPr algn="just">
              <a:lnSpc>
                <a:spcPct val="150000"/>
              </a:lnSpc>
            </a:pPr>
            <a:r>
              <a:rPr lang="en-US" sz="3000" dirty="0" err="1">
                <a:solidFill>
                  <a:srgbClr val="372929"/>
                </a:solidFill>
                <a:latin typeface="Times New Roman" panose="02020603050405020304" pitchFamily="18" charset="0"/>
                <a:cs typeface="Times New Roman" panose="02020603050405020304" pitchFamily="18" charset="0"/>
              </a:rPr>
              <a:t>Một</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mảnh</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vườn</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hình</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chữ</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nhật</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có</a:t>
            </a:r>
            <a:r>
              <a:rPr lang="en-US" sz="3000" dirty="0">
                <a:solidFill>
                  <a:srgbClr val="372929"/>
                </a:solidFill>
                <a:latin typeface="Times New Roman" panose="02020603050405020304" pitchFamily="18" charset="0"/>
                <a:cs typeface="Times New Roman" panose="02020603050405020304" pitchFamily="18" charset="0"/>
              </a:rPr>
              <a:t> chu vi 64m. </a:t>
            </a:r>
            <a:r>
              <a:rPr lang="en-US" sz="3000" dirty="0" err="1">
                <a:solidFill>
                  <a:srgbClr val="372929"/>
                </a:solidFill>
                <a:latin typeface="Times New Roman" panose="02020603050405020304" pitchFamily="18" charset="0"/>
                <a:cs typeface="Times New Roman" panose="02020603050405020304" pitchFamily="18" charset="0"/>
              </a:rPr>
              <a:t>Nếu</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tăng</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chiều</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dài</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thêm</a:t>
            </a:r>
            <a:r>
              <a:rPr lang="en-US" sz="3000" dirty="0">
                <a:solidFill>
                  <a:srgbClr val="372929"/>
                </a:solidFill>
                <a:latin typeface="Times New Roman" panose="02020603050405020304" pitchFamily="18" charset="0"/>
                <a:cs typeface="Times New Roman" panose="02020603050405020304" pitchFamily="18" charset="0"/>
              </a:rPr>
              <a:t> 2m </a:t>
            </a:r>
            <a:r>
              <a:rPr lang="en-US" sz="3000" dirty="0" err="1">
                <a:solidFill>
                  <a:srgbClr val="372929"/>
                </a:solidFill>
                <a:latin typeface="Times New Roman" panose="02020603050405020304" pitchFamily="18" charset="0"/>
                <a:cs typeface="Times New Roman" panose="02020603050405020304" pitchFamily="18" charset="0"/>
              </a:rPr>
              <a:t>và</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tăng</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chiều</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rộng</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thêm</a:t>
            </a:r>
            <a:r>
              <a:rPr lang="en-US" sz="3000" dirty="0">
                <a:solidFill>
                  <a:srgbClr val="372929"/>
                </a:solidFill>
                <a:latin typeface="Times New Roman" panose="02020603050405020304" pitchFamily="18" charset="0"/>
                <a:cs typeface="Times New Roman" panose="02020603050405020304" pitchFamily="18" charset="0"/>
              </a:rPr>
              <a:t> 3m </a:t>
            </a:r>
            <a:r>
              <a:rPr lang="en-US" sz="3000" dirty="0" err="1">
                <a:solidFill>
                  <a:srgbClr val="372929"/>
                </a:solidFill>
                <a:latin typeface="Times New Roman" panose="02020603050405020304" pitchFamily="18" charset="0"/>
                <a:cs typeface="Times New Roman" panose="02020603050405020304" pitchFamily="18" charset="0"/>
              </a:rPr>
              <a:t>thì</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diện</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tích</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tăng</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thêm</a:t>
            </a:r>
            <a:r>
              <a:rPr lang="en-US" sz="3000" dirty="0">
                <a:solidFill>
                  <a:srgbClr val="372929"/>
                </a:solidFill>
                <a:latin typeface="Times New Roman" panose="02020603050405020304" pitchFamily="18" charset="0"/>
                <a:cs typeface="Times New Roman" panose="02020603050405020304" pitchFamily="18" charset="0"/>
              </a:rPr>
              <a:t>  88m</a:t>
            </a:r>
            <a:r>
              <a:rPr lang="en-US" sz="3000" baseline="30000" dirty="0">
                <a:solidFill>
                  <a:srgbClr val="372929"/>
                </a:solidFill>
                <a:latin typeface="Times New Roman" panose="02020603050405020304" pitchFamily="18" charset="0"/>
                <a:cs typeface="Times New Roman" panose="02020603050405020304" pitchFamily="18" charset="0"/>
              </a:rPr>
              <a:t>2</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Tính</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chiều</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dài</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và</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chiều</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rộng</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của</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mảnh</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vườn</a:t>
            </a:r>
            <a:r>
              <a:rPr lang="en-US" sz="3000" dirty="0">
                <a:solidFill>
                  <a:srgbClr val="372929"/>
                </a:solidFill>
                <a:latin typeface="Times New Roman" panose="02020603050405020304" pitchFamily="18" charset="0"/>
                <a:cs typeface="Times New Roman" panose="02020603050405020304" pitchFamily="18" charset="0"/>
              </a:rPr>
              <a:t> </a:t>
            </a:r>
            <a:r>
              <a:rPr lang="en-US" sz="3000" dirty="0" err="1">
                <a:solidFill>
                  <a:srgbClr val="372929"/>
                </a:solidFill>
                <a:latin typeface="Times New Roman" panose="02020603050405020304" pitchFamily="18" charset="0"/>
                <a:cs typeface="Times New Roman" panose="02020603050405020304" pitchFamily="18" charset="0"/>
              </a:rPr>
              <a:t>đó</a:t>
            </a:r>
            <a:r>
              <a:rPr lang="en-US" sz="3000" dirty="0">
                <a:solidFill>
                  <a:srgbClr val="372929"/>
                </a:solidFill>
                <a:latin typeface="Times New Roman" panose="02020603050405020304" pitchFamily="18" charset="0"/>
                <a:cs typeface="Times New Roman" panose="02020603050405020304" pitchFamily="18" charset="0"/>
              </a:rPr>
              <a:t>.</a:t>
            </a:r>
          </a:p>
        </p:txBody>
      </p:sp>
      <p:sp>
        <p:nvSpPr>
          <p:cNvPr id="26" name="TextBox 26"/>
          <p:cNvSpPr txBox="1"/>
          <p:nvPr/>
        </p:nvSpPr>
        <p:spPr>
          <a:xfrm>
            <a:off x="17107" y="314334"/>
            <a:ext cx="4404937" cy="769441"/>
          </a:xfrm>
          <a:prstGeom prst="rect">
            <a:avLst/>
          </a:prstGeom>
        </p:spPr>
        <p:txBody>
          <a:bodyPr wrap="square" lIns="0" tIns="0" rIns="0" bIns="0" rtlCol="0" anchor="t">
            <a:spAutoFit/>
          </a:bodyPr>
          <a:lstStyle/>
          <a:p>
            <a:pPr>
              <a:lnSpc>
                <a:spcPts val="6000"/>
              </a:lnSpc>
            </a:pPr>
            <a:r>
              <a:rPr lang="en-US" sz="6000" u="sng" spc="-119" dirty="0" err="1">
                <a:solidFill>
                  <a:srgbClr val="FF0000"/>
                </a:solidFill>
                <a:latin typeface="Times New Roman" panose="02020603050405020304" pitchFamily="18" charset="0"/>
                <a:cs typeface="Times New Roman" panose="02020603050405020304" pitchFamily="18" charset="0"/>
              </a:rPr>
              <a:t>Thực</a:t>
            </a:r>
            <a:r>
              <a:rPr lang="en-US" sz="6000" u="sng" spc="-119" dirty="0">
                <a:solidFill>
                  <a:srgbClr val="FF0000"/>
                </a:solidFill>
                <a:latin typeface="Times New Roman" panose="02020603050405020304" pitchFamily="18" charset="0"/>
                <a:cs typeface="Times New Roman" panose="02020603050405020304" pitchFamily="18" charset="0"/>
              </a:rPr>
              <a:t> </a:t>
            </a:r>
            <a:r>
              <a:rPr lang="en-US" sz="6000" u="sng" spc="-119" dirty="0" err="1">
                <a:solidFill>
                  <a:srgbClr val="FF0000"/>
                </a:solidFill>
                <a:latin typeface="Times New Roman" panose="02020603050405020304" pitchFamily="18" charset="0"/>
                <a:cs typeface="Times New Roman" panose="02020603050405020304" pitchFamily="18" charset="0"/>
              </a:rPr>
              <a:t>hành</a:t>
            </a:r>
            <a:r>
              <a:rPr lang="en-US" sz="6000" u="sng" spc="-119" dirty="0">
                <a:solidFill>
                  <a:srgbClr val="FF0000"/>
                </a:solidFill>
                <a:latin typeface="Times New Roman" panose="02020603050405020304" pitchFamily="18" charset="0"/>
                <a:cs typeface="Times New Roman" panose="02020603050405020304" pitchFamily="18" charset="0"/>
              </a:rPr>
              <a:t> 4</a:t>
            </a:r>
          </a:p>
        </p:txBody>
      </p:sp>
      <p:sp>
        <p:nvSpPr>
          <p:cNvPr id="28" name="TextBox 6">
            <a:extLst>
              <a:ext uri="{FF2B5EF4-FFF2-40B4-BE49-F238E27FC236}">
                <a16:creationId xmlns:a16="http://schemas.microsoft.com/office/drawing/2014/main" xmlns="" id="{EFB0632A-C199-A38E-9608-FA03C202BF82}"/>
              </a:ext>
            </a:extLst>
          </p:cNvPr>
          <p:cNvSpPr txBox="1"/>
          <p:nvPr/>
        </p:nvSpPr>
        <p:spPr>
          <a:xfrm>
            <a:off x="4104640" y="0"/>
            <a:ext cx="7847991" cy="6924973"/>
          </a:xfrm>
          <a:prstGeom prst="rect">
            <a:avLst/>
          </a:prstGeom>
        </p:spPr>
        <p:txBody>
          <a:bodyPr wrap="square" lIns="0" tIns="0" rIns="0" bIns="0" rtlCol="0" anchor="t">
            <a:spAutoFit/>
          </a:bodyPr>
          <a:lstStyle/>
          <a:p>
            <a:r>
              <a:rPr lang="en-US" sz="3000" smtClean="0">
                <a:latin typeface="Times New Roman" panose="02020603050405020304" pitchFamily="18" charset="0"/>
                <a:cs typeface="Times New Roman" panose="02020603050405020304" pitchFamily="18" charset="0"/>
              </a:rPr>
              <a:t>Gọi x, y(m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lượt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vườn</a:t>
            </a:r>
            <a:r>
              <a:rPr lang="en-US" sz="3000" dirty="0">
                <a:latin typeface="Times New Roman" panose="02020603050405020304" pitchFamily="18" charset="0"/>
                <a:cs typeface="Times New Roman" panose="02020603050405020304" pitchFamily="18" charset="0"/>
              </a:rPr>
              <a:t> (x &gt; 0;y &gt; 0)</a:t>
            </a:r>
          </a:p>
          <a:p>
            <a:pPr algn="ctr"/>
            <a:r>
              <a:rPr lang="en-US" sz="3000" dirty="0">
                <a:latin typeface="Times New Roman" panose="02020603050405020304" pitchFamily="18" charset="0"/>
                <a:cs typeface="Times New Roman" panose="02020603050405020304" pitchFamily="18" charset="0"/>
              </a:rPr>
              <a:t>Chu vi </a:t>
            </a:r>
            <a:r>
              <a:rPr lang="en-US" sz="3000" dirty="0" err="1">
                <a:latin typeface="Times New Roman" panose="02020603050405020304" pitchFamily="18" charset="0"/>
                <a:cs typeface="Times New Roman" panose="02020603050405020304" pitchFamily="18" charset="0"/>
              </a:rPr>
              <a:t>mảnh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vườn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64m, </a:t>
            </a:r>
            <a:r>
              <a:rPr lang="en-US" sz="3000" dirty="0" err="1">
                <a:latin typeface="Times New Roman" panose="02020603050405020304" pitchFamily="18" charset="0"/>
                <a:cs typeface="Times New Roman" panose="02020603050405020304" pitchFamily="18" charset="0"/>
              </a:rPr>
              <a:t>nên</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phương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i="1">
                <a:latin typeface="Times New Roman" panose="02020603050405020304" pitchFamily="18" charset="0"/>
                <a:cs typeface="Times New Roman" panose="02020603050405020304" pitchFamily="18" charset="0"/>
              </a:rPr>
              <a:t>x </a:t>
            </a:r>
            <a:r>
              <a:rPr lang="en-US" sz="3000" i="1" smtClean="0">
                <a:latin typeface="Times New Roman" panose="02020603050405020304" pitchFamily="18" charset="0"/>
                <a:cs typeface="Times New Roman" panose="02020603050405020304" pitchFamily="18" charset="0"/>
              </a:rPr>
              <a:t>+ y = 32   (1)</a:t>
            </a:r>
            <a:endParaRPr lang="en-US" sz="3000" i="1"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Sau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thêm</a:t>
            </a:r>
            <a:r>
              <a:rPr lang="en-US" sz="3000" dirty="0">
                <a:latin typeface="Times New Roman" panose="02020603050405020304" pitchFamily="18" charset="0"/>
                <a:cs typeface="Times New Roman" panose="02020603050405020304" pitchFamily="18" charset="0"/>
              </a:rPr>
              <a:t> 2m, </a:t>
            </a:r>
            <a:r>
              <a:rPr lang="en-US" sz="3000" dirty="0" err="1">
                <a:latin typeface="Times New Roman" panose="02020603050405020304" pitchFamily="18" charset="0"/>
                <a:cs typeface="Times New Roman" panose="02020603050405020304" pitchFamily="18" charset="0"/>
              </a:rPr>
              <a:t>tăng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thêm</a:t>
            </a:r>
            <a:r>
              <a:rPr lang="en-US" sz="3000" dirty="0">
                <a:latin typeface="Times New Roman" panose="02020603050405020304" pitchFamily="18" charset="0"/>
                <a:cs typeface="Times New Roman" panose="02020603050405020304" pitchFamily="18" charset="0"/>
              </a:rPr>
              <a:t> 3m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tăng</a:t>
            </a:r>
            <a:r>
              <a:rPr lang="en-US" sz="3000" dirty="0">
                <a:latin typeface="Times New Roman" panose="02020603050405020304" pitchFamily="18" charset="0"/>
                <a:cs typeface="Times New Roman" panose="02020603050405020304" pitchFamily="18" charset="0"/>
              </a:rPr>
              <a:t>  88m</a:t>
            </a:r>
            <a:r>
              <a:rPr lang="en-US" sz="3000" baseline="30000" dirty="0">
                <a:latin typeface="Times New Roman" panose="02020603050405020304" pitchFamily="18" charset="0"/>
                <a:cs typeface="Times New Roman" panose="02020603050405020304" pitchFamily="18" charset="0"/>
              </a:rPr>
              <a:t>2</a:t>
            </a:r>
            <a:r>
              <a:rPr lang="en-US" sz="3000" dirty="0">
                <a:latin typeface="Times New Roman" panose="02020603050405020304" pitchFamily="18" charset="0"/>
                <a:cs typeface="Times New Roman" panose="02020603050405020304" pitchFamily="18" charset="0"/>
              </a:rPr>
              <a:t> </a:t>
            </a:r>
          </a:p>
          <a:p>
            <a:r>
              <a:rPr lang="en-US" sz="3000" dirty="0" err="1">
                <a:latin typeface="Times New Roman" panose="02020603050405020304" pitchFamily="18" charset="0"/>
                <a:cs typeface="Times New Roman" panose="02020603050405020304" pitchFamily="18" charset="0"/>
              </a:rPr>
              <a:t>Nên</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phương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(x + 2 </a:t>
            </a:r>
            <a:r>
              <a:rPr lang="en-US" sz="3000" i="1">
                <a:latin typeface="Times New Roman" panose="02020603050405020304" pitchFamily="18" charset="0"/>
                <a:cs typeface="Times New Roman" panose="02020603050405020304" pitchFamily="18" charset="0"/>
              </a:rPr>
              <a:t>)(</a:t>
            </a:r>
            <a:r>
              <a:rPr lang="en-US" sz="3000" i="1" smtClean="0">
                <a:latin typeface="Times New Roman" panose="02020603050405020304" pitchFamily="18" charset="0"/>
                <a:cs typeface="Times New Roman" panose="02020603050405020304" pitchFamily="18" charset="0"/>
              </a:rPr>
              <a:t>y + 3</a:t>
            </a:r>
            <a:r>
              <a:rPr lang="en-US" sz="3000" i="1" dirty="0">
                <a:latin typeface="Times New Roman" panose="02020603050405020304" pitchFamily="18" charset="0"/>
                <a:cs typeface="Times New Roman" panose="02020603050405020304" pitchFamily="18" charset="0"/>
              </a:rPr>
              <a:t>) = </a:t>
            </a:r>
            <a:r>
              <a:rPr lang="en-US" sz="3000" i="1" dirty="0" err="1">
                <a:latin typeface="Times New Roman" panose="02020603050405020304" pitchFamily="18" charset="0"/>
                <a:cs typeface="Times New Roman" panose="02020603050405020304" pitchFamily="18" charset="0"/>
              </a:rPr>
              <a:t>xy</a:t>
            </a:r>
            <a:r>
              <a:rPr lang="en-US" sz="3000" i="1" dirty="0">
                <a:latin typeface="Times New Roman" panose="02020603050405020304" pitchFamily="18" charset="0"/>
                <a:cs typeface="Times New Roman" panose="02020603050405020304" pitchFamily="18" charset="0"/>
              </a:rPr>
              <a:t> + 88</a:t>
            </a:r>
          </a:p>
          <a:p>
            <a:r>
              <a:rPr lang="en-US" sz="3000" smtClean="0">
                <a:latin typeface="Times New Roman" panose="02020603050405020304" pitchFamily="18" charset="0"/>
                <a:cs typeface="Times New Roman" panose="02020603050405020304" pitchFamily="18" charset="0"/>
              </a:rPr>
              <a:t>                                                </a:t>
            </a:r>
            <a:r>
              <a:rPr lang="en-US" sz="3000" i="1" smtClean="0">
                <a:latin typeface="Times New Roman" panose="02020603050405020304" pitchFamily="18" charset="0"/>
                <a:cs typeface="Times New Roman" panose="02020603050405020304" pitchFamily="18" charset="0"/>
              </a:rPr>
              <a:t>3x </a:t>
            </a:r>
            <a:r>
              <a:rPr lang="en-US" sz="3000" i="1" dirty="0">
                <a:latin typeface="Times New Roman" panose="02020603050405020304" pitchFamily="18" charset="0"/>
                <a:cs typeface="Times New Roman" panose="02020603050405020304" pitchFamily="18" charset="0"/>
              </a:rPr>
              <a:t>+ 2y </a:t>
            </a:r>
            <a:r>
              <a:rPr lang="en-US" sz="3000" i="1">
                <a:latin typeface="Times New Roman" panose="02020603050405020304" pitchFamily="18" charset="0"/>
                <a:cs typeface="Times New Roman" panose="02020603050405020304" pitchFamily="18" charset="0"/>
              </a:rPr>
              <a:t>= </a:t>
            </a:r>
            <a:r>
              <a:rPr lang="en-US" sz="3000" i="1" smtClean="0">
                <a:latin typeface="Times New Roman" panose="02020603050405020304" pitchFamily="18" charset="0"/>
                <a:cs typeface="Times New Roman" panose="02020603050405020304" pitchFamily="18" charset="0"/>
              </a:rPr>
              <a:t>82  (2)</a:t>
            </a:r>
            <a:endParaRPr lang="en-US" sz="3000" i="1" dirty="0">
              <a:latin typeface="Times New Roman" panose="02020603050405020304" pitchFamily="18" charset="0"/>
              <a:cs typeface="Times New Roman" panose="02020603050405020304" pitchFamily="18" charset="0"/>
            </a:endParaRPr>
          </a:p>
          <a:p>
            <a:r>
              <a:rPr lang="en-US" sz="3000" err="1">
                <a:latin typeface="Times New Roman" panose="02020603050405020304" pitchFamily="18" charset="0"/>
                <a:cs typeface="Times New Roman" panose="02020603050405020304" pitchFamily="18" charset="0"/>
              </a:rPr>
              <a:t>Từ</a:t>
            </a:r>
            <a:r>
              <a:rPr lang="en-US" sz="3000">
                <a:latin typeface="Times New Roman" panose="02020603050405020304" pitchFamily="18" charset="0"/>
                <a:cs typeface="Times New Roman" panose="02020603050405020304" pitchFamily="18" charset="0"/>
              </a:rPr>
              <a:t> </a:t>
            </a:r>
            <a:r>
              <a:rPr lang="en-US" sz="3000" smtClean="0">
                <a:latin typeface="Times New Roman" panose="02020603050405020304" pitchFamily="18" charset="0"/>
                <a:cs typeface="Times New Roman" panose="02020603050405020304" pitchFamily="18" charset="0"/>
              </a:rPr>
              <a:t>(1) và (2) </a:t>
            </a:r>
            <a:r>
              <a:rPr lang="en-US" sz="3000">
                <a:latin typeface="Times New Roman" panose="02020603050405020304" pitchFamily="18" charset="0"/>
                <a:cs typeface="Times New Roman" panose="02020603050405020304" pitchFamily="18" charset="0"/>
              </a:rPr>
              <a:t>ta </a:t>
            </a:r>
            <a:r>
              <a:rPr lang="en-US" sz="3000" smtClean="0">
                <a:latin typeface="Times New Roman" panose="02020603050405020304" pitchFamily="18" charset="0"/>
                <a:cs typeface="Times New Roman" panose="02020603050405020304" pitchFamily="18" charset="0"/>
              </a:rPr>
              <a:t>có hệ </a:t>
            </a:r>
            <a:r>
              <a:rPr lang="en-US" sz="3000">
                <a:latin typeface="Times New Roman" panose="02020603050405020304" pitchFamily="18" charset="0"/>
                <a:cs typeface="Times New Roman" panose="02020603050405020304" pitchFamily="18" charset="0"/>
              </a:rPr>
              <a:t>phương </a:t>
            </a:r>
            <a:r>
              <a:rPr lang="en-US" sz="3000" smtClean="0">
                <a:latin typeface="Times New Roman" panose="02020603050405020304" pitchFamily="18" charset="0"/>
                <a:cs typeface="Times New Roman" panose="02020603050405020304" pitchFamily="18" charset="0"/>
              </a:rPr>
              <a:t>trình:</a:t>
            </a:r>
            <a:endParaRPr lang="en-US" sz="3000" dirty="0">
              <a:latin typeface="Times New Roman" panose="02020603050405020304" pitchFamily="18" charset="0"/>
              <a:cs typeface="Times New Roman" panose="02020603050405020304" pitchFamily="18" charset="0"/>
            </a:endParaRPr>
          </a:p>
          <a:p>
            <a:endParaRPr lang="en-US" sz="3000" dirty="0">
              <a:latin typeface="Times New Roman" panose="02020603050405020304" pitchFamily="18" charset="0"/>
              <a:cs typeface="Times New Roman" panose="02020603050405020304" pitchFamily="18" charset="0"/>
            </a:endParaRPr>
          </a:p>
          <a:p>
            <a:endParaRPr lang="en-US" sz="3000" smtClean="0">
              <a:latin typeface="Times New Roman" panose="02020603050405020304" pitchFamily="18" charset="0"/>
              <a:cs typeface="Times New Roman" panose="02020603050405020304" pitchFamily="18" charset="0"/>
            </a:endParaRPr>
          </a:p>
          <a:p>
            <a:r>
              <a:rPr lang="en-US" sz="3000" smtClean="0">
                <a:latin typeface="Times New Roman" panose="02020603050405020304" pitchFamily="18" charset="0"/>
                <a:cs typeface="Times New Roman" panose="02020603050405020304" pitchFamily="18" charset="0"/>
              </a:rPr>
              <a:t> </a:t>
            </a:r>
          </a:p>
          <a:p>
            <a:endParaRPr lang="en-US" sz="3000" smtClean="0">
              <a:latin typeface="Times New Roman" panose="02020603050405020304" pitchFamily="18" charset="0"/>
              <a:cs typeface="Times New Roman" panose="02020603050405020304" pitchFamily="18" charset="0"/>
            </a:endParaRPr>
          </a:p>
          <a:p>
            <a:r>
              <a:rPr lang="en-US" sz="2900" smtClean="0">
                <a:latin typeface="Times New Roman" panose="02020603050405020304" pitchFamily="18" charset="0"/>
                <a:cs typeface="Times New Roman" panose="02020603050405020304" pitchFamily="18" charset="0"/>
              </a:rPr>
              <a:t>Vậy </a:t>
            </a:r>
            <a:r>
              <a:rPr lang="en-US" sz="2900" dirty="0" err="1">
                <a:latin typeface="Times New Roman" panose="02020603050405020304" pitchFamily="18" charset="0"/>
                <a:cs typeface="Times New Roman" panose="02020603050405020304" pitchFamily="18" charset="0"/>
              </a:rPr>
              <a:t>chiều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dài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chiều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rộng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của</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mảnh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vườn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đó</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lần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lượt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là</a:t>
            </a:r>
            <a:r>
              <a:rPr lang="en-US" sz="2900" dirty="0">
                <a:latin typeface="Times New Roman" panose="02020603050405020304" pitchFamily="18" charset="0"/>
                <a:cs typeface="Times New Roman" panose="02020603050405020304" pitchFamily="18" charset="0"/>
              </a:rPr>
              <a:t> 18m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14m</a:t>
            </a:r>
          </a:p>
        </p:txBody>
      </p:sp>
      <p:graphicFrame>
        <p:nvGraphicFramePr>
          <p:cNvPr id="29" name="Object 28">
            <a:extLst>
              <a:ext uri="{FF2B5EF4-FFF2-40B4-BE49-F238E27FC236}">
                <a16:creationId xmlns:a16="http://schemas.microsoft.com/office/drawing/2014/main" xmlns="" id="{3D966E78-330F-8946-EE82-390DDB4501B2}"/>
              </a:ext>
            </a:extLst>
          </p:cNvPr>
          <p:cNvGraphicFramePr>
            <a:graphicFrameLocks noChangeAspect="1"/>
          </p:cNvGraphicFramePr>
          <p:nvPr>
            <p:extLst>
              <p:ext uri="{D42A27DB-BD31-4B8C-83A1-F6EECF244321}">
                <p14:modId xmlns:p14="http://schemas.microsoft.com/office/powerpoint/2010/main" val="1441910870"/>
              </p:ext>
            </p:extLst>
          </p:nvPr>
        </p:nvGraphicFramePr>
        <p:xfrm>
          <a:off x="9424661" y="3611944"/>
          <a:ext cx="2258906" cy="1178560"/>
        </p:xfrm>
        <a:graphic>
          <a:graphicData uri="http://schemas.openxmlformats.org/presentationml/2006/ole">
            <mc:AlternateContent xmlns:mc="http://schemas.openxmlformats.org/markup-compatibility/2006">
              <mc:Choice xmlns:v="urn:schemas-microsoft-com:vml" Requires="v">
                <p:oleObj spid="_x0000_s15432" name="Equation" r:id="rId6" imgW="876240" imgH="457200" progId="Equation.DSMT4">
                  <p:embed/>
                </p:oleObj>
              </mc:Choice>
              <mc:Fallback>
                <p:oleObj name="Equation" r:id="rId6" imgW="876240" imgH="457200" progId="Equation.DSMT4">
                  <p:embed/>
                  <p:pic>
                    <p:nvPicPr>
                      <p:cNvPr id="29" name="Object 28">
                        <a:extLst>
                          <a:ext uri="{FF2B5EF4-FFF2-40B4-BE49-F238E27FC236}">
                            <a16:creationId xmlns:a16="http://schemas.microsoft.com/office/drawing/2014/main" xmlns="" id="{3D966E78-330F-8946-EE82-390DDB4501B2}"/>
                          </a:ext>
                        </a:extLst>
                      </p:cNvPr>
                      <p:cNvPicPr/>
                      <p:nvPr/>
                    </p:nvPicPr>
                    <p:blipFill>
                      <a:blip r:embed="rId7"/>
                      <a:stretch>
                        <a:fillRect/>
                      </a:stretch>
                    </p:blipFill>
                    <p:spPr>
                      <a:xfrm>
                        <a:off x="9424661" y="3611944"/>
                        <a:ext cx="2258906" cy="117856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xmlns="" id="{3D966E78-330F-8946-EE82-390DDB4501B2}"/>
              </a:ext>
            </a:extLst>
          </p:cNvPr>
          <p:cNvGraphicFramePr>
            <a:graphicFrameLocks noChangeAspect="1"/>
          </p:cNvGraphicFramePr>
          <p:nvPr>
            <p:extLst>
              <p:ext uri="{D42A27DB-BD31-4B8C-83A1-F6EECF244321}">
                <p14:modId xmlns:p14="http://schemas.microsoft.com/office/powerpoint/2010/main" val="296440740"/>
              </p:ext>
            </p:extLst>
          </p:nvPr>
        </p:nvGraphicFramePr>
        <p:xfrm>
          <a:off x="9453193" y="4797122"/>
          <a:ext cx="1309688" cy="1177925"/>
        </p:xfrm>
        <a:graphic>
          <a:graphicData uri="http://schemas.openxmlformats.org/presentationml/2006/ole">
            <mc:AlternateContent xmlns:mc="http://schemas.openxmlformats.org/markup-compatibility/2006">
              <mc:Choice xmlns:v="urn:schemas-microsoft-com:vml" Requires="v">
                <p:oleObj spid="_x0000_s15433" name="Equation" r:id="rId8" imgW="507960" imgH="457200" progId="Equation.DSMT4">
                  <p:embed/>
                </p:oleObj>
              </mc:Choice>
              <mc:Fallback>
                <p:oleObj name="Equation" r:id="rId8" imgW="507960" imgH="457200" progId="Equation.DSMT4">
                  <p:embed/>
                  <p:pic>
                    <p:nvPicPr>
                      <p:cNvPr id="9" name="Object 8">
                        <a:extLst>
                          <a:ext uri="{FF2B5EF4-FFF2-40B4-BE49-F238E27FC236}">
                            <a16:creationId xmlns:a16="http://schemas.microsoft.com/office/drawing/2014/main" xmlns="" id="{3D966E78-330F-8946-EE82-390DDB4501B2}"/>
                          </a:ext>
                        </a:extLst>
                      </p:cNvPr>
                      <p:cNvPicPr/>
                      <p:nvPr/>
                    </p:nvPicPr>
                    <p:blipFill>
                      <a:blip r:embed="rId9"/>
                      <a:stretch>
                        <a:fillRect/>
                      </a:stretch>
                    </p:blipFill>
                    <p:spPr>
                      <a:xfrm>
                        <a:off x="9453193" y="4797122"/>
                        <a:ext cx="1309688" cy="117792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xmlns="" id="{FDF4CFF2-DAA5-410C-6A84-C53395B93854}"/>
              </a:ext>
            </a:extLst>
          </p:cNvPr>
          <p:cNvSpPr txBox="1"/>
          <p:nvPr/>
        </p:nvSpPr>
        <p:spPr>
          <a:xfrm>
            <a:off x="10882457" y="5155441"/>
            <a:ext cx="1189749" cy="553998"/>
          </a:xfrm>
          <a:prstGeom prst="rect">
            <a:avLst/>
          </a:prstGeom>
          <a:noFill/>
        </p:spPr>
        <p:txBody>
          <a:bodyPr wrap="none" rtlCol="0">
            <a:spAutoFit/>
          </a:bodyPr>
          <a:lstStyle/>
          <a:p>
            <a:r>
              <a:rPr lang="en-US" sz="3000" smtClean="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rPr>
              <a:t>(nhận)</a:t>
            </a:r>
            <a:endParaRPr lang="en-US" sz="3000" dirty="0">
              <a:solidFill>
                <a:schemeClr val="tx1">
                  <a:lumMod val="95000"/>
                  <a:lumOff val="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989339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barn(inVertical)">
                                      <p:cBhvr>
                                        <p:cTn id="17" dur="500"/>
                                        <p:tgtEl>
                                          <p:spTgt spid="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8">
                                            <p:txEl>
                                              <p:pRg st="2" end="2"/>
                                            </p:txEl>
                                          </p:spTgt>
                                        </p:tgtEl>
                                        <p:attrNameLst>
                                          <p:attrName>style.visibility</p:attrName>
                                        </p:attrNameLst>
                                      </p:cBhvr>
                                      <p:to>
                                        <p:strVal val="visible"/>
                                      </p:to>
                                    </p:set>
                                    <p:animEffect transition="in" filter="circle(in)">
                                      <p:cBhvr>
                                        <p:cTn id="22" dur="2000"/>
                                        <p:tgtEl>
                                          <p:spTgt spid="28">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8">
                                            <p:txEl>
                                              <p:pRg st="3" end="3"/>
                                            </p:txEl>
                                          </p:spTgt>
                                        </p:tgtEl>
                                        <p:attrNameLst>
                                          <p:attrName>style.visibility</p:attrName>
                                        </p:attrNameLst>
                                      </p:cBhvr>
                                      <p:to>
                                        <p:strVal val="visible"/>
                                      </p:to>
                                    </p:set>
                                    <p:animEffect transition="in" filter="circle(in)">
                                      <p:cBhvr>
                                        <p:cTn id="25" dur="2000"/>
                                        <p:tgtEl>
                                          <p:spTgt spid="2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8">
                                            <p:txEl>
                                              <p:pRg st="4" end="4"/>
                                            </p:txEl>
                                          </p:spTgt>
                                        </p:tgtEl>
                                        <p:attrNameLst>
                                          <p:attrName>style.visibility</p:attrName>
                                        </p:attrNameLst>
                                      </p:cBhvr>
                                      <p:to>
                                        <p:strVal val="visible"/>
                                      </p:to>
                                    </p:set>
                                    <p:animEffect transition="in" filter="wipe(down)">
                                      <p:cBhvr>
                                        <p:cTn id="30" dur="500"/>
                                        <p:tgtEl>
                                          <p:spTgt spid="2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8">
                                            <p:txEl>
                                              <p:pRg st="5" end="5"/>
                                            </p:txEl>
                                          </p:spTgt>
                                        </p:tgtEl>
                                        <p:attrNameLst>
                                          <p:attrName>style.visibility</p:attrName>
                                        </p:attrNameLst>
                                      </p:cBhvr>
                                      <p:to>
                                        <p:strVal val="visible"/>
                                      </p:to>
                                    </p:set>
                                    <p:animEffect transition="in" filter="barn(inVertical)">
                                      <p:cBhvr>
                                        <p:cTn id="35" dur="500"/>
                                        <p:tgtEl>
                                          <p:spTgt spid="28">
                                            <p:txEl>
                                              <p:pRg st="5" end="5"/>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8">
                                            <p:txEl>
                                              <p:pRg st="10" end="10"/>
                                            </p:txEl>
                                          </p:spTgt>
                                        </p:tgtEl>
                                        <p:attrNameLst>
                                          <p:attrName>style.visibility</p:attrName>
                                        </p:attrNameLst>
                                      </p:cBhvr>
                                      <p:to>
                                        <p:strVal val="visible"/>
                                      </p:to>
                                    </p:set>
                                    <p:animEffect transition="in" filter="barn(inVertical)">
                                      <p:cBhvr>
                                        <p:cTn id="53" dur="500"/>
                                        <p:tgtEl>
                                          <p:spTgt spid="2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97610" y="254000"/>
            <a:ext cx="10181590" cy="6167120"/>
          </a:xfrm>
          <a:custGeom>
            <a:avLst/>
            <a:gdLst/>
            <a:ahLst/>
            <a:cxnLst/>
            <a:rect l="l" t="t" r="r" b="b"/>
            <a:pathLst>
              <a:path w="14973300" h="8983980">
                <a:moveTo>
                  <a:pt x="0" y="0"/>
                </a:moveTo>
                <a:lnTo>
                  <a:pt x="14973300" y="0"/>
                </a:lnTo>
                <a:lnTo>
                  <a:pt x="14973300" y="8983980"/>
                </a:lnTo>
                <a:lnTo>
                  <a:pt x="0" y="89839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a:hlinkClick r:id="rId4" action="ppaction://hlinksldjump"/>
          </p:cNvPr>
          <p:cNvSpPr/>
          <p:nvPr/>
        </p:nvSpPr>
        <p:spPr>
          <a:xfrm>
            <a:off x="0" y="6292365"/>
            <a:ext cx="12192000" cy="2316480"/>
          </a:xfrm>
          <a:custGeom>
            <a:avLst/>
            <a:gdLst/>
            <a:ahLst/>
            <a:cxnLst/>
            <a:rect l="l" t="t" r="r" b="b"/>
            <a:pathLst>
              <a:path w="18288000" h="3474720">
                <a:moveTo>
                  <a:pt x="0" y="0"/>
                </a:moveTo>
                <a:lnTo>
                  <a:pt x="18288000" y="0"/>
                </a:lnTo>
                <a:lnTo>
                  <a:pt x="18288000" y="3474720"/>
                </a:lnTo>
                <a:lnTo>
                  <a:pt x="0" y="3474720"/>
                </a:lnTo>
                <a:lnTo>
                  <a:pt x="0" y="0"/>
                </a:lnTo>
                <a:close/>
              </a:path>
            </a:pathLst>
          </a:custGeom>
          <a:blipFill>
            <a:blip r:embed="rId5"/>
            <a:stretch>
              <a:fillRect/>
            </a:stretch>
          </a:blipFill>
        </p:spPr>
      </p:sp>
      <p:sp>
        <p:nvSpPr>
          <p:cNvPr id="10" name="TextBox 10"/>
          <p:cNvSpPr txBox="1"/>
          <p:nvPr/>
        </p:nvSpPr>
        <p:spPr>
          <a:xfrm>
            <a:off x="3484305" y="570735"/>
            <a:ext cx="5223389" cy="1404231"/>
          </a:xfrm>
          <a:prstGeom prst="rect">
            <a:avLst/>
          </a:prstGeom>
        </p:spPr>
        <p:txBody>
          <a:bodyPr wrap="square" lIns="0" tIns="0" rIns="0" bIns="0" rtlCol="0" anchor="t">
            <a:spAutoFit/>
          </a:bodyPr>
          <a:lstStyle/>
          <a:p>
            <a:pPr algn="ctr">
              <a:lnSpc>
                <a:spcPts val="12133"/>
              </a:lnSpc>
            </a:pPr>
            <a:r>
              <a:rPr lang="en-US" sz="8000" dirty="0" err="1">
                <a:solidFill>
                  <a:srgbClr val="FF0000"/>
                </a:solidFill>
                <a:latin typeface="Times New Roman" panose="02020603050405020304" pitchFamily="18" charset="0"/>
                <a:cs typeface="Times New Roman" panose="02020603050405020304" pitchFamily="18" charset="0"/>
              </a:rPr>
              <a:t>Vận</a:t>
            </a:r>
            <a:r>
              <a:rPr lang="en-US" sz="8000" dirty="0">
                <a:solidFill>
                  <a:srgbClr val="FF0000"/>
                </a:solidFill>
                <a:latin typeface="Times New Roman" panose="02020603050405020304" pitchFamily="18" charset="0"/>
                <a:cs typeface="Times New Roman" panose="02020603050405020304" pitchFamily="18" charset="0"/>
              </a:rPr>
              <a:t> </a:t>
            </a:r>
            <a:r>
              <a:rPr lang="en-US" sz="8000" dirty="0" err="1">
                <a:solidFill>
                  <a:srgbClr val="FF0000"/>
                </a:solidFill>
                <a:latin typeface="Times New Roman" panose="02020603050405020304" pitchFamily="18" charset="0"/>
                <a:cs typeface="Times New Roman" panose="02020603050405020304" pitchFamily="18" charset="0"/>
              </a:rPr>
              <a:t>dụng</a:t>
            </a:r>
            <a:r>
              <a:rPr lang="en-US" sz="8000" dirty="0">
                <a:solidFill>
                  <a:srgbClr val="FF0000"/>
                </a:solidFill>
                <a:latin typeface="Times New Roman" panose="02020603050405020304" pitchFamily="18" charset="0"/>
                <a:cs typeface="Times New Roman" panose="02020603050405020304" pitchFamily="18" charset="0"/>
              </a:rPr>
              <a:t> 2</a:t>
            </a:r>
          </a:p>
        </p:txBody>
      </p:sp>
      <p:sp>
        <p:nvSpPr>
          <p:cNvPr id="11" name="TextBox 11"/>
          <p:cNvSpPr txBox="1"/>
          <p:nvPr/>
        </p:nvSpPr>
        <p:spPr>
          <a:xfrm>
            <a:off x="1534160" y="2129140"/>
            <a:ext cx="9309100" cy="2954655"/>
          </a:xfrm>
          <a:prstGeom prst="rect">
            <a:avLst/>
          </a:prstGeom>
        </p:spPr>
        <p:txBody>
          <a:bodyPr wrap="square" lIns="0" tIns="0" rIns="0" bIns="0" rtlCol="0" anchor="t">
            <a:spAutoFit/>
          </a:bodyPr>
          <a:lstStyle/>
          <a:p>
            <a:pPr algn="just">
              <a:lnSpc>
                <a:spcPct val="150000"/>
              </a:lnSpc>
            </a:pPr>
            <a:r>
              <a:rPr lang="en-US" sz="3200" spc="25" dirty="0" err="1">
                <a:solidFill>
                  <a:srgbClr val="414B3B"/>
                </a:solidFill>
                <a:latin typeface="Times New Roman" panose="02020603050405020304" pitchFamily="18" charset="0"/>
                <a:cs typeface="Times New Roman" panose="02020603050405020304" pitchFamily="18" charset="0"/>
              </a:rPr>
              <a:t>Tại</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một</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cửa</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hàng</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chị</a:t>
            </a:r>
            <a:r>
              <a:rPr lang="en-US" sz="3200" spc="25" dirty="0">
                <a:solidFill>
                  <a:srgbClr val="414B3B"/>
                </a:solidFill>
                <a:latin typeface="Times New Roman" panose="02020603050405020304" pitchFamily="18" charset="0"/>
                <a:cs typeface="Times New Roman" panose="02020603050405020304" pitchFamily="18" charset="0"/>
              </a:rPr>
              <a:t> An </a:t>
            </a:r>
            <a:r>
              <a:rPr lang="en-US" sz="3200" spc="25" dirty="0" err="1">
                <a:solidFill>
                  <a:srgbClr val="414B3B"/>
                </a:solidFill>
                <a:latin typeface="Times New Roman" panose="02020603050405020304" pitchFamily="18" charset="0"/>
                <a:cs typeface="Times New Roman" panose="02020603050405020304" pitchFamily="18" charset="0"/>
              </a:rPr>
              <a:t>mua</a:t>
            </a:r>
            <a:r>
              <a:rPr lang="en-US" sz="3200" spc="25" dirty="0">
                <a:solidFill>
                  <a:srgbClr val="414B3B"/>
                </a:solidFill>
                <a:latin typeface="Times New Roman" panose="02020603050405020304" pitchFamily="18" charset="0"/>
                <a:cs typeface="Times New Roman" panose="02020603050405020304" pitchFamily="18" charset="0"/>
              </a:rPr>
              <a:t> 1,2 kg </a:t>
            </a:r>
            <a:r>
              <a:rPr lang="en-US" sz="3200" spc="25" dirty="0" err="1">
                <a:solidFill>
                  <a:srgbClr val="414B3B"/>
                </a:solidFill>
                <a:latin typeface="Times New Roman" panose="02020603050405020304" pitchFamily="18" charset="0"/>
                <a:cs typeface="Times New Roman" panose="02020603050405020304" pitchFamily="18" charset="0"/>
              </a:rPr>
              <a:t>thịt</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lợn</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và</a:t>
            </a:r>
            <a:r>
              <a:rPr lang="en-US" sz="3200" spc="25" dirty="0">
                <a:solidFill>
                  <a:srgbClr val="414B3B"/>
                </a:solidFill>
                <a:latin typeface="Times New Roman" panose="02020603050405020304" pitchFamily="18" charset="0"/>
                <a:cs typeface="Times New Roman" panose="02020603050405020304" pitchFamily="18" charset="0"/>
              </a:rPr>
              <a:t> 0,7 kg </a:t>
            </a:r>
            <a:r>
              <a:rPr lang="en-US" sz="3200" spc="25" dirty="0" err="1">
                <a:solidFill>
                  <a:srgbClr val="414B3B"/>
                </a:solidFill>
                <a:latin typeface="Times New Roman" panose="02020603050405020304" pitchFamily="18" charset="0"/>
                <a:cs typeface="Times New Roman" panose="02020603050405020304" pitchFamily="18" charset="0"/>
              </a:rPr>
              <a:t>thịt</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bò</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hết</a:t>
            </a:r>
            <a:r>
              <a:rPr lang="en-US" sz="3200" spc="25" dirty="0">
                <a:solidFill>
                  <a:srgbClr val="414B3B"/>
                </a:solidFill>
                <a:latin typeface="Times New Roman" panose="02020603050405020304" pitchFamily="18" charset="0"/>
                <a:cs typeface="Times New Roman" panose="02020603050405020304" pitchFamily="18" charset="0"/>
              </a:rPr>
              <a:t> 362 000 </a:t>
            </a:r>
            <a:r>
              <a:rPr lang="en-US" sz="3200" spc="25" dirty="0" err="1">
                <a:solidFill>
                  <a:srgbClr val="414B3B"/>
                </a:solidFill>
                <a:latin typeface="Times New Roman" panose="02020603050405020304" pitchFamily="18" charset="0"/>
                <a:cs typeface="Times New Roman" panose="02020603050405020304" pitchFamily="18" charset="0"/>
              </a:rPr>
              <a:t>đồng</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chị</a:t>
            </a:r>
            <a:r>
              <a:rPr lang="en-US" sz="3200" spc="25" dirty="0">
                <a:solidFill>
                  <a:srgbClr val="414B3B"/>
                </a:solidFill>
                <a:latin typeface="Times New Roman" panose="02020603050405020304" pitchFamily="18" charset="0"/>
                <a:cs typeface="Times New Roman" panose="02020603050405020304" pitchFamily="18" charset="0"/>
              </a:rPr>
              <a:t> Ba </a:t>
            </a:r>
            <a:r>
              <a:rPr lang="en-US" sz="3200" spc="25" dirty="0" err="1">
                <a:solidFill>
                  <a:srgbClr val="414B3B"/>
                </a:solidFill>
                <a:latin typeface="Times New Roman" panose="02020603050405020304" pitchFamily="18" charset="0"/>
                <a:cs typeface="Times New Roman" panose="02020603050405020304" pitchFamily="18" charset="0"/>
              </a:rPr>
              <a:t>mua</a:t>
            </a:r>
            <a:r>
              <a:rPr lang="en-US" sz="3200" spc="25" dirty="0">
                <a:solidFill>
                  <a:srgbClr val="414B3B"/>
                </a:solidFill>
                <a:latin typeface="Times New Roman" panose="02020603050405020304" pitchFamily="18" charset="0"/>
                <a:cs typeface="Times New Roman" panose="02020603050405020304" pitchFamily="18" charset="0"/>
              </a:rPr>
              <a:t> 0,8kg </a:t>
            </a:r>
            <a:r>
              <a:rPr lang="en-US" sz="3200" spc="25" dirty="0" err="1">
                <a:solidFill>
                  <a:srgbClr val="414B3B"/>
                </a:solidFill>
                <a:latin typeface="Times New Roman" panose="02020603050405020304" pitchFamily="18" charset="0"/>
                <a:cs typeface="Times New Roman" panose="02020603050405020304" pitchFamily="18" charset="0"/>
              </a:rPr>
              <a:t>thịt</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lợn</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và</a:t>
            </a:r>
            <a:r>
              <a:rPr lang="en-US" sz="3200" spc="25" dirty="0">
                <a:solidFill>
                  <a:srgbClr val="414B3B"/>
                </a:solidFill>
                <a:latin typeface="Times New Roman" panose="02020603050405020304" pitchFamily="18" charset="0"/>
                <a:cs typeface="Times New Roman" panose="02020603050405020304" pitchFamily="18" charset="0"/>
              </a:rPr>
              <a:t> 0,5 kg </a:t>
            </a:r>
            <a:r>
              <a:rPr lang="en-US" sz="3200" spc="25" dirty="0" err="1">
                <a:solidFill>
                  <a:srgbClr val="414B3B"/>
                </a:solidFill>
                <a:latin typeface="Times New Roman" panose="02020603050405020304" pitchFamily="18" charset="0"/>
                <a:cs typeface="Times New Roman" panose="02020603050405020304" pitchFamily="18" charset="0"/>
              </a:rPr>
              <a:t>thịt</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bò</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cùng</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loại</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hết</a:t>
            </a:r>
            <a:r>
              <a:rPr lang="en-US" sz="3200" spc="25" dirty="0">
                <a:solidFill>
                  <a:srgbClr val="414B3B"/>
                </a:solidFill>
                <a:latin typeface="Times New Roman" panose="02020603050405020304" pitchFamily="18" charset="0"/>
                <a:cs typeface="Times New Roman" panose="02020603050405020304" pitchFamily="18" charset="0"/>
              </a:rPr>
              <a:t> 250 000 </a:t>
            </a:r>
            <a:r>
              <a:rPr lang="en-US" sz="3200" spc="25" dirty="0" err="1">
                <a:solidFill>
                  <a:srgbClr val="414B3B"/>
                </a:solidFill>
                <a:latin typeface="Times New Roman" panose="02020603050405020304" pitchFamily="18" charset="0"/>
                <a:cs typeface="Times New Roman" panose="02020603050405020304" pitchFamily="18" charset="0"/>
              </a:rPr>
              <a:t>đồng</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Làm</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thế</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nào</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để</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tính</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được</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giá</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tiền</a:t>
            </a:r>
            <a:r>
              <a:rPr lang="en-US" sz="3200" spc="25" dirty="0">
                <a:solidFill>
                  <a:srgbClr val="414B3B"/>
                </a:solidFill>
                <a:latin typeface="Times New Roman" panose="02020603050405020304" pitchFamily="18" charset="0"/>
                <a:cs typeface="Times New Roman" panose="02020603050405020304" pitchFamily="18" charset="0"/>
              </a:rPr>
              <a:t> 1kg </a:t>
            </a:r>
            <a:r>
              <a:rPr lang="en-US" sz="3200" spc="25" dirty="0" err="1">
                <a:solidFill>
                  <a:srgbClr val="414B3B"/>
                </a:solidFill>
                <a:latin typeface="Times New Roman" panose="02020603050405020304" pitchFamily="18" charset="0"/>
                <a:cs typeface="Times New Roman" panose="02020603050405020304" pitchFamily="18" charset="0"/>
              </a:rPr>
              <a:t>mỗi</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loại</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thịt</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lợn</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và</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thịt</a:t>
            </a:r>
            <a:r>
              <a:rPr lang="en-US" sz="3200" spc="25" dirty="0">
                <a:solidFill>
                  <a:srgbClr val="414B3B"/>
                </a:solidFill>
                <a:latin typeface="Times New Roman" panose="02020603050405020304" pitchFamily="18" charset="0"/>
                <a:cs typeface="Times New Roman" panose="02020603050405020304" pitchFamily="18" charset="0"/>
              </a:rPr>
              <a:t> </a:t>
            </a:r>
            <a:r>
              <a:rPr lang="en-US" sz="3200" spc="25" dirty="0" err="1">
                <a:solidFill>
                  <a:srgbClr val="414B3B"/>
                </a:solidFill>
                <a:latin typeface="Times New Roman" panose="02020603050405020304" pitchFamily="18" charset="0"/>
                <a:cs typeface="Times New Roman" panose="02020603050405020304" pitchFamily="18" charset="0"/>
              </a:rPr>
              <a:t>bò</a:t>
            </a:r>
            <a:r>
              <a:rPr lang="en-US" sz="3200" spc="25" dirty="0">
                <a:solidFill>
                  <a:srgbClr val="414B3B"/>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12182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3468</TotalTime>
  <Words>1202</Words>
  <Application>Microsoft Office PowerPoint</Application>
  <PresentationFormat>Custom</PresentationFormat>
  <Paragraphs>89</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 TRUC</dc:creator>
  <cp:lastModifiedBy>WIN7X64</cp:lastModifiedBy>
  <cp:revision>42</cp:revision>
  <dcterms:created xsi:type="dcterms:W3CDTF">2025-09-28T00:18:04Z</dcterms:created>
  <dcterms:modified xsi:type="dcterms:W3CDTF">2025-12-04T06:59:33Z</dcterms:modified>
</cp:coreProperties>
</file>