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10" r:id="rId2"/>
    <p:sldMasterId id="2147483722" r:id="rId3"/>
    <p:sldMasterId id="2147483745" r:id="rId4"/>
  </p:sldMasterIdLst>
  <p:notesMasterIdLst>
    <p:notesMasterId r:id="rId28"/>
  </p:notesMasterIdLst>
  <p:sldIdLst>
    <p:sldId id="257" r:id="rId5"/>
    <p:sldId id="270" r:id="rId6"/>
    <p:sldId id="269" r:id="rId7"/>
    <p:sldId id="261" r:id="rId8"/>
    <p:sldId id="262" r:id="rId9"/>
    <p:sldId id="263" r:id="rId10"/>
    <p:sldId id="299" r:id="rId11"/>
    <p:sldId id="264" r:id="rId12"/>
    <p:sldId id="275" r:id="rId13"/>
    <p:sldId id="276" r:id="rId14"/>
    <p:sldId id="301" r:id="rId15"/>
    <p:sldId id="302" r:id="rId16"/>
    <p:sldId id="271" r:id="rId17"/>
    <p:sldId id="300" r:id="rId18"/>
    <p:sldId id="303" r:id="rId19"/>
    <p:sldId id="283" r:id="rId20"/>
    <p:sldId id="284" r:id="rId21"/>
    <p:sldId id="285" r:id="rId22"/>
    <p:sldId id="286" r:id="rId23"/>
    <p:sldId id="287" r:id="rId24"/>
    <p:sldId id="288" r:id="rId25"/>
    <p:sldId id="297" r:id="rId26"/>
    <p:sldId id="304"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F3F3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2" d="100"/>
          <a:sy n="92" d="100"/>
        </p:scale>
        <p:origin x="-498"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C7A0F0-ADF7-4EE1-9D04-B1BBE5FB72BB}" type="datetimeFigureOut">
              <a:rPr lang="en-US" smtClean="0"/>
              <a:t>04/12/2025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3A4AD1-79FB-4315-914E-4EDA9704D60C}" type="slidenum">
              <a:rPr lang="en-US" smtClean="0"/>
              <a:t>‹#›</a:t>
            </a:fld>
            <a:endParaRPr lang="en-US"/>
          </a:p>
        </p:txBody>
      </p:sp>
    </p:spTree>
    <p:extLst>
      <p:ext uri="{BB962C8B-B14F-4D97-AF65-F5344CB8AC3E}">
        <p14:creationId xmlns:p14="http://schemas.microsoft.com/office/powerpoint/2010/main" val="3146283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76A868A-05E6-4857-8B83-F9F2D51BA8AF}" type="slidenum">
              <a:rPr lang="zh-CN" altLang="en-US" smtClean="0"/>
              <a:t>23</a:t>
            </a:fld>
            <a:endParaRPr lang="zh-CN" altLang="en-US"/>
          </a:p>
        </p:txBody>
      </p:sp>
    </p:spTree>
    <p:extLst>
      <p:ext uri="{BB962C8B-B14F-4D97-AF65-F5344CB8AC3E}">
        <p14:creationId xmlns:p14="http://schemas.microsoft.com/office/powerpoint/2010/main" val="37810028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5271311"/>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1218565"/>
            <a:fld id="{B44CCEC7-3A54-47D1-BB25-17A0FDA63797}" type="datetimeFigureOut">
              <a:rPr lang="zh-CN" altLang="en-US" sz="2400">
                <a:solidFill>
                  <a:prstClr val="black"/>
                </a:solidFill>
              </a:rPr>
              <a:pPr defTabSz="1218565"/>
              <a:t>2025/12/4</a:t>
            </a:fld>
            <a:endParaRPr lang="zh-CN" altLang="en-US" sz="2400">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1218565"/>
            <a:endParaRPr lang="zh-CN" altLang="en-US" sz="2400">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1218565"/>
            <a:fld id="{65495661-81B6-46E9-A91E-889569155CC2}" type="slidenum">
              <a:rPr lang="zh-CN" altLang="en-US" sz="2400">
                <a:solidFill>
                  <a:prstClr val="black"/>
                </a:solidFill>
              </a:rPr>
              <a:pPr defTabSz="1218565"/>
              <a:t>‹#›</a:t>
            </a:fld>
            <a:endParaRPr lang="zh-CN" altLang="en-US" sz="2400">
              <a:solidFill>
                <a:prstClr val="black"/>
              </a:solidFill>
            </a:endParaRPr>
          </a:p>
        </p:txBody>
      </p:sp>
    </p:spTree>
    <p:extLst>
      <p:ext uri="{BB962C8B-B14F-4D97-AF65-F5344CB8AC3E}">
        <p14:creationId xmlns:p14="http://schemas.microsoft.com/office/powerpoint/2010/main" val="158265962"/>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1218565"/>
            <a:fld id="{B44CCEC7-3A54-47D1-BB25-17A0FDA63797}" type="datetimeFigureOut">
              <a:rPr lang="zh-CN" altLang="en-US" sz="2400">
                <a:solidFill>
                  <a:prstClr val="black"/>
                </a:solidFill>
              </a:rPr>
              <a:pPr defTabSz="1218565"/>
              <a:t>2025/12/4</a:t>
            </a:fld>
            <a:endParaRPr lang="zh-CN" altLang="en-US" sz="2400">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1218565"/>
            <a:endParaRPr lang="zh-CN" altLang="en-US" sz="2400">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1218565"/>
            <a:fld id="{65495661-81B6-46E9-A91E-889569155CC2}" type="slidenum">
              <a:rPr lang="zh-CN" altLang="en-US" sz="2400">
                <a:solidFill>
                  <a:prstClr val="black"/>
                </a:solidFill>
              </a:rPr>
              <a:pPr defTabSz="1218565"/>
              <a:t>‹#›</a:t>
            </a:fld>
            <a:endParaRPr lang="zh-CN" altLang="en-US" sz="2400">
              <a:solidFill>
                <a:prstClr val="black"/>
              </a:solidFill>
            </a:endParaRPr>
          </a:p>
        </p:txBody>
      </p:sp>
    </p:spTree>
    <p:extLst>
      <p:ext uri="{BB962C8B-B14F-4D97-AF65-F5344CB8AC3E}">
        <p14:creationId xmlns:p14="http://schemas.microsoft.com/office/powerpoint/2010/main" val="42486127"/>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9160933" cy="16002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914400" y="1828800"/>
            <a:ext cx="10261600" cy="36576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828800" y="6248400"/>
            <a:ext cx="2540000" cy="457200"/>
          </a:xfrm>
          <a:prstGeom prst="rect">
            <a:avLst/>
          </a:prstGeom>
        </p:spPr>
        <p:txBody>
          <a:bodyPr/>
          <a:lstStyle>
            <a:lvl1pPr>
              <a:defRPr/>
            </a:lvl1pPr>
          </a:lstStyle>
          <a:p>
            <a:pPr defTabSz="1218565"/>
            <a:endParaRPr lang="en-US" sz="2400">
              <a:solidFill>
                <a:prstClr val="black"/>
              </a:solidFill>
            </a:endParaRPr>
          </a:p>
        </p:txBody>
      </p:sp>
      <p:sp>
        <p:nvSpPr>
          <p:cNvPr id="5" name="Footer Placeholder 4"/>
          <p:cNvSpPr>
            <a:spLocks noGrp="1"/>
          </p:cNvSpPr>
          <p:nvPr>
            <p:ph type="ftr" sz="quarter" idx="11"/>
          </p:nvPr>
        </p:nvSpPr>
        <p:spPr>
          <a:xfrm>
            <a:off x="4741333" y="6248400"/>
            <a:ext cx="3860800" cy="457200"/>
          </a:xfrm>
          <a:prstGeom prst="rect">
            <a:avLst/>
          </a:prstGeom>
        </p:spPr>
        <p:txBody>
          <a:bodyPr/>
          <a:lstStyle>
            <a:lvl1pPr>
              <a:defRPr/>
            </a:lvl1pPr>
          </a:lstStyle>
          <a:p>
            <a:pPr defTabSz="1218565"/>
            <a:endParaRPr lang="en-US" sz="2400">
              <a:solidFill>
                <a:prstClr val="black"/>
              </a:solidFill>
            </a:endParaRPr>
          </a:p>
        </p:txBody>
      </p:sp>
      <p:sp>
        <p:nvSpPr>
          <p:cNvPr id="6" name="Slide Number Placeholder 5"/>
          <p:cNvSpPr>
            <a:spLocks noGrp="1"/>
          </p:cNvSpPr>
          <p:nvPr>
            <p:ph type="sldNum" sz="quarter" idx="12"/>
          </p:nvPr>
        </p:nvSpPr>
        <p:spPr>
          <a:xfrm>
            <a:off x="8957733" y="6248400"/>
            <a:ext cx="2540000" cy="457200"/>
          </a:xfrm>
          <a:prstGeom prst="rect">
            <a:avLst/>
          </a:prstGeom>
        </p:spPr>
        <p:txBody>
          <a:bodyPr/>
          <a:lstStyle>
            <a:lvl1pPr>
              <a:defRPr/>
            </a:lvl1pPr>
          </a:lstStyle>
          <a:p>
            <a:pPr defTabSz="1218565"/>
            <a:fld id="{422790A0-7EF7-43E8-AAA0-742DECB8D18F}" type="slidenum">
              <a:rPr lang="en-US" sz="2400">
                <a:solidFill>
                  <a:prstClr val="black"/>
                </a:solidFill>
              </a:rPr>
              <a:pPr defTabSz="1218565"/>
              <a:t>‹#›</a:t>
            </a:fld>
            <a:endParaRPr lang="en-US" sz="2400">
              <a:solidFill>
                <a:prstClr val="black"/>
              </a:solidFill>
            </a:endParaRPr>
          </a:p>
        </p:txBody>
      </p:sp>
    </p:spTree>
    <p:extLst>
      <p:ext uri="{BB962C8B-B14F-4D97-AF65-F5344CB8AC3E}">
        <p14:creationId xmlns:p14="http://schemas.microsoft.com/office/powerpoint/2010/main" val="1506021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lvl1pPr>
              <a:defRPr/>
            </a:lvl1pPr>
          </a:lstStyle>
          <a:p>
            <a:pPr defTabSz="1218565">
              <a:defRPr/>
            </a:pPr>
            <a:fld id="{672A9A16-76EE-48EF-8E9C-AB4F8F45E740}" type="datetimeFigureOut">
              <a:rPr lang="en-US" sz="2400">
                <a:solidFill>
                  <a:prstClr val="black"/>
                </a:solidFill>
              </a:rPr>
              <a:pPr defTabSz="1218565">
                <a:defRPr/>
              </a:pPr>
              <a:t>04/12/2025</a:t>
            </a:fld>
            <a:endParaRPr lang="en-US" sz="2400">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a:defRPr/>
            </a:lvl1pPr>
          </a:lstStyle>
          <a:p>
            <a:pPr defTabSz="1218565">
              <a:defRPr/>
            </a:pPr>
            <a:endParaRPr lang="en-US" sz="2400">
              <a:solidFill>
                <a:prstClr val="black"/>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lvl1pPr>
              <a:defRPr/>
            </a:lvl1pPr>
          </a:lstStyle>
          <a:p>
            <a:pPr defTabSz="1218565">
              <a:defRPr/>
            </a:pPr>
            <a:fld id="{989FDC0A-962F-4822-8F41-598799E3EC25}" type="slidenum">
              <a:rPr lang="en-US" sz="2400">
                <a:solidFill>
                  <a:prstClr val="black"/>
                </a:solidFill>
              </a:rPr>
              <a:pPr defTabSz="1218565">
                <a:defRPr/>
              </a:pPr>
              <a:t>‹#›</a:t>
            </a:fld>
            <a:endParaRPr lang="en-US" sz="2400">
              <a:solidFill>
                <a:prstClr val="black"/>
              </a:solidFill>
            </a:endParaRPr>
          </a:p>
        </p:txBody>
      </p:sp>
    </p:spTree>
    <p:extLst>
      <p:ext uri="{BB962C8B-B14F-4D97-AF65-F5344CB8AC3E}">
        <p14:creationId xmlns:p14="http://schemas.microsoft.com/office/powerpoint/2010/main" val="24264468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08000" y="228601"/>
            <a:ext cx="11074400" cy="58975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xfrm>
            <a:off x="527051" y="6488113"/>
            <a:ext cx="1919816" cy="341312"/>
          </a:xfrm>
          <a:prstGeom prst="rect">
            <a:avLst/>
          </a:prstGeom>
        </p:spPr>
        <p:txBody>
          <a:bodyPr/>
          <a:lstStyle>
            <a:lvl1pPr>
              <a:defRPr/>
            </a:lvl1pPr>
          </a:lstStyle>
          <a:p>
            <a:pPr defTabSz="1218565">
              <a:defRPr/>
            </a:pPr>
            <a:endParaRPr lang="en-US" sz="2400">
              <a:solidFill>
                <a:prstClr val="black"/>
              </a:solidFill>
            </a:endParaRPr>
          </a:p>
        </p:txBody>
      </p:sp>
      <p:sp>
        <p:nvSpPr>
          <p:cNvPr id="4" name="Rectangle 5"/>
          <p:cNvSpPr>
            <a:spLocks noGrp="1" noChangeArrowheads="1"/>
          </p:cNvSpPr>
          <p:nvPr>
            <p:ph type="ftr" sz="quarter" idx="11"/>
          </p:nvPr>
        </p:nvSpPr>
        <p:spPr>
          <a:xfrm>
            <a:off x="2544233" y="6488113"/>
            <a:ext cx="8697384" cy="341312"/>
          </a:xfrm>
          <a:prstGeom prst="rect">
            <a:avLst/>
          </a:prstGeom>
        </p:spPr>
        <p:txBody>
          <a:bodyPr/>
          <a:lstStyle>
            <a:lvl1pPr>
              <a:defRPr/>
            </a:lvl1pPr>
          </a:lstStyle>
          <a:p>
            <a:pPr defTabSz="1218565">
              <a:defRPr/>
            </a:pPr>
            <a:endParaRPr lang="en-US" sz="2400">
              <a:solidFill>
                <a:prstClr val="black"/>
              </a:solidFill>
            </a:endParaRPr>
          </a:p>
        </p:txBody>
      </p:sp>
      <p:sp>
        <p:nvSpPr>
          <p:cNvPr id="5" name="Rectangle 6"/>
          <p:cNvSpPr>
            <a:spLocks noGrp="1" noChangeArrowheads="1"/>
          </p:cNvSpPr>
          <p:nvPr>
            <p:ph type="sldNum" sz="quarter" idx="12"/>
          </p:nvPr>
        </p:nvSpPr>
        <p:spPr>
          <a:xfrm>
            <a:off x="11279718" y="6488113"/>
            <a:ext cx="586316" cy="360362"/>
          </a:xfrm>
          <a:prstGeom prst="rect">
            <a:avLst/>
          </a:prstGeom>
        </p:spPr>
        <p:txBody>
          <a:bodyPr/>
          <a:lstStyle>
            <a:lvl1pPr>
              <a:defRPr/>
            </a:lvl1pPr>
          </a:lstStyle>
          <a:p>
            <a:pPr defTabSz="1218565">
              <a:defRPr/>
            </a:pPr>
            <a:fld id="{E5A84037-DD6D-468B-8574-1910F84AF4A3}" type="slidenum">
              <a:rPr lang="en-US" sz="2400">
                <a:solidFill>
                  <a:prstClr val="black"/>
                </a:solidFill>
              </a:rPr>
              <a:pPr defTabSz="1218565">
                <a:defRPr/>
              </a:pPr>
              <a:t>‹#›</a:t>
            </a:fld>
            <a:endParaRPr lang="en-US" sz="2400">
              <a:solidFill>
                <a:prstClr val="black"/>
              </a:solidFill>
            </a:endParaRPr>
          </a:p>
        </p:txBody>
      </p:sp>
    </p:spTree>
    <p:extLst>
      <p:ext uri="{BB962C8B-B14F-4D97-AF65-F5344CB8AC3E}">
        <p14:creationId xmlns:p14="http://schemas.microsoft.com/office/powerpoint/2010/main" val="9137434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9D24A9C8-6241-4E4D-B554-6E735B574B15}" type="datetimeFigureOut">
              <a:rPr lang="en-US" smtClean="0">
                <a:solidFill>
                  <a:prstClr val="black">
                    <a:tint val="75000"/>
                  </a:prstClr>
                </a:solidFill>
              </a:rPr>
              <a:pPr>
                <a:defRPr/>
              </a:pPr>
              <a:t>04/12/2025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6BC95252-9B74-4915-BE89-2E1FF21ECA11}"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3321974613"/>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0A5A7F7-C6F0-4236-B949-A6E02969908E}" type="datetimeFigureOut">
              <a:rPr lang="en-US" smtClean="0">
                <a:solidFill>
                  <a:prstClr val="black">
                    <a:tint val="75000"/>
                  </a:prstClr>
                </a:solidFill>
              </a:rPr>
              <a:pPr>
                <a:defRPr/>
              </a:pPr>
              <a:t>04/12/2025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28DF0ABE-D3E7-4D54-B029-2F3DEC020F78}"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999979730"/>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72A5EB4-3042-42D3-BD76-780859886677}" type="datetimeFigureOut">
              <a:rPr lang="en-US" smtClean="0">
                <a:solidFill>
                  <a:prstClr val="black">
                    <a:tint val="75000"/>
                  </a:prstClr>
                </a:solidFill>
              </a:rPr>
              <a:pPr>
                <a:defRPr/>
              </a:pPr>
              <a:t>04/12/2025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7DFFF42D-763E-4482-909C-3CCE61A06898}"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1358851502"/>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00C95848-3E93-4C63-A6C4-ECDE446C3447}" type="datetimeFigureOut">
              <a:rPr lang="en-US" smtClean="0">
                <a:solidFill>
                  <a:prstClr val="black">
                    <a:tint val="75000"/>
                  </a:prstClr>
                </a:solidFill>
              </a:rPr>
              <a:pPr>
                <a:defRPr/>
              </a:pPr>
              <a:t>04/12/2025</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pPr>
            <a:fld id="{F9A076E8-A5C7-456A-91F8-06470A131B50}"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1838335702"/>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634B67E-F004-4686-ABA0-25BC91292865}" type="datetimeFigureOut">
              <a:rPr lang="en-US" smtClean="0">
                <a:solidFill>
                  <a:prstClr val="black">
                    <a:tint val="75000"/>
                  </a:prstClr>
                </a:solidFill>
              </a:rPr>
              <a:pPr>
                <a:defRPr/>
              </a:pPr>
              <a:t>04/12/2025</a:t>
            </a:fld>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fontAlgn="base">
              <a:spcBef>
                <a:spcPct val="0"/>
              </a:spcBef>
              <a:spcAft>
                <a:spcPct val="0"/>
              </a:spcAft>
            </a:pPr>
            <a:fld id="{B2FFDCC5-7E0E-4F58-BC90-EBF6569C8CDC}"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38902116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0273944"/>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1EFC9C22-69BE-4664-A33C-F83A6C93503C}" type="datetimeFigureOut">
              <a:rPr lang="en-US" smtClean="0">
                <a:solidFill>
                  <a:prstClr val="black">
                    <a:tint val="75000"/>
                  </a:prstClr>
                </a:solidFill>
              </a:rPr>
              <a:pPr>
                <a:defRPr/>
              </a:pPr>
              <a:t>04/12/2025</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fontAlgn="base">
              <a:spcBef>
                <a:spcPct val="0"/>
              </a:spcBef>
              <a:spcAft>
                <a:spcPct val="0"/>
              </a:spcAft>
            </a:pPr>
            <a:fld id="{56F1A85B-4668-4DA0-B45C-DE406925E1BB}"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21729602"/>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394D3E6-72ED-42B1-9457-EC5F6AA65530}" type="datetimeFigureOut">
              <a:rPr lang="en-US" smtClean="0">
                <a:solidFill>
                  <a:prstClr val="black">
                    <a:tint val="75000"/>
                  </a:prstClr>
                </a:solidFill>
              </a:rPr>
              <a:pPr>
                <a:defRPr/>
              </a:pPr>
              <a:t>04/12/2025</a:t>
            </a:fld>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fontAlgn="base">
              <a:spcBef>
                <a:spcPct val="0"/>
              </a:spcBef>
              <a:spcAft>
                <a:spcPct val="0"/>
              </a:spcAft>
            </a:pPr>
            <a:fld id="{1A129AC3-022C-4797-B072-D73984CA18F9}"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1735801032"/>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0440079-CFFF-428C-8E58-03757971C5D3}" type="datetimeFigureOut">
              <a:rPr lang="en-US" smtClean="0">
                <a:solidFill>
                  <a:prstClr val="black">
                    <a:tint val="75000"/>
                  </a:prstClr>
                </a:solidFill>
              </a:rPr>
              <a:pPr>
                <a:defRPr/>
              </a:pPr>
              <a:t>04/12/2025</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pPr>
            <a:fld id="{38B616A0-E63C-42BF-91C7-D77179411DBA}"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2674579148"/>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9A23385-E9D4-42FD-B7A9-01A2EE9FA746}" type="datetimeFigureOut">
              <a:rPr lang="en-US" smtClean="0">
                <a:solidFill>
                  <a:prstClr val="black">
                    <a:tint val="75000"/>
                  </a:prstClr>
                </a:solidFill>
              </a:rPr>
              <a:pPr>
                <a:defRPr/>
              </a:pPr>
              <a:t>04/12/2025</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pPr>
            <a:fld id="{60B2468D-1ABD-4D69-B02F-8CB448937E2A}"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851856659"/>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99A5504-2A72-4C2B-9D6D-FDC8C69FA793}" type="datetimeFigureOut">
              <a:rPr lang="en-US" smtClean="0">
                <a:solidFill>
                  <a:prstClr val="black">
                    <a:tint val="75000"/>
                  </a:prstClr>
                </a:solidFill>
              </a:rPr>
              <a:pPr>
                <a:defRPr/>
              </a:pPr>
              <a:t>04/12/2025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F633785B-1B51-48A2-8A9D-F492087C9BFB}"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2796129229"/>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4D871E2-5CCB-4107-B1CC-C0D21E916B5E}" type="datetimeFigureOut">
              <a:rPr lang="en-US" smtClean="0">
                <a:solidFill>
                  <a:prstClr val="black">
                    <a:tint val="75000"/>
                  </a:prstClr>
                </a:solidFill>
              </a:rPr>
              <a:pPr>
                <a:defRPr/>
              </a:pPr>
              <a:t>04/12/2025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64964DE4-D310-487E-B45F-AEDDAF760700}"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1114415088"/>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30965406"/>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77334B10-1BAA-4F86-8112-CC1F1B123847}" type="datetimeFigureOut">
              <a:rPr lang="zh-CN" altLang="en-US" smtClean="0">
                <a:solidFill>
                  <a:prstClr val="black">
                    <a:tint val="75000"/>
                  </a:prstClr>
                </a:solidFill>
              </a:rPr>
              <a:pPr/>
              <a:t>2025/12/4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620D2FB-AB3F-4652-A92E-B20259EF7F6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28403484"/>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7334B10-1BAA-4F86-8112-CC1F1B123847}" type="datetimeFigureOut">
              <a:rPr lang="zh-CN" altLang="en-US" smtClean="0">
                <a:solidFill>
                  <a:prstClr val="black">
                    <a:tint val="75000"/>
                  </a:prstClr>
                </a:solidFill>
              </a:rPr>
              <a:pPr/>
              <a:t>2025/12/4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620D2FB-AB3F-4652-A92E-B20259EF7F6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61362367"/>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77334B10-1BAA-4F86-8112-CC1F1B123847}" type="datetimeFigureOut">
              <a:rPr lang="zh-CN" altLang="en-US" smtClean="0">
                <a:solidFill>
                  <a:prstClr val="black">
                    <a:tint val="75000"/>
                  </a:prstClr>
                </a:solidFill>
              </a:rPr>
              <a:pPr/>
              <a:t>2025/12/4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620D2FB-AB3F-4652-A92E-B20259EF7F6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27252763"/>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1218565"/>
            <a:fld id="{B44CCEC7-3A54-47D1-BB25-17A0FDA63797}" type="datetimeFigureOut">
              <a:rPr lang="zh-CN" altLang="en-US" sz="2400">
                <a:solidFill>
                  <a:prstClr val="black"/>
                </a:solidFill>
              </a:rPr>
              <a:pPr defTabSz="1218565"/>
              <a:t>2025/12/4</a:t>
            </a:fld>
            <a:endParaRPr lang="zh-CN" altLang="en-US" sz="2400">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1218565"/>
            <a:endParaRPr lang="zh-CN" altLang="en-US" sz="2400">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1218565"/>
            <a:fld id="{65495661-81B6-46E9-A91E-889569155CC2}" type="slidenum">
              <a:rPr lang="zh-CN" altLang="en-US" sz="2400">
                <a:solidFill>
                  <a:prstClr val="black"/>
                </a:solidFill>
              </a:rPr>
              <a:pPr defTabSz="1218565"/>
              <a:t>‹#›</a:t>
            </a:fld>
            <a:endParaRPr lang="zh-CN" altLang="en-US" sz="2400">
              <a:solidFill>
                <a:prstClr val="black"/>
              </a:solidFill>
            </a:endParaRPr>
          </a:p>
        </p:txBody>
      </p:sp>
    </p:spTree>
    <p:extLst>
      <p:ext uri="{BB962C8B-B14F-4D97-AF65-F5344CB8AC3E}">
        <p14:creationId xmlns:p14="http://schemas.microsoft.com/office/powerpoint/2010/main" val="1866428237"/>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77334B10-1BAA-4F86-8112-CC1F1B123847}" type="datetimeFigureOut">
              <a:rPr lang="zh-CN" altLang="en-US" smtClean="0">
                <a:solidFill>
                  <a:prstClr val="black">
                    <a:tint val="75000"/>
                  </a:prstClr>
                </a:solidFill>
              </a:rPr>
              <a:pPr/>
              <a:t>2025/12/4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620D2FB-AB3F-4652-A92E-B20259EF7F6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68513472"/>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77334B10-1BAA-4F86-8112-CC1F1B123847}" type="datetimeFigureOut">
              <a:rPr lang="zh-CN" altLang="en-US" smtClean="0">
                <a:solidFill>
                  <a:prstClr val="black">
                    <a:tint val="75000"/>
                  </a:prstClr>
                </a:solidFill>
              </a:rPr>
              <a:pPr/>
              <a:t>2025/12/4</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8620D2FB-AB3F-4652-A92E-B20259EF7F6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96633040"/>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77334B10-1BAA-4F86-8112-CC1F1B123847}" type="datetimeFigureOut">
              <a:rPr lang="zh-CN" altLang="en-US" smtClean="0">
                <a:solidFill>
                  <a:prstClr val="black">
                    <a:tint val="75000"/>
                  </a:prstClr>
                </a:solidFill>
              </a:rPr>
              <a:pPr/>
              <a:t>2025/12/4</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8620D2FB-AB3F-4652-A92E-B20259EF7F6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21615622"/>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7334B10-1BAA-4F86-8112-CC1F1B123847}" type="datetimeFigureOut">
              <a:rPr lang="zh-CN" altLang="en-US" smtClean="0">
                <a:solidFill>
                  <a:prstClr val="black">
                    <a:tint val="75000"/>
                  </a:prstClr>
                </a:solidFill>
              </a:rPr>
              <a:pPr/>
              <a:t>2025/12/4</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8620D2FB-AB3F-4652-A92E-B20259EF7F6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39705866"/>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77334B10-1BAA-4F86-8112-CC1F1B123847}" type="datetimeFigureOut">
              <a:rPr lang="zh-CN" altLang="en-US" smtClean="0">
                <a:solidFill>
                  <a:prstClr val="black">
                    <a:tint val="75000"/>
                  </a:prstClr>
                </a:solidFill>
              </a:rPr>
              <a:pPr/>
              <a:t>2025/12/4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620D2FB-AB3F-4652-A92E-B20259EF7F6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19881455"/>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77334B10-1BAA-4F86-8112-CC1F1B123847}" type="datetimeFigureOut">
              <a:rPr lang="zh-CN" altLang="en-US" smtClean="0">
                <a:solidFill>
                  <a:prstClr val="black">
                    <a:tint val="75000"/>
                  </a:prstClr>
                </a:solidFill>
              </a:rPr>
              <a:pPr/>
              <a:t>2025/12/4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620D2FB-AB3F-4652-A92E-B20259EF7F6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23171112"/>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7334B10-1BAA-4F86-8112-CC1F1B123847}" type="datetimeFigureOut">
              <a:rPr lang="zh-CN" altLang="en-US" smtClean="0">
                <a:solidFill>
                  <a:prstClr val="black">
                    <a:tint val="75000"/>
                  </a:prstClr>
                </a:solidFill>
              </a:rPr>
              <a:pPr/>
              <a:t>2025/12/4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620D2FB-AB3F-4652-A92E-B20259EF7F6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55142866"/>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7334B10-1BAA-4F86-8112-CC1F1B123847}" type="datetimeFigureOut">
              <a:rPr lang="zh-CN" altLang="en-US" smtClean="0">
                <a:solidFill>
                  <a:prstClr val="black">
                    <a:tint val="75000"/>
                  </a:prstClr>
                </a:solidFill>
              </a:rPr>
              <a:pPr/>
              <a:t>2025/12/4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620D2FB-AB3F-4652-A92E-B20259EF7F6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63560986"/>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37908891"/>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3907072"/>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pPr defTabSz="1218565"/>
            <a:fld id="{B44CCEC7-3A54-47D1-BB25-17A0FDA63797}" type="datetimeFigureOut">
              <a:rPr lang="zh-CN" altLang="en-US" sz="2400">
                <a:solidFill>
                  <a:prstClr val="black"/>
                </a:solidFill>
              </a:rPr>
              <a:pPr defTabSz="1218565"/>
              <a:t>2025/12/4</a:t>
            </a:fld>
            <a:endParaRPr lang="zh-CN" altLang="en-US" sz="2400">
              <a:solidFill>
                <a:prstClr val="black"/>
              </a:solidFill>
            </a:endParaRPr>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pPr defTabSz="1218565"/>
            <a:endParaRPr lang="zh-CN" altLang="en-US" sz="2400">
              <a:solidFill>
                <a:prstClr val="black"/>
              </a:solidFill>
            </a:endParaRPr>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pPr defTabSz="1218565"/>
            <a:fld id="{65495661-81B6-46E9-A91E-889569155CC2}" type="slidenum">
              <a:rPr lang="zh-CN" altLang="en-US" sz="2400">
                <a:solidFill>
                  <a:prstClr val="black"/>
                </a:solidFill>
              </a:rPr>
              <a:pPr defTabSz="1218565"/>
              <a:t>‹#›</a:t>
            </a:fld>
            <a:endParaRPr lang="zh-CN" altLang="en-US" sz="2400">
              <a:solidFill>
                <a:prstClr val="black"/>
              </a:solidFill>
            </a:endParaRPr>
          </a:p>
        </p:txBody>
      </p:sp>
    </p:spTree>
    <p:extLst>
      <p:ext uri="{BB962C8B-B14F-4D97-AF65-F5344CB8AC3E}">
        <p14:creationId xmlns:p14="http://schemas.microsoft.com/office/powerpoint/2010/main" val="1187059208"/>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2985917"/>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9D26EDC-E73B-4342-9AF4-79CD261E2BB1}" type="datetime1">
              <a:rPr lang="en-US" smtClean="0">
                <a:solidFill>
                  <a:prstClr val="black">
                    <a:tint val="75000"/>
                  </a:prstClr>
                </a:solidFill>
              </a:rPr>
              <a:pPr/>
              <a:t>04/12/2025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2117527473"/>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2_제목 및 내용">
    <p:spTree>
      <p:nvGrpSpPr>
        <p:cNvPr id="1" name=""/>
        <p:cNvGrpSpPr/>
        <p:nvPr/>
      </p:nvGrpSpPr>
      <p:grpSpPr>
        <a:xfrm>
          <a:off x="0" y="0"/>
          <a:ext cx="0" cy="0"/>
          <a:chOff x="0" y="0"/>
          <a:chExt cx="0" cy="0"/>
        </a:xfrm>
      </p:grpSpPr>
    </p:spTree>
    <p:extLst>
      <p:ext uri="{BB962C8B-B14F-4D97-AF65-F5344CB8AC3E}">
        <p14:creationId xmlns:p14="http://schemas.microsoft.com/office/powerpoint/2010/main" val="593450841"/>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Main">
    <p:spTree>
      <p:nvGrpSpPr>
        <p:cNvPr id="1" name=""/>
        <p:cNvGrpSpPr/>
        <p:nvPr/>
      </p:nvGrpSpPr>
      <p:grpSpPr>
        <a:xfrm>
          <a:off x="0" y="0"/>
          <a:ext cx="0" cy="0"/>
          <a:chOff x="0" y="0"/>
          <a:chExt cx="0" cy="0"/>
        </a:xfrm>
      </p:grpSpPr>
      <p:sp>
        <p:nvSpPr>
          <p:cNvPr id="8"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charset="0"/>
              </a:defRPr>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dirty="0"/>
              <a:t>CLICK TO EDITE SUBTITLE</a:t>
            </a:r>
          </a:p>
        </p:txBody>
      </p:sp>
      <p:sp>
        <p:nvSpPr>
          <p:cNvPr id="9"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bg1">
                    <a:lumMod val="50000"/>
                  </a:schemeClr>
                </a:solidFill>
              </a:defRPr>
            </a:lvl1pPr>
          </a:lstStyle>
          <a:p>
            <a:r>
              <a:rPr lang="zh-CN" altLang="en-US"/>
              <a:t>单击此处编辑母版标题样式</a:t>
            </a:r>
            <a:endParaRPr lang="en-US" dirty="0"/>
          </a:p>
        </p:txBody>
      </p:sp>
    </p:spTree>
    <p:extLst>
      <p:ext uri="{BB962C8B-B14F-4D97-AF65-F5344CB8AC3E}">
        <p14:creationId xmlns:p14="http://schemas.microsoft.com/office/powerpoint/2010/main" val="1432953997"/>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475451" y="2314636"/>
            <a:ext cx="2850365" cy="2850365"/>
          </a:xfrm>
          <a:custGeom>
            <a:avLst/>
            <a:gdLst>
              <a:gd name="connsiteX0" fmla="*/ 1015705 w 2031410"/>
              <a:gd name="connsiteY0" fmla="*/ 0 h 2031410"/>
              <a:gd name="connsiteX1" fmla="*/ 2031410 w 2031410"/>
              <a:gd name="connsiteY1" fmla="*/ 1015705 h 2031410"/>
              <a:gd name="connsiteX2" fmla="*/ 1015705 w 2031410"/>
              <a:gd name="connsiteY2" fmla="*/ 2031410 h 2031410"/>
              <a:gd name="connsiteX3" fmla="*/ 0 w 2031410"/>
              <a:gd name="connsiteY3" fmla="*/ 1015705 h 2031410"/>
              <a:gd name="connsiteX4" fmla="*/ 1015705 w 2031410"/>
              <a:gd name="connsiteY4" fmla="*/ 0 h 2031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1410" h="2031410">
                <a:moveTo>
                  <a:pt x="1015705" y="0"/>
                </a:moveTo>
                <a:cubicBezTo>
                  <a:pt x="1576663" y="0"/>
                  <a:pt x="2031410" y="454747"/>
                  <a:pt x="2031410" y="1015705"/>
                </a:cubicBezTo>
                <a:cubicBezTo>
                  <a:pt x="2031410" y="1576663"/>
                  <a:pt x="1576663" y="2031410"/>
                  <a:pt x="1015705" y="2031410"/>
                </a:cubicBezTo>
                <a:cubicBezTo>
                  <a:pt x="454747" y="2031410"/>
                  <a:pt x="0" y="1576663"/>
                  <a:pt x="0" y="1015705"/>
                </a:cubicBezTo>
                <a:cubicBezTo>
                  <a:pt x="0" y="454747"/>
                  <a:pt x="454747" y="0"/>
                  <a:pt x="1015705" y="0"/>
                </a:cubicBezTo>
                <a:close/>
              </a:path>
            </a:pathLst>
          </a:custGeom>
        </p:spPr>
        <p:txBody>
          <a:bodyPr wrap="square">
            <a:noAutofit/>
          </a:bodyPr>
          <a:lstStyle/>
          <a:p>
            <a:r>
              <a:rPr lang="zh-CN" altLang="en-US"/>
              <a:t>单击图标添加图片</a:t>
            </a:r>
            <a:endParaRPr lang="en-US"/>
          </a:p>
        </p:txBody>
      </p:sp>
    </p:spTree>
    <p:extLst>
      <p:ext uri="{BB962C8B-B14F-4D97-AF65-F5344CB8AC3E}">
        <p14:creationId xmlns:p14="http://schemas.microsoft.com/office/powerpoint/2010/main" val="4092611956"/>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4_Title Slide">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8450377" y="1843789"/>
            <a:ext cx="2158584" cy="2158584"/>
          </a:xfrm>
          <a:custGeom>
            <a:avLst/>
            <a:gdLst>
              <a:gd name="connsiteX0" fmla="*/ 1079292 w 2158584"/>
              <a:gd name="connsiteY0" fmla="*/ 0 h 2158584"/>
              <a:gd name="connsiteX1" fmla="*/ 2158584 w 2158584"/>
              <a:gd name="connsiteY1" fmla="*/ 1079292 h 2158584"/>
              <a:gd name="connsiteX2" fmla="*/ 1079292 w 2158584"/>
              <a:gd name="connsiteY2" fmla="*/ 2158584 h 2158584"/>
              <a:gd name="connsiteX3" fmla="*/ 0 w 2158584"/>
              <a:gd name="connsiteY3" fmla="*/ 1079292 h 2158584"/>
              <a:gd name="connsiteX4" fmla="*/ 1079292 w 2158584"/>
              <a:gd name="connsiteY4" fmla="*/ 0 h 2158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8584" h="2158584">
                <a:moveTo>
                  <a:pt x="1079292" y="0"/>
                </a:moveTo>
                <a:cubicBezTo>
                  <a:pt x="1675369" y="0"/>
                  <a:pt x="2158584" y="483215"/>
                  <a:pt x="2158584" y="1079292"/>
                </a:cubicBezTo>
                <a:cubicBezTo>
                  <a:pt x="2158584" y="1675369"/>
                  <a:pt x="1675369" y="2158584"/>
                  <a:pt x="1079292" y="2158584"/>
                </a:cubicBezTo>
                <a:cubicBezTo>
                  <a:pt x="483215" y="2158584"/>
                  <a:pt x="0" y="1675369"/>
                  <a:pt x="0" y="1079292"/>
                </a:cubicBezTo>
                <a:cubicBezTo>
                  <a:pt x="0" y="483215"/>
                  <a:pt x="483215" y="0"/>
                  <a:pt x="1079292" y="0"/>
                </a:cubicBezTo>
                <a:close/>
              </a:path>
            </a:pathLst>
          </a:custGeom>
        </p:spPr>
        <p:txBody>
          <a:bodyPr wrap="square">
            <a:noAutofit/>
          </a:bodyPr>
          <a:lstStyle/>
          <a:p>
            <a:r>
              <a:rPr lang="zh-CN" altLang="en-US"/>
              <a:t>单击图标添加图片</a:t>
            </a:r>
            <a:endParaRPr lang="en-US"/>
          </a:p>
        </p:txBody>
      </p:sp>
      <p:sp>
        <p:nvSpPr>
          <p:cNvPr id="17" name="Picture Placeholder 16"/>
          <p:cNvSpPr>
            <a:spLocks noGrp="1"/>
          </p:cNvSpPr>
          <p:nvPr>
            <p:ph type="pic" sz="quarter" idx="11"/>
          </p:nvPr>
        </p:nvSpPr>
        <p:spPr>
          <a:xfrm>
            <a:off x="1588957" y="1843789"/>
            <a:ext cx="2158584" cy="2158584"/>
          </a:xfrm>
          <a:custGeom>
            <a:avLst/>
            <a:gdLst>
              <a:gd name="connsiteX0" fmla="*/ 1079292 w 2158584"/>
              <a:gd name="connsiteY0" fmla="*/ 0 h 2158584"/>
              <a:gd name="connsiteX1" fmla="*/ 2158584 w 2158584"/>
              <a:gd name="connsiteY1" fmla="*/ 1079292 h 2158584"/>
              <a:gd name="connsiteX2" fmla="*/ 1079292 w 2158584"/>
              <a:gd name="connsiteY2" fmla="*/ 2158584 h 2158584"/>
              <a:gd name="connsiteX3" fmla="*/ 0 w 2158584"/>
              <a:gd name="connsiteY3" fmla="*/ 1079292 h 2158584"/>
              <a:gd name="connsiteX4" fmla="*/ 1079292 w 2158584"/>
              <a:gd name="connsiteY4" fmla="*/ 0 h 2158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8584" h="2158584">
                <a:moveTo>
                  <a:pt x="1079292" y="0"/>
                </a:moveTo>
                <a:cubicBezTo>
                  <a:pt x="1675369" y="0"/>
                  <a:pt x="2158584" y="483215"/>
                  <a:pt x="2158584" y="1079292"/>
                </a:cubicBezTo>
                <a:cubicBezTo>
                  <a:pt x="2158584" y="1675369"/>
                  <a:pt x="1675369" y="2158584"/>
                  <a:pt x="1079292" y="2158584"/>
                </a:cubicBezTo>
                <a:cubicBezTo>
                  <a:pt x="483215" y="2158584"/>
                  <a:pt x="0" y="1675369"/>
                  <a:pt x="0" y="1079292"/>
                </a:cubicBezTo>
                <a:cubicBezTo>
                  <a:pt x="0" y="483215"/>
                  <a:pt x="483215" y="0"/>
                  <a:pt x="1079292" y="0"/>
                </a:cubicBezTo>
                <a:close/>
              </a:path>
            </a:pathLst>
          </a:custGeom>
        </p:spPr>
        <p:txBody>
          <a:bodyPr wrap="square">
            <a:noAutofit/>
          </a:bodyPr>
          <a:lstStyle/>
          <a:p>
            <a:r>
              <a:rPr lang="zh-CN" altLang="en-US"/>
              <a:t>单击图标添加图片</a:t>
            </a:r>
            <a:endParaRPr lang="en-US"/>
          </a:p>
        </p:txBody>
      </p:sp>
      <p:sp>
        <p:nvSpPr>
          <p:cNvPr id="14" name="Picture Placeholder 13"/>
          <p:cNvSpPr>
            <a:spLocks noGrp="1"/>
          </p:cNvSpPr>
          <p:nvPr>
            <p:ph type="pic" sz="quarter" idx="12"/>
          </p:nvPr>
        </p:nvSpPr>
        <p:spPr>
          <a:xfrm>
            <a:off x="5016708" y="1843789"/>
            <a:ext cx="2158584" cy="2158584"/>
          </a:xfrm>
          <a:custGeom>
            <a:avLst/>
            <a:gdLst>
              <a:gd name="connsiteX0" fmla="*/ 1079292 w 2158584"/>
              <a:gd name="connsiteY0" fmla="*/ 0 h 2158584"/>
              <a:gd name="connsiteX1" fmla="*/ 2158584 w 2158584"/>
              <a:gd name="connsiteY1" fmla="*/ 1079292 h 2158584"/>
              <a:gd name="connsiteX2" fmla="*/ 1079292 w 2158584"/>
              <a:gd name="connsiteY2" fmla="*/ 2158584 h 2158584"/>
              <a:gd name="connsiteX3" fmla="*/ 0 w 2158584"/>
              <a:gd name="connsiteY3" fmla="*/ 1079292 h 2158584"/>
              <a:gd name="connsiteX4" fmla="*/ 1079292 w 2158584"/>
              <a:gd name="connsiteY4" fmla="*/ 0 h 2158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8584" h="2158584">
                <a:moveTo>
                  <a:pt x="1079292" y="0"/>
                </a:moveTo>
                <a:cubicBezTo>
                  <a:pt x="1675369" y="0"/>
                  <a:pt x="2158584" y="483215"/>
                  <a:pt x="2158584" y="1079292"/>
                </a:cubicBezTo>
                <a:cubicBezTo>
                  <a:pt x="2158584" y="1675369"/>
                  <a:pt x="1675369" y="2158584"/>
                  <a:pt x="1079292" y="2158584"/>
                </a:cubicBezTo>
                <a:cubicBezTo>
                  <a:pt x="483215" y="2158584"/>
                  <a:pt x="0" y="1675369"/>
                  <a:pt x="0" y="1079292"/>
                </a:cubicBezTo>
                <a:cubicBezTo>
                  <a:pt x="0" y="483215"/>
                  <a:pt x="483215" y="0"/>
                  <a:pt x="1079292" y="0"/>
                </a:cubicBezTo>
                <a:close/>
              </a:path>
            </a:pathLst>
          </a:custGeom>
        </p:spPr>
        <p:txBody>
          <a:bodyPr wrap="square">
            <a:noAutofit/>
          </a:bodyPr>
          <a:lstStyle/>
          <a:p>
            <a:r>
              <a:rPr lang="zh-CN" altLang="en-US"/>
              <a:t>单击图标添加图片</a:t>
            </a:r>
            <a:endParaRPr lang="en-US"/>
          </a:p>
        </p:txBody>
      </p:sp>
    </p:spTree>
    <p:extLst>
      <p:ext uri="{BB962C8B-B14F-4D97-AF65-F5344CB8AC3E}">
        <p14:creationId xmlns:p14="http://schemas.microsoft.com/office/powerpoint/2010/main" val="4006288582"/>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1_ScreenMockup">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1362075" y="1471631"/>
            <a:ext cx="3491945" cy="3491944"/>
          </a:xfrm>
          <a:custGeom>
            <a:avLst/>
            <a:gdLst>
              <a:gd name="connsiteX0" fmla="*/ 1745973 w 3491945"/>
              <a:gd name="connsiteY0" fmla="*/ 0 h 3491944"/>
              <a:gd name="connsiteX1" fmla="*/ 3491945 w 3491945"/>
              <a:gd name="connsiteY1" fmla="*/ 1745972 h 3491944"/>
              <a:gd name="connsiteX2" fmla="*/ 1745973 w 3491945"/>
              <a:gd name="connsiteY2" fmla="*/ 3491944 h 3491944"/>
              <a:gd name="connsiteX3" fmla="*/ 0 w 3491945"/>
              <a:gd name="connsiteY3" fmla="*/ 1745972 h 3491944"/>
            </a:gdLst>
            <a:ahLst/>
            <a:cxnLst>
              <a:cxn ang="0">
                <a:pos x="connsiteX0" y="connsiteY0"/>
              </a:cxn>
              <a:cxn ang="0">
                <a:pos x="connsiteX1" y="connsiteY1"/>
              </a:cxn>
              <a:cxn ang="0">
                <a:pos x="connsiteX2" y="connsiteY2"/>
              </a:cxn>
              <a:cxn ang="0">
                <a:pos x="connsiteX3" y="connsiteY3"/>
              </a:cxn>
            </a:cxnLst>
            <a:rect l="l" t="t" r="r" b="b"/>
            <a:pathLst>
              <a:path w="3491945" h="3491944">
                <a:moveTo>
                  <a:pt x="1745973" y="0"/>
                </a:moveTo>
                <a:lnTo>
                  <a:pt x="3491945" y="1745972"/>
                </a:lnTo>
                <a:lnTo>
                  <a:pt x="1745973" y="3491944"/>
                </a:lnTo>
                <a:lnTo>
                  <a:pt x="0" y="1745972"/>
                </a:lnTo>
                <a:close/>
              </a:path>
            </a:pathLst>
          </a:custGeom>
        </p:spPr>
        <p:txBody>
          <a:bodyPr wrap="square">
            <a:noAutofit/>
          </a:bodyPr>
          <a:lstStyle/>
          <a:p>
            <a:r>
              <a:rPr lang="zh-CN" altLang="en-US"/>
              <a:t>单击图标添加图片</a:t>
            </a:r>
            <a:endParaRPr lang="en-US"/>
          </a:p>
        </p:txBody>
      </p:sp>
      <p:sp>
        <p:nvSpPr>
          <p:cNvPr id="13" name="Picture Placeholder 12"/>
          <p:cNvSpPr>
            <a:spLocks noGrp="1"/>
          </p:cNvSpPr>
          <p:nvPr>
            <p:ph type="pic" sz="quarter" idx="11"/>
          </p:nvPr>
        </p:nvSpPr>
        <p:spPr>
          <a:xfrm>
            <a:off x="4350028" y="247649"/>
            <a:ext cx="3491945" cy="3491944"/>
          </a:xfrm>
          <a:custGeom>
            <a:avLst/>
            <a:gdLst>
              <a:gd name="connsiteX0" fmla="*/ 1745973 w 3491945"/>
              <a:gd name="connsiteY0" fmla="*/ 0 h 3491944"/>
              <a:gd name="connsiteX1" fmla="*/ 3491945 w 3491945"/>
              <a:gd name="connsiteY1" fmla="*/ 1745972 h 3491944"/>
              <a:gd name="connsiteX2" fmla="*/ 1745973 w 3491945"/>
              <a:gd name="connsiteY2" fmla="*/ 3491944 h 3491944"/>
              <a:gd name="connsiteX3" fmla="*/ 0 w 3491945"/>
              <a:gd name="connsiteY3" fmla="*/ 1745972 h 3491944"/>
            </a:gdLst>
            <a:ahLst/>
            <a:cxnLst>
              <a:cxn ang="0">
                <a:pos x="connsiteX0" y="connsiteY0"/>
              </a:cxn>
              <a:cxn ang="0">
                <a:pos x="connsiteX1" y="connsiteY1"/>
              </a:cxn>
              <a:cxn ang="0">
                <a:pos x="connsiteX2" y="connsiteY2"/>
              </a:cxn>
              <a:cxn ang="0">
                <a:pos x="connsiteX3" y="connsiteY3"/>
              </a:cxn>
            </a:cxnLst>
            <a:rect l="l" t="t" r="r" b="b"/>
            <a:pathLst>
              <a:path w="3491945" h="3491944">
                <a:moveTo>
                  <a:pt x="1745973" y="0"/>
                </a:moveTo>
                <a:lnTo>
                  <a:pt x="3491945" y="1745972"/>
                </a:lnTo>
                <a:lnTo>
                  <a:pt x="1745973" y="3491944"/>
                </a:lnTo>
                <a:lnTo>
                  <a:pt x="0" y="1745972"/>
                </a:lnTo>
                <a:close/>
              </a:path>
            </a:pathLst>
          </a:custGeom>
        </p:spPr>
        <p:txBody>
          <a:bodyPr wrap="square">
            <a:noAutofit/>
          </a:bodyPr>
          <a:lstStyle/>
          <a:p>
            <a:r>
              <a:rPr lang="zh-CN" altLang="en-US"/>
              <a:t>单击图标添加图片</a:t>
            </a:r>
            <a:endParaRPr lang="en-US"/>
          </a:p>
        </p:txBody>
      </p:sp>
      <p:sp>
        <p:nvSpPr>
          <p:cNvPr id="15" name="Picture Placeholder 14"/>
          <p:cNvSpPr>
            <a:spLocks noGrp="1"/>
          </p:cNvSpPr>
          <p:nvPr>
            <p:ph type="pic" sz="quarter" idx="12"/>
          </p:nvPr>
        </p:nvSpPr>
        <p:spPr>
          <a:xfrm>
            <a:off x="7337980" y="1345633"/>
            <a:ext cx="3491945" cy="3491944"/>
          </a:xfrm>
          <a:custGeom>
            <a:avLst/>
            <a:gdLst>
              <a:gd name="connsiteX0" fmla="*/ 1745973 w 3491945"/>
              <a:gd name="connsiteY0" fmla="*/ 0 h 3491944"/>
              <a:gd name="connsiteX1" fmla="*/ 3491945 w 3491945"/>
              <a:gd name="connsiteY1" fmla="*/ 1745972 h 3491944"/>
              <a:gd name="connsiteX2" fmla="*/ 1745973 w 3491945"/>
              <a:gd name="connsiteY2" fmla="*/ 3491944 h 3491944"/>
              <a:gd name="connsiteX3" fmla="*/ 0 w 3491945"/>
              <a:gd name="connsiteY3" fmla="*/ 1745972 h 3491944"/>
            </a:gdLst>
            <a:ahLst/>
            <a:cxnLst>
              <a:cxn ang="0">
                <a:pos x="connsiteX0" y="connsiteY0"/>
              </a:cxn>
              <a:cxn ang="0">
                <a:pos x="connsiteX1" y="connsiteY1"/>
              </a:cxn>
              <a:cxn ang="0">
                <a:pos x="connsiteX2" y="connsiteY2"/>
              </a:cxn>
              <a:cxn ang="0">
                <a:pos x="connsiteX3" y="connsiteY3"/>
              </a:cxn>
            </a:cxnLst>
            <a:rect l="l" t="t" r="r" b="b"/>
            <a:pathLst>
              <a:path w="3491945" h="3491944">
                <a:moveTo>
                  <a:pt x="1745973" y="0"/>
                </a:moveTo>
                <a:lnTo>
                  <a:pt x="3491945" y="1745972"/>
                </a:lnTo>
                <a:lnTo>
                  <a:pt x="1745973" y="3491944"/>
                </a:lnTo>
                <a:lnTo>
                  <a:pt x="0" y="1745972"/>
                </a:lnTo>
                <a:close/>
              </a:path>
            </a:pathLst>
          </a:custGeom>
        </p:spPr>
        <p:txBody>
          <a:bodyPr wrap="square">
            <a:noAutofit/>
          </a:bodyPr>
          <a:lstStyle/>
          <a:p>
            <a:r>
              <a:rPr lang="zh-CN" altLang="en-US"/>
              <a:t>单击图标添加图片</a:t>
            </a:r>
            <a:endParaRPr lang="en-US"/>
          </a:p>
        </p:txBody>
      </p:sp>
    </p:spTree>
    <p:extLst>
      <p:ext uri="{BB962C8B-B14F-4D97-AF65-F5344CB8AC3E}">
        <p14:creationId xmlns:p14="http://schemas.microsoft.com/office/powerpoint/2010/main" val="3269629661"/>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3469522"/>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0384894"/>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758443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09600" y="6356351"/>
            <a:ext cx="2844800" cy="365125"/>
          </a:xfrm>
          <a:prstGeom prst="rect">
            <a:avLst/>
          </a:prstGeom>
        </p:spPr>
        <p:txBody>
          <a:bodyPr/>
          <a:lstStyle/>
          <a:p>
            <a:pPr defTabSz="1218565"/>
            <a:fld id="{B44CCEC7-3A54-47D1-BB25-17A0FDA63797}" type="datetimeFigureOut">
              <a:rPr lang="zh-CN" altLang="en-US" sz="2400">
                <a:solidFill>
                  <a:prstClr val="black"/>
                </a:solidFill>
              </a:rPr>
              <a:pPr defTabSz="1218565"/>
              <a:t>2025/12/4</a:t>
            </a:fld>
            <a:endParaRPr lang="zh-CN" altLang="en-US" sz="2400">
              <a:solidFill>
                <a:prstClr val="black"/>
              </a:solidFill>
            </a:endParaRPr>
          </a:p>
        </p:txBody>
      </p:sp>
      <p:sp>
        <p:nvSpPr>
          <p:cNvPr id="8" name="页脚占位符 7"/>
          <p:cNvSpPr>
            <a:spLocks noGrp="1"/>
          </p:cNvSpPr>
          <p:nvPr>
            <p:ph type="ftr" sz="quarter" idx="11"/>
          </p:nvPr>
        </p:nvSpPr>
        <p:spPr>
          <a:xfrm>
            <a:off x="4165600" y="6356351"/>
            <a:ext cx="3860800" cy="365125"/>
          </a:xfrm>
          <a:prstGeom prst="rect">
            <a:avLst/>
          </a:prstGeom>
        </p:spPr>
        <p:txBody>
          <a:bodyPr/>
          <a:lstStyle/>
          <a:p>
            <a:pPr defTabSz="1218565"/>
            <a:endParaRPr lang="zh-CN" altLang="en-US" sz="2400">
              <a:solidFill>
                <a:prstClr val="black"/>
              </a:solidFill>
            </a:endParaRPr>
          </a:p>
        </p:txBody>
      </p:sp>
      <p:sp>
        <p:nvSpPr>
          <p:cNvPr id="9" name="灯片编号占位符 8"/>
          <p:cNvSpPr>
            <a:spLocks noGrp="1"/>
          </p:cNvSpPr>
          <p:nvPr>
            <p:ph type="sldNum" sz="quarter" idx="12"/>
          </p:nvPr>
        </p:nvSpPr>
        <p:spPr>
          <a:xfrm>
            <a:off x="8737600" y="6356351"/>
            <a:ext cx="2844800" cy="365125"/>
          </a:xfrm>
          <a:prstGeom prst="rect">
            <a:avLst/>
          </a:prstGeom>
        </p:spPr>
        <p:txBody>
          <a:bodyPr/>
          <a:lstStyle/>
          <a:p>
            <a:pPr defTabSz="1218565"/>
            <a:fld id="{65495661-81B6-46E9-A91E-889569155CC2}" type="slidenum">
              <a:rPr lang="zh-CN" altLang="en-US" sz="2400">
                <a:solidFill>
                  <a:prstClr val="black"/>
                </a:solidFill>
              </a:rPr>
              <a:pPr defTabSz="1218565"/>
              <a:t>‹#›</a:t>
            </a:fld>
            <a:endParaRPr lang="zh-CN" altLang="en-US" sz="2400">
              <a:solidFill>
                <a:prstClr val="black"/>
              </a:solidFill>
            </a:endParaRPr>
          </a:p>
        </p:txBody>
      </p:sp>
    </p:spTree>
    <p:extLst>
      <p:ext uri="{BB962C8B-B14F-4D97-AF65-F5344CB8AC3E}">
        <p14:creationId xmlns:p14="http://schemas.microsoft.com/office/powerpoint/2010/main" val="3191233559"/>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C76D9E9-1115-4A6A-ACAD-BF46EE2A3809}" type="datetimeFigureOut">
              <a:rPr lang="en-US" smtClean="0">
                <a:solidFill>
                  <a:prstClr val="black">
                    <a:tint val="75000"/>
                  </a:prstClr>
                </a:solidFill>
              </a:rPr>
              <a:pPr/>
              <a:t>04/12/2025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B5E29F-E0A6-4456-9308-6F7BE34EB7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65292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C76D9E9-1115-4A6A-ACAD-BF46EE2A3809}" type="datetimeFigureOut">
              <a:rPr lang="en-US" smtClean="0">
                <a:solidFill>
                  <a:prstClr val="black">
                    <a:tint val="75000"/>
                  </a:prstClr>
                </a:solidFill>
              </a:rPr>
              <a:pPr/>
              <a:t>04/12/2025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B5E29F-E0A6-4456-9308-6F7BE34EB7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12893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C76D9E9-1115-4A6A-ACAD-BF46EE2A3809}" type="datetimeFigureOut">
              <a:rPr lang="en-US" smtClean="0">
                <a:solidFill>
                  <a:prstClr val="black">
                    <a:tint val="75000"/>
                  </a:prstClr>
                </a:solidFill>
              </a:rPr>
              <a:pPr/>
              <a:t>04/12/2025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B5E29F-E0A6-4456-9308-6F7BE34EB7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148990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C76D9E9-1115-4A6A-ACAD-BF46EE2A3809}" type="datetimeFigureOut">
              <a:rPr lang="en-US" smtClean="0">
                <a:solidFill>
                  <a:prstClr val="black">
                    <a:tint val="75000"/>
                  </a:prstClr>
                </a:solidFill>
              </a:rPr>
              <a:pPr/>
              <a:t>04/12/2025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B5E29F-E0A6-4456-9308-6F7BE34EB7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09362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C76D9E9-1115-4A6A-ACAD-BF46EE2A3809}" type="datetimeFigureOut">
              <a:rPr lang="en-US" smtClean="0">
                <a:solidFill>
                  <a:prstClr val="black">
                    <a:tint val="75000"/>
                  </a:prstClr>
                </a:solidFill>
              </a:rPr>
              <a:pPr/>
              <a:t>04/12/2025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B5E29F-E0A6-4456-9308-6F7BE34EB7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427394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C76D9E9-1115-4A6A-ACAD-BF46EE2A3809}" type="datetimeFigureOut">
              <a:rPr lang="en-US" smtClean="0">
                <a:solidFill>
                  <a:prstClr val="black">
                    <a:tint val="75000"/>
                  </a:prstClr>
                </a:solidFill>
              </a:rPr>
              <a:pPr/>
              <a:t>04/12/2025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B5E29F-E0A6-4456-9308-6F7BE34EB7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96689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76D9E9-1115-4A6A-ACAD-BF46EE2A3809}" type="datetimeFigureOut">
              <a:rPr lang="en-US" smtClean="0">
                <a:solidFill>
                  <a:prstClr val="black">
                    <a:tint val="75000"/>
                  </a:prstClr>
                </a:solidFill>
              </a:rPr>
              <a:pPr/>
              <a:t>04/12/2025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B5E29F-E0A6-4456-9308-6F7BE34EB7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231195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C76D9E9-1115-4A6A-ACAD-BF46EE2A3809}" type="datetimeFigureOut">
              <a:rPr lang="en-US" smtClean="0">
                <a:solidFill>
                  <a:prstClr val="black">
                    <a:tint val="75000"/>
                  </a:prstClr>
                </a:solidFill>
              </a:rPr>
              <a:pPr/>
              <a:t>04/12/2025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B5E29F-E0A6-4456-9308-6F7BE34EB7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6081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C76D9E9-1115-4A6A-ACAD-BF46EE2A3809}" type="datetimeFigureOut">
              <a:rPr lang="en-US" smtClean="0">
                <a:solidFill>
                  <a:prstClr val="black">
                    <a:tint val="75000"/>
                  </a:prstClr>
                </a:solidFill>
              </a:rPr>
              <a:pPr/>
              <a:t>04/12/2025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B5E29F-E0A6-4456-9308-6F7BE34EB7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49858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C76D9E9-1115-4A6A-ACAD-BF46EE2A3809}" type="datetimeFigureOut">
              <a:rPr lang="en-US" smtClean="0">
                <a:solidFill>
                  <a:prstClr val="black">
                    <a:tint val="75000"/>
                  </a:prstClr>
                </a:solidFill>
              </a:rPr>
              <a:pPr/>
              <a:t>04/12/2025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B5E29F-E0A6-4456-9308-6F7BE34EB7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16248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356351"/>
            <a:ext cx="2844800" cy="365125"/>
          </a:xfrm>
          <a:prstGeom prst="rect">
            <a:avLst/>
          </a:prstGeom>
        </p:spPr>
        <p:txBody>
          <a:bodyPr/>
          <a:lstStyle/>
          <a:p>
            <a:pPr defTabSz="1218565"/>
            <a:fld id="{B44CCEC7-3A54-47D1-BB25-17A0FDA63797}" type="datetimeFigureOut">
              <a:rPr lang="zh-CN" altLang="en-US" sz="2400">
                <a:solidFill>
                  <a:prstClr val="black"/>
                </a:solidFill>
              </a:rPr>
              <a:pPr defTabSz="1218565"/>
              <a:t>2025/12/4</a:t>
            </a:fld>
            <a:endParaRPr lang="zh-CN" altLang="en-US" sz="2400">
              <a:solidFill>
                <a:prstClr val="black"/>
              </a:solidFill>
            </a:endParaRPr>
          </a:p>
        </p:txBody>
      </p:sp>
      <p:sp>
        <p:nvSpPr>
          <p:cNvPr id="4" name="页脚占位符 3"/>
          <p:cNvSpPr>
            <a:spLocks noGrp="1"/>
          </p:cNvSpPr>
          <p:nvPr>
            <p:ph type="ftr" sz="quarter" idx="11"/>
          </p:nvPr>
        </p:nvSpPr>
        <p:spPr>
          <a:xfrm>
            <a:off x="4165600" y="6356351"/>
            <a:ext cx="3860800" cy="365125"/>
          </a:xfrm>
          <a:prstGeom prst="rect">
            <a:avLst/>
          </a:prstGeom>
        </p:spPr>
        <p:txBody>
          <a:bodyPr/>
          <a:lstStyle/>
          <a:p>
            <a:pPr defTabSz="1218565"/>
            <a:endParaRPr lang="zh-CN" altLang="en-US" sz="2400">
              <a:solidFill>
                <a:prstClr val="black"/>
              </a:solidFill>
            </a:endParaRPr>
          </a:p>
        </p:txBody>
      </p:sp>
      <p:sp>
        <p:nvSpPr>
          <p:cNvPr id="5" name="灯片编号占位符 4"/>
          <p:cNvSpPr>
            <a:spLocks noGrp="1"/>
          </p:cNvSpPr>
          <p:nvPr>
            <p:ph type="sldNum" sz="quarter" idx="12"/>
          </p:nvPr>
        </p:nvSpPr>
        <p:spPr>
          <a:xfrm>
            <a:off x="8737600" y="6356351"/>
            <a:ext cx="2844800" cy="365125"/>
          </a:xfrm>
          <a:prstGeom prst="rect">
            <a:avLst/>
          </a:prstGeom>
        </p:spPr>
        <p:txBody>
          <a:bodyPr/>
          <a:lstStyle/>
          <a:p>
            <a:pPr defTabSz="1218565"/>
            <a:fld id="{65495661-81B6-46E9-A91E-889569155CC2}" type="slidenum">
              <a:rPr lang="zh-CN" altLang="en-US" sz="2400">
                <a:solidFill>
                  <a:prstClr val="black"/>
                </a:solidFill>
              </a:rPr>
              <a:pPr defTabSz="1218565"/>
              <a:t>‹#›</a:t>
            </a:fld>
            <a:endParaRPr lang="zh-CN" altLang="en-US" sz="2400">
              <a:solidFill>
                <a:prstClr val="black"/>
              </a:solidFill>
            </a:endParaRPr>
          </a:p>
        </p:txBody>
      </p:sp>
    </p:spTree>
    <p:extLst>
      <p:ext uri="{BB962C8B-B14F-4D97-AF65-F5344CB8AC3E}">
        <p14:creationId xmlns:p14="http://schemas.microsoft.com/office/powerpoint/2010/main" val="1610825536"/>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C76D9E9-1115-4A6A-ACAD-BF46EE2A3809}" type="datetimeFigureOut">
              <a:rPr lang="en-US" smtClean="0">
                <a:solidFill>
                  <a:prstClr val="black">
                    <a:tint val="75000"/>
                  </a:prstClr>
                </a:solidFill>
              </a:rPr>
              <a:pPr/>
              <a:t>04/12/2025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B5E29F-E0A6-4456-9308-6F7BE34EB7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55400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0" cy="365125"/>
          </a:xfrm>
          <a:prstGeom prst="rect">
            <a:avLst/>
          </a:prstGeom>
        </p:spPr>
        <p:txBody>
          <a:bodyPr/>
          <a:lstStyle/>
          <a:p>
            <a:pPr defTabSz="1218565"/>
            <a:fld id="{B44CCEC7-3A54-47D1-BB25-17A0FDA63797}" type="datetimeFigureOut">
              <a:rPr lang="zh-CN" altLang="en-US" sz="2400">
                <a:solidFill>
                  <a:prstClr val="black"/>
                </a:solidFill>
              </a:rPr>
              <a:pPr defTabSz="1218565"/>
              <a:t>2025/12/4</a:t>
            </a:fld>
            <a:endParaRPr lang="zh-CN" altLang="en-US" sz="2400">
              <a:solidFill>
                <a:prstClr val="black"/>
              </a:solidFill>
            </a:endParaRPr>
          </a:p>
        </p:txBody>
      </p:sp>
      <p:sp>
        <p:nvSpPr>
          <p:cNvPr id="3" name="页脚占位符 2"/>
          <p:cNvSpPr>
            <a:spLocks noGrp="1"/>
          </p:cNvSpPr>
          <p:nvPr>
            <p:ph type="ftr" sz="quarter" idx="11"/>
          </p:nvPr>
        </p:nvSpPr>
        <p:spPr>
          <a:xfrm>
            <a:off x="4165600" y="6356351"/>
            <a:ext cx="3860800" cy="365125"/>
          </a:xfrm>
          <a:prstGeom prst="rect">
            <a:avLst/>
          </a:prstGeom>
        </p:spPr>
        <p:txBody>
          <a:bodyPr/>
          <a:lstStyle/>
          <a:p>
            <a:pPr defTabSz="1218565"/>
            <a:endParaRPr lang="zh-CN" altLang="en-US" sz="2400">
              <a:solidFill>
                <a:prstClr val="black"/>
              </a:solidFill>
            </a:endParaRPr>
          </a:p>
        </p:txBody>
      </p:sp>
      <p:sp>
        <p:nvSpPr>
          <p:cNvPr id="4" name="灯片编号占位符 3"/>
          <p:cNvSpPr>
            <a:spLocks noGrp="1"/>
          </p:cNvSpPr>
          <p:nvPr>
            <p:ph type="sldNum" sz="quarter" idx="12"/>
          </p:nvPr>
        </p:nvSpPr>
        <p:spPr>
          <a:xfrm>
            <a:off x="8737600" y="6356351"/>
            <a:ext cx="2844800" cy="365125"/>
          </a:xfrm>
          <a:prstGeom prst="rect">
            <a:avLst/>
          </a:prstGeom>
        </p:spPr>
        <p:txBody>
          <a:bodyPr/>
          <a:lstStyle/>
          <a:p>
            <a:pPr defTabSz="1218565"/>
            <a:fld id="{65495661-81B6-46E9-A91E-889569155CC2}" type="slidenum">
              <a:rPr lang="zh-CN" altLang="en-US" sz="2400">
                <a:solidFill>
                  <a:prstClr val="black"/>
                </a:solidFill>
              </a:rPr>
              <a:pPr defTabSz="1218565"/>
              <a:t>‹#›</a:t>
            </a:fld>
            <a:endParaRPr lang="zh-CN" altLang="en-US" sz="2400">
              <a:solidFill>
                <a:prstClr val="black"/>
              </a:solidFill>
            </a:endParaRPr>
          </a:p>
        </p:txBody>
      </p:sp>
    </p:spTree>
    <p:extLst>
      <p:ext uri="{BB962C8B-B14F-4D97-AF65-F5344CB8AC3E}">
        <p14:creationId xmlns:p14="http://schemas.microsoft.com/office/powerpoint/2010/main" val="3079927742"/>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a:prstGeom prst="rect">
            <a:avLst/>
          </a:prstGeo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pPr defTabSz="1218565"/>
            <a:fld id="{B44CCEC7-3A54-47D1-BB25-17A0FDA63797}" type="datetimeFigureOut">
              <a:rPr lang="zh-CN" altLang="en-US" sz="2400">
                <a:solidFill>
                  <a:prstClr val="black"/>
                </a:solidFill>
              </a:rPr>
              <a:pPr defTabSz="1218565"/>
              <a:t>2025/12/4</a:t>
            </a:fld>
            <a:endParaRPr lang="zh-CN" altLang="en-US" sz="2400">
              <a:solidFill>
                <a:prstClr val="black"/>
              </a:solidFill>
            </a:endParaRPr>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pPr defTabSz="1218565"/>
            <a:endParaRPr lang="zh-CN" altLang="en-US" sz="2400">
              <a:solidFill>
                <a:prstClr val="black"/>
              </a:solidFill>
            </a:endParaRPr>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pPr defTabSz="1218565"/>
            <a:fld id="{65495661-81B6-46E9-A91E-889569155CC2}" type="slidenum">
              <a:rPr lang="zh-CN" altLang="en-US" sz="2400">
                <a:solidFill>
                  <a:prstClr val="black"/>
                </a:solidFill>
              </a:rPr>
              <a:pPr defTabSz="1218565"/>
              <a:t>‹#›</a:t>
            </a:fld>
            <a:endParaRPr lang="zh-CN" altLang="en-US" sz="2400">
              <a:solidFill>
                <a:prstClr val="black"/>
              </a:solidFill>
            </a:endParaRPr>
          </a:p>
        </p:txBody>
      </p:sp>
    </p:spTree>
    <p:extLst>
      <p:ext uri="{BB962C8B-B14F-4D97-AF65-F5344CB8AC3E}">
        <p14:creationId xmlns:p14="http://schemas.microsoft.com/office/powerpoint/2010/main" val="1803139793"/>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a:prstGeom prst="rect">
            <a:avLst/>
          </a:prstGeo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8"/>
            <a:ext cx="7315200" cy="8048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pPr defTabSz="1218565"/>
            <a:fld id="{B44CCEC7-3A54-47D1-BB25-17A0FDA63797}" type="datetimeFigureOut">
              <a:rPr lang="zh-CN" altLang="en-US" sz="2400">
                <a:solidFill>
                  <a:prstClr val="black"/>
                </a:solidFill>
              </a:rPr>
              <a:pPr defTabSz="1218565"/>
              <a:t>2025/12/4</a:t>
            </a:fld>
            <a:endParaRPr lang="zh-CN" altLang="en-US" sz="2400">
              <a:solidFill>
                <a:prstClr val="black"/>
              </a:solidFill>
            </a:endParaRPr>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pPr defTabSz="1218565"/>
            <a:endParaRPr lang="zh-CN" altLang="en-US" sz="2400">
              <a:solidFill>
                <a:prstClr val="black"/>
              </a:solidFill>
            </a:endParaRPr>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pPr defTabSz="1218565"/>
            <a:fld id="{65495661-81B6-46E9-A91E-889569155CC2}" type="slidenum">
              <a:rPr lang="zh-CN" altLang="en-US" sz="2400">
                <a:solidFill>
                  <a:prstClr val="black"/>
                </a:solidFill>
              </a:rPr>
              <a:pPr defTabSz="1218565"/>
              <a:t>‹#›</a:t>
            </a:fld>
            <a:endParaRPr lang="zh-CN" altLang="en-US" sz="2400">
              <a:solidFill>
                <a:prstClr val="black"/>
              </a:solidFill>
            </a:endParaRPr>
          </a:p>
        </p:txBody>
      </p:sp>
    </p:spTree>
    <p:extLst>
      <p:ext uri="{BB962C8B-B14F-4D97-AF65-F5344CB8AC3E}">
        <p14:creationId xmlns:p14="http://schemas.microsoft.com/office/powerpoint/2010/main" val="3265531257"/>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theme" Target="../theme/theme3.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4.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16" cstate="print">
            <a:extLst>
              <a:ext uri="{28A0092B-C50C-407E-A947-70E740481C1C}">
                <a14:useLocalDpi xmlns:a14="http://schemas.microsoft.com/office/drawing/2010/main" val="0"/>
              </a:ext>
            </a:extLst>
          </a:blip>
          <a:srcRect/>
          <a:stretch>
            <a:fillRect/>
          </a:stretch>
        </p:blipFill>
        <p:spPr>
          <a:xfrm>
            <a:off x="0" y="3045"/>
            <a:ext cx="12184782" cy="6851909"/>
          </a:xfrm>
          <a:prstGeom prst="rect">
            <a:avLst/>
          </a:prstGeom>
          <a:noFill/>
          <a:ln>
            <a:noFill/>
          </a:ln>
        </p:spPr>
      </p:pic>
      <p:sp>
        <p:nvSpPr>
          <p:cNvPr id="3" name="矩形 2"/>
          <p:cNvSpPr/>
          <p:nvPr userDrawn="1"/>
        </p:nvSpPr>
        <p:spPr>
          <a:xfrm>
            <a:off x="-349430" y="165435"/>
            <a:ext cx="321568" cy="188640"/>
          </a:xfrm>
          <a:prstGeom prst="rect">
            <a:avLst/>
          </a:prstGeom>
          <a:solidFill>
            <a:srgbClr val="FFA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prstClr val="white"/>
              </a:solidFill>
            </a:endParaRPr>
          </a:p>
        </p:txBody>
      </p:sp>
      <p:sp>
        <p:nvSpPr>
          <p:cNvPr id="4" name="矩形 3"/>
          <p:cNvSpPr/>
          <p:nvPr userDrawn="1"/>
        </p:nvSpPr>
        <p:spPr>
          <a:xfrm>
            <a:off x="-349430" y="440738"/>
            <a:ext cx="321568" cy="188640"/>
          </a:xfrm>
          <a:prstGeom prst="rect">
            <a:avLst/>
          </a:prstGeom>
          <a:solidFill>
            <a:srgbClr val="FF46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prstClr val="white"/>
              </a:solidFill>
            </a:endParaRPr>
          </a:p>
        </p:txBody>
      </p:sp>
      <p:sp>
        <p:nvSpPr>
          <p:cNvPr id="5" name="矩形 4"/>
          <p:cNvSpPr/>
          <p:nvPr userDrawn="1"/>
        </p:nvSpPr>
        <p:spPr>
          <a:xfrm>
            <a:off x="-349430" y="716041"/>
            <a:ext cx="321568" cy="188640"/>
          </a:xfrm>
          <a:prstGeom prst="rect">
            <a:avLst/>
          </a:prstGeom>
          <a:solidFill>
            <a:srgbClr val="87BD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prstClr val="white"/>
              </a:solidFill>
            </a:endParaRPr>
          </a:p>
        </p:txBody>
      </p:sp>
      <p:sp>
        <p:nvSpPr>
          <p:cNvPr id="6" name="矩形 5"/>
          <p:cNvSpPr/>
          <p:nvPr userDrawn="1"/>
        </p:nvSpPr>
        <p:spPr>
          <a:xfrm>
            <a:off x="-349430" y="1020841"/>
            <a:ext cx="321568" cy="188640"/>
          </a:xfrm>
          <a:prstGeom prst="rect">
            <a:avLst/>
          </a:prstGeom>
          <a:solidFill>
            <a:srgbClr val="009A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prstClr val="white"/>
              </a:solidFill>
            </a:endParaRPr>
          </a:p>
        </p:txBody>
      </p:sp>
      <p:sp>
        <p:nvSpPr>
          <p:cNvPr id="7" name="矩形 6"/>
          <p:cNvSpPr/>
          <p:nvPr userDrawn="1"/>
        </p:nvSpPr>
        <p:spPr>
          <a:xfrm>
            <a:off x="-349430" y="1296144"/>
            <a:ext cx="321568" cy="188640"/>
          </a:xfrm>
          <a:prstGeom prst="rect">
            <a:avLst/>
          </a:prstGeom>
          <a:solidFill>
            <a:srgbClr val="CE6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prstClr val="white"/>
              </a:solidFill>
            </a:endParaRPr>
          </a:p>
        </p:txBody>
      </p:sp>
    </p:spTree>
    <p:extLst>
      <p:ext uri="{BB962C8B-B14F-4D97-AF65-F5344CB8AC3E}">
        <p14:creationId xmlns:p14="http://schemas.microsoft.com/office/powerpoint/2010/main" val="78250832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xStyles>
    <p:titleStyle>
      <a:lvl1pPr algn="ctr" defTabSz="1218565"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8565"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76B83E38-4D6A-439B-A643-46AE75CDAEB5}" type="datetimeFigureOut">
              <a:rPr lang="en-US">
                <a:solidFill>
                  <a:prstClr val="black">
                    <a:tint val="75000"/>
                  </a:prstClr>
                </a:solidFill>
              </a:rPr>
              <a:pPr>
                <a:defRPr/>
              </a:pPr>
              <a:t>04/12/2025</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dirty="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fontAlgn="base">
              <a:spcBef>
                <a:spcPct val="0"/>
              </a:spcBef>
              <a:spcAft>
                <a:spcPct val="0"/>
              </a:spcAft>
            </a:pPr>
            <a:fld id="{E6F767AC-DF9A-4133-8D2D-77A6D1932392}"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1341812637"/>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57" r:id="rId12"/>
  </p:sldLayoutIdLst>
  <p:transition/>
  <p:txStyles>
    <p:titleStyle>
      <a:lvl1pPr algn="ctr" rtl="0" fontAlgn="base">
        <a:spcBef>
          <a:spcPct val="0"/>
        </a:spcBef>
        <a:spcAft>
          <a:spcPct val="0"/>
        </a:spcAft>
        <a:defRPr sz="4400" b="0" i="0" u="none"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b="0" i="0" u="none"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334B10-1BAA-4F86-8112-CC1F1B123847}" type="datetimeFigureOut">
              <a:rPr lang="zh-CN" altLang="en-US" smtClean="0">
                <a:solidFill>
                  <a:prstClr val="black">
                    <a:tint val="75000"/>
                  </a:prstClr>
                </a:solidFill>
              </a:rPr>
              <a:pPr/>
              <a:t>2025/12/4</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20D2FB-AB3F-4652-A92E-B20259EF7F6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25733357"/>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 id="2147483740" r:id="rId18"/>
    <p:sldLayoutId id="2147483741" r:id="rId19"/>
    <p:sldLayoutId id="2147483742" r:id="rId20"/>
    <p:sldLayoutId id="2147483743" r:id="rId21"/>
    <p:sldLayoutId id="2147483744" r:id="rId22"/>
    <p:sldLayoutId id="2147483758" r:id="rId23"/>
  </p:sldLayoutIdLst>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Yeseva One" panose="00000500000000000000" charset="0"/>
          <a:ea typeface="Yeseva One" panose="00000500000000000000"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04/12/2025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3122676342"/>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55.xml"/></Relationships>
</file>

<file path=ppt/slides/_rels/slide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16.xml"/><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image" Target="../media/image27.png"/><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slide" Target="slide14.xml"/><Relationship Id="rId7"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1.xml"/><Relationship Id="rId6" Type="http://schemas.openxmlformats.org/officeDocument/2006/relationships/slide" Target="slide18.xml"/><Relationship Id="rId5" Type="http://schemas.openxmlformats.org/officeDocument/2006/relationships/slide" Target="slide10.xml"/><Relationship Id="rId10" Type="http://schemas.openxmlformats.org/officeDocument/2006/relationships/slide" Target="slide21.xml"/><Relationship Id="rId4" Type="http://schemas.openxmlformats.org/officeDocument/2006/relationships/slide" Target="slide9.xml"/><Relationship Id="rId9" Type="http://schemas.openxmlformats.org/officeDocument/2006/relationships/slide" Target="slide20.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21.xml"/><Relationship Id="rId6" Type="http://schemas.openxmlformats.org/officeDocument/2006/relationships/image" Target="../media/image34.png"/><Relationship Id="rId5" Type="http://schemas.openxmlformats.org/officeDocument/2006/relationships/slide" Target="slide17.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2.png"/><Relationship Id="rId7" Type="http://schemas.openxmlformats.org/officeDocument/2006/relationships/slide" Target="slide17.xml"/><Relationship Id="rId2" Type="http://schemas.openxmlformats.org/officeDocument/2006/relationships/image" Target="../media/image31.png"/><Relationship Id="rId1" Type="http://schemas.openxmlformats.org/officeDocument/2006/relationships/slideLayout" Target="../slideLayouts/slideLayout21.xml"/><Relationship Id="rId6" Type="http://schemas.openxmlformats.org/officeDocument/2006/relationships/image" Target="../media/image33.png"/><Relationship Id="rId5" Type="http://schemas.microsoft.com/office/2007/relationships/hdphoto" Target="../media/hdphoto1.wdp"/><Relationship Id="rId4" Type="http://schemas.openxmlformats.org/officeDocument/2006/relationships/image" Target="../media/image36.png"/><Relationship Id="rId9"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2.png"/><Relationship Id="rId7" Type="http://schemas.openxmlformats.org/officeDocument/2006/relationships/slide" Target="slide17.xml"/><Relationship Id="rId2" Type="http://schemas.openxmlformats.org/officeDocument/2006/relationships/image" Target="../media/image31.png"/><Relationship Id="rId1" Type="http://schemas.openxmlformats.org/officeDocument/2006/relationships/slideLayout" Target="../slideLayouts/slideLayout21.xml"/><Relationship Id="rId6" Type="http://schemas.openxmlformats.org/officeDocument/2006/relationships/image" Target="../media/image33.png"/><Relationship Id="rId5" Type="http://schemas.microsoft.com/office/2007/relationships/hdphoto" Target="../media/hdphoto1.wdp"/><Relationship Id="rId4" Type="http://schemas.openxmlformats.org/officeDocument/2006/relationships/image" Target="../media/image36.png"/><Relationship Id="rId9" Type="http://schemas.openxmlformats.org/officeDocument/2006/relationships/image" Target="../media/image35.png"/></Relationships>
</file>

<file path=ppt/slides/_rels/slide2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2.png"/><Relationship Id="rId7" Type="http://schemas.openxmlformats.org/officeDocument/2006/relationships/slide" Target="slide17.xml"/><Relationship Id="rId2" Type="http://schemas.openxmlformats.org/officeDocument/2006/relationships/image" Target="../media/image31.png"/><Relationship Id="rId1" Type="http://schemas.openxmlformats.org/officeDocument/2006/relationships/slideLayout" Target="../slideLayouts/slideLayout21.xml"/><Relationship Id="rId6" Type="http://schemas.openxmlformats.org/officeDocument/2006/relationships/image" Target="../media/image33.png"/><Relationship Id="rId5" Type="http://schemas.microsoft.com/office/2007/relationships/hdphoto" Target="../media/hdphoto1.wdp"/><Relationship Id="rId4" Type="http://schemas.openxmlformats.org/officeDocument/2006/relationships/image" Target="../media/image36.png"/><Relationship Id="rId9"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xml"/><Relationship Id="rId1" Type="http://schemas.openxmlformats.org/officeDocument/2006/relationships/slideLayout" Target="../slideLayouts/slideLayout49.xml"/><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6.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5.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15.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11.jpeg"/><Relationship Id="rId1" Type="http://schemas.openxmlformats.org/officeDocument/2006/relationships/slideLayout" Target="../slideLayouts/slideLayout15.xml"/><Relationship Id="rId6" Type="http://schemas.openxmlformats.org/officeDocument/2006/relationships/image" Target="../media/image13.jpeg"/><Relationship Id="rId5" Type="http://schemas.openxmlformats.org/officeDocument/2006/relationships/image" Target="../media/image23.pn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4.jpe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863" y="-367632"/>
            <a:ext cx="12849726" cy="7225632"/>
          </a:xfrm>
          <a:prstGeom prst="rect">
            <a:avLst/>
          </a:prstGeom>
        </p:spPr>
      </p:pic>
      <p:sp>
        <p:nvSpPr>
          <p:cNvPr id="4" name="TextBox 3"/>
          <p:cNvSpPr txBox="1"/>
          <p:nvPr/>
        </p:nvSpPr>
        <p:spPr>
          <a:xfrm>
            <a:off x="1884145" y="482079"/>
            <a:ext cx="8638674" cy="3580356"/>
          </a:xfrm>
          <a:prstGeom prst="rect">
            <a:avLst/>
          </a:prstGeom>
          <a:noFill/>
        </p:spPr>
        <p:txBody>
          <a:bodyPr wrap="square" rtlCol="0">
            <a:prstTxWarp prst="textStop">
              <a:avLst/>
            </a:prstTxWarp>
            <a:spAutoFit/>
          </a:bodyPr>
          <a:lstStyle/>
          <a:p>
            <a:pPr algn="ctr">
              <a:lnSpc>
                <a:spcPct val="150000"/>
              </a:lnSpc>
            </a:pPr>
            <a:r>
              <a:rPr lang="en-US" sz="3600" b="1" smtClean="0">
                <a:solidFill>
                  <a:srgbClr val="0070C0"/>
                </a:solidFill>
                <a:latin typeface="Algerian" panose="04020705040A02060702" pitchFamily="82" charset="0"/>
                <a:cs typeface="Times New Roman" panose="02020603050405020304" pitchFamily="18" charset="0"/>
              </a:rPr>
              <a:t>KÍNH CHÀO QUÝ THẦY CÔ ĐẾN DỰ TIẾT THAO GIẢNG CỦA LỚP 6.8</a:t>
            </a:r>
            <a:endParaRPr lang="en-US" sz="3600" b="1">
              <a:solidFill>
                <a:srgbClr val="0070C0"/>
              </a:solidFill>
              <a:latin typeface="Algerian" panose="04020705040A02060702" pitchFamily="82" charset="0"/>
              <a:cs typeface="Times New Roman" panose="02020603050405020304" pitchFamily="18" charset="0"/>
            </a:endParaRPr>
          </a:p>
        </p:txBody>
      </p:sp>
      <p:sp>
        <p:nvSpPr>
          <p:cNvPr id="7" name="TextBox 6"/>
          <p:cNvSpPr txBox="1"/>
          <p:nvPr/>
        </p:nvSpPr>
        <p:spPr>
          <a:xfrm>
            <a:off x="2928696" y="4062435"/>
            <a:ext cx="7060793" cy="1815882"/>
          </a:xfrm>
          <a:prstGeom prst="rect">
            <a:avLst/>
          </a:prstGeom>
          <a:noFill/>
        </p:spPr>
        <p:txBody>
          <a:bodyPr wrap="square" rtlCol="0">
            <a:spAutoFit/>
          </a:bodyPr>
          <a:lstStyle/>
          <a:p>
            <a:pPr algn="ctr">
              <a:lnSpc>
                <a:spcPct val="200000"/>
              </a:lnSpc>
            </a:pPr>
            <a:r>
              <a:rPr lang="en-US" sz="3200" b="1" smtClean="0">
                <a:solidFill>
                  <a:srgbClr val="FF0000"/>
                </a:solidFill>
                <a:latin typeface="HP001 5 hàng" panose="020B0603050302020204" pitchFamily="34" charset="0"/>
                <a:cs typeface="Times New Roman" panose="02020603050405020304" pitchFamily="18" charset="0"/>
              </a:rPr>
              <a:t>Giáo viên: Lâm Huỳnh Như Trúc</a:t>
            </a:r>
          </a:p>
          <a:p>
            <a:pPr algn="ctr">
              <a:lnSpc>
                <a:spcPct val="200000"/>
              </a:lnSpc>
            </a:pPr>
            <a:r>
              <a:rPr lang="en-US" sz="2400" b="1" smtClean="0">
                <a:solidFill>
                  <a:prstClr val="black"/>
                </a:solidFill>
                <a:latin typeface="Times New Roman" panose="02020603050405020304" pitchFamily="18" charset="0"/>
                <a:cs typeface="Times New Roman" panose="02020603050405020304" pitchFamily="18" charset="0"/>
              </a:rPr>
              <a:t>Ngày 25 tháng 10 năm 2022</a:t>
            </a:r>
            <a:endParaRPr lang="en-US" sz="2400" b="1">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764881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7">
            <a:extLst>
              <a:ext uri="{FF2B5EF4-FFF2-40B4-BE49-F238E27FC236}">
                <a16:creationId xmlns:a16="http://schemas.microsoft.com/office/drawing/2014/main" xmlns="" id="{BB111D0E-1EC7-4CF6-AC18-B6B340C8220A}"/>
              </a:ext>
            </a:extLst>
          </p:cNvPr>
          <p:cNvSpPr txBox="1"/>
          <p:nvPr/>
        </p:nvSpPr>
        <p:spPr>
          <a:xfrm>
            <a:off x="1408693" y="103096"/>
            <a:ext cx="9147441" cy="578882"/>
          </a:xfrm>
          <a:prstGeom prst="roundRect">
            <a:avLst/>
          </a:prstGeom>
          <a:solidFill>
            <a:srgbClr val="E7E6E6"/>
          </a:solidFill>
          <a:ln w="19050">
            <a:solidFill>
              <a:sysClr val="windowText" lastClr="000000"/>
            </a:solidFill>
            <a:prstDash val="sysDot"/>
          </a:ln>
        </p:spPr>
        <p:txBody>
          <a:bodyPr wrap="square" rtlCol="0">
            <a:spAutoFit/>
          </a:bodyPr>
          <a:lstStyle/>
          <a:p>
            <a:pPr>
              <a:defRPr/>
            </a:pPr>
            <a:r>
              <a:rPr lang="en-US" sz="2800" b="1" kern="0" smtClean="0">
                <a:solidFill>
                  <a:srgbClr val="FF0000"/>
                </a:solidFill>
                <a:latin typeface="Cambria" panose="02040503050406030204" pitchFamily="18" charset="0"/>
                <a:ea typeface="Cambria" panose="02040503050406030204" pitchFamily="18" charset="0"/>
              </a:rPr>
              <a:t>BÀI 1: SỐ NGUYÊN ÂM VÀ TẬP HỢP CÁC SỐ NGUYÊN</a:t>
            </a:r>
            <a:endParaRPr lang="en-US" sz="2800" b="1" kern="0" dirty="0">
              <a:solidFill>
                <a:srgbClr val="FF0000"/>
              </a:solidFill>
              <a:latin typeface="Cambria" panose="02040503050406030204" pitchFamily="18" charset="0"/>
              <a:ea typeface="Cambria" panose="02040503050406030204" pitchFamily="18" charset="0"/>
            </a:endParaRPr>
          </a:p>
        </p:txBody>
      </p:sp>
      <p:grpSp>
        <p:nvGrpSpPr>
          <p:cNvPr id="17" name="Group 16"/>
          <p:cNvGrpSpPr/>
          <p:nvPr/>
        </p:nvGrpSpPr>
        <p:grpSpPr>
          <a:xfrm>
            <a:off x="906816" y="1656324"/>
            <a:ext cx="10976004" cy="4326306"/>
            <a:chOff x="895635" y="2885684"/>
            <a:chExt cx="10659344" cy="4326306"/>
          </a:xfrm>
        </p:grpSpPr>
        <p:sp>
          <p:nvSpPr>
            <p:cNvPr id="5" name="TextBox 4"/>
            <p:cNvSpPr txBox="1"/>
            <p:nvPr/>
          </p:nvSpPr>
          <p:spPr>
            <a:xfrm>
              <a:off x="895635" y="6011661"/>
              <a:ext cx="10659344" cy="1200329"/>
            </a:xfrm>
            <a:prstGeom prst="rect">
              <a:avLst/>
            </a:prstGeom>
            <a:noFill/>
          </p:spPr>
          <p:txBody>
            <a:bodyPr wrap="square" rtlCol="0">
              <a:spAutoFit/>
            </a:bodyPr>
            <a:lstStyle/>
            <a:p>
              <a:pPr>
                <a:lnSpc>
                  <a:spcPct val="150000"/>
                </a:lnSpc>
              </a:pPr>
              <a:r>
                <a:rPr lang="en-US" sz="2400" dirty="0" err="1">
                  <a:solidFill>
                    <a:prstClr val="black"/>
                  </a:solidFill>
                  <a:latin typeface="Times New Roman" panose="02020603050405020304" pitchFamily="18" charset="0"/>
                  <a:cs typeface="Times New Roman" panose="02020603050405020304" pitchFamily="18" charset="0"/>
                </a:rPr>
                <a:t>Nơi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sâu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nhất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thế</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giới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đáy</a:t>
              </a:r>
              <a:r>
                <a:rPr lang="en-US" sz="2400" dirty="0">
                  <a:solidFill>
                    <a:prstClr val="black"/>
                  </a:solidFill>
                  <a:latin typeface="Times New Roman" panose="02020603050405020304" pitchFamily="18" charset="0"/>
                  <a:cs typeface="Times New Roman" panose="02020603050405020304" pitchFamily="18" charset="0"/>
                </a:rPr>
                <a:t> </a:t>
              </a:r>
              <a:r>
                <a:rPr lang="en-US" sz="2400" err="1">
                  <a:solidFill>
                    <a:prstClr val="black"/>
                  </a:solidFill>
                  <a:latin typeface="Times New Roman" panose="02020603050405020304" pitchFamily="18" charset="0"/>
                  <a:cs typeface="Times New Roman" panose="02020603050405020304" pitchFamily="18" charset="0"/>
                </a:rPr>
                <a:t>khe</a:t>
              </a:r>
              <a:r>
                <a:rPr lang="en-US" sz="2400">
                  <a:solidFill>
                    <a:prstClr val="black"/>
                  </a:solidFill>
                  <a:latin typeface="Times New Roman" panose="02020603050405020304" pitchFamily="18" charset="0"/>
                  <a:cs typeface="Times New Roman" panose="02020603050405020304" pitchFamily="18" charset="0"/>
                </a:rPr>
                <a:t> Mariana sâu </a:t>
              </a:r>
              <a:r>
                <a:rPr lang="en-US" sz="2400" smtClean="0">
                  <a:latin typeface="Times New Roman" panose="02020603050405020304" pitchFamily="18" charset="0"/>
                  <a:cs typeface="Times New Roman" panose="02020603050405020304" pitchFamily="18" charset="0"/>
                </a:rPr>
                <a:t>11 034 </a:t>
              </a:r>
              <a:r>
                <a:rPr lang="en-US" sz="2400">
                  <a:latin typeface="Times New Roman" panose="02020603050405020304" pitchFamily="18" charset="0"/>
                  <a:cs typeface="Times New Roman" panose="02020603050405020304" pitchFamily="18" charset="0"/>
                </a:rPr>
                <a:t>m</a:t>
              </a:r>
              <a:r>
                <a:rPr lang="en-US" sz="2400" smtClean="0">
                  <a:solidFill>
                    <a:prstClr val="black"/>
                  </a:solidFill>
                  <a:latin typeface="Times New Roman" panose="02020603050405020304" pitchFamily="18" charset="0"/>
                  <a:cs typeface="Times New Roman" panose="02020603050405020304" pitchFamily="18" charset="0"/>
                </a:rPr>
                <a:t>, </a:t>
              </a:r>
              <a:r>
                <a:rPr lang="en-US" sz="2400">
                  <a:solidFill>
                    <a:prstClr val="black"/>
                  </a:solidFill>
                  <a:latin typeface="Times New Roman" panose="02020603050405020304" pitchFamily="18" charset="0"/>
                  <a:cs typeface="Times New Roman" panose="02020603050405020304" pitchFamily="18" charset="0"/>
                </a:rPr>
                <a:t>ta nói đáy khe </a:t>
              </a:r>
              <a:r>
                <a:rPr lang="en-US" sz="2400" smtClean="0">
                  <a:solidFill>
                    <a:prstClr val="black"/>
                  </a:solidFill>
                  <a:latin typeface="Times New Roman" panose="02020603050405020304" pitchFamily="18" charset="0"/>
                  <a:cs typeface="Times New Roman" panose="02020603050405020304" pitchFamily="18" charset="0"/>
                </a:rPr>
                <a:t>Mariana……..hơn </a:t>
              </a:r>
              <a:r>
                <a:rPr lang="en-US" sz="2400">
                  <a:solidFill>
                    <a:prstClr val="black"/>
                  </a:solidFill>
                  <a:latin typeface="Times New Roman" panose="02020603050405020304" pitchFamily="18" charset="0"/>
                  <a:cs typeface="Times New Roman" panose="02020603050405020304" pitchFamily="18" charset="0"/>
                </a:rPr>
                <a:t>mực nước </a:t>
              </a:r>
              <a:r>
                <a:rPr lang="en-US" sz="2400" smtClean="0">
                  <a:solidFill>
                    <a:prstClr val="black"/>
                  </a:solidFill>
                  <a:latin typeface="Times New Roman" panose="02020603050405020304" pitchFamily="18" charset="0"/>
                  <a:cs typeface="Times New Roman" panose="02020603050405020304" pitchFamily="18" charset="0"/>
                </a:rPr>
                <a:t>biển ………… hay </a:t>
              </a:r>
              <a:r>
                <a:rPr lang="en-US" sz="2400">
                  <a:solidFill>
                    <a:prstClr val="black"/>
                  </a:solidFill>
                  <a:latin typeface="Times New Roman" panose="02020603050405020304" pitchFamily="18" charset="0"/>
                  <a:cs typeface="Times New Roman" panose="02020603050405020304" pitchFamily="18" charset="0"/>
                </a:rPr>
                <a:t>đáy khe </a:t>
              </a:r>
              <a:r>
                <a:rPr lang="en-US" sz="2400" smtClean="0">
                  <a:solidFill>
                    <a:prstClr val="black"/>
                  </a:solidFill>
                  <a:latin typeface="Times New Roman" panose="02020603050405020304" pitchFamily="18" charset="0"/>
                  <a:cs typeface="Times New Roman" panose="02020603050405020304" pitchFamily="18" charset="0"/>
                </a:rPr>
                <a:t>Mariana </a:t>
              </a:r>
              <a:r>
                <a:rPr lang="en-US" sz="2400">
                  <a:solidFill>
                    <a:prstClr val="black"/>
                  </a:solidFill>
                  <a:latin typeface="Times New Roman" panose="02020603050405020304" pitchFamily="18" charset="0"/>
                  <a:cs typeface="Times New Roman" panose="02020603050405020304" pitchFamily="18" charset="0"/>
                </a:rPr>
                <a:t>có độ cao ………. </a:t>
              </a:r>
              <a:endParaRPr lang="en-US" sz="2400" dirty="0">
                <a:solidFill>
                  <a:prstClr val="black"/>
                </a:solidFill>
                <a:latin typeface="Times New Roman" panose="02020603050405020304" pitchFamily="18" charset="0"/>
                <a:cs typeface="Times New Roman" panose="02020603050405020304" pitchFamily="18" charset="0"/>
              </a:endParaRPr>
            </a:p>
          </p:txBody>
        </p:sp>
        <p:pic>
          <p:nvPicPr>
            <p:cNvPr id="7" name="Picture 10" descr="Phát hiện bí ẩn tại &amp;quot;khe địa ngục&amp;quot; sâu nhất hành tinh"/>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972" t="14338"/>
            <a:stretch/>
          </p:blipFill>
          <p:spPr bwMode="auto">
            <a:xfrm>
              <a:off x="2505844" y="2885684"/>
              <a:ext cx="6819220" cy="3128457"/>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Rectangle 17"/>
          <p:cNvSpPr/>
          <p:nvPr/>
        </p:nvSpPr>
        <p:spPr>
          <a:xfrm>
            <a:off x="10388680" y="4820894"/>
            <a:ext cx="790601" cy="461665"/>
          </a:xfrm>
          <a:prstGeom prst="rect">
            <a:avLst/>
          </a:prstGeom>
        </p:spPr>
        <p:txBody>
          <a:bodyPr wrap="none">
            <a:spAutoFit/>
          </a:bodyPr>
          <a:lstStyle/>
          <a:p>
            <a:r>
              <a:rPr lang="en-US" sz="2400">
                <a:solidFill>
                  <a:srgbClr val="FF0000"/>
                </a:solidFill>
                <a:latin typeface="Times New Roman" panose="02020603050405020304" pitchFamily="18" charset="0"/>
                <a:cs typeface="Times New Roman" panose="02020603050405020304" pitchFamily="18" charset="0"/>
              </a:rPr>
              <a:t>thấp</a:t>
            </a:r>
            <a:r>
              <a:rPr lang="en-US" sz="2400">
                <a:solidFill>
                  <a:prstClr val="black"/>
                </a:solidFill>
                <a:latin typeface="Times New Roman" panose="02020603050405020304" pitchFamily="18" charset="0"/>
                <a:cs typeface="Times New Roman" panose="02020603050405020304" pitchFamily="18" charset="0"/>
              </a:rPr>
              <a:t> </a:t>
            </a:r>
            <a:endParaRPr lang="en-US" sz="2400"/>
          </a:p>
        </p:txBody>
      </p:sp>
      <p:sp>
        <p:nvSpPr>
          <p:cNvPr id="19" name="Rectangle 18"/>
          <p:cNvSpPr/>
          <p:nvPr/>
        </p:nvSpPr>
        <p:spPr>
          <a:xfrm>
            <a:off x="2852536" y="5382465"/>
            <a:ext cx="1412374" cy="461665"/>
          </a:xfrm>
          <a:prstGeom prst="rect">
            <a:avLst/>
          </a:prstGeom>
        </p:spPr>
        <p:txBody>
          <a:bodyPr wrap="none">
            <a:spAutoFit/>
          </a:bodyPr>
          <a:lstStyle/>
          <a:p>
            <a:r>
              <a:rPr lang="en-US" sz="2400" smtClean="0">
                <a:solidFill>
                  <a:srgbClr val="FF0000"/>
                </a:solidFill>
                <a:latin typeface="Times New Roman" panose="02020603050405020304" pitchFamily="18" charset="0"/>
                <a:cs typeface="Times New Roman" panose="02020603050405020304" pitchFamily="18" charset="0"/>
              </a:rPr>
              <a:t>11 034 m</a:t>
            </a:r>
            <a:r>
              <a:rPr lang="en-US" sz="2400" smtClean="0">
                <a:solidFill>
                  <a:prstClr val="black"/>
                </a:solidFill>
                <a:latin typeface="Times New Roman" panose="02020603050405020304" pitchFamily="18" charset="0"/>
                <a:cs typeface="Times New Roman" panose="02020603050405020304" pitchFamily="18" charset="0"/>
              </a:rPr>
              <a:t> </a:t>
            </a:r>
            <a:endParaRPr lang="en-US" sz="2400"/>
          </a:p>
        </p:txBody>
      </p:sp>
      <p:sp>
        <p:nvSpPr>
          <p:cNvPr id="20" name="Rectangle 19"/>
          <p:cNvSpPr/>
          <p:nvPr/>
        </p:nvSpPr>
        <p:spPr>
          <a:xfrm>
            <a:off x="7983336" y="5382465"/>
            <a:ext cx="1514967" cy="461665"/>
          </a:xfrm>
          <a:prstGeom prst="rect">
            <a:avLst/>
          </a:prstGeom>
        </p:spPr>
        <p:txBody>
          <a:bodyPr wrap="none">
            <a:spAutoFit/>
          </a:bodyPr>
          <a:lstStyle/>
          <a:p>
            <a:r>
              <a:rPr lang="en-US" sz="2400" smtClean="0">
                <a:solidFill>
                  <a:srgbClr val="FF0000"/>
                </a:solidFill>
                <a:latin typeface="Times New Roman" panose="02020603050405020304" pitchFamily="18" charset="0"/>
                <a:cs typeface="Times New Roman" panose="02020603050405020304" pitchFamily="18" charset="0"/>
              </a:rPr>
              <a:t>- 11 034m</a:t>
            </a:r>
            <a:r>
              <a:rPr lang="en-US" sz="2400" smtClean="0">
                <a:solidFill>
                  <a:prstClr val="black"/>
                </a:solidFill>
                <a:latin typeface="Times New Roman" panose="02020603050405020304" pitchFamily="18" charset="0"/>
                <a:cs typeface="Times New Roman" panose="02020603050405020304" pitchFamily="18" charset="0"/>
              </a:rPr>
              <a:t> </a:t>
            </a:r>
            <a:endParaRPr lang="en-US" sz="2400"/>
          </a:p>
        </p:txBody>
      </p:sp>
      <p:sp>
        <p:nvSpPr>
          <p:cNvPr id="22" name="Rounded Rectangle 21"/>
          <p:cNvSpPr/>
          <p:nvPr/>
        </p:nvSpPr>
        <p:spPr>
          <a:xfrm>
            <a:off x="460375" y="776115"/>
            <a:ext cx="6063449" cy="506027"/>
          </a:xfrm>
          <a:prstGeom prst="roundRect">
            <a:avLst/>
          </a:prstGeom>
          <a:solidFill>
            <a:srgbClr val="FFC000"/>
          </a:solidFill>
          <a:ln>
            <a:no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smtClean="0">
                <a:solidFill>
                  <a:srgbClr val="FF0000"/>
                </a:solidFill>
                <a:latin typeface="Times New Roman" panose="02020603050405020304" pitchFamily="18" charset="0"/>
                <a:cs typeface="Times New Roman" panose="02020603050405020304" pitchFamily="18" charset="0"/>
              </a:rPr>
              <a:t>1. Làm quen với số nguyên âm</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23" name="Pentagon 22"/>
          <p:cNvSpPr/>
          <p:nvPr/>
        </p:nvSpPr>
        <p:spPr>
          <a:xfrm>
            <a:off x="358392" y="1444479"/>
            <a:ext cx="1880551" cy="423689"/>
          </a:xfrm>
          <a:prstGeom prst="homePlat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smtClean="0"/>
              <a:t>Ví dụ 3:</a:t>
            </a:r>
            <a:endParaRPr lang="en-US" sz="2400" b="1"/>
          </a:p>
        </p:txBody>
      </p:sp>
    </p:spTree>
    <p:extLst>
      <p:ext uri="{BB962C8B-B14F-4D97-AF65-F5344CB8AC3E}">
        <p14:creationId xmlns:p14="http://schemas.microsoft.com/office/powerpoint/2010/main" val="193961101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entagon 3"/>
          <p:cNvSpPr/>
          <p:nvPr/>
        </p:nvSpPr>
        <p:spPr>
          <a:xfrm>
            <a:off x="358392" y="1444479"/>
            <a:ext cx="1880551" cy="423689"/>
          </a:xfrm>
          <a:prstGeom prst="homePlat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smtClean="0"/>
              <a:t>Ví dụ 4:</a:t>
            </a:r>
            <a:endParaRPr lang="en-US" sz="2400" b="1"/>
          </a:p>
        </p:txBody>
      </p:sp>
      <p:sp>
        <p:nvSpPr>
          <p:cNvPr id="5" name="TextBox 27">
            <a:extLst>
              <a:ext uri="{FF2B5EF4-FFF2-40B4-BE49-F238E27FC236}">
                <a16:creationId xmlns:a16="http://schemas.microsoft.com/office/drawing/2014/main" xmlns="" id="{BB111D0E-1EC7-4CF6-AC18-B6B340C8220A}"/>
              </a:ext>
            </a:extLst>
          </p:cNvPr>
          <p:cNvSpPr txBox="1"/>
          <p:nvPr/>
        </p:nvSpPr>
        <p:spPr>
          <a:xfrm>
            <a:off x="1408693" y="103096"/>
            <a:ext cx="9147441" cy="578882"/>
          </a:xfrm>
          <a:prstGeom prst="roundRect">
            <a:avLst/>
          </a:prstGeom>
          <a:solidFill>
            <a:srgbClr val="E7E6E6"/>
          </a:solidFill>
          <a:ln w="19050">
            <a:solidFill>
              <a:sysClr val="windowText" lastClr="000000"/>
            </a:solidFill>
            <a:prstDash val="sysDot"/>
          </a:ln>
        </p:spPr>
        <p:txBody>
          <a:bodyPr wrap="square" rtlCol="0">
            <a:spAutoFit/>
          </a:bodyPr>
          <a:lstStyle/>
          <a:p>
            <a:pPr>
              <a:defRPr/>
            </a:pPr>
            <a:r>
              <a:rPr lang="en-US" sz="2800" b="1" kern="0" smtClean="0">
                <a:solidFill>
                  <a:srgbClr val="FF0000"/>
                </a:solidFill>
                <a:latin typeface="Cambria" panose="02040503050406030204" pitchFamily="18" charset="0"/>
                <a:ea typeface="Cambria" panose="02040503050406030204" pitchFamily="18" charset="0"/>
              </a:rPr>
              <a:t>BÀI 1: SỐ NGUYÊN ÂM VÀ TẬP HỢP CÁC SỐ NGUYÊN</a:t>
            </a:r>
            <a:endParaRPr lang="en-US" sz="2800" b="1" kern="0" dirty="0">
              <a:solidFill>
                <a:srgbClr val="FF0000"/>
              </a:solidFill>
              <a:latin typeface="Cambria" panose="02040503050406030204" pitchFamily="18" charset="0"/>
              <a:ea typeface="Cambria" panose="02040503050406030204" pitchFamily="18" charset="0"/>
            </a:endParaRPr>
          </a:p>
        </p:txBody>
      </p:sp>
      <p:sp>
        <p:nvSpPr>
          <p:cNvPr id="6" name="Rounded Rectangle 5"/>
          <p:cNvSpPr/>
          <p:nvPr/>
        </p:nvSpPr>
        <p:spPr>
          <a:xfrm>
            <a:off x="460375" y="776115"/>
            <a:ext cx="6063449" cy="506027"/>
          </a:xfrm>
          <a:prstGeom prst="roundRect">
            <a:avLst/>
          </a:prstGeom>
          <a:solidFill>
            <a:srgbClr val="FFC000"/>
          </a:solidFill>
          <a:ln>
            <a:no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smtClean="0">
                <a:solidFill>
                  <a:srgbClr val="FF0000"/>
                </a:solidFill>
                <a:latin typeface="Times New Roman" panose="02020603050405020304" pitchFamily="18" charset="0"/>
                <a:cs typeface="Times New Roman" panose="02020603050405020304" pitchFamily="18" charset="0"/>
              </a:rPr>
              <a:t>1. Làm quen với số nguyên âm</a:t>
            </a:r>
            <a:endParaRPr lang="en-US" sz="3200" b="1">
              <a:solidFill>
                <a:srgbClr val="FF0000"/>
              </a:solidFill>
              <a:latin typeface="Times New Roman" panose="02020603050405020304" pitchFamily="18" charset="0"/>
              <a:cs typeface="Times New Roman" panose="02020603050405020304" pitchFamily="18" charset="0"/>
            </a:endParaRPr>
          </a:p>
        </p:txBody>
      </p:sp>
      <p:pic>
        <p:nvPicPr>
          <p:cNvPr id="2050" name="Picture 2" descr="10 công trình nhân tạo cổ xưa vĩ đại nhất hành tinh -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392" y="1959058"/>
            <a:ext cx="4560117" cy="310088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73794" y="4970815"/>
            <a:ext cx="5730240" cy="1754326"/>
          </a:xfrm>
          <a:prstGeom prst="rect">
            <a:avLst/>
          </a:prstGeom>
        </p:spPr>
        <p:txBody>
          <a:bodyPr wrap="square">
            <a:spAutoFit/>
          </a:bodyPr>
          <a:lstStyle/>
          <a:p>
            <a:pPr>
              <a:lnSpc>
                <a:spcPct val="150000"/>
              </a:lnSpc>
              <a:spcAft>
                <a:spcPts val="800"/>
              </a:spcAft>
            </a:pPr>
            <a:r>
              <a:rPr lang="vi-VN" sz="2400">
                <a:solidFill>
                  <a:srgbClr val="252525"/>
                </a:solidFill>
                <a:latin typeface="Times New Roman" panose="02020603050405020304" pitchFamily="18" charset="0"/>
                <a:ea typeface="Arial" panose="020B0604020202020204" pitchFamily="34" charset="0"/>
                <a:cs typeface="Times New Roman" panose="02020603050405020304" pitchFamily="18" charset="0"/>
              </a:rPr>
              <a:t>Đền Parthenon</a:t>
            </a:r>
            <a:r>
              <a:rPr lang="en-US" sz="2400">
                <a:solidFill>
                  <a:srgbClr val="252525"/>
                </a:solidFill>
                <a:latin typeface="Times New Roman" panose="02020603050405020304" pitchFamily="18" charset="0"/>
                <a:ea typeface="Arial" panose="020B0604020202020204" pitchFamily="34" charset="0"/>
                <a:cs typeface="Times New Roman" panose="02020603050405020304" pitchFamily="18" charset="0"/>
              </a:rPr>
              <a:t> (Hy Lạp)</a:t>
            </a:r>
            <a:r>
              <a:rPr lang="vi-VN" sz="2400">
                <a:solidFill>
                  <a:srgbClr val="252525"/>
                </a:solidFill>
                <a:latin typeface="Times New Roman" panose="02020603050405020304" pitchFamily="18" charset="0"/>
                <a:ea typeface="Arial" panose="020B0604020202020204" pitchFamily="34" charset="0"/>
                <a:cs typeface="Times New Roman" panose="02020603050405020304" pitchFamily="18" charset="0"/>
              </a:rPr>
              <a:t> được xây dựng vào năm 447 </a:t>
            </a:r>
            <a:r>
              <a:rPr lang="vi-VN" sz="2400">
                <a:solidFill>
                  <a:srgbClr val="FF0000"/>
                </a:solidFill>
                <a:latin typeface="Times New Roman" panose="02020603050405020304" pitchFamily="18" charset="0"/>
                <a:ea typeface="Arial" panose="020B0604020202020204" pitchFamily="34" charset="0"/>
                <a:cs typeface="Times New Roman" panose="02020603050405020304" pitchFamily="18" charset="0"/>
              </a:rPr>
              <a:t>trước công </a:t>
            </a:r>
            <a:r>
              <a:rPr lang="vi-VN" sz="240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nguyên</a:t>
            </a:r>
            <a:r>
              <a:rPr lang="en-US" sz="240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(TCN)</a:t>
            </a:r>
            <a:r>
              <a:rPr lang="en-US" sz="2400" smtClean="0">
                <a:solidFill>
                  <a:srgbClr val="252525"/>
                </a:solidFill>
                <a:latin typeface="Times New Roman" panose="02020603050405020304" pitchFamily="18" charset="0"/>
                <a:ea typeface="Arial" panose="020B0604020202020204" pitchFamily="34" charset="0"/>
                <a:cs typeface="Times New Roman" panose="02020603050405020304" pitchFamily="18" charset="0"/>
              </a:rPr>
              <a:t>, </a:t>
            </a:r>
            <a:r>
              <a:rPr lang="en-US" sz="2400">
                <a:solidFill>
                  <a:srgbClr val="252525"/>
                </a:solidFill>
                <a:latin typeface="Times New Roman" panose="02020603050405020304" pitchFamily="18" charset="0"/>
                <a:ea typeface="Arial" panose="020B0604020202020204" pitchFamily="34" charset="0"/>
                <a:cs typeface="Times New Roman" panose="02020603050405020304" pitchFamily="18" charset="0"/>
              </a:rPr>
              <a:t>ta nói đền </a:t>
            </a:r>
            <a:r>
              <a:rPr lang="vi-VN" sz="2400">
                <a:solidFill>
                  <a:srgbClr val="252525"/>
                </a:solidFill>
                <a:latin typeface="Times New Roman" panose="02020603050405020304" pitchFamily="18" charset="0"/>
                <a:ea typeface="Arial" panose="020B0604020202020204" pitchFamily="34" charset="0"/>
                <a:cs typeface="Times New Roman" panose="02020603050405020304" pitchFamily="18" charset="0"/>
              </a:rPr>
              <a:t>Parthenon</a:t>
            </a:r>
            <a:r>
              <a:rPr lang="en-US" sz="2400">
                <a:solidFill>
                  <a:srgbClr val="252525"/>
                </a:solidFill>
                <a:latin typeface="Times New Roman" panose="02020603050405020304" pitchFamily="18" charset="0"/>
                <a:ea typeface="Arial" panose="020B0604020202020204" pitchFamily="34" charset="0"/>
                <a:cs typeface="Times New Roman" panose="02020603050405020304" pitchFamily="18" charset="0"/>
              </a:rPr>
              <a:t> được xây dựng năm </a:t>
            </a:r>
            <a:r>
              <a:rPr lang="en-US" sz="2400">
                <a:solidFill>
                  <a:srgbClr val="FF0000"/>
                </a:solidFill>
                <a:latin typeface="Times New Roman" panose="02020603050405020304" pitchFamily="18" charset="0"/>
                <a:ea typeface="Arial" panose="020B0604020202020204" pitchFamily="34" charset="0"/>
                <a:cs typeface="Times New Roman" panose="02020603050405020304" pitchFamily="18" charset="0"/>
              </a:rPr>
              <a:t>– 447 </a:t>
            </a:r>
            <a:endParaRPr lang="en-US" sz="2400">
              <a:solidFill>
                <a:srgbClr val="FF0000"/>
              </a:solidFill>
              <a:effectLst/>
              <a:latin typeface="Arial" panose="020B0604020202020204" pitchFamily="34" charset="0"/>
              <a:ea typeface="Arial" panose="020B0604020202020204" pitchFamily="34" charset="0"/>
              <a:cs typeface="Times New Roman" panose="02020603050405020304" pitchFamily="18" charset="0"/>
            </a:endParaRPr>
          </a:p>
        </p:txBody>
      </p:sp>
      <p:sp>
        <p:nvSpPr>
          <p:cNvPr id="10" name="Rectangle 9"/>
          <p:cNvSpPr/>
          <p:nvPr/>
        </p:nvSpPr>
        <p:spPr>
          <a:xfrm>
            <a:off x="6167120" y="5059939"/>
            <a:ext cx="6096000" cy="1754326"/>
          </a:xfrm>
          <a:prstGeom prst="rect">
            <a:avLst/>
          </a:prstGeom>
        </p:spPr>
        <p:txBody>
          <a:bodyPr>
            <a:spAutoFit/>
          </a:bodyPr>
          <a:lstStyle/>
          <a:p>
            <a:pPr>
              <a:lnSpc>
                <a:spcPct val="150000"/>
              </a:lnSpc>
              <a:spcAft>
                <a:spcPts val="800"/>
              </a:spcAft>
            </a:pPr>
            <a:r>
              <a:rPr lang="en-US" sz="2400">
                <a:latin typeface="Times New Roman" panose="02020603050405020304" pitchFamily="18" charset="0"/>
                <a:ea typeface="Arial" panose="020B0604020202020204" pitchFamily="34" charset="0"/>
                <a:cs typeface="Times New Roman" panose="02020603050405020304" pitchFamily="18" charset="0"/>
              </a:rPr>
              <a:t>Pythagoras - Nhà toán học thiên tài của thời cổ đại sinh năm 570 </a:t>
            </a:r>
            <a:r>
              <a:rPr lang="en-US" sz="2400" smtClean="0">
                <a:latin typeface="Times New Roman" panose="02020603050405020304" pitchFamily="18" charset="0"/>
                <a:ea typeface="Arial" panose="020B0604020202020204" pitchFamily="34" charset="0"/>
                <a:cs typeface="Times New Roman" panose="02020603050405020304" pitchFamily="18" charset="0"/>
              </a:rPr>
              <a:t>TCN, </a:t>
            </a:r>
            <a:r>
              <a:rPr lang="en-US" sz="2400">
                <a:latin typeface="Times New Roman" panose="02020603050405020304" pitchFamily="18" charset="0"/>
                <a:ea typeface="Arial" panose="020B0604020202020204" pitchFamily="34" charset="0"/>
                <a:cs typeface="Times New Roman" panose="02020603050405020304" pitchFamily="18" charset="0"/>
              </a:rPr>
              <a:t>ta nói Pythagoras sinh năm ……..</a:t>
            </a:r>
            <a:endParaRPr lang="en-US" sz="2400">
              <a:effectLst/>
              <a:latin typeface="Arial" panose="020B0604020202020204" pitchFamily="34" charset="0"/>
              <a:ea typeface="Arial" panose="020B0604020202020204" pitchFamily="34" charset="0"/>
              <a:cs typeface="Times New Roman" panose="02020603050405020304" pitchFamily="18" charset="0"/>
            </a:endParaRPr>
          </a:p>
        </p:txBody>
      </p:sp>
      <p:pic>
        <p:nvPicPr>
          <p:cNvPr id="2052" name="Picture 4" descr="Pythagoras - Nhà toán học thiên tài và cái chết lãng xẹt bậc nhất lịch s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9424" y="1555659"/>
            <a:ext cx="4205136" cy="350428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6802424" y="6230767"/>
            <a:ext cx="825867" cy="507832"/>
          </a:xfrm>
          <a:prstGeom prst="rect">
            <a:avLst/>
          </a:prstGeom>
        </p:spPr>
        <p:txBody>
          <a:bodyPr wrap="none">
            <a:spAutoFit/>
          </a:bodyPr>
          <a:lstStyle/>
          <a:p>
            <a:r>
              <a:rPr lang="en-US" sz="240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- 570</a:t>
            </a:r>
            <a:endParaRPr lang="en-US" sz="2400">
              <a:solidFill>
                <a:srgbClr val="FF0000"/>
              </a:solidFill>
            </a:endParaRPr>
          </a:p>
        </p:txBody>
      </p:sp>
      <p:grpSp>
        <p:nvGrpSpPr>
          <p:cNvPr id="12" name="Group 11"/>
          <p:cNvGrpSpPr/>
          <p:nvPr/>
        </p:nvGrpSpPr>
        <p:grpSpPr>
          <a:xfrm>
            <a:off x="2342925" y="485592"/>
            <a:ext cx="7216065" cy="3700665"/>
            <a:chOff x="4191047" y="1463837"/>
            <a:chExt cx="6506889" cy="3412156"/>
          </a:xfrm>
          <a:solidFill>
            <a:srgbClr val="FFFF00"/>
          </a:solidFill>
        </p:grpSpPr>
        <p:sp>
          <p:nvSpPr>
            <p:cNvPr id="13" name="Explosion 2 12"/>
            <p:cNvSpPr/>
            <p:nvPr/>
          </p:nvSpPr>
          <p:spPr>
            <a:xfrm rot="517088">
              <a:off x="4191047" y="1463837"/>
              <a:ext cx="6506889" cy="3412156"/>
            </a:xfrm>
            <a:prstGeom prst="irregularSeal2">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5381829" y="2524611"/>
              <a:ext cx="3547963" cy="1447287"/>
            </a:xfrm>
            <a:prstGeom prst="rect">
              <a:avLst/>
            </a:prstGeom>
            <a:grpFill/>
          </p:spPr>
          <p:txBody>
            <a:bodyPr wrap="square" rtlCol="0">
              <a:spAutoFit/>
            </a:bodyPr>
            <a:lstStyle/>
            <a:p>
              <a:pPr algn="ctr"/>
              <a:r>
                <a:rPr lang="en-US" sz="3200" smtClean="0">
                  <a:latin typeface="Times New Roman" panose="02020603050405020304" pitchFamily="18" charset="0"/>
                  <a:cs typeface="Times New Roman" panose="02020603050405020304" pitchFamily="18" charset="0"/>
                </a:rPr>
                <a:t>Số nguyên âm thể hiện thời gian </a:t>
              </a:r>
              <a:r>
                <a:rPr lang="en-US" sz="3200" smtClean="0">
                  <a:solidFill>
                    <a:srgbClr val="FF0000"/>
                  </a:solidFill>
                  <a:latin typeface="Times New Roman" panose="02020603050405020304" pitchFamily="18" charset="0"/>
                  <a:cs typeface="Times New Roman" panose="02020603050405020304" pitchFamily="18" charset="0"/>
                </a:rPr>
                <a:t>trước công nguyên</a:t>
              </a:r>
              <a:endParaRPr lang="en-US" sz="3200">
                <a:solidFill>
                  <a:srgbClr val="FF000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1821109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barn(inVertical)">
                                      <p:cBhvr>
                                        <p:cTn id="12" dur="500"/>
                                        <p:tgtEl>
                                          <p:spTgt spid="205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xit" presetSubtype="1" fill="hold" nodeType="clickEffect">
                                  <p:stCondLst>
                                    <p:cond delay="0"/>
                                  </p:stCondLst>
                                  <p:childTnLst>
                                    <p:animEffect transition="out" filter="wheel(1)">
                                      <p:cBhvr>
                                        <p:cTn id="24" dur="2000"/>
                                        <p:tgtEl>
                                          <p:spTgt spid="12"/>
                                        </p:tgtEl>
                                      </p:cBhvr>
                                    </p:animEffect>
                                    <p:set>
                                      <p:cBhvr>
                                        <p:cTn id="25" dur="1" fill="hold">
                                          <p:stCondLst>
                                            <p:cond delay="1999"/>
                                          </p:stCondLst>
                                        </p:cTn>
                                        <p:tgtEl>
                                          <p:spTgt spid="12"/>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052"/>
                                        </p:tgtEl>
                                        <p:attrNameLst>
                                          <p:attrName>style.visibility</p:attrName>
                                        </p:attrNameLst>
                                      </p:cBhvr>
                                      <p:to>
                                        <p:strVal val="visible"/>
                                      </p:to>
                                    </p:set>
                                    <p:animEffect transition="in" filter="barn(inVertical)">
                                      <p:cBhvr>
                                        <p:cTn id="30" dur="500"/>
                                        <p:tgtEl>
                                          <p:spTgt spid="2052"/>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arn(inVertical)">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down)">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6935004" y="2568193"/>
            <a:ext cx="4952195" cy="3944782"/>
            <a:chOff x="7295983" y="2369449"/>
            <a:chExt cx="4952195" cy="3944782"/>
          </a:xfrm>
        </p:grpSpPr>
        <p:pic>
          <p:nvPicPr>
            <p:cNvPr id="15" name="Picture 14"/>
            <p:cNvPicPr>
              <a:picLocks noChangeAspect="1"/>
            </p:cNvPicPr>
            <p:nvPr/>
          </p:nvPicPr>
          <p:blipFill>
            <a:blip r:embed="rId2"/>
            <a:stretch>
              <a:fillRect/>
            </a:stretch>
          </p:blipFill>
          <p:spPr>
            <a:xfrm flipH="1">
              <a:off x="7875554" y="2441155"/>
              <a:ext cx="1680354" cy="2533462"/>
            </a:xfrm>
            <a:prstGeom prst="rect">
              <a:avLst/>
            </a:prstGeom>
          </p:spPr>
        </p:pic>
        <p:pic>
          <p:nvPicPr>
            <p:cNvPr id="1038" name="Picture 14" descr="Happy Man Stock Illustrations – 653,456 Happy Man Stock Illustrations,  Vectors &amp; Clipart - Dreamstim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23751" y="2369449"/>
              <a:ext cx="2097462" cy="2796616"/>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7295983" y="5113902"/>
              <a:ext cx="4952195" cy="1200329"/>
            </a:xfrm>
            <a:prstGeom prst="rect">
              <a:avLst/>
            </a:prstGeom>
          </p:spPr>
          <p:txBody>
            <a:bodyPr wrap="square">
              <a:spAutoFit/>
            </a:bodyPr>
            <a:lstStyle/>
            <a:p>
              <a:pPr>
                <a:lnSpc>
                  <a:spcPct val="150000"/>
                </a:lnSpc>
                <a:spcAft>
                  <a:spcPts val="800"/>
                </a:spcAft>
              </a:pPr>
              <a:r>
                <a:rPr lang="en-US" sz="2400" smtClean="0">
                  <a:solidFill>
                    <a:srgbClr val="252525"/>
                  </a:solidFill>
                  <a:latin typeface="Times New Roman" panose="02020603050405020304" pitchFamily="18" charset="0"/>
                  <a:ea typeface="Arial" panose="020B0604020202020204" pitchFamily="34" charset="0"/>
                  <a:cs typeface="Times New Roman" panose="02020603050405020304" pitchFamily="18" charset="0"/>
                </a:rPr>
                <a:t>Ông A </a:t>
              </a:r>
              <a:r>
                <a:rPr lang="en-US" sz="240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nợ 200 000 đồng</a:t>
              </a:r>
              <a:r>
                <a:rPr lang="en-US" sz="2400" smtClean="0">
                  <a:solidFill>
                    <a:srgbClr val="252525"/>
                  </a:solidFill>
                  <a:latin typeface="Times New Roman" panose="02020603050405020304" pitchFamily="18" charset="0"/>
                  <a:ea typeface="Arial" panose="020B0604020202020204" pitchFamily="34" charset="0"/>
                  <a:cs typeface="Times New Roman" panose="02020603050405020304" pitchFamily="18" charset="0"/>
                </a:rPr>
                <a:t>, ta nói ông A có </a:t>
              </a:r>
              <a:r>
                <a:rPr lang="en-US" sz="2400" smtClean="0">
                  <a:solidFill>
                    <a:schemeClr val="tx1">
                      <a:lumMod val="95000"/>
                      <a:lumOff val="5000"/>
                    </a:schemeClr>
                  </a:solidFill>
                  <a:latin typeface="Times New Roman" panose="02020603050405020304" pitchFamily="18" charset="0"/>
                  <a:ea typeface="Arial" panose="020B0604020202020204" pitchFamily="34" charset="0"/>
                  <a:cs typeface="Times New Roman" panose="02020603050405020304" pitchFamily="18" charset="0"/>
                </a:rPr>
                <a:t>………………..</a:t>
              </a:r>
              <a:endParaRPr lang="en-US" sz="2400">
                <a:solidFill>
                  <a:schemeClr val="tx1">
                    <a:lumMod val="95000"/>
                    <a:lumOff val="5000"/>
                  </a:schemeClr>
                </a:solidFill>
                <a:effectLst/>
                <a:latin typeface="Arial" panose="020B0604020202020204" pitchFamily="34" charset="0"/>
                <a:ea typeface="Arial" panose="020B0604020202020204" pitchFamily="34" charset="0"/>
                <a:cs typeface="Times New Roman" panose="02020603050405020304" pitchFamily="18" charset="0"/>
              </a:endParaRPr>
            </a:p>
          </p:txBody>
        </p:sp>
      </p:grpSp>
      <p:sp>
        <p:nvSpPr>
          <p:cNvPr id="4" name="TextBox 27">
            <a:extLst>
              <a:ext uri="{FF2B5EF4-FFF2-40B4-BE49-F238E27FC236}">
                <a16:creationId xmlns:a16="http://schemas.microsoft.com/office/drawing/2014/main" xmlns="" id="{BB111D0E-1EC7-4CF6-AC18-B6B340C8220A}"/>
              </a:ext>
            </a:extLst>
          </p:cNvPr>
          <p:cNvSpPr txBox="1"/>
          <p:nvPr/>
        </p:nvSpPr>
        <p:spPr>
          <a:xfrm>
            <a:off x="1408693" y="103096"/>
            <a:ext cx="9147441" cy="578882"/>
          </a:xfrm>
          <a:prstGeom prst="roundRect">
            <a:avLst/>
          </a:prstGeom>
          <a:solidFill>
            <a:srgbClr val="E7E6E6"/>
          </a:solidFill>
          <a:ln w="19050">
            <a:solidFill>
              <a:sysClr val="windowText" lastClr="000000"/>
            </a:solidFill>
            <a:prstDash val="sysDot"/>
          </a:ln>
        </p:spPr>
        <p:txBody>
          <a:bodyPr wrap="square" rtlCol="0">
            <a:spAutoFit/>
          </a:bodyPr>
          <a:lstStyle/>
          <a:p>
            <a:pPr>
              <a:defRPr/>
            </a:pPr>
            <a:r>
              <a:rPr lang="en-US" sz="2800" b="1" kern="0" smtClean="0">
                <a:solidFill>
                  <a:srgbClr val="FF0000"/>
                </a:solidFill>
                <a:latin typeface="Cambria" panose="02040503050406030204" pitchFamily="18" charset="0"/>
                <a:ea typeface="Cambria" panose="02040503050406030204" pitchFamily="18" charset="0"/>
              </a:rPr>
              <a:t>BÀI 1: SỐ NGUYÊN ÂM VÀ TẬP HỢP CÁC SỐ NGUYÊN</a:t>
            </a:r>
            <a:endParaRPr lang="en-US" sz="2800" b="1" kern="0" dirty="0">
              <a:solidFill>
                <a:srgbClr val="FF0000"/>
              </a:solidFill>
              <a:latin typeface="Cambria" panose="02040503050406030204" pitchFamily="18" charset="0"/>
              <a:ea typeface="Cambria" panose="02040503050406030204" pitchFamily="18" charset="0"/>
            </a:endParaRPr>
          </a:p>
        </p:txBody>
      </p:sp>
      <p:sp>
        <p:nvSpPr>
          <p:cNvPr id="5" name="Rounded Rectangle 4"/>
          <p:cNvSpPr/>
          <p:nvPr/>
        </p:nvSpPr>
        <p:spPr>
          <a:xfrm>
            <a:off x="460375" y="776115"/>
            <a:ext cx="6063449" cy="506027"/>
          </a:xfrm>
          <a:prstGeom prst="roundRect">
            <a:avLst/>
          </a:prstGeom>
          <a:solidFill>
            <a:srgbClr val="FFC000"/>
          </a:solidFill>
          <a:ln>
            <a:no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smtClean="0">
                <a:solidFill>
                  <a:srgbClr val="FF0000"/>
                </a:solidFill>
                <a:latin typeface="Times New Roman" panose="02020603050405020304" pitchFamily="18" charset="0"/>
                <a:cs typeface="Times New Roman" panose="02020603050405020304" pitchFamily="18" charset="0"/>
              </a:rPr>
              <a:t>1. Làm quen với số nguyên âm</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6" name="Pentagon 5"/>
          <p:cNvSpPr/>
          <p:nvPr/>
        </p:nvSpPr>
        <p:spPr>
          <a:xfrm>
            <a:off x="358392" y="1444479"/>
            <a:ext cx="1880551" cy="423689"/>
          </a:xfrm>
          <a:prstGeom prst="homePlat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smtClean="0"/>
              <a:t>Ví dụ 5:</a:t>
            </a:r>
            <a:endParaRPr lang="en-US" sz="2400" b="1"/>
          </a:p>
        </p:txBody>
      </p:sp>
      <p:grpSp>
        <p:nvGrpSpPr>
          <p:cNvPr id="17" name="Group 16"/>
          <p:cNvGrpSpPr/>
          <p:nvPr/>
        </p:nvGrpSpPr>
        <p:grpSpPr>
          <a:xfrm>
            <a:off x="558587" y="2302714"/>
            <a:ext cx="4808910" cy="4345038"/>
            <a:chOff x="88210" y="2030505"/>
            <a:chExt cx="4808910" cy="4345038"/>
          </a:xfrm>
        </p:grpSpPr>
        <p:pic>
          <p:nvPicPr>
            <p:cNvPr id="1026" name="Picture 2" descr="Kinh doanh cửa hàng tiện lợi: Lời hay lỗ?"/>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210" y="2030505"/>
              <a:ext cx="4605710" cy="259071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03200" y="4621217"/>
              <a:ext cx="4693920" cy="1754326"/>
            </a:xfrm>
            <a:prstGeom prst="rect">
              <a:avLst/>
            </a:prstGeom>
          </p:spPr>
          <p:txBody>
            <a:bodyPr wrap="square">
              <a:spAutoFit/>
            </a:bodyPr>
            <a:lstStyle/>
            <a:p>
              <a:pPr>
                <a:lnSpc>
                  <a:spcPct val="150000"/>
                </a:lnSpc>
                <a:spcAft>
                  <a:spcPts val="800"/>
                </a:spcAft>
              </a:pPr>
              <a:r>
                <a:rPr lang="en-US" sz="2400" smtClean="0">
                  <a:solidFill>
                    <a:srgbClr val="252525"/>
                  </a:solidFill>
                  <a:latin typeface="Times New Roman" panose="02020603050405020304" pitchFamily="18" charset="0"/>
                  <a:ea typeface="Arial" panose="020B0604020202020204" pitchFamily="34" charset="0"/>
                  <a:cs typeface="Times New Roman" panose="02020603050405020304" pitchFamily="18" charset="0"/>
                </a:rPr>
                <a:t>Một cửa hàng trong tháng 10 đã </a:t>
              </a:r>
              <a:r>
                <a:rPr lang="en-US" sz="240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lỗ</a:t>
              </a:r>
              <a:r>
                <a:rPr lang="en-US" sz="2400" smtClean="0">
                  <a:solidFill>
                    <a:srgbClr val="252525"/>
                  </a:solidFill>
                  <a:latin typeface="Times New Roman" panose="02020603050405020304" pitchFamily="18" charset="0"/>
                  <a:ea typeface="Arial" panose="020B0604020202020204" pitchFamily="34" charset="0"/>
                  <a:cs typeface="Times New Roman" panose="02020603050405020304" pitchFamily="18" charset="0"/>
                </a:rPr>
                <a:t> </a:t>
              </a:r>
              <a:r>
                <a:rPr lang="en-US" sz="240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10 triệu đồng</a:t>
              </a:r>
              <a:r>
                <a:rPr lang="en-US" sz="2400" smtClean="0">
                  <a:solidFill>
                    <a:srgbClr val="252525"/>
                  </a:solidFill>
                  <a:latin typeface="Times New Roman" panose="02020603050405020304" pitchFamily="18" charset="0"/>
                  <a:ea typeface="Arial" panose="020B0604020202020204" pitchFamily="34" charset="0"/>
                  <a:cs typeface="Times New Roman" panose="02020603050405020304" pitchFamily="18" charset="0"/>
                </a:rPr>
                <a:t>, ta nói trong tháng 10 cửa hàng đã có </a:t>
              </a:r>
              <a:r>
                <a:rPr lang="en-US" sz="2400" smtClean="0">
                  <a:solidFill>
                    <a:schemeClr val="tx1">
                      <a:lumMod val="95000"/>
                      <a:lumOff val="5000"/>
                    </a:schemeClr>
                  </a:solidFill>
                  <a:latin typeface="Times New Roman" panose="02020603050405020304" pitchFamily="18" charset="0"/>
                  <a:ea typeface="Arial" panose="020B0604020202020204" pitchFamily="34" charset="0"/>
                  <a:cs typeface="Times New Roman" panose="02020603050405020304" pitchFamily="18" charset="0"/>
                </a:rPr>
                <a:t>……………….</a:t>
              </a:r>
              <a:endParaRPr lang="en-US" sz="2400">
                <a:solidFill>
                  <a:schemeClr val="tx1">
                    <a:lumMod val="95000"/>
                    <a:lumOff val="5000"/>
                  </a:schemeClr>
                </a:solidFill>
                <a:effectLst/>
                <a:latin typeface="Arial" panose="020B0604020202020204" pitchFamily="34" charset="0"/>
                <a:ea typeface="Arial" panose="020B0604020202020204" pitchFamily="34" charset="0"/>
                <a:cs typeface="Times New Roman" panose="02020603050405020304" pitchFamily="18" charset="0"/>
              </a:endParaRPr>
            </a:p>
          </p:txBody>
        </p:sp>
      </p:grpSp>
      <p:grpSp>
        <p:nvGrpSpPr>
          <p:cNvPr id="9" name="Group 8"/>
          <p:cNvGrpSpPr/>
          <p:nvPr/>
        </p:nvGrpSpPr>
        <p:grpSpPr>
          <a:xfrm>
            <a:off x="3174071" y="632870"/>
            <a:ext cx="6876845" cy="3412156"/>
            <a:chOff x="4191047" y="1463837"/>
            <a:chExt cx="6506889" cy="3412156"/>
          </a:xfrm>
        </p:grpSpPr>
        <p:sp>
          <p:nvSpPr>
            <p:cNvPr id="10" name="Explosion 2 9"/>
            <p:cNvSpPr/>
            <p:nvPr/>
          </p:nvSpPr>
          <p:spPr>
            <a:xfrm rot="517088">
              <a:off x="4191047" y="1463837"/>
              <a:ext cx="6506889" cy="3412156"/>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5462947" y="2634567"/>
              <a:ext cx="3963088" cy="1077218"/>
            </a:xfrm>
            <a:prstGeom prst="rect">
              <a:avLst/>
            </a:prstGeom>
            <a:noFill/>
          </p:spPr>
          <p:txBody>
            <a:bodyPr wrap="square" rtlCol="0">
              <a:spAutoFit/>
            </a:bodyPr>
            <a:lstStyle/>
            <a:p>
              <a:r>
                <a:rPr lang="en-US" sz="3200" smtClean="0">
                  <a:latin typeface="Times New Roman" panose="02020603050405020304" pitchFamily="18" charset="0"/>
                  <a:cs typeface="Times New Roman" panose="02020603050405020304" pitchFamily="18" charset="0"/>
                </a:rPr>
                <a:t>Số nguyên âm thể hiện </a:t>
              </a:r>
              <a:r>
                <a:rPr lang="en-US" sz="3200" smtClean="0">
                  <a:solidFill>
                    <a:srgbClr val="FF0000"/>
                  </a:solidFill>
                  <a:latin typeface="Times New Roman" panose="02020603050405020304" pitchFamily="18" charset="0"/>
                  <a:cs typeface="Times New Roman" panose="02020603050405020304" pitchFamily="18" charset="0"/>
                </a:rPr>
                <a:t>số tiền lỗ, số tiền mượn</a:t>
              </a:r>
              <a:endParaRPr lang="en-US" sz="3200">
                <a:solidFill>
                  <a:srgbClr val="FF0000"/>
                </a:solidFill>
                <a:latin typeface="Times New Roman" panose="02020603050405020304" pitchFamily="18" charset="0"/>
                <a:cs typeface="Times New Roman" panose="02020603050405020304" pitchFamily="18" charset="0"/>
              </a:endParaRPr>
            </a:p>
          </p:txBody>
        </p:sp>
      </p:grpSp>
      <p:sp>
        <p:nvSpPr>
          <p:cNvPr id="13" name="AutoShape 12" descr="Comic cartoon welcoming woman Vector Art Stock Images | Depositphoto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Rectangle 17"/>
          <p:cNvSpPr/>
          <p:nvPr/>
        </p:nvSpPr>
        <p:spPr>
          <a:xfrm>
            <a:off x="2666881" y="6025201"/>
            <a:ext cx="2004075" cy="461665"/>
          </a:xfrm>
          <a:prstGeom prst="rect">
            <a:avLst/>
          </a:prstGeom>
        </p:spPr>
        <p:txBody>
          <a:bodyPr wrap="none">
            <a:spAutoFit/>
          </a:bodyPr>
          <a:lstStyle/>
          <a:p>
            <a:r>
              <a:rPr lang="en-US" sz="240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- 10 </a:t>
            </a:r>
            <a:r>
              <a:rPr lang="en-US" sz="2400">
                <a:solidFill>
                  <a:srgbClr val="FF0000"/>
                </a:solidFill>
                <a:latin typeface="Times New Roman" panose="02020603050405020304" pitchFamily="18" charset="0"/>
                <a:ea typeface="Arial" panose="020B0604020202020204" pitchFamily="34" charset="0"/>
                <a:cs typeface="Times New Roman" panose="02020603050405020304" pitchFamily="18" charset="0"/>
              </a:rPr>
              <a:t>triệu đồng</a:t>
            </a:r>
            <a:endParaRPr lang="en-US" sz="2400"/>
          </a:p>
        </p:txBody>
      </p:sp>
      <p:sp>
        <p:nvSpPr>
          <p:cNvPr id="24" name="Rectangle 23"/>
          <p:cNvSpPr/>
          <p:nvPr/>
        </p:nvSpPr>
        <p:spPr>
          <a:xfrm>
            <a:off x="7434373" y="5905617"/>
            <a:ext cx="2056973" cy="461665"/>
          </a:xfrm>
          <a:prstGeom prst="rect">
            <a:avLst/>
          </a:prstGeom>
        </p:spPr>
        <p:txBody>
          <a:bodyPr wrap="none">
            <a:spAutoFit/>
          </a:bodyPr>
          <a:lstStyle/>
          <a:p>
            <a:r>
              <a:rPr lang="en-US" sz="240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- 200 000 đồng</a:t>
            </a:r>
            <a:endParaRPr lang="en-US" sz="2400"/>
          </a:p>
        </p:txBody>
      </p:sp>
    </p:spTree>
    <p:extLst>
      <p:ext uri="{BB962C8B-B14F-4D97-AF65-F5344CB8AC3E}">
        <p14:creationId xmlns:p14="http://schemas.microsoft.com/office/powerpoint/2010/main" val="11545433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xit" presetSubtype="1" fill="hold" nodeType="clickEffect">
                                  <p:stCondLst>
                                    <p:cond delay="0"/>
                                  </p:stCondLst>
                                  <p:childTnLst>
                                    <p:animEffect transition="out" filter="wheel(1)">
                                      <p:cBhvr>
                                        <p:cTn id="28" dur="2000"/>
                                        <p:tgtEl>
                                          <p:spTgt spid="9"/>
                                        </p:tgtEl>
                                      </p:cBhvr>
                                    </p:animEffect>
                                    <p:set>
                                      <p:cBhvr>
                                        <p:cTn id="29" dur="1" fill="hold">
                                          <p:stCondLst>
                                            <p:cond delay="1999"/>
                                          </p:stCondLst>
                                        </p:cTn>
                                        <p:tgtEl>
                                          <p:spTgt spid="9"/>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1000"/>
                                        <p:tgtEl>
                                          <p:spTgt spid="18"/>
                                        </p:tgtEl>
                                      </p:cBhvr>
                                    </p:animEffect>
                                    <p:anim calcmode="lin" valueType="num">
                                      <p:cBhvr>
                                        <p:cTn id="35" dur="1000" fill="hold"/>
                                        <p:tgtEl>
                                          <p:spTgt spid="18"/>
                                        </p:tgtEl>
                                        <p:attrNameLst>
                                          <p:attrName>ppt_x</p:attrName>
                                        </p:attrNameLst>
                                      </p:cBhvr>
                                      <p:tavLst>
                                        <p:tav tm="0">
                                          <p:val>
                                            <p:strVal val="#ppt_x"/>
                                          </p:val>
                                        </p:tav>
                                        <p:tav tm="100000">
                                          <p:val>
                                            <p:strVal val="#ppt_x"/>
                                          </p:val>
                                        </p:tav>
                                      </p:tavLst>
                                    </p:anim>
                                    <p:anim calcmode="lin" valueType="num">
                                      <p:cBhvr>
                                        <p:cTn id="3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1000"/>
                                        <p:tgtEl>
                                          <p:spTgt spid="24"/>
                                        </p:tgtEl>
                                      </p:cBhvr>
                                    </p:animEffect>
                                    <p:anim calcmode="lin" valueType="num">
                                      <p:cBhvr>
                                        <p:cTn id="42" dur="1000" fill="hold"/>
                                        <p:tgtEl>
                                          <p:spTgt spid="24"/>
                                        </p:tgtEl>
                                        <p:attrNameLst>
                                          <p:attrName>ppt_x</p:attrName>
                                        </p:attrNameLst>
                                      </p:cBhvr>
                                      <p:tavLst>
                                        <p:tav tm="0">
                                          <p:val>
                                            <p:strVal val="#ppt_x"/>
                                          </p:val>
                                        </p:tav>
                                        <p:tav tm="100000">
                                          <p:val>
                                            <p:strVal val="#ppt_x"/>
                                          </p:val>
                                        </p:tav>
                                      </p:tavLst>
                                    </p:anim>
                                    <p:anim calcmode="lin" valueType="num">
                                      <p:cBhvr>
                                        <p:cTn id="4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8" grpId="0"/>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7">
            <a:extLst>
              <a:ext uri="{FF2B5EF4-FFF2-40B4-BE49-F238E27FC236}">
                <a16:creationId xmlns:a16="http://schemas.microsoft.com/office/drawing/2014/main" xmlns="" id="{BB111D0E-1EC7-4CF6-AC18-B6B340C8220A}"/>
              </a:ext>
            </a:extLst>
          </p:cNvPr>
          <p:cNvSpPr txBox="1"/>
          <p:nvPr/>
        </p:nvSpPr>
        <p:spPr>
          <a:xfrm>
            <a:off x="1373183" y="94219"/>
            <a:ext cx="9147441" cy="578882"/>
          </a:xfrm>
          <a:prstGeom prst="roundRect">
            <a:avLst/>
          </a:prstGeom>
          <a:solidFill>
            <a:srgbClr val="E7E6E6"/>
          </a:solidFill>
          <a:ln w="19050">
            <a:solidFill>
              <a:sysClr val="windowText" lastClr="000000"/>
            </a:solidFill>
            <a:prstDash val="sysDot"/>
          </a:ln>
        </p:spPr>
        <p:txBody>
          <a:bodyPr wrap="square" rtlCol="0">
            <a:spAutoFit/>
          </a:bodyPr>
          <a:lstStyle/>
          <a:p>
            <a:pPr>
              <a:defRPr/>
            </a:pPr>
            <a:r>
              <a:rPr lang="en-US" sz="2800" b="1" kern="0" smtClean="0">
                <a:solidFill>
                  <a:srgbClr val="FF0000"/>
                </a:solidFill>
                <a:latin typeface="Cambria" panose="02040503050406030204" pitchFamily="18" charset="0"/>
                <a:ea typeface="Cambria" panose="02040503050406030204" pitchFamily="18" charset="0"/>
              </a:rPr>
              <a:t>BÀI 1: SỐ NGUYÊN ÂM VÀ TẬP HỢP CÁC SỐ NGUYÊN</a:t>
            </a:r>
            <a:endParaRPr lang="en-US" sz="2800" b="1" kern="0" dirty="0">
              <a:solidFill>
                <a:srgbClr val="FF0000"/>
              </a:solidFill>
              <a:latin typeface="Cambria" panose="02040503050406030204" pitchFamily="18" charset="0"/>
              <a:ea typeface="Cambria" panose="02040503050406030204" pitchFamily="18" charset="0"/>
            </a:endParaRPr>
          </a:p>
        </p:txBody>
      </p:sp>
      <p:sp>
        <p:nvSpPr>
          <p:cNvPr id="6" name="Freeform 5"/>
          <p:cNvSpPr/>
          <p:nvPr/>
        </p:nvSpPr>
        <p:spPr>
          <a:xfrm>
            <a:off x="5142878" y="4512232"/>
            <a:ext cx="2091690" cy="2091690"/>
          </a:xfrm>
          <a:custGeom>
            <a:avLst/>
            <a:gdLst>
              <a:gd name="connsiteX0" fmla="*/ 0 w 2091690"/>
              <a:gd name="connsiteY0" fmla="*/ 1045845 h 2091690"/>
              <a:gd name="connsiteX1" fmla="*/ 1045845 w 2091690"/>
              <a:gd name="connsiteY1" fmla="*/ 0 h 2091690"/>
              <a:gd name="connsiteX2" fmla="*/ 2091690 w 2091690"/>
              <a:gd name="connsiteY2" fmla="*/ 1045845 h 2091690"/>
              <a:gd name="connsiteX3" fmla="*/ 1045845 w 2091690"/>
              <a:gd name="connsiteY3" fmla="*/ 2091690 h 2091690"/>
              <a:gd name="connsiteX4" fmla="*/ 0 w 2091690"/>
              <a:gd name="connsiteY4" fmla="*/ 1045845 h 2091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1690" h="2091690">
                <a:moveTo>
                  <a:pt x="0" y="1045845"/>
                </a:moveTo>
                <a:cubicBezTo>
                  <a:pt x="0" y="468241"/>
                  <a:pt x="468241" y="0"/>
                  <a:pt x="1045845" y="0"/>
                </a:cubicBezTo>
                <a:cubicBezTo>
                  <a:pt x="1623449" y="0"/>
                  <a:pt x="2091690" y="468241"/>
                  <a:pt x="2091690" y="1045845"/>
                </a:cubicBezTo>
                <a:cubicBezTo>
                  <a:pt x="2091690" y="1623449"/>
                  <a:pt x="1623449" y="2091690"/>
                  <a:pt x="1045845" y="2091690"/>
                </a:cubicBezTo>
                <a:cubicBezTo>
                  <a:pt x="468241" y="2091690"/>
                  <a:pt x="0" y="1623449"/>
                  <a:pt x="0" y="1045845"/>
                </a:cubicBezTo>
                <a:close/>
              </a:path>
            </a:pathLst>
          </a:custGeom>
          <a:solidFill>
            <a:srgbClr val="A5A5A5">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327911" tIns="327911" rIns="327911" bIns="327911" numCol="1" spcCol="1270" anchor="ctr" anchorCtr="0">
            <a:noAutofit/>
          </a:bodyPr>
          <a:lstStyle/>
          <a:p>
            <a:pPr lvl="0" algn="ctr" defTabSz="1511300">
              <a:lnSpc>
                <a:spcPct val="90000"/>
              </a:lnSpc>
              <a:spcBef>
                <a:spcPct val="0"/>
              </a:spcBef>
              <a:spcAft>
                <a:spcPct val="35000"/>
              </a:spcAft>
            </a:pPr>
            <a:r>
              <a:rPr lang="en-US" sz="3400" kern="1200" dirty="0" err="1" smtClean="0">
                <a:solidFill>
                  <a:sysClr val="window" lastClr="FFFFFF"/>
                </a:solidFill>
                <a:latin typeface="Calibri" panose="020F0502020204030204"/>
                <a:ea typeface="+mn-ea"/>
                <a:cs typeface="+mn-cs"/>
              </a:rPr>
              <a:t>Số</a:t>
            </a:r>
            <a:r>
              <a:rPr lang="en-US" sz="3400" kern="1200" dirty="0" smtClean="0">
                <a:solidFill>
                  <a:sysClr val="window" lastClr="FFFFFF"/>
                </a:solidFill>
                <a:latin typeface="Calibri" panose="020F0502020204030204"/>
                <a:ea typeface="+mn-ea"/>
                <a:cs typeface="+mn-cs"/>
              </a:rPr>
              <a:t> </a:t>
            </a:r>
            <a:r>
              <a:rPr lang="en-US" sz="3400" kern="1200" dirty="0" err="1" smtClean="0">
                <a:solidFill>
                  <a:sysClr val="window" lastClr="FFFFFF"/>
                </a:solidFill>
                <a:latin typeface="Calibri" panose="020F0502020204030204"/>
                <a:ea typeface="+mn-ea"/>
                <a:cs typeface="+mn-cs"/>
              </a:rPr>
              <a:t>nguyên</a:t>
            </a:r>
            <a:r>
              <a:rPr lang="en-US" sz="3400" kern="1200" dirty="0" smtClean="0">
                <a:solidFill>
                  <a:sysClr val="window" lastClr="FFFFFF"/>
                </a:solidFill>
                <a:latin typeface="Calibri" panose="020F0502020204030204"/>
                <a:ea typeface="+mn-ea"/>
                <a:cs typeface="+mn-cs"/>
              </a:rPr>
              <a:t> </a:t>
            </a:r>
            <a:r>
              <a:rPr lang="en-US" sz="3400" kern="1200" dirty="0" err="1" smtClean="0">
                <a:solidFill>
                  <a:sysClr val="window" lastClr="FFFFFF"/>
                </a:solidFill>
                <a:latin typeface="Calibri" panose="020F0502020204030204"/>
                <a:ea typeface="+mn-ea"/>
                <a:cs typeface="+mn-cs"/>
              </a:rPr>
              <a:t>âm</a:t>
            </a:r>
            <a:endParaRPr lang="en-US" sz="3400" kern="1200" dirty="0">
              <a:solidFill>
                <a:sysClr val="window" lastClr="FFFFFF"/>
              </a:solidFill>
              <a:latin typeface="Calibri" panose="020F0502020204030204"/>
              <a:ea typeface="+mn-ea"/>
              <a:cs typeface="+mn-cs"/>
            </a:endParaRPr>
          </a:p>
        </p:txBody>
      </p:sp>
      <p:sp>
        <p:nvSpPr>
          <p:cNvPr id="7" name="Left Arrow 6"/>
          <p:cNvSpPr/>
          <p:nvPr/>
        </p:nvSpPr>
        <p:spPr>
          <a:xfrm rot="10800000">
            <a:off x="3118898" y="5260011"/>
            <a:ext cx="1912661" cy="596131"/>
          </a:xfrm>
          <a:prstGeom prst="leftArrow">
            <a:avLst>
              <a:gd name="adj1" fmla="val 60000"/>
              <a:gd name="adj2" fmla="val 50000"/>
            </a:avLst>
          </a:prstGeom>
          <a:solidFill>
            <a:srgbClr val="FFC000">
              <a:hueOff val="0"/>
              <a:satOff val="0"/>
              <a:lumOff val="0"/>
              <a:alphaOff val="0"/>
            </a:srgbClr>
          </a:solidFill>
          <a:ln>
            <a:noFill/>
          </a:ln>
          <a:effectLst/>
        </p:spPr>
        <p:style>
          <a:lnRef idx="0">
            <a:scrgbClr r="0" g="0" b="0"/>
          </a:lnRef>
          <a:fillRef idx="1">
            <a:scrgbClr r="0" g="0" b="0"/>
          </a:fillRef>
          <a:effectRef idx="0">
            <a:scrgbClr r="0" g="0" b="0"/>
          </a:effectRef>
          <a:fontRef idx="minor">
            <a:schemeClr val="lt1">
              <a:hueOff val="0"/>
              <a:satOff val="0"/>
              <a:lumOff val="0"/>
              <a:alphaOff val="0"/>
            </a:schemeClr>
          </a:fontRef>
        </p:style>
      </p:sp>
      <p:sp>
        <p:nvSpPr>
          <p:cNvPr id="8" name="Freeform 7"/>
          <p:cNvSpPr/>
          <p:nvPr/>
        </p:nvSpPr>
        <p:spPr>
          <a:xfrm>
            <a:off x="2125345" y="4763235"/>
            <a:ext cx="1987105" cy="1589684"/>
          </a:xfrm>
          <a:custGeom>
            <a:avLst/>
            <a:gdLst>
              <a:gd name="connsiteX0" fmla="*/ 0 w 1987105"/>
              <a:gd name="connsiteY0" fmla="*/ 158968 h 1589684"/>
              <a:gd name="connsiteX1" fmla="*/ 158968 w 1987105"/>
              <a:gd name="connsiteY1" fmla="*/ 0 h 1589684"/>
              <a:gd name="connsiteX2" fmla="*/ 1828137 w 1987105"/>
              <a:gd name="connsiteY2" fmla="*/ 0 h 1589684"/>
              <a:gd name="connsiteX3" fmla="*/ 1987105 w 1987105"/>
              <a:gd name="connsiteY3" fmla="*/ 158968 h 1589684"/>
              <a:gd name="connsiteX4" fmla="*/ 1987105 w 1987105"/>
              <a:gd name="connsiteY4" fmla="*/ 1430716 h 1589684"/>
              <a:gd name="connsiteX5" fmla="*/ 1828137 w 1987105"/>
              <a:gd name="connsiteY5" fmla="*/ 1589684 h 1589684"/>
              <a:gd name="connsiteX6" fmla="*/ 158968 w 1987105"/>
              <a:gd name="connsiteY6" fmla="*/ 1589684 h 1589684"/>
              <a:gd name="connsiteX7" fmla="*/ 0 w 1987105"/>
              <a:gd name="connsiteY7" fmla="*/ 1430716 h 1589684"/>
              <a:gd name="connsiteX8" fmla="*/ 0 w 1987105"/>
              <a:gd name="connsiteY8" fmla="*/ 158968 h 1589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7105" h="1589684">
                <a:moveTo>
                  <a:pt x="0" y="158968"/>
                </a:moveTo>
                <a:cubicBezTo>
                  <a:pt x="0" y="71172"/>
                  <a:pt x="71172" y="0"/>
                  <a:pt x="158968" y="0"/>
                </a:cubicBezTo>
                <a:lnTo>
                  <a:pt x="1828137" y="0"/>
                </a:lnTo>
                <a:cubicBezTo>
                  <a:pt x="1915933" y="0"/>
                  <a:pt x="1987105" y="71172"/>
                  <a:pt x="1987105" y="158968"/>
                </a:cubicBezTo>
                <a:lnTo>
                  <a:pt x="1987105" y="1430716"/>
                </a:lnTo>
                <a:cubicBezTo>
                  <a:pt x="1987105" y="1518512"/>
                  <a:pt x="1915933" y="1589684"/>
                  <a:pt x="1828137" y="1589684"/>
                </a:cubicBezTo>
                <a:lnTo>
                  <a:pt x="158968" y="1589684"/>
                </a:lnTo>
                <a:cubicBezTo>
                  <a:pt x="71172" y="1589684"/>
                  <a:pt x="0" y="1518512"/>
                  <a:pt x="0" y="1430716"/>
                </a:cubicBezTo>
                <a:lnTo>
                  <a:pt x="0" y="158968"/>
                </a:lnTo>
                <a:close/>
              </a:path>
            </a:pathLst>
          </a:cu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05615" tIns="105615" rIns="105615" bIns="105615" numCol="1" spcCol="1270" anchor="ctr" anchorCtr="0">
            <a:noAutofit/>
          </a:bodyPr>
          <a:lstStyle/>
          <a:p>
            <a:pPr lvl="0" algn="ctr" defTabSz="1377950">
              <a:lnSpc>
                <a:spcPct val="90000"/>
              </a:lnSpc>
              <a:spcBef>
                <a:spcPct val="0"/>
              </a:spcBef>
              <a:spcAft>
                <a:spcPct val="35000"/>
              </a:spcAft>
            </a:pPr>
            <a:r>
              <a:rPr lang="en-US" sz="3100" kern="1200" dirty="0" err="1" smtClean="0">
                <a:solidFill>
                  <a:sysClr val="window" lastClr="FFFFFF"/>
                </a:solidFill>
                <a:latin typeface="Calibri" panose="020F0502020204030204"/>
                <a:ea typeface="+mn-ea"/>
                <a:cs typeface="+mn-cs"/>
              </a:rPr>
              <a:t>Nhiệt</a:t>
            </a:r>
            <a:r>
              <a:rPr lang="en-US" sz="3100" kern="1200" dirty="0" smtClean="0">
                <a:solidFill>
                  <a:sysClr val="window" lastClr="FFFFFF"/>
                </a:solidFill>
                <a:latin typeface="Calibri" panose="020F0502020204030204"/>
                <a:ea typeface="+mn-ea"/>
                <a:cs typeface="+mn-cs"/>
              </a:rPr>
              <a:t> </a:t>
            </a:r>
            <a:r>
              <a:rPr lang="en-US" sz="3100" kern="1200" dirty="0" err="1" smtClean="0">
                <a:solidFill>
                  <a:sysClr val="window" lastClr="FFFFFF"/>
                </a:solidFill>
                <a:latin typeface="Calibri" panose="020F0502020204030204"/>
                <a:ea typeface="+mn-ea"/>
                <a:cs typeface="+mn-cs"/>
              </a:rPr>
              <a:t>độ</a:t>
            </a:r>
            <a:r>
              <a:rPr lang="en-US" sz="3100" kern="1200" dirty="0" smtClean="0">
                <a:solidFill>
                  <a:sysClr val="window" lastClr="FFFFFF"/>
                </a:solidFill>
                <a:latin typeface="Calibri" panose="020F0502020204030204"/>
                <a:ea typeface="+mn-ea"/>
                <a:cs typeface="+mn-cs"/>
              </a:rPr>
              <a:t> </a:t>
            </a:r>
            <a:r>
              <a:rPr lang="en-US" sz="3100" kern="1200" dirty="0" err="1" smtClean="0">
                <a:solidFill>
                  <a:sysClr val="window" lastClr="FFFFFF"/>
                </a:solidFill>
                <a:latin typeface="Calibri" panose="020F0502020204030204"/>
                <a:ea typeface="+mn-ea"/>
                <a:cs typeface="+mn-cs"/>
              </a:rPr>
              <a:t>dưới</a:t>
            </a:r>
            <a:r>
              <a:rPr lang="en-US" sz="3100" kern="1200" dirty="0" smtClean="0">
                <a:solidFill>
                  <a:sysClr val="window" lastClr="FFFFFF"/>
                </a:solidFill>
                <a:latin typeface="Calibri" panose="020F0502020204030204"/>
                <a:ea typeface="+mn-ea"/>
                <a:cs typeface="+mn-cs"/>
              </a:rPr>
              <a:t> 0 </a:t>
            </a:r>
            <a:r>
              <a:rPr lang="en-US" sz="3100" kern="1200" dirty="0" err="1" smtClean="0">
                <a:solidFill>
                  <a:sysClr val="window" lastClr="FFFFFF"/>
                </a:solidFill>
                <a:latin typeface="Calibri" panose="020F0502020204030204"/>
                <a:ea typeface="+mn-ea"/>
                <a:cs typeface="+mn-cs"/>
              </a:rPr>
              <a:t>độ</a:t>
            </a:r>
            <a:r>
              <a:rPr lang="en-US" sz="3100" kern="1200" dirty="0" smtClean="0">
                <a:solidFill>
                  <a:sysClr val="window" lastClr="FFFFFF"/>
                </a:solidFill>
                <a:latin typeface="Calibri" panose="020F0502020204030204"/>
                <a:ea typeface="+mn-ea"/>
                <a:cs typeface="+mn-cs"/>
              </a:rPr>
              <a:t> C</a:t>
            </a:r>
            <a:endParaRPr lang="en-US" sz="3100" kern="1200" dirty="0">
              <a:solidFill>
                <a:sysClr val="window" lastClr="FFFFFF"/>
              </a:solidFill>
              <a:latin typeface="Calibri" panose="020F0502020204030204"/>
              <a:ea typeface="+mn-ea"/>
              <a:cs typeface="+mn-cs"/>
            </a:endParaRPr>
          </a:p>
        </p:txBody>
      </p:sp>
      <p:sp>
        <p:nvSpPr>
          <p:cNvPr id="9" name="Left Arrow 8"/>
          <p:cNvSpPr/>
          <p:nvPr/>
        </p:nvSpPr>
        <p:spPr>
          <a:xfrm rot="13500000">
            <a:off x="3737926" y="3765545"/>
            <a:ext cx="1912661" cy="596131"/>
          </a:xfrm>
          <a:prstGeom prst="leftArrow">
            <a:avLst>
              <a:gd name="adj1" fmla="val 60000"/>
              <a:gd name="adj2" fmla="val 50000"/>
            </a:avLst>
          </a:prstGeom>
          <a:solidFill>
            <a:srgbClr val="FFC000">
              <a:hueOff val="2598923"/>
              <a:satOff val="-11992"/>
              <a:lumOff val="441"/>
              <a:alphaOff val="0"/>
            </a:srgbClr>
          </a:solidFill>
          <a:ln>
            <a:noFill/>
          </a:ln>
          <a:effectLst/>
        </p:spPr>
        <p:style>
          <a:lnRef idx="0">
            <a:scrgbClr r="0" g="0" b="0"/>
          </a:lnRef>
          <a:fillRef idx="1">
            <a:scrgbClr r="0" g="0" b="0"/>
          </a:fillRef>
          <a:effectRef idx="0">
            <a:scrgbClr r="0" g="0" b="0"/>
          </a:effectRef>
          <a:fontRef idx="minor">
            <a:schemeClr val="lt1">
              <a:hueOff val="0"/>
              <a:satOff val="0"/>
              <a:lumOff val="0"/>
              <a:alphaOff val="0"/>
            </a:schemeClr>
          </a:fontRef>
        </p:style>
      </p:sp>
      <p:sp>
        <p:nvSpPr>
          <p:cNvPr id="10" name="Freeform 9"/>
          <p:cNvSpPr/>
          <p:nvPr/>
        </p:nvSpPr>
        <p:spPr>
          <a:xfrm>
            <a:off x="3024476" y="2592541"/>
            <a:ext cx="1987105" cy="1589684"/>
          </a:xfrm>
          <a:custGeom>
            <a:avLst/>
            <a:gdLst>
              <a:gd name="connsiteX0" fmla="*/ 0 w 1987105"/>
              <a:gd name="connsiteY0" fmla="*/ 158968 h 1589684"/>
              <a:gd name="connsiteX1" fmla="*/ 158968 w 1987105"/>
              <a:gd name="connsiteY1" fmla="*/ 0 h 1589684"/>
              <a:gd name="connsiteX2" fmla="*/ 1828137 w 1987105"/>
              <a:gd name="connsiteY2" fmla="*/ 0 h 1589684"/>
              <a:gd name="connsiteX3" fmla="*/ 1987105 w 1987105"/>
              <a:gd name="connsiteY3" fmla="*/ 158968 h 1589684"/>
              <a:gd name="connsiteX4" fmla="*/ 1987105 w 1987105"/>
              <a:gd name="connsiteY4" fmla="*/ 1430716 h 1589684"/>
              <a:gd name="connsiteX5" fmla="*/ 1828137 w 1987105"/>
              <a:gd name="connsiteY5" fmla="*/ 1589684 h 1589684"/>
              <a:gd name="connsiteX6" fmla="*/ 158968 w 1987105"/>
              <a:gd name="connsiteY6" fmla="*/ 1589684 h 1589684"/>
              <a:gd name="connsiteX7" fmla="*/ 0 w 1987105"/>
              <a:gd name="connsiteY7" fmla="*/ 1430716 h 1589684"/>
              <a:gd name="connsiteX8" fmla="*/ 0 w 1987105"/>
              <a:gd name="connsiteY8" fmla="*/ 158968 h 1589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7105" h="1589684">
                <a:moveTo>
                  <a:pt x="0" y="158968"/>
                </a:moveTo>
                <a:cubicBezTo>
                  <a:pt x="0" y="71172"/>
                  <a:pt x="71172" y="0"/>
                  <a:pt x="158968" y="0"/>
                </a:cubicBezTo>
                <a:lnTo>
                  <a:pt x="1828137" y="0"/>
                </a:lnTo>
                <a:cubicBezTo>
                  <a:pt x="1915933" y="0"/>
                  <a:pt x="1987105" y="71172"/>
                  <a:pt x="1987105" y="158968"/>
                </a:cubicBezTo>
                <a:lnTo>
                  <a:pt x="1987105" y="1430716"/>
                </a:lnTo>
                <a:cubicBezTo>
                  <a:pt x="1987105" y="1518512"/>
                  <a:pt x="1915933" y="1589684"/>
                  <a:pt x="1828137" y="1589684"/>
                </a:cubicBezTo>
                <a:lnTo>
                  <a:pt x="158968" y="1589684"/>
                </a:lnTo>
                <a:cubicBezTo>
                  <a:pt x="71172" y="1589684"/>
                  <a:pt x="0" y="1518512"/>
                  <a:pt x="0" y="1430716"/>
                </a:cubicBezTo>
                <a:lnTo>
                  <a:pt x="0" y="158968"/>
                </a:lnTo>
                <a:close/>
              </a:path>
            </a:pathLst>
          </a:custGeom>
          <a:solidFill>
            <a:srgbClr val="FFC000">
              <a:hueOff val="2598923"/>
              <a:satOff val="-11992"/>
              <a:lumOff val="441"/>
              <a:alphaOff val="0"/>
            </a:srgbClr>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05615" tIns="105615" rIns="105615" bIns="105615" numCol="1" spcCol="1270" anchor="ctr" anchorCtr="0">
            <a:noAutofit/>
          </a:bodyPr>
          <a:lstStyle/>
          <a:p>
            <a:pPr lvl="0" algn="ctr" defTabSz="1377950">
              <a:lnSpc>
                <a:spcPct val="90000"/>
              </a:lnSpc>
              <a:spcBef>
                <a:spcPct val="0"/>
              </a:spcBef>
              <a:spcAft>
                <a:spcPct val="35000"/>
              </a:spcAft>
            </a:pPr>
            <a:r>
              <a:rPr lang="en-US" sz="3100" kern="1200" dirty="0" err="1" smtClean="0">
                <a:solidFill>
                  <a:sysClr val="window" lastClr="FFFFFF"/>
                </a:solidFill>
                <a:latin typeface="Calibri" panose="020F0502020204030204"/>
                <a:ea typeface="+mn-ea"/>
                <a:cs typeface="+mn-cs"/>
              </a:rPr>
              <a:t>Độ</a:t>
            </a:r>
            <a:r>
              <a:rPr lang="en-US" sz="3100" kern="1200" dirty="0" smtClean="0">
                <a:solidFill>
                  <a:sysClr val="window" lastClr="FFFFFF"/>
                </a:solidFill>
                <a:latin typeface="Calibri" panose="020F0502020204030204"/>
                <a:ea typeface="+mn-ea"/>
                <a:cs typeface="+mn-cs"/>
              </a:rPr>
              <a:t> </a:t>
            </a:r>
            <a:r>
              <a:rPr lang="en-US" sz="3100" kern="1200" dirty="0" err="1" smtClean="0">
                <a:solidFill>
                  <a:sysClr val="window" lastClr="FFFFFF"/>
                </a:solidFill>
                <a:latin typeface="Calibri" panose="020F0502020204030204"/>
                <a:ea typeface="+mn-ea"/>
                <a:cs typeface="+mn-cs"/>
              </a:rPr>
              <a:t>cao</a:t>
            </a:r>
            <a:r>
              <a:rPr lang="en-US" sz="3100" kern="1200" dirty="0" smtClean="0">
                <a:solidFill>
                  <a:sysClr val="window" lastClr="FFFFFF"/>
                </a:solidFill>
                <a:latin typeface="Calibri" panose="020F0502020204030204"/>
                <a:ea typeface="+mn-ea"/>
                <a:cs typeface="+mn-cs"/>
              </a:rPr>
              <a:t> </a:t>
            </a:r>
            <a:r>
              <a:rPr lang="en-US" sz="3100" kern="1200" dirty="0" err="1" smtClean="0">
                <a:solidFill>
                  <a:sysClr val="window" lastClr="FFFFFF"/>
                </a:solidFill>
                <a:latin typeface="Calibri" panose="020F0502020204030204"/>
                <a:ea typeface="+mn-ea"/>
                <a:cs typeface="+mn-cs"/>
              </a:rPr>
              <a:t>dưới</a:t>
            </a:r>
            <a:r>
              <a:rPr lang="en-US" sz="3100" kern="1200" dirty="0" smtClean="0">
                <a:solidFill>
                  <a:sysClr val="window" lastClr="FFFFFF"/>
                </a:solidFill>
                <a:latin typeface="Calibri" panose="020F0502020204030204"/>
                <a:ea typeface="+mn-ea"/>
                <a:cs typeface="+mn-cs"/>
              </a:rPr>
              <a:t> </a:t>
            </a:r>
            <a:r>
              <a:rPr lang="en-US" sz="3100" kern="1200" dirty="0" err="1" smtClean="0">
                <a:solidFill>
                  <a:sysClr val="window" lastClr="FFFFFF"/>
                </a:solidFill>
                <a:latin typeface="Calibri" panose="020F0502020204030204"/>
                <a:ea typeface="+mn-ea"/>
                <a:cs typeface="+mn-cs"/>
              </a:rPr>
              <a:t>mực</a:t>
            </a:r>
            <a:r>
              <a:rPr lang="en-US" sz="3100" kern="1200" dirty="0" smtClean="0">
                <a:solidFill>
                  <a:sysClr val="window" lastClr="FFFFFF"/>
                </a:solidFill>
                <a:latin typeface="Calibri" panose="020F0502020204030204"/>
                <a:ea typeface="+mn-ea"/>
                <a:cs typeface="+mn-cs"/>
              </a:rPr>
              <a:t> </a:t>
            </a:r>
            <a:r>
              <a:rPr lang="en-US" sz="3100" kern="1200" dirty="0" err="1" smtClean="0">
                <a:solidFill>
                  <a:sysClr val="window" lastClr="FFFFFF"/>
                </a:solidFill>
                <a:latin typeface="Calibri" panose="020F0502020204030204"/>
                <a:ea typeface="+mn-ea"/>
                <a:cs typeface="+mn-cs"/>
              </a:rPr>
              <a:t>nước</a:t>
            </a:r>
            <a:r>
              <a:rPr lang="en-US" sz="3100" kern="1200" dirty="0" smtClean="0">
                <a:solidFill>
                  <a:sysClr val="window" lastClr="FFFFFF"/>
                </a:solidFill>
                <a:latin typeface="Calibri" panose="020F0502020204030204"/>
                <a:ea typeface="+mn-ea"/>
                <a:cs typeface="+mn-cs"/>
              </a:rPr>
              <a:t> </a:t>
            </a:r>
            <a:r>
              <a:rPr lang="en-US" sz="3100" kern="1200" dirty="0" err="1" smtClean="0">
                <a:solidFill>
                  <a:sysClr val="window" lastClr="FFFFFF"/>
                </a:solidFill>
                <a:latin typeface="Calibri" panose="020F0502020204030204"/>
                <a:ea typeface="+mn-ea"/>
                <a:cs typeface="+mn-cs"/>
              </a:rPr>
              <a:t>biển</a:t>
            </a:r>
            <a:endParaRPr lang="en-US" sz="3100" kern="1200" dirty="0">
              <a:solidFill>
                <a:sysClr val="window" lastClr="FFFFFF"/>
              </a:solidFill>
              <a:latin typeface="Calibri" panose="020F0502020204030204"/>
              <a:ea typeface="+mn-ea"/>
              <a:cs typeface="+mn-cs"/>
            </a:endParaRPr>
          </a:p>
        </p:txBody>
      </p:sp>
      <p:sp>
        <p:nvSpPr>
          <p:cNvPr id="11" name="Left Arrow 10"/>
          <p:cNvSpPr/>
          <p:nvPr/>
        </p:nvSpPr>
        <p:spPr>
          <a:xfrm rot="16200000">
            <a:off x="5232392" y="3146517"/>
            <a:ext cx="1912661" cy="596131"/>
          </a:xfrm>
          <a:prstGeom prst="leftArrow">
            <a:avLst>
              <a:gd name="adj1" fmla="val 60000"/>
              <a:gd name="adj2" fmla="val 50000"/>
            </a:avLst>
          </a:prstGeom>
          <a:solidFill>
            <a:srgbClr val="FFC000">
              <a:hueOff val="5197846"/>
              <a:satOff val="-23984"/>
              <a:lumOff val="883"/>
              <a:alphaOff val="0"/>
            </a:srgbClr>
          </a:solidFill>
          <a:ln>
            <a:noFill/>
          </a:ln>
          <a:effectLst/>
        </p:spPr>
        <p:style>
          <a:lnRef idx="0">
            <a:scrgbClr r="0" g="0" b="0"/>
          </a:lnRef>
          <a:fillRef idx="1">
            <a:scrgbClr r="0" g="0" b="0"/>
          </a:fillRef>
          <a:effectRef idx="0">
            <a:scrgbClr r="0" g="0" b="0"/>
          </a:effectRef>
          <a:fontRef idx="minor">
            <a:schemeClr val="lt1">
              <a:hueOff val="0"/>
              <a:satOff val="0"/>
              <a:lumOff val="0"/>
              <a:alphaOff val="0"/>
            </a:schemeClr>
          </a:fontRef>
        </p:style>
      </p:sp>
      <p:sp>
        <p:nvSpPr>
          <p:cNvPr id="12" name="Freeform 11"/>
          <p:cNvSpPr/>
          <p:nvPr/>
        </p:nvSpPr>
        <p:spPr>
          <a:xfrm>
            <a:off x="5195170" y="1693410"/>
            <a:ext cx="1987105" cy="1589684"/>
          </a:xfrm>
          <a:custGeom>
            <a:avLst/>
            <a:gdLst>
              <a:gd name="connsiteX0" fmla="*/ 0 w 1987105"/>
              <a:gd name="connsiteY0" fmla="*/ 158968 h 1589684"/>
              <a:gd name="connsiteX1" fmla="*/ 158968 w 1987105"/>
              <a:gd name="connsiteY1" fmla="*/ 0 h 1589684"/>
              <a:gd name="connsiteX2" fmla="*/ 1828137 w 1987105"/>
              <a:gd name="connsiteY2" fmla="*/ 0 h 1589684"/>
              <a:gd name="connsiteX3" fmla="*/ 1987105 w 1987105"/>
              <a:gd name="connsiteY3" fmla="*/ 158968 h 1589684"/>
              <a:gd name="connsiteX4" fmla="*/ 1987105 w 1987105"/>
              <a:gd name="connsiteY4" fmla="*/ 1430716 h 1589684"/>
              <a:gd name="connsiteX5" fmla="*/ 1828137 w 1987105"/>
              <a:gd name="connsiteY5" fmla="*/ 1589684 h 1589684"/>
              <a:gd name="connsiteX6" fmla="*/ 158968 w 1987105"/>
              <a:gd name="connsiteY6" fmla="*/ 1589684 h 1589684"/>
              <a:gd name="connsiteX7" fmla="*/ 0 w 1987105"/>
              <a:gd name="connsiteY7" fmla="*/ 1430716 h 1589684"/>
              <a:gd name="connsiteX8" fmla="*/ 0 w 1987105"/>
              <a:gd name="connsiteY8" fmla="*/ 158968 h 1589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7105" h="1589684">
                <a:moveTo>
                  <a:pt x="0" y="158968"/>
                </a:moveTo>
                <a:cubicBezTo>
                  <a:pt x="0" y="71172"/>
                  <a:pt x="71172" y="0"/>
                  <a:pt x="158968" y="0"/>
                </a:cubicBezTo>
                <a:lnTo>
                  <a:pt x="1828137" y="0"/>
                </a:lnTo>
                <a:cubicBezTo>
                  <a:pt x="1915933" y="0"/>
                  <a:pt x="1987105" y="71172"/>
                  <a:pt x="1987105" y="158968"/>
                </a:cubicBezTo>
                <a:lnTo>
                  <a:pt x="1987105" y="1430716"/>
                </a:lnTo>
                <a:cubicBezTo>
                  <a:pt x="1987105" y="1518512"/>
                  <a:pt x="1915933" y="1589684"/>
                  <a:pt x="1828137" y="1589684"/>
                </a:cubicBezTo>
                <a:lnTo>
                  <a:pt x="158968" y="1589684"/>
                </a:lnTo>
                <a:cubicBezTo>
                  <a:pt x="71172" y="1589684"/>
                  <a:pt x="0" y="1518512"/>
                  <a:pt x="0" y="1430716"/>
                </a:cubicBezTo>
                <a:lnTo>
                  <a:pt x="0" y="158968"/>
                </a:lnTo>
                <a:close/>
              </a:path>
            </a:pathLst>
          </a:custGeom>
          <a:solidFill>
            <a:srgbClr val="FFC000">
              <a:hueOff val="5197846"/>
              <a:satOff val="-23984"/>
              <a:lumOff val="883"/>
              <a:alphaOff val="0"/>
            </a:srgbClr>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05615" tIns="105615" rIns="105615" bIns="105615" numCol="1" spcCol="1270" anchor="ctr" anchorCtr="0">
            <a:noAutofit/>
          </a:bodyPr>
          <a:lstStyle/>
          <a:p>
            <a:pPr lvl="0" algn="ctr" defTabSz="1377950">
              <a:lnSpc>
                <a:spcPct val="90000"/>
              </a:lnSpc>
              <a:spcBef>
                <a:spcPct val="0"/>
              </a:spcBef>
              <a:spcAft>
                <a:spcPct val="35000"/>
              </a:spcAft>
            </a:pPr>
            <a:r>
              <a:rPr lang="en-US" sz="3100" kern="1200" dirty="0" err="1" smtClean="0">
                <a:solidFill>
                  <a:sysClr val="window" lastClr="FFFFFF"/>
                </a:solidFill>
                <a:latin typeface="Calibri" panose="020F0502020204030204"/>
                <a:ea typeface="+mn-ea"/>
                <a:cs typeface="+mn-cs"/>
              </a:rPr>
              <a:t>Số</a:t>
            </a:r>
            <a:r>
              <a:rPr lang="en-US" sz="3100" kern="1200" dirty="0" smtClean="0">
                <a:solidFill>
                  <a:sysClr val="window" lastClr="FFFFFF"/>
                </a:solidFill>
                <a:latin typeface="Calibri" panose="020F0502020204030204"/>
                <a:ea typeface="+mn-ea"/>
                <a:cs typeface="+mn-cs"/>
              </a:rPr>
              <a:t> </a:t>
            </a:r>
            <a:r>
              <a:rPr lang="en-US" sz="3100" kern="1200" dirty="0" err="1" smtClean="0">
                <a:solidFill>
                  <a:sysClr val="window" lastClr="FFFFFF"/>
                </a:solidFill>
                <a:latin typeface="Calibri" panose="020F0502020204030204"/>
                <a:ea typeface="+mn-ea"/>
                <a:cs typeface="+mn-cs"/>
              </a:rPr>
              <a:t>tiền</a:t>
            </a:r>
            <a:r>
              <a:rPr lang="en-US" sz="3100" kern="1200" dirty="0" smtClean="0">
                <a:solidFill>
                  <a:sysClr val="window" lastClr="FFFFFF"/>
                </a:solidFill>
                <a:latin typeface="Calibri" panose="020F0502020204030204"/>
                <a:ea typeface="+mn-ea"/>
                <a:cs typeface="+mn-cs"/>
              </a:rPr>
              <a:t> </a:t>
            </a:r>
            <a:r>
              <a:rPr lang="en-US" sz="3100" kern="1200" dirty="0" err="1" smtClean="0">
                <a:solidFill>
                  <a:sysClr val="window" lastClr="FFFFFF"/>
                </a:solidFill>
                <a:latin typeface="Calibri" panose="020F0502020204030204"/>
                <a:ea typeface="+mn-ea"/>
                <a:cs typeface="+mn-cs"/>
              </a:rPr>
              <a:t>nợ</a:t>
            </a:r>
            <a:endParaRPr lang="en-US" sz="3100" kern="1200" dirty="0">
              <a:solidFill>
                <a:sysClr val="window" lastClr="FFFFFF"/>
              </a:solidFill>
              <a:latin typeface="Calibri" panose="020F0502020204030204"/>
              <a:ea typeface="+mn-ea"/>
              <a:cs typeface="+mn-cs"/>
            </a:endParaRPr>
          </a:p>
        </p:txBody>
      </p:sp>
      <p:sp>
        <p:nvSpPr>
          <p:cNvPr id="13" name="Left Arrow 12"/>
          <p:cNvSpPr/>
          <p:nvPr/>
        </p:nvSpPr>
        <p:spPr>
          <a:xfrm rot="18900000">
            <a:off x="6726858" y="3765545"/>
            <a:ext cx="1912661" cy="596131"/>
          </a:xfrm>
          <a:prstGeom prst="leftArrow">
            <a:avLst>
              <a:gd name="adj1" fmla="val 60000"/>
              <a:gd name="adj2" fmla="val 50000"/>
            </a:avLst>
          </a:prstGeom>
          <a:solidFill>
            <a:srgbClr val="FFC000">
              <a:hueOff val="7796769"/>
              <a:satOff val="-35976"/>
              <a:lumOff val="1324"/>
              <a:alphaOff val="0"/>
            </a:srgbClr>
          </a:solidFill>
          <a:ln>
            <a:noFill/>
          </a:ln>
          <a:effectLst/>
        </p:spPr>
        <p:style>
          <a:lnRef idx="0">
            <a:scrgbClr r="0" g="0" b="0"/>
          </a:lnRef>
          <a:fillRef idx="1">
            <a:scrgbClr r="0" g="0" b="0"/>
          </a:fillRef>
          <a:effectRef idx="0">
            <a:scrgbClr r="0" g="0" b="0"/>
          </a:effectRef>
          <a:fontRef idx="minor">
            <a:schemeClr val="lt1">
              <a:hueOff val="0"/>
              <a:satOff val="0"/>
              <a:lumOff val="0"/>
              <a:alphaOff val="0"/>
            </a:schemeClr>
          </a:fontRef>
        </p:style>
      </p:sp>
      <p:sp>
        <p:nvSpPr>
          <p:cNvPr id="14" name="Freeform 13"/>
          <p:cNvSpPr/>
          <p:nvPr/>
        </p:nvSpPr>
        <p:spPr>
          <a:xfrm>
            <a:off x="7365864" y="2592541"/>
            <a:ext cx="1987105" cy="1589684"/>
          </a:xfrm>
          <a:custGeom>
            <a:avLst/>
            <a:gdLst>
              <a:gd name="connsiteX0" fmla="*/ 0 w 1987105"/>
              <a:gd name="connsiteY0" fmla="*/ 158968 h 1589684"/>
              <a:gd name="connsiteX1" fmla="*/ 158968 w 1987105"/>
              <a:gd name="connsiteY1" fmla="*/ 0 h 1589684"/>
              <a:gd name="connsiteX2" fmla="*/ 1828137 w 1987105"/>
              <a:gd name="connsiteY2" fmla="*/ 0 h 1589684"/>
              <a:gd name="connsiteX3" fmla="*/ 1987105 w 1987105"/>
              <a:gd name="connsiteY3" fmla="*/ 158968 h 1589684"/>
              <a:gd name="connsiteX4" fmla="*/ 1987105 w 1987105"/>
              <a:gd name="connsiteY4" fmla="*/ 1430716 h 1589684"/>
              <a:gd name="connsiteX5" fmla="*/ 1828137 w 1987105"/>
              <a:gd name="connsiteY5" fmla="*/ 1589684 h 1589684"/>
              <a:gd name="connsiteX6" fmla="*/ 158968 w 1987105"/>
              <a:gd name="connsiteY6" fmla="*/ 1589684 h 1589684"/>
              <a:gd name="connsiteX7" fmla="*/ 0 w 1987105"/>
              <a:gd name="connsiteY7" fmla="*/ 1430716 h 1589684"/>
              <a:gd name="connsiteX8" fmla="*/ 0 w 1987105"/>
              <a:gd name="connsiteY8" fmla="*/ 158968 h 1589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7105" h="1589684">
                <a:moveTo>
                  <a:pt x="0" y="158968"/>
                </a:moveTo>
                <a:cubicBezTo>
                  <a:pt x="0" y="71172"/>
                  <a:pt x="71172" y="0"/>
                  <a:pt x="158968" y="0"/>
                </a:cubicBezTo>
                <a:lnTo>
                  <a:pt x="1828137" y="0"/>
                </a:lnTo>
                <a:cubicBezTo>
                  <a:pt x="1915933" y="0"/>
                  <a:pt x="1987105" y="71172"/>
                  <a:pt x="1987105" y="158968"/>
                </a:cubicBezTo>
                <a:lnTo>
                  <a:pt x="1987105" y="1430716"/>
                </a:lnTo>
                <a:cubicBezTo>
                  <a:pt x="1987105" y="1518512"/>
                  <a:pt x="1915933" y="1589684"/>
                  <a:pt x="1828137" y="1589684"/>
                </a:cubicBezTo>
                <a:lnTo>
                  <a:pt x="158968" y="1589684"/>
                </a:lnTo>
                <a:cubicBezTo>
                  <a:pt x="71172" y="1589684"/>
                  <a:pt x="0" y="1518512"/>
                  <a:pt x="0" y="1430716"/>
                </a:cubicBezTo>
                <a:lnTo>
                  <a:pt x="0" y="158968"/>
                </a:lnTo>
                <a:close/>
              </a:path>
            </a:pathLst>
          </a:custGeom>
          <a:solidFill>
            <a:srgbClr val="FFC000">
              <a:hueOff val="7796769"/>
              <a:satOff val="-35976"/>
              <a:lumOff val="1324"/>
              <a:alphaOff val="0"/>
            </a:srgbClr>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05615" tIns="105615" rIns="105615" bIns="105615" numCol="1" spcCol="1270" anchor="ctr" anchorCtr="0">
            <a:noAutofit/>
          </a:bodyPr>
          <a:lstStyle/>
          <a:p>
            <a:pPr lvl="0" algn="ctr" defTabSz="1377950">
              <a:lnSpc>
                <a:spcPct val="90000"/>
              </a:lnSpc>
              <a:spcBef>
                <a:spcPct val="0"/>
              </a:spcBef>
              <a:spcAft>
                <a:spcPct val="35000"/>
              </a:spcAft>
            </a:pPr>
            <a:r>
              <a:rPr lang="en-US" sz="3100" kern="1200" dirty="0" err="1" smtClean="0">
                <a:solidFill>
                  <a:sysClr val="window" lastClr="FFFFFF"/>
                </a:solidFill>
                <a:latin typeface="Calibri" panose="020F0502020204030204"/>
                <a:ea typeface="+mn-ea"/>
                <a:cs typeface="+mn-cs"/>
              </a:rPr>
              <a:t>Số</a:t>
            </a:r>
            <a:r>
              <a:rPr lang="en-US" sz="3100" kern="1200" dirty="0" smtClean="0">
                <a:solidFill>
                  <a:sysClr val="window" lastClr="FFFFFF"/>
                </a:solidFill>
                <a:latin typeface="Calibri" panose="020F0502020204030204"/>
                <a:ea typeface="+mn-ea"/>
                <a:cs typeface="+mn-cs"/>
              </a:rPr>
              <a:t> </a:t>
            </a:r>
            <a:r>
              <a:rPr lang="en-US" sz="3100" kern="1200" dirty="0" err="1" smtClean="0">
                <a:solidFill>
                  <a:sysClr val="window" lastClr="FFFFFF"/>
                </a:solidFill>
                <a:latin typeface="Calibri" panose="020F0502020204030204"/>
                <a:ea typeface="+mn-ea"/>
                <a:cs typeface="+mn-cs"/>
              </a:rPr>
              <a:t>tiền</a:t>
            </a:r>
            <a:r>
              <a:rPr lang="en-US" sz="3100" kern="1200" dirty="0" smtClean="0">
                <a:solidFill>
                  <a:sysClr val="window" lastClr="FFFFFF"/>
                </a:solidFill>
                <a:latin typeface="Calibri" panose="020F0502020204030204"/>
                <a:ea typeface="+mn-ea"/>
                <a:cs typeface="+mn-cs"/>
              </a:rPr>
              <a:t> </a:t>
            </a:r>
            <a:r>
              <a:rPr lang="en-US" sz="3100" kern="1200" dirty="0" err="1" smtClean="0">
                <a:solidFill>
                  <a:sysClr val="window" lastClr="FFFFFF"/>
                </a:solidFill>
                <a:latin typeface="Calibri" panose="020F0502020204030204"/>
                <a:ea typeface="+mn-ea"/>
                <a:cs typeface="+mn-cs"/>
              </a:rPr>
              <a:t>lỗ</a:t>
            </a:r>
            <a:endParaRPr lang="en-US" sz="3100" kern="1200" dirty="0">
              <a:solidFill>
                <a:sysClr val="window" lastClr="FFFFFF"/>
              </a:solidFill>
              <a:latin typeface="Calibri" panose="020F0502020204030204"/>
              <a:ea typeface="+mn-ea"/>
              <a:cs typeface="+mn-cs"/>
            </a:endParaRPr>
          </a:p>
        </p:txBody>
      </p:sp>
      <p:sp>
        <p:nvSpPr>
          <p:cNvPr id="15" name="Left Arrow 14"/>
          <p:cNvSpPr/>
          <p:nvPr/>
        </p:nvSpPr>
        <p:spPr>
          <a:xfrm>
            <a:off x="7345886" y="5260011"/>
            <a:ext cx="1912661" cy="596131"/>
          </a:xfrm>
          <a:prstGeom prst="leftArrow">
            <a:avLst>
              <a:gd name="adj1" fmla="val 60000"/>
              <a:gd name="adj2" fmla="val 50000"/>
            </a:avLst>
          </a:prstGeom>
          <a:solidFill>
            <a:srgbClr val="FFC000">
              <a:hueOff val="10395692"/>
              <a:satOff val="-47968"/>
              <a:lumOff val="1765"/>
              <a:alphaOff val="0"/>
            </a:srgbClr>
          </a:solidFill>
          <a:ln>
            <a:noFill/>
          </a:ln>
          <a:effectLst/>
        </p:spPr>
        <p:style>
          <a:lnRef idx="0">
            <a:scrgbClr r="0" g="0" b="0"/>
          </a:lnRef>
          <a:fillRef idx="1">
            <a:scrgbClr r="0" g="0" b="0"/>
          </a:fillRef>
          <a:effectRef idx="0">
            <a:scrgbClr r="0" g="0" b="0"/>
          </a:effectRef>
          <a:fontRef idx="minor">
            <a:schemeClr val="lt1">
              <a:hueOff val="0"/>
              <a:satOff val="0"/>
              <a:lumOff val="0"/>
              <a:alphaOff val="0"/>
            </a:schemeClr>
          </a:fontRef>
        </p:style>
      </p:sp>
      <p:sp>
        <p:nvSpPr>
          <p:cNvPr id="16" name="Freeform 15"/>
          <p:cNvSpPr/>
          <p:nvPr/>
        </p:nvSpPr>
        <p:spPr>
          <a:xfrm>
            <a:off x="8264995" y="4763235"/>
            <a:ext cx="1987105" cy="1589684"/>
          </a:xfrm>
          <a:custGeom>
            <a:avLst/>
            <a:gdLst>
              <a:gd name="connsiteX0" fmla="*/ 0 w 1987105"/>
              <a:gd name="connsiteY0" fmla="*/ 158968 h 1589684"/>
              <a:gd name="connsiteX1" fmla="*/ 158968 w 1987105"/>
              <a:gd name="connsiteY1" fmla="*/ 0 h 1589684"/>
              <a:gd name="connsiteX2" fmla="*/ 1828137 w 1987105"/>
              <a:gd name="connsiteY2" fmla="*/ 0 h 1589684"/>
              <a:gd name="connsiteX3" fmla="*/ 1987105 w 1987105"/>
              <a:gd name="connsiteY3" fmla="*/ 158968 h 1589684"/>
              <a:gd name="connsiteX4" fmla="*/ 1987105 w 1987105"/>
              <a:gd name="connsiteY4" fmla="*/ 1430716 h 1589684"/>
              <a:gd name="connsiteX5" fmla="*/ 1828137 w 1987105"/>
              <a:gd name="connsiteY5" fmla="*/ 1589684 h 1589684"/>
              <a:gd name="connsiteX6" fmla="*/ 158968 w 1987105"/>
              <a:gd name="connsiteY6" fmla="*/ 1589684 h 1589684"/>
              <a:gd name="connsiteX7" fmla="*/ 0 w 1987105"/>
              <a:gd name="connsiteY7" fmla="*/ 1430716 h 1589684"/>
              <a:gd name="connsiteX8" fmla="*/ 0 w 1987105"/>
              <a:gd name="connsiteY8" fmla="*/ 158968 h 1589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7105" h="1589684">
                <a:moveTo>
                  <a:pt x="0" y="158968"/>
                </a:moveTo>
                <a:cubicBezTo>
                  <a:pt x="0" y="71172"/>
                  <a:pt x="71172" y="0"/>
                  <a:pt x="158968" y="0"/>
                </a:cubicBezTo>
                <a:lnTo>
                  <a:pt x="1828137" y="0"/>
                </a:lnTo>
                <a:cubicBezTo>
                  <a:pt x="1915933" y="0"/>
                  <a:pt x="1987105" y="71172"/>
                  <a:pt x="1987105" y="158968"/>
                </a:cubicBezTo>
                <a:lnTo>
                  <a:pt x="1987105" y="1430716"/>
                </a:lnTo>
                <a:cubicBezTo>
                  <a:pt x="1987105" y="1518512"/>
                  <a:pt x="1915933" y="1589684"/>
                  <a:pt x="1828137" y="1589684"/>
                </a:cubicBezTo>
                <a:lnTo>
                  <a:pt x="158968" y="1589684"/>
                </a:lnTo>
                <a:cubicBezTo>
                  <a:pt x="71172" y="1589684"/>
                  <a:pt x="0" y="1518512"/>
                  <a:pt x="0" y="1430716"/>
                </a:cubicBezTo>
                <a:lnTo>
                  <a:pt x="0" y="158968"/>
                </a:lnTo>
                <a:close/>
              </a:path>
            </a:pathLst>
          </a:custGeom>
          <a:solidFill>
            <a:srgbClr val="FFC000">
              <a:hueOff val="10395692"/>
              <a:satOff val="-47968"/>
              <a:lumOff val="1765"/>
              <a:alphaOff val="0"/>
            </a:srgbClr>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05615" tIns="105615" rIns="105615" bIns="105615" numCol="1" spcCol="1270" anchor="ctr" anchorCtr="0">
            <a:noAutofit/>
          </a:bodyPr>
          <a:lstStyle/>
          <a:p>
            <a:pPr lvl="0" algn="ctr" defTabSz="1377950">
              <a:lnSpc>
                <a:spcPct val="90000"/>
              </a:lnSpc>
              <a:spcBef>
                <a:spcPct val="0"/>
              </a:spcBef>
              <a:spcAft>
                <a:spcPct val="35000"/>
              </a:spcAft>
            </a:pPr>
            <a:r>
              <a:rPr lang="en-US" sz="3100" kern="1200" dirty="0" smtClean="0">
                <a:solidFill>
                  <a:sysClr val="window" lastClr="FFFFFF"/>
                </a:solidFill>
                <a:latin typeface="Calibri" panose="020F0502020204030204"/>
                <a:ea typeface="+mn-ea"/>
                <a:cs typeface="+mn-cs"/>
              </a:rPr>
              <a:t>Thời </a:t>
            </a:r>
            <a:r>
              <a:rPr lang="en-US" sz="3100" kern="1200" dirty="0" err="1" smtClean="0">
                <a:solidFill>
                  <a:sysClr val="window" lastClr="FFFFFF"/>
                </a:solidFill>
                <a:latin typeface="Calibri" panose="020F0502020204030204"/>
                <a:ea typeface="+mn-ea"/>
                <a:cs typeface="+mn-cs"/>
              </a:rPr>
              <a:t>gian</a:t>
            </a:r>
            <a:r>
              <a:rPr lang="en-US" sz="3100" kern="1200" dirty="0" smtClean="0">
                <a:solidFill>
                  <a:sysClr val="window" lastClr="FFFFFF"/>
                </a:solidFill>
                <a:latin typeface="Calibri" panose="020F0502020204030204"/>
                <a:ea typeface="+mn-ea"/>
                <a:cs typeface="+mn-cs"/>
              </a:rPr>
              <a:t> </a:t>
            </a:r>
            <a:r>
              <a:rPr lang="en-US" sz="3100" kern="1200" dirty="0" err="1" smtClean="0">
                <a:solidFill>
                  <a:sysClr val="window" lastClr="FFFFFF"/>
                </a:solidFill>
                <a:latin typeface="Calibri" panose="020F0502020204030204"/>
                <a:ea typeface="+mn-ea"/>
                <a:cs typeface="+mn-cs"/>
              </a:rPr>
              <a:t>trước</a:t>
            </a:r>
            <a:r>
              <a:rPr lang="en-US" sz="3100" kern="1200" dirty="0" smtClean="0">
                <a:solidFill>
                  <a:sysClr val="window" lastClr="FFFFFF"/>
                </a:solidFill>
                <a:latin typeface="Calibri" panose="020F0502020204030204"/>
                <a:ea typeface="+mn-ea"/>
                <a:cs typeface="+mn-cs"/>
              </a:rPr>
              <a:t> </a:t>
            </a:r>
            <a:r>
              <a:rPr lang="en-US" sz="3100" kern="1200" dirty="0" err="1" smtClean="0">
                <a:solidFill>
                  <a:sysClr val="window" lastClr="FFFFFF"/>
                </a:solidFill>
                <a:latin typeface="Calibri" panose="020F0502020204030204"/>
                <a:ea typeface="+mn-ea"/>
                <a:cs typeface="+mn-cs"/>
              </a:rPr>
              <a:t>công</a:t>
            </a:r>
            <a:r>
              <a:rPr lang="en-US" sz="3100" kern="1200" dirty="0" smtClean="0">
                <a:solidFill>
                  <a:sysClr val="window" lastClr="FFFFFF"/>
                </a:solidFill>
                <a:latin typeface="Calibri" panose="020F0502020204030204"/>
                <a:ea typeface="+mn-ea"/>
                <a:cs typeface="+mn-cs"/>
              </a:rPr>
              <a:t> </a:t>
            </a:r>
            <a:r>
              <a:rPr lang="en-US" sz="3100" kern="1200" dirty="0" err="1" smtClean="0">
                <a:solidFill>
                  <a:sysClr val="window" lastClr="FFFFFF"/>
                </a:solidFill>
                <a:latin typeface="Calibri" panose="020F0502020204030204"/>
                <a:ea typeface="+mn-ea"/>
                <a:cs typeface="+mn-cs"/>
              </a:rPr>
              <a:t>nguyên</a:t>
            </a:r>
            <a:endParaRPr lang="en-US" sz="3100" kern="1200" dirty="0">
              <a:solidFill>
                <a:sysClr val="window" lastClr="FFFFFF"/>
              </a:solidFill>
              <a:latin typeface="Calibri" panose="020F0502020204030204"/>
              <a:ea typeface="+mn-ea"/>
              <a:cs typeface="+mn-cs"/>
            </a:endParaRPr>
          </a:p>
        </p:txBody>
      </p:sp>
      <p:sp>
        <p:nvSpPr>
          <p:cNvPr id="4" name="Rounded Rectangle 3"/>
          <p:cNvSpPr/>
          <p:nvPr/>
        </p:nvSpPr>
        <p:spPr>
          <a:xfrm>
            <a:off x="665824" y="928890"/>
            <a:ext cx="6063449" cy="506027"/>
          </a:xfrm>
          <a:prstGeom prst="roundRect">
            <a:avLst/>
          </a:prstGeom>
          <a:solidFill>
            <a:srgbClr val="FFC000"/>
          </a:solidFill>
          <a:ln>
            <a:no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smtClean="0">
                <a:solidFill>
                  <a:srgbClr val="FF0000"/>
                </a:solidFill>
                <a:latin typeface="Times New Roman" panose="02020603050405020304" pitchFamily="18" charset="0"/>
                <a:cs typeface="Times New Roman" panose="02020603050405020304" pitchFamily="18" charset="0"/>
              </a:rPr>
              <a:t>1. Làm quen với số nguyên âm</a:t>
            </a:r>
            <a:endParaRPr lang="en-US" sz="32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6923888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par>
                                <p:cTn id="21" presetID="16" presetClass="entr" presetSubtype="21"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par>
                                <p:cTn id="29" presetID="16" presetClass="entr" presetSubtype="21"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par>
                                <p:cTn id="37" presetID="16" presetClass="entr" presetSubtype="21"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arn(inVertical)">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barn(inVertical)">
                                      <p:cBhvr>
                                        <p:cTn id="44" dur="500"/>
                                        <p:tgtEl>
                                          <p:spTgt spid="14"/>
                                        </p:tgtEl>
                                      </p:cBhvr>
                                    </p:animEffect>
                                  </p:childTnLst>
                                </p:cTn>
                              </p:par>
                              <p:par>
                                <p:cTn id="45" presetID="16" presetClass="entr" presetSubtype="21"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arn(inVertical)">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P spid="12" grpId="0" animBg="1"/>
      <p:bldP spid="14"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2240" y="815006"/>
            <a:ext cx="11954577" cy="5632311"/>
          </a:xfrm>
          <a:prstGeom prst="rect">
            <a:avLst/>
          </a:prstGeom>
        </p:spPr>
        <p:txBody>
          <a:bodyPr wrap="square">
            <a:spAutoFit/>
          </a:bodyPr>
          <a:lstStyle/>
          <a:p>
            <a:pPr algn="just">
              <a:lnSpc>
                <a:spcPct val="150000"/>
              </a:lnSpc>
            </a:pPr>
            <a:r>
              <a:rPr lang="en-US" sz="2400" b="1" smtClean="0">
                <a:solidFill>
                  <a:srgbClr val="FF0000"/>
                </a:solidFill>
                <a:latin typeface="Times New Roman" panose="02020603050405020304" pitchFamily="18" charset="0"/>
                <a:cs typeface="Times New Roman" panose="02020603050405020304" pitchFamily="18" charset="0"/>
              </a:rPr>
              <a:t>Bài 1: </a:t>
            </a:r>
            <a:r>
              <a:rPr lang="vi-VN" sz="2400" smtClean="0">
                <a:solidFill>
                  <a:srgbClr val="333333"/>
                </a:solidFill>
                <a:latin typeface="Times New Roman" panose="02020603050405020304" pitchFamily="18" charset="0"/>
                <a:cs typeface="Times New Roman" panose="02020603050405020304" pitchFamily="18" charset="0"/>
              </a:rPr>
              <a:t>Hãy </a:t>
            </a:r>
            <a:r>
              <a:rPr lang="vi-VN" sz="2400">
                <a:solidFill>
                  <a:srgbClr val="333333"/>
                </a:solidFill>
                <a:latin typeface="Times New Roman" panose="02020603050405020304" pitchFamily="18" charset="0"/>
                <a:cs typeface="Times New Roman" panose="02020603050405020304" pitchFamily="18" charset="0"/>
              </a:rPr>
              <a:t>sử dụng số nguyên âm để diễn tả lại ý nghĩa của các câu sau đây:</a:t>
            </a:r>
          </a:p>
          <a:p>
            <a:pPr algn="just">
              <a:lnSpc>
                <a:spcPct val="150000"/>
              </a:lnSpc>
            </a:pPr>
            <a:r>
              <a:rPr lang="en-US" sz="2400" smtClean="0">
                <a:solidFill>
                  <a:srgbClr val="333333"/>
                </a:solidFill>
                <a:latin typeface="Times New Roman" panose="02020603050405020304" pitchFamily="18" charset="0"/>
                <a:cs typeface="Times New Roman" panose="02020603050405020304" pitchFamily="18" charset="0"/>
              </a:rPr>
              <a:t>a) </a:t>
            </a:r>
            <a:r>
              <a:rPr lang="vi-VN" sz="2400" smtClean="0">
                <a:solidFill>
                  <a:srgbClr val="333333"/>
                </a:solidFill>
                <a:latin typeface="Times New Roman" panose="02020603050405020304" pitchFamily="18" charset="0"/>
                <a:cs typeface="Times New Roman" panose="02020603050405020304" pitchFamily="18" charset="0"/>
              </a:rPr>
              <a:t>Độ </a:t>
            </a:r>
            <a:r>
              <a:rPr lang="vi-VN" sz="2400">
                <a:solidFill>
                  <a:srgbClr val="333333"/>
                </a:solidFill>
                <a:latin typeface="Times New Roman" panose="02020603050405020304" pitchFamily="18" charset="0"/>
                <a:cs typeface="Times New Roman" panose="02020603050405020304" pitchFamily="18" charset="0"/>
              </a:rPr>
              <a:t>sâu trung bình của vịnh Thái Lan khoảng 45 m và độ sâu lớn nhất </a:t>
            </a:r>
            <a:r>
              <a:rPr lang="vi-VN" sz="2400">
                <a:solidFill>
                  <a:srgbClr val="333333"/>
                </a:solidFill>
                <a:latin typeface="+mj-lt"/>
                <a:cs typeface="Times New Roman" panose="02020603050405020304" pitchFamily="18" charset="0"/>
              </a:rPr>
              <a:t>là 80 m dưới mực nước biển</a:t>
            </a:r>
            <a:r>
              <a:rPr lang="vi-VN" sz="2400" smtClean="0">
                <a:solidFill>
                  <a:srgbClr val="333333"/>
                </a:solidFill>
                <a:latin typeface="+mj-lt"/>
                <a:cs typeface="Times New Roman" panose="02020603050405020304" pitchFamily="18" charset="0"/>
              </a:rPr>
              <a:t>.</a:t>
            </a:r>
            <a:endParaRPr lang="en-US" sz="2400" smtClean="0">
              <a:solidFill>
                <a:srgbClr val="333333"/>
              </a:solidFill>
              <a:latin typeface="+mj-lt"/>
              <a:cs typeface="Times New Roman" panose="02020603050405020304" pitchFamily="18" charset="0"/>
            </a:endParaRPr>
          </a:p>
          <a:p>
            <a:pPr marL="457200" indent="-457200" algn="just">
              <a:lnSpc>
                <a:spcPct val="150000"/>
              </a:lnSpc>
              <a:buFont typeface="Wingdings" panose="05000000000000000000" pitchFamily="2" charset="2"/>
              <a:buChar char="Ø"/>
            </a:pPr>
            <a:r>
              <a:rPr lang="en-US" sz="2400" b="1">
                <a:solidFill>
                  <a:schemeClr val="accent2">
                    <a:lumMod val="75000"/>
                  </a:schemeClr>
                </a:solidFill>
                <a:latin typeface="Times New Roman" panose="02020603050405020304" pitchFamily="18" charset="0"/>
                <a:cs typeface="Times New Roman" panose="02020603050405020304" pitchFamily="18" charset="0"/>
              </a:rPr>
              <a:t>Độ cao trung bình của vịnh Thái Lan khoảng - 45m và độ cao thấp nhất là - 80m. </a:t>
            </a:r>
            <a:endParaRPr lang="vi-VN" sz="2400" b="1">
              <a:solidFill>
                <a:schemeClr val="accent2">
                  <a:lumMod val="75000"/>
                </a:schemeClr>
              </a:solidFill>
              <a:latin typeface="Times New Roman" panose="02020603050405020304" pitchFamily="18" charset="0"/>
              <a:cs typeface="Times New Roman" panose="02020603050405020304" pitchFamily="18" charset="0"/>
            </a:endParaRPr>
          </a:p>
          <a:p>
            <a:pPr algn="just">
              <a:lnSpc>
                <a:spcPct val="150000"/>
              </a:lnSpc>
            </a:pPr>
            <a:r>
              <a:rPr lang="vi-VN" sz="2400">
                <a:solidFill>
                  <a:srgbClr val="333333"/>
                </a:solidFill>
                <a:latin typeface="Times New Roman" panose="02020603050405020304" pitchFamily="18" charset="0"/>
                <a:cs typeface="Times New Roman" panose="02020603050405020304" pitchFamily="18" charset="0"/>
              </a:rPr>
              <a:t>b) Mùa đông ở Siberia (Nga) dài và khắc nghiệt, với nhiệt độ trung bình tháng 1 là 25</a:t>
            </a:r>
            <a:r>
              <a:rPr lang="vi-VN" sz="2400" baseline="30000">
                <a:solidFill>
                  <a:srgbClr val="333333"/>
                </a:solidFill>
                <a:latin typeface="Times New Roman" panose="02020603050405020304" pitchFamily="18" charset="0"/>
                <a:cs typeface="Times New Roman" panose="02020603050405020304" pitchFamily="18" charset="0"/>
              </a:rPr>
              <a:t>o</a:t>
            </a:r>
            <a:r>
              <a:rPr lang="vi-VN" sz="2400">
                <a:solidFill>
                  <a:srgbClr val="333333"/>
                </a:solidFill>
                <a:latin typeface="Times New Roman" panose="02020603050405020304" pitchFamily="18" charset="0"/>
                <a:cs typeface="Times New Roman" panose="02020603050405020304" pitchFamily="18" charset="0"/>
              </a:rPr>
              <a:t>C dưới 0</a:t>
            </a:r>
            <a:r>
              <a:rPr lang="vi-VN" sz="2400" baseline="30000">
                <a:solidFill>
                  <a:srgbClr val="333333"/>
                </a:solidFill>
                <a:latin typeface="Times New Roman" panose="02020603050405020304" pitchFamily="18" charset="0"/>
                <a:cs typeface="Times New Roman" panose="02020603050405020304" pitchFamily="18" charset="0"/>
              </a:rPr>
              <a:t>o</a:t>
            </a:r>
            <a:r>
              <a:rPr lang="vi-VN" sz="2400">
                <a:solidFill>
                  <a:srgbClr val="333333"/>
                </a:solidFill>
                <a:latin typeface="Times New Roman" panose="02020603050405020304" pitchFamily="18" charset="0"/>
                <a:cs typeface="Times New Roman" panose="02020603050405020304" pitchFamily="18" charset="0"/>
              </a:rPr>
              <a:t>C</a:t>
            </a:r>
            <a:r>
              <a:rPr lang="vi-VN" sz="2400" smtClean="0">
                <a:solidFill>
                  <a:srgbClr val="333333"/>
                </a:solidFill>
                <a:latin typeface="Times New Roman" panose="02020603050405020304" pitchFamily="18" charset="0"/>
                <a:cs typeface="Times New Roman" panose="02020603050405020304" pitchFamily="18" charset="0"/>
              </a:rPr>
              <a:t>.</a:t>
            </a:r>
            <a:endParaRPr lang="en-US" sz="2400" smtClean="0">
              <a:solidFill>
                <a:srgbClr val="333333"/>
              </a:solidFill>
              <a:latin typeface="Times New Roman" panose="02020603050405020304" pitchFamily="18" charset="0"/>
              <a:cs typeface="Times New Roman" panose="02020603050405020304" pitchFamily="18" charset="0"/>
            </a:endParaRPr>
          </a:p>
          <a:p>
            <a:pPr marL="457200" indent="-457200" algn="just">
              <a:lnSpc>
                <a:spcPct val="150000"/>
              </a:lnSpc>
              <a:buFont typeface="Wingdings" panose="05000000000000000000" pitchFamily="2" charset="2"/>
              <a:buChar char="Ø"/>
            </a:pPr>
            <a:r>
              <a:rPr lang="en-US" sz="2400" b="1">
                <a:solidFill>
                  <a:schemeClr val="accent2">
                    <a:lumMod val="75000"/>
                  </a:schemeClr>
                </a:solidFill>
                <a:latin typeface="Times New Roman" panose="02020603050405020304" pitchFamily="18" charset="0"/>
                <a:cs typeface="Times New Roman" panose="02020603050405020304" pitchFamily="18" charset="0"/>
              </a:rPr>
              <a:t>Mùa đông ở Siberia (Nga) dài và khắc nghiệt với nhiệt độ trung bình tháng 1 là -25</a:t>
            </a:r>
            <a:r>
              <a:rPr lang="en-US" sz="2400" b="1" baseline="30000">
                <a:solidFill>
                  <a:schemeClr val="accent2">
                    <a:lumMod val="75000"/>
                  </a:schemeClr>
                </a:solidFill>
                <a:latin typeface="Times New Roman" panose="02020603050405020304" pitchFamily="18" charset="0"/>
                <a:cs typeface="Times New Roman" panose="02020603050405020304" pitchFamily="18" charset="0"/>
              </a:rPr>
              <a:t>o</a:t>
            </a:r>
            <a:r>
              <a:rPr lang="en-US" sz="2400" b="1">
                <a:solidFill>
                  <a:schemeClr val="accent2">
                    <a:lumMod val="75000"/>
                  </a:schemeClr>
                </a:solidFill>
                <a:latin typeface="Times New Roman" panose="02020603050405020304" pitchFamily="18" charset="0"/>
                <a:cs typeface="Times New Roman" panose="02020603050405020304" pitchFamily="18" charset="0"/>
              </a:rPr>
              <a:t>C</a:t>
            </a:r>
            <a:r>
              <a:rPr lang="en-US" sz="2400" b="1" smtClean="0">
                <a:solidFill>
                  <a:schemeClr val="accent2">
                    <a:lumMod val="75000"/>
                  </a:schemeClr>
                </a:solidFill>
                <a:latin typeface="Times New Roman" panose="02020603050405020304" pitchFamily="18" charset="0"/>
                <a:cs typeface="Times New Roman" panose="02020603050405020304" pitchFamily="18" charset="0"/>
              </a:rPr>
              <a:t>.</a:t>
            </a:r>
            <a:endParaRPr lang="vi-VN" sz="2400" b="1">
              <a:solidFill>
                <a:schemeClr val="accent2">
                  <a:lumMod val="75000"/>
                </a:schemeClr>
              </a:solidFill>
              <a:latin typeface="Times New Roman" panose="02020603050405020304" pitchFamily="18" charset="0"/>
              <a:cs typeface="Times New Roman" panose="02020603050405020304" pitchFamily="18" charset="0"/>
            </a:endParaRPr>
          </a:p>
          <a:p>
            <a:pPr algn="just">
              <a:lnSpc>
                <a:spcPct val="150000"/>
              </a:lnSpc>
            </a:pPr>
            <a:r>
              <a:rPr lang="vi-VN" sz="2400">
                <a:solidFill>
                  <a:srgbClr val="333333"/>
                </a:solidFill>
                <a:latin typeface="Times New Roman" panose="02020603050405020304" pitchFamily="18" charset="0"/>
                <a:cs typeface="Times New Roman" panose="02020603050405020304" pitchFamily="18" charset="0"/>
              </a:rPr>
              <a:t>c) Năm 2012, núi lửa Havre (Bắc New Zealand) phun ra cột tro từ độ sâu 700 m dưới mực nước biển</a:t>
            </a:r>
            <a:r>
              <a:rPr lang="vi-VN" sz="2400" smtClean="0">
                <a:solidFill>
                  <a:srgbClr val="333333"/>
                </a:solidFill>
                <a:latin typeface="Times New Roman" panose="02020603050405020304" pitchFamily="18" charset="0"/>
                <a:cs typeface="Times New Roman" panose="02020603050405020304" pitchFamily="18" charset="0"/>
              </a:rPr>
              <a:t>.</a:t>
            </a:r>
            <a:endParaRPr lang="en-US" sz="2400" smtClean="0">
              <a:solidFill>
                <a:srgbClr val="333333"/>
              </a:solidFill>
              <a:latin typeface="Times New Roman" panose="02020603050405020304" pitchFamily="18" charset="0"/>
              <a:cs typeface="Times New Roman" panose="02020603050405020304" pitchFamily="18" charset="0"/>
            </a:endParaRPr>
          </a:p>
          <a:p>
            <a:pPr marL="457200" indent="-457200" algn="just">
              <a:lnSpc>
                <a:spcPct val="150000"/>
              </a:lnSpc>
              <a:buFont typeface="Wingdings" panose="05000000000000000000" pitchFamily="2" charset="2"/>
              <a:buChar char="Ø"/>
            </a:pPr>
            <a:r>
              <a:rPr lang="en-US" sz="2400" b="1">
                <a:solidFill>
                  <a:schemeClr val="accent2">
                    <a:lumMod val="75000"/>
                  </a:schemeClr>
                </a:solidFill>
                <a:latin typeface="Times New Roman" panose="02020603050405020304" pitchFamily="18" charset="0"/>
                <a:cs typeface="Times New Roman" panose="02020603050405020304" pitchFamily="18" charset="0"/>
              </a:rPr>
              <a:t>Năm 2012, núi lửa Harve (Bắc New Zealand) phun ra cột tro từ độ cao -700m</a:t>
            </a:r>
            <a:r>
              <a:rPr lang="en-US" sz="2400" b="1" smtClean="0">
                <a:solidFill>
                  <a:schemeClr val="accent2">
                    <a:lumMod val="75000"/>
                  </a:schemeClr>
                </a:solidFill>
                <a:latin typeface="Times New Roman" panose="02020603050405020304" pitchFamily="18" charset="0"/>
                <a:cs typeface="Times New Roman" panose="02020603050405020304" pitchFamily="18" charset="0"/>
              </a:rPr>
              <a:t>.</a:t>
            </a:r>
            <a:endParaRPr lang="en-US" sz="2400" b="1">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5" name="TextBox 27">
            <a:extLst>
              <a:ext uri="{FF2B5EF4-FFF2-40B4-BE49-F238E27FC236}">
                <a16:creationId xmlns:a16="http://schemas.microsoft.com/office/drawing/2014/main" xmlns="" id="{BB111D0E-1EC7-4CF6-AC18-B6B340C8220A}"/>
              </a:ext>
            </a:extLst>
          </p:cNvPr>
          <p:cNvSpPr txBox="1"/>
          <p:nvPr/>
        </p:nvSpPr>
        <p:spPr>
          <a:xfrm>
            <a:off x="4915719" y="168020"/>
            <a:ext cx="1972761" cy="646986"/>
          </a:xfrm>
          <a:prstGeom prst="roundRect">
            <a:avLst/>
          </a:prstGeom>
          <a:solidFill>
            <a:srgbClr val="E7E6E6"/>
          </a:solidFill>
          <a:ln w="19050">
            <a:solidFill>
              <a:sysClr val="windowText" lastClr="000000"/>
            </a:solidFill>
            <a:prstDash val="sysDot"/>
          </a:ln>
        </p:spPr>
        <p:txBody>
          <a:bodyPr wrap="square" rtlCol="0">
            <a:spAutoFit/>
          </a:bodyPr>
          <a:lstStyle/>
          <a:p>
            <a:pPr>
              <a:defRPr/>
            </a:pPr>
            <a:r>
              <a:rPr lang="en-US" sz="3200" b="1" kern="0" smtClean="0">
                <a:solidFill>
                  <a:srgbClr val="FF0000"/>
                </a:solidFill>
                <a:latin typeface="Cambria" panose="02040503050406030204" pitchFamily="18" charset="0"/>
                <a:ea typeface="Cambria" panose="02040503050406030204" pitchFamily="18" charset="0"/>
              </a:rPr>
              <a:t>BÀI TẬP</a:t>
            </a:r>
            <a:endParaRPr lang="en-US" sz="3200" b="1" kern="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2214341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wipe(down)">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wipe(down)">
                                      <p:cBhvr>
                                        <p:cTn id="22" dur="500"/>
                                        <p:tgtEl>
                                          <p:spTgt spid="2">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wipe(down)">
                                      <p:cBhvr>
                                        <p:cTn id="27" dur="500"/>
                                        <p:tgtEl>
                                          <p:spTgt spid="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wipe(down)">
                                      <p:cBhvr>
                                        <p:cTn id="32" dur="5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wipe(down)">
                                      <p:cBhvr>
                                        <p:cTn id="3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p:cNvSpPr/>
              <p:nvPr/>
            </p:nvSpPr>
            <p:spPr>
              <a:xfrm>
                <a:off x="254000" y="815006"/>
                <a:ext cx="8810425" cy="6001643"/>
              </a:xfrm>
              <a:prstGeom prst="rect">
                <a:avLst/>
              </a:prstGeom>
            </p:spPr>
            <p:txBody>
              <a:bodyPr wrap="none">
                <a:spAutoFit/>
              </a:bodyPr>
              <a:lstStyle/>
              <a:p>
                <a:pPr>
                  <a:lnSpc>
                    <a:spcPct val="200000"/>
                  </a:lnSpc>
                </a:pPr>
                <a:r>
                  <a:rPr lang="en-US" sz="3200" b="1" smtClean="0">
                    <a:solidFill>
                      <a:srgbClr val="FF0000"/>
                    </a:solidFill>
                    <a:latin typeface="Times New Roman" panose="02020603050405020304" pitchFamily="18" charset="0"/>
                    <a:cs typeface="Times New Roman" panose="02020603050405020304" pitchFamily="18" charset="0"/>
                  </a:rPr>
                  <a:t>Bài 2: </a:t>
                </a:r>
                <a:r>
                  <a:rPr lang="en-US" sz="3200" b="1" smtClean="0">
                    <a:solidFill>
                      <a:schemeClr val="tx1">
                        <a:lumMod val="95000"/>
                        <a:lumOff val="5000"/>
                      </a:schemeClr>
                    </a:solidFill>
                    <a:latin typeface="Times New Roman" panose="02020603050405020304" pitchFamily="18" charset="0"/>
                    <a:cs typeface="Times New Roman" panose="02020603050405020304" pitchFamily="18" charset="0"/>
                  </a:rPr>
                  <a:t>Điền đúng (Đ) hoặc sai (S) vào các ô trống:</a:t>
                </a:r>
                <a:endParaRPr lang="en-US" sz="3200" b="1">
                  <a:solidFill>
                    <a:schemeClr val="tx1">
                      <a:lumMod val="95000"/>
                      <a:lumOff val="5000"/>
                    </a:schemeClr>
                  </a:solidFill>
                  <a:latin typeface="Times New Roman" panose="02020603050405020304" pitchFamily="18" charset="0"/>
                  <a:cs typeface="Times New Roman" panose="02020603050405020304" pitchFamily="18" charset="0"/>
                </a:endParaRPr>
              </a:p>
              <a:p>
                <a:pPr marL="457200" indent="-457200">
                  <a:lnSpc>
                    <a:spcPct val="200000"/>
                  </a:lnSpc>
                  <a:buAutoNum type="alphaLcParenR"/>
                </a:pPr>
                <a:r>
                  <a:rPr lang="en-US" sz="3200" smtClean="0">
                    <a:solidFill>
                      <a:schemeClr val="tx1">
                        <a:lumMod val="95000"/>
                        <a:lumOff val="5000"/>
                      </a:schemeClr>
                    </a:solidFill>
                    <a:latin typeface="Times New Roman" panose="02020603050405020304" pitchFamily="18" charset="0"/>
                    <a:cs typeface="Times New Roman" panose="02020603050405020304" pitchFamily="18" charset="0"/>
                  </a:rPr>
                  <a:t>Số âm thể hiện nhiệt độ dưới </a:t>
                </a:r>
                <a14:m>
                  <m:oMath xmlns:m="http://schemas.openxmlformats.org/officeDocument/2006/math">
                    <m:sSup>
                      <m:sSupPr>
                        <m:ctrlPr>
                          <a:rPr lang="en-US" sz="3200" i="1" smtClean="0">
                            <a:solidFill>
                              <a:schemeClr val="tx1">
                                <a:lumMod val="95000"/>
                                <a:lumOff val="5000"/>
                              </a:schemeClr>
                            </a:solidFill>
                            <a:latin typeface="Cambria Math"/>
                            <a:cs typeface="Times New Roman" panose="02020603050405020304" pitchFamily="18" charset="0"/>
                          </a:rPr>
                        </m:ctrlPr>
                      </m:sSupPr>
                      <m:e>
                        <m:r>
                          <a:rPr lang="en-US" sz="3200" b="0" i="1" smtClean="0">
                            <a:solidFill>
                              <a:schemeClr val="tx1">
                                <a:lumMod val="95000"/>
                                <a:lumOff val="5000"/>
                              </a:schemeClr>
                            </a:solidFill>
                            <a:latin typeface="Cambria Math" panose="02040503050406030204" pitchFamily="18" charset="0"/>
                            <a:cs typeface="Times New Roman" panose="02020603050405020304" pitchFamily="18" charset="0"/>
                          </a:rPr>
                          <m:t>0</m:t>
                        </m:r>
                      </m:e>
                      <m:sup>
                        <m:r>
                          <a:rPr lang="en-US" sz="3200" b="0" i="1" smtClean="0">
                            <a:solidFill>
                              <a:schemeClr val="tx1">
                                <a:lumMod val="95000"/>
                                <a:lumOff val="5000"/>
                              </a:schemeClr>
                            </a:solidFill>
                            <a:latin typeface="Cambria Math" panose="02040503050406030204" pitchFamily="18" charset="0"/>
                            <a:cs typeface="Times New Roman" panose="02020603050405020304" pitchFamily="18" charset="0"/>
                          </a:rPr>
                          <m:t>0</m:t>
                        </m:r>
                      </m:sup>
                    </m:sSup>
                    <m:r>
                      <a:rPr lang="en-US" sz="3200" b="0" i="0" smtClean="0">
                        <a:solidFill>
                          <a:schemeClr val="tx1">
                            <a:lumMod val="95000"/>
                            <a:lumOff val="5000"/>
                          </a:schemeClr>
                        </a:solidFill>
                        <a:latin typeface="Cambria Math" panose="02040503050406030204" pitchFamily="18" charset="0"/>
                        <a:cs typeface="Times New Roman" panose="02020603050405020304" pitchFamily="18" charset="0"/>
                      </a:rPr>
                      <m:t> </m:t>
                    </m:r>
                    <m:r>
                      <m:rPr>
                        <m:sty m:val="p"/>
                      </m:rPr>
                      <a:rPr lang="en-US" sz="3200" b="0" i="0" smtClean="0">
                        <a:solidFill>
                          <a:schemeClr val="tx1">
                            <a:lumMod val="95000"/>
                            <a:lumOff val="5000"/>
                          </a:schemeClr>
                        </a:solidFill>
                        <a:latin typeface="Cambria Math" panose="02040503050406030204" pitchFamily="18" charset="0"/>
                        <a:cs typeface="Times New Roman" panose="02020603050405020304" pitchFamily="18" charset="0"/>
                      </a:rPr>
                      <m:t>C</m:t>
                    </m:r>
                  </m:oMath>
                </a14:m>
                <a:r>
                  <a:rPr lang="en-US" sz="3200" smtClean="0">
                    <a:solidFill>
                      <a:schemeClr val="tx1">
                        <a:lumMod val="95000"/>
                        <a:lumOff val="5000"/>
                      </a:schemeClr>
                    </a:solidFill>
                    <a:latin typeface="Times New Roman" panose="02020603050405020304" pitchFamily="18" charset="0"/>
                    <a:cs typeface="Times New Roman" panose="02020603050405020304" pitchFamily="18" charset="0"/>
                  </a:rPr>
                  <a:t> </a:t>
                </a:r>
              </a:p>
              <a:p>
                <a:pPr marL="457200" indent="-457200">
                  <a:lnSpc>
                    <a:spcPct val="200000"/>
                  </a:lnSpc>
                  <a:buAutoNum type="alphaLcParenR"/>
                </a:pPr>
                <a:r>
                  <a:rPr lang="en-US" sz="3200" smtClean="0">
                    <a:solidFill>
                      <a:schemeClr val="tx1">
                        <a:lumMod val="95000"/>
                        <a:lumOff val="5000"/>
                      </a:schemeClr>
                    </a:solidFill>
                    <a:latin typeface="Times New Roman" panose="02020603050405020304" pitchFamily="18" charset="0"/>
                    <a:cs typeface="Times New Roman" panose="02020603050405020304" pitchFamily="18" charset="0"/>
                  </a:rPr>
                  <a:t>Một chiếc tàu ngầm đang ở độ sâu – 20 m</a:t>
                </a:r>
              </a:p>
              <a:p>
                <a:pPr marL="457200" indent="-457200">
                  <a:lnSpc>
                    <a:spcPct val="200000"/>
                  </a:lnSpc>
                  <a:buAutoNum type="alphaLcParenR"/>
                </a:pPr>
                <a:r>
                  <a:rPr lang="en-US" sz="3200" smtClean="0">
                    <a:solidFill>
                      <a:schemeClr val="tx1">
                        <a:lumMod val="95000"/>
                        <a:lumOff val="5000"/>
                      </a:schemeClr>
                    </a:solidFill>
                    <a:latin typeface="Times New Roman" panose="02020603050405020304" pitchFamily="18" charset="0"/>
                    <a:cs typeface="Times New Roman" panose="02020603050405020304" pitchFamily="18" charset="0"/>
                  </a:rPr>
                  <a:t>Số - 3 đọc là trừ âm 3</a:t>
                </a:r>
              </a:p>
              <a:p>
                <a:pPr marL="457200" indent="-457200">
                  <a:lnSpc>
                    <a:spcPct val="200000"/>
                  </a:lnSpc>
                  <a:buAutoNum type="alphaLcParenR"/>
                </a:pPr>
                <a:r>
                  <a:rPr lang="en-US" sz="3200" smtClean="0">
                    <a:solidFill>
                      <a:schemeClr val="tx1">
                        <a:lumMod val="95000"/>
                        <a:lumOff val="5000"/>
                      </a:schemeClr>
                    </a:solidFill>
                    <a:latin typeface="Times New Roman" panose="02020603050405020304" pitchFamily="18" charset="0"/>
                    <a:cs typeface="Times New Roman" panose="02020603050405020304" pitchFamily="18" charset="0"/>
                  </a:rPr>
                  <a:t>Các số 0; - 1; - 2 ; - 3; …. là các số nguyên âm</a:t>
                </a:r>
              </a:p>
              <a:p>
                <a:pPr marL="457200" indent="-457200">
                  <a:lnSpc>
                    <a:spcPct val="200000"/>
                  </a:lnSpc>
                  <a:buAutoNum type="alphaLcParenR"/>
                </a:pPr>
                <a:endParaRPr lang="en-US" sz="3200" smtClean="0">
                  <a:solidFill>
                    <a:schemeClr val="tx1">
                      <a:lumMod val="95000"/>
                      <a:lumOff val="5000"/>
                    </a:schemeClr>
                  </a:solidFill>
                  <a:latin typeface="Times New Roman" panose="02020603050405020304" pitchFamily="18"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254000" y="815006"/>
                <a:ext cx="8810425" cy="6001643"/>
              </a:xfrm>
              <a:prstGeom prst="rect">
                <a:avLst/>
              </a:prstGeom>
              <a:blipFill>
                <a:blip r:embed="rId2"/>
                <a:stretch>
                  <a:fillRect l="-1799" r="-900"/>
                </a:stretch>
              </a:blipFill>
            </p:spPr>
            <p:txBody>
              <a:bodyPr/>
              <a:lstStyle/>
              <a:p>
                <a:r>
                  <a:rPr lang="en-US">
                    <a:noFill/>
                  </a:rPr>
                  <a:t> </a:t>
                </a:r>
              </a:p>
            </p:txBody>
          </p:sp>
        </mc:Fallback>
      </mc:AlternateContent>
      <p:sp>
        <p:nvSpPr>
          <p:cNvPr id="3" name="TextBox 27">
            <a:extLst>
              <a:ext uri="{FF2B5EF4-FFF2-40B4-BE49-F238E27FC236}">
                <a16:creationId xmlns:a16="http://schemas.microsoft.com/office/drawing/2014/main" xmlns="" id="{BB111D0E-1EC7-4CF6-AC18-B6B340C8220A}"/>
              </a:ext>
            </a:extLst>
          </p:cNvPr>
          <p:cNvSpPr txBox="1"/>
          <p:nvPr/>
        </p:nvSpPr>
        <p:spPr>
          <a:xfrm>
            <a:off x="4915719" y="168020"/>
            <a:ext cx="1972761" cy="646986"/>
          </a:xfrm>
          <a:prstGeom prst="roundRect">
            <a:avLst/>
          </a:prstGeom>
          <a:solidFill>
            <a:srgbClr val="E7E6E6"/>
          </a:solidFill>
          <a:ln w="19050">
            <a:solidFill>
              <a:sysClr val="windowText" lastClr="000000"/>
            </a:solidFill>
            <a:prstDash val="sysDot"/>
          </a:ln>
        </p:spPr>
        <p:txBody>
          <a:bodyPr wrap="square" rtlCol="0">
            <a:spAutoFit/>
          </a:bodyPr>
          <a:lstStyle/>
          <a:p>
            <a:pPr>
              <a:defRPr/>
            </a:pPr>
            <a:r>
              <a:rPr lang="en-US" sz="3200" b="1" kern="0" smtClean="0">
                <a:solidFill>
                  <a:srgbClr val="FF0000"/>
                </a:solidFill>
                <a:latin typeface="Cambria" panose="02040503050406030204" pitchFamily="18" charset="0"/>
                <a:ea typeface="Cambria" panose="02040503050406030204" pitchFamily="18" charset="0"/>
              </a:rPr>
              <a:t>BÀI TẬP</a:t>
            </a:r>
            <a:endParaRPr lang="en-US" sz="3200" b="1" kern="0" dirty="0">
              <a:solidFill>
                <a:srgbClr val="FF0000"/>
              </a:solidFill>
              <a:latin typeface="Cambria" panose="02040503050406030204" pitchFamily="18" charset="0"/>
              <a:ea typeface="Cambria" panose="02040503050406030204" pitchFamily="18" charset="0"/>
            </a:endParaRPr>
          </a:p>
        </p:txBody>
      </p:sp>
      <p:sp>
        <p:nvSpPr>
          <p:cNvPr id="6" name="Rectangle 5"/>
          <p:cNvSpPr/>
          <p:nvPr/>
        </p:nvSpPr>
        <p:spPr>
          <a:xfrm>
            <a:off x="8562685" y="2042632"/>
            <a:ext cx="731520" cy="70104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562685" y="3040138"/>
            <a:ext cx="731520" cy="70104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562685" y="3978618"/>
            <a:ext cx="731520" cy="70104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562685" y="4933186"/>
            <a:ext cx="731520" cy="70104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p:cNvGrpSpPr/>
          <p:nvPr/>
        </p:nvGrpSpPr>
        <p:grpSpPr>
          <a:xfrm>
            <a:off x="253999" y="5682784"/>
            <a:ext cx="11758635" cy="872607"/>
            <a:chOff x="253999" y="5682784"/>
            <a:chExt cx="11758635" cy="872607"/>
          </a:xfrm>
        </p:grpSpPr>
        <p:sp>
          <p:nvSpPr>
            <p:cNvPr id="14" name="Rounded Rectangle 13">
              <a:hlinkClick r:id="rId3" action="ppaction://hlinksldjump"/>
            </p:cNvPr>
            <p:cNvSpPr/>
            <p:nvPr/>
          </p:nvSpPr>
          <p:spPr>
            <a:xfrm>
              <a:off x="253999" y="5720080"/>
              <a:ext cx="11638163" cy="835311"/>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76729" y="5682784"/>
              <a:ext cx="11735905" cy="681084"/>
            </a:xfrm>
            <a:prstGeom prst="rect">
              <a:avLst/>
            </a:prstGeom>
          </p:spPr>
          <p:txBody>
            <a:bodyPr wrap="none">
              <a:spAutoFit/>
            </a:bodyPr>
            <a:lstStyle/>
            <a:p>
              <a:pPr>
                <a:lnSpc>
                  <a:spcPct val="150000"/>
                </a:lnSpc>
                <a:spcAft>
                  <a:spcPts val="800"/>
                </a:spcAft>
              </a:pPr>
              <a:r>
                <a:rPr lang="en-US" sz="2900" b="1">
                  <a:solidFill>
                    <a:srgbClr val="0070C0"/>
                  </a:solidFill>
                  <a:latin typeface="Times New Roman" panose="02020603050405020304" pitchFamily="18" charset="0"/>
                  <a:ea typeface="Arial" panose="020B0604020202020204" pitchFamily="34" charset="0"/>
                  <a:cs typeface="Times New Roman" panose="02020603050405020304" pitchFamily="18" charset="0"/>
                </a:rPr>
                <a:t>Các em sửa lại các câu </a:t>
              </a:r>
              <a:r>
                <a:rPr lang="en-US" sz="2900" b="1" smtClean="0">
                  <a:solidFill>
                    <a:srgbClr val="0070C0"/>
                  </a:solidFill>
                  <a:latin typeface="Times New Roman" panose="02020603050405020304" pitchFamily="18" charset="0"/>
                  <a:ea typeface="Arial" panose="020B0604020202020204" pitchFamily="34" charset="0"/>
                  <a:cs typeface="Times New Roman" panose="02020603050405020304" pitchFamily="18" charset="0"/>
                </a:rPr>
                <a:t>sai và ghi câu đúng hoàn chỉnh vào phiếu học tập </a:t>
              </a:r>
              <a:endParaRPr lang="en-US" sz="2900" b="1">
                <a:solidFill>
                  <a:srgbClr val="0070C0"/>
                </a:solidFill>
                <a:effectLst/>
                <a:latin typeface="Arial" panose="020B0604020202020204" pitchFamily="34" charset="0"/>
                <a:ea typeface="Arial" panose="020B0604020202020204" pitchFamily="34" charset="0"/>
                <a:cs typeface="Times New Roman" panose="02020603050405020304" pitchFamily="18" charset="0"/>
              </a:endParaRPr>
            </a:p>
          </p:txBody>
        </p:sp>
      </p:grpSp>
      <p:sp>
        <p:nvSpPr>
          <p:cNvPr id="15" name="Rectangle 14"/>
          <p:cNvSpPr/>
          <p:nvPr/>
        </p:nvSpPr>
        <p:spPr>
          <a:xfrm>
            <a:off x="8673689" y="2131870"/>
            <a:ext cx="481222" cy="584775"/>
          </a:xfrm>
          <a:prstGeom prst="rect">
            <a:avLst/>
          </a:prstGeom>
        </p:spPr>
        <p:txBody>
          <a:bodyPr wrap="none">
            <a:spAutoFit/>
          </a:bodyPr>
          <a:lstStyle/>
          <a:p>
            <a:r>
              <a:rPr lang="en-US" sz="3200" b="1">
                <a:solidFill>
                  <a:srgbClr val="FF0000"/>
                </a:solidFill>
                <a:latin typeface="Times New Roman" panose="02020603050405020304" pitchFamily="18" charset="0"/>
                <a:cs typeface="Times New Roman" panose="02020603050405020304" pitchFamily="18" charset="0"/>
              </a:rPr>
              <a:t>Đ</a:t>
            </a:r>
            <a:endParaRPr lang="en-US" sz="3200">
              <a:solidFill>
                <a:srgbClr val="FF0000"/>
              </a:solidFill>
            </a:endParaRPr>
          </a:p>
        </p:txBody>
      </p:sp>
      <p:sp>
        <p:nvSpPr>
          <p:cNvPr id="17" name="Rectangle 16"/>
          <p:cNvSpPr/>
          <p:nvPr/>
        </p:nvSpPr>
        <p:spPr>
          <a:xfrm>
            <a:off x="8722299" y="3115763"/>
            <a:ext cx="412292" cy="584775"/>
          </a:xfrm>
          <a:prstGeom prst="rect">
            <a:avLst/>
          </a:prstGeom>
        </p:spPr>
        <p:txBody>
          <a:bodyPr wrap="none">
            <a:spAutoFit/>
          </a:bodyPr>
          <a:lstStyle/>
          <a:p>
            <a:r>
              <a:rPr lang="en-US" sz="3200" b="1" smtClean="0">
                <a:solidFill>
                  <a:srgbClr val="FF0000"/>
                </a:solidFill>
                <a:latin typeface="Times New Roman" panose="02020603050405020304" pitchFamily="18" charset="0"/>
                <a:cs typeface="Times New Roman" panose="02020603050405020304" pitchFamily="18" charset="0"/>
              </a:rPr>
              <a:t>S</a:t>
            </a:r>
            <a:endParaRPr lang="en-US" sz="3200">
              <a:solidFill>
                <a:srgbClr val="FF0000"/>
              </a:solidFill>
            </a:endParaRPr>
          </a:p>
        </p:txBody>
      </p:sp>
      <p:sp>
        <p:nvSpPr>
          <p:cNvPr id="18" name="Rectangle 17"/>
          <p:cNvSpPr/>
          <p:nvPr/>
        </p:nvSpPr>
        <p:spPr>
          <a:xfrm>
            <a:off x="8756764" y="4064806"/>
            <a:ext cx="412292" cy="584775"/>
          </a:xfrm>
          <a:prstGeom prst="rect">
            <a:avLst/>
          </a:prstGeom>
        </p:spPr>
        <p:txBody>
          <a:bodyPr wrap="none">
            <a:spAutoFit/>
          </a:bodyPr>
          <a:lstStyle/>
          <a:p>
            <a:r>
              <a:rPr lang="en-US" sz="3200" b="1" smtClean="0">
                <a:solidFill>
                  <a:srgbClr val="FF0000"/>
                </a:solidFill>
                <a:latin typeface="Times New Roman" panose="02020603050405020304" pitchFamily="18" charset="0"/>
                <a:cs typeface="Times New Roman" panose="02020603050405020304" pitchFamily="18" charset="0"/>
              </a:rPr>
              <a:t>S</a:t>
            </a:r>
            <a:endParaRPr lang="en-US" sz="3200">
              <a:solidFill>
                <a:srgbClr val="FF0000"/>
              </a:solidFill>
            </a:endParaRPr>
          </a:p>
        </p:txBody>
      </p:sp>
      <p:sp>
        <p:nvSpPr>
          <p:cNvPr id="19" name="Rectangle 18"/>
          <p:cNvSpPr/>
          <p:nvPr/>
        </p:nvSpPr>
        <p:spPr>
          <a:xfrm>
            <a:off x="8722299" y="5049451"/>
            <a:ext cx="412292" cy="584775"/>
          </a:xfrm>
          <a:prstGeom prst="rect">
            <a:avLst/>
          </a:prstGeom>
        </p:spPr>
        <p:txBody>
          <a:bodyPr wrap="none">
            <a:spAutoFit/>
          </a:bodyPr>
          <a:lstStyle/>
          <a:p>
            <a:r>
              <a:rPr lang="en-US" sz="3200" b="1" smtClean="0">
                <a:solidFill>
                  <a:srgbClr val="FF0000"/>
                </a:solidFill>
                <a:latin typeface="Times New Roman" panose="02020603050405020304" pitchFamily="18" charset="0"/>
                <a:cs typeface="Times New Roman" panose="02020603050405020304" pitchFamily="18" charset="0"/>
              </a:rPr>
              <a:t>S</a:t>
            </a:r>
            <a:endParaRPr lang="en-US" sz="3200">
              <a:solidFill>
                <a:srgbClr val="FF0000"/>
              </a:solidFill>
            </a:endParaRPr>
          </a:p>
        </p:txBody>
      </p:sp>
      <p:sp>
        <p:nvSpPr>
          <p:cNvPr id="22" name="Flowchart: Connector 21"/>
          <p:cNvSpPr/>
          <p:nvPr/>
        </p:nvSpPr>
        <p:spPr>
          <a:xfrm>
            <a:off x="5224532" y="2958153"/>
            <a:ext cx="2580640" cy="938480"/>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Connector 25"/>
          <p:cNvSpPr/>
          <p:nvPr/>
        </p:nvSpPr>
        <p:spPr>
          <a:xfrm>
            <a:off x="2882421" y="3978618"/>
            <a:ext cx="1232379" cy="803088"/>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Connector 26"/>
          <p:cNvSpPr/>
          <p:nvPr/>
        </p:nvSpPr>
        <p:spPr>
          <a:xfrm>
            <a:off x="1918797" y="5153624"/>
            <a:ext cx="418003" cy="436138"/>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p:cNvGrpSpPr/>
          <p:nvPr/>
        </p:nvGrpSpPr>
        <p:grpSpPr>
          <a:xfrm>
            <a:off x="7116963" y="1542607"/>
            <a:ext cx="4775200" cy="1686560"/>
            <a:chOff x="7116963" y="1542607"/>
            <a:chExt cx="4775200" cy="1686560"/>
          </a:xfrm>
        </p:grpSpPr>
        <p:sp>
          <p:nvSpPr>
            <p:cNvPr id="38" name="Oval Callout 37"/>
            <p:cNvSpPr/>
            <p:nvPr/>
          </p:nvSpPr>
          <p:spPr>
            <a:xfrm>
              <a:off x="7116963" y="1542607"/>
              <a:ext cx="4775200" cy="1686560"/>
            </a:xfrm>
            <a:prstGeom prst="wedgeEllipseCallout">
              <a:avLst>
                <a:gd name="adj1" fmla="val -51405"/>
                <a:gd name="adj2" fmla="val 49053"/>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7928382" y="1793893"/>
              <a:ext cx="3647033" cy="1077218"/>
            </a:xfrm>
            <a:prstGeom prst="rect">
              <a:avLst/>
            </a:prstGeom>
            <a:noFill/>
          </p:spPr>
          <p:txBody>
            <a:bodyPr wrap="square" rtlCol="0">
              <a:spAutoFit/>
            </a:bodyPr>
            <a:lstStyle/>
            <a:p>
              <a:r>
                <a:rPr lang="en-US" sz="3200" smtClean="0">
                  <a:solidFill>
                    <a:srgbClr val="FF0000"/>
                  </a:solidFill>
                  <a:latin typeface="Times New Roman" panose="02020603050405020304" pitchFamily="18" charset="0"/>
                  <a:cs typeface="Times New Roman" panose="02020603050405020304" pitchFamily="18" charset="0"/>
                </a:rPr>
                <a:t>“độ sâu 20 m”</a:t>
              </a:r>
            </a:p>
            <a:p>
              <a:r>
                <a:rPr lang="en-US" sz="3200" smtClean="0">
                  <a:latin typeface="Times New Roman" panose="02020603050405020304" pitchFamily="18" charset="0"/>
                  <a:cs typeface="Times New Roman" panose="02020603050405020304" pitchFamily="18" charset="0"/>
                </a:rPr>
                <a:t>Hoặc</a:t>
              </a:r>
              <a:r>
                <a:rPr lang="en-US" sz="3200" smtClean="0">
                  <a:solidFill>
                    <a:srgbClr val="FF0000"/>
                  </a:solidFill>
                  <a:latin typeface="Times New Roman" panose="02020603050405020304" pitchFamily="18" charset="0"/>
                  <a:cs typeface="Times New Roman" panose="02020603050405020304" pitchFamily="18" charset="0"/>
                </a:rPr>
                <a:t> “độ cao -20 m”</a:t>
              </a:r>
              <a:endParaRPr lang="en-US" sz="3200">
                <a:solidFill>
                  <a:srgbClr val="FF0000"/>
                </a:solidFill>
                <a:latin typeface="Times New Roman" panose="02020603050405020304" pitchFamily="18" charset="0"/>
                <a:cs typeface="Times New Roman" panose="02020603050405020304" pitchFamily="18" charset="0"/>
              </a:endParaRPr>
            </a:p>
          </p:txBody>
        </p:sp>
      </p:grpSp>
      <p:grpSp>
        <p:nvGrpSpPr>
          <p:cNvPr id="42" name="Group 41"/>
          <p:cNvGrpSpPr/>
          <p:nvPr/>
        </p:nvGrpSpPr>
        <p:grpSpPr>
          <a:xfrm>
            <a:off x="4115970" y="2522783"/>
            <a:ext cx="3200400" cy="1542023"/>
            <a:chOff x="7116963" y="1542607"/>
            <a:chExt cx="4775200" cy="1686560"/>
          </a:xfrm>
        </p:grpSpPr>
        <p:sp>
          <p:nvSpPr>
            <p:cNvPr id="43" name="Oval Callout 42"/>
            <p:cNvSpPr/>
            <p:nvPr/>
          </p:nvSpPr>
          <p:spPr>
            <a:xfrm>
              <a:off x="7116963" y="1542607"/>
              <a:ext cx="4775200" cy="1686560"/>
            </a:xfrm>
            <a:prstGeom prst="wedgeEllipseCallout">
              <a:avLst>
                <a:gd name="adj1" fmla="val -59342"/>
                <a:gd name="adj2" fmla="val 48394"/>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7928381" y="1793893"/>
              <a:ext cx="3647033" cy="1178188"/>
            </a:xfrm>
            <a:prstGeom prst="rect">
              <a:avLst/>
            </a:prstGeom>
            <a:noFill/>
          </p:spPr>
          <p:txBody>
            <a:bodyPr wrap="square" rtlCol="0">
              <a:spAutoFit/>
            </a:bodyPr>
            <a:lstStyle/>
            <a:p>
              <a:r>
                <a:rPr lang="en-US" sz="3200" smtClean="0">
                  <a:solidFill>
                    <a:srgbClr val="FF0000"/>
                  </a:solidFill>
                  <a:latin typeface="Times New Roman" panose="02020603050405020304" pitchFamily="18" charset="0"/>
                  <a:cs typeface="Times New Roman" panose="02020603050405020304" pitchFamily="18" charset="0"/>
                </a:rPr>
                <a:t>“ trừ 3”</a:t>
              </a:r>
            </a:p>
            <a:p>
              <a:r>
                <a:rPr lang="en-US" sz="3200" smtClean="0">
                  <a:latin typeface="Times New Roman" panose="02020603050405020304" pitchFamily="18" charset="0"/>
                  <a:cs typeface="Times New Roman" panose="02020603050405020304" pitchFamily="18" charset="0"/>
                </a:rPr>
                <a:t>Hoặc</a:t>
              </a:r>
              <a:r>
                <a:rPr lang="en-US" sz="3200" smtClean="0">
                  <a:solidFill>
                    <a:srgbClr val="FF0000"/>
                  </a:solidFill>
                  <a:latin typeface="Times New Roman" panose="02020603050405020304" pitchFamily="18" charset="0"/>
                  <a:cs typeface="Times New Roman" panose="02020603050405020304" pitchFamily="18" charset="0"/>
                </a:rPr>
                <a:t> “âm 3”</a:t>
              </a:r>
              <a:endParaRPr lang="en-US" sz="3200">
                <a:solidFill>
                  <a:srgbClr val="FF0000"/>
                </a:solidFill>
                <a:latin typeface="Times New Roman" panose="02020603050405020304" pitchFamily="18" charset="0"/>
                <a:cs typeface="Times New Roman" panose="02020603050405020304" pitchFamily="18" charset="0"/>
              </a:endParaRPr>
            </a:p>
          </p:txBody>
        </p:sp>
      </p:grpSp>
      <p:grpSp>
        <p:nvGrpSpPr>
          <p:cNvPr id="45" name="Group 44"/>
          <p:cNvGrpSpPr/>
          <p:nvPr/>
        </p:nvGrpSpPr>
        <p:grpSpPr>
          <a:xfrm>
            <a:off x="2455184" y="3645399"/>
            <a:ext cx="3377954" cy="1542023"/>
            <a:chOff x="3634236" y="1736493"/>
            <a:chExt cx="5040123" cy="1686560"/>
          </a:xfrm>
        </p:grpSpPr>
        <p:sp>
          <p:nvSpPr>
            <p:cNvPr id="46" name="Oval Callout 45"/>
            <p:cNvSpPr/>
            <p:nvPr/>
          </p:nvSpPr>
          <p:spPr>
            <a:xfrm>
              <a:off x="3634236" y="1736493"/>
              <a:ext cx="4775199" cy="1686560"/>
            </a:xfrm>
            <a:prstGeom prst="wedgeEllipseCallout">
              <a:avLst>
                <a:gd name="adj1" fmla="val -51405"/>
                <a:gd name="adj2" fmla="val 49053"/>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3783617" y="2317751"/>
              <a:ext cx="4890742" cy="639587"/>
            </a:xfrm>
            <a:prstGeom prst="rect">
              <a:avLst/>
            </a:prstGeom>
            <a:noFill/>
          </p:spPr>
          <p:txBody>
            <a:bodyPr wrap="square" rtlCol="0">
              <a:spAutoFit/>
            </a:bodyPr>
            <a:lstStyle/>
            <a:p>
              <a:r>
                <a:rPr lang="en-US" sz="3200" smtClean="0">
                  <a:solidFill>
                    <a:srgbClr val="FF0000"/>
                  </a:solidFill>
                  <a:latin typeface="Times New Roman" panose="02020603050405020304" pitchFamily="18" charset="0"/>
                  <a:cs typeface="Times New Roman" panose="02020603050405020304" pitchFamily="18" charset="0"/>
                </a:rPr>
                <a:t>“-1 ; -2 ; - 3; …..”</a:t>
              </a:r>
              <a:endParaRPr lang="en-US" sz="3200">
                <a:solidFill>
                  <a:srgbClr val="FF000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50695324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arn(inVertical)">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1000"/>
                                        <p:tgtEl>
                                          <p:spTgt spid="11"/>
                                        </p:tgtEl>
                                      </p:cBhvr>
                                    </p:animEffect>
                                    <p:anim calcmode="lin" valueType="num">
                                      <p:cBhvr>
                                        <p:cTn id="48" dur="1000" fill="hold"/>
                                        <p:tgtEl>
                                          <p:spTgt spid="11"/>
                                        </p:tgtEl>
                                        <p:attrNameLst>
                                          <p:attrName>ppt_x</p:attrName>
                                        </p:attrNameLst>
                                      </p:cBhvr>
                                      <p:tavLst>
                                        <p:tav tm="0">
                                          <p:val>
                                            <p:strVal val="#ppt_x"/>
                                          </p:val>
                                        </p:tav>
                                        <p:tav tm="100000">
                                          <p:val>
                                            <p:strVal val="#ppt_x"/>
                                          </p:val>
                                        </p:tav>
                                      </p:tavLst>
                                    </p:anim>
                                    <p:anim calcmode="lin" valueType="num">
                                      <p:cBhvr>
                                        <p:cTn id="4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circle(in)">
                                      <p:cBhvr>
                                        <p:cTn id="54" dur="2000"/>
                                        <p:tgtEl>
                                          <p:spTgt spid="15"/>
                                        </p:tgtEl>
                                      </p:cBhvr>
                                    </p:animEffect>
                                  </p:childTnLst>
                                </p:cTn>
                              </p:par>
                            </p:childTnLst>
                          </p:cTn>
                        </p:par>
                      </p:childTnLst>
                    </p:cTn>
                  </p:par>
                  <p:par>
                    <p:cTn id="55" fill="hold">
                      <p:stCondLst>
                        <p:cond delay="indefinite"/>
                      </p:stCondLst>
                      <p:childTnLst>
                        <p:par>
                          <p:cTn id="56" fill="hold">
                            <p:stCondLst>
                              <p:cond delay="0"/>
                            </p:stCondLst>
                            <p:childTnLst>
                              <p:par>
                                <p:cTn id="57" presetID="6" presetClass="entr" presetSubtype="16"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circle(in)">
                                      <p:cBhvr>
                                        <p:cTn id="59" dur="2000"/>
                                        <p:tgtEl>
                                          <p:spTgt spid="17"/>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wipe(left)">
                                      <p:cBhvr>
                                        <p:cTn id="64" dur="500"/>
                                        <p:tgtEl>
                                          <p:spTgt spid="22"/>
                                        </p:tgtEl>
                                      </p:cBhvr>
                                    </p:animEffect>
                                  </p:childTnLst>
                                </p:cTn>
                              </p:par>
                            </p:childTnLst>
                          </p:cTn>
                        </p:par>
                      </p:childTnLst>
                    </p:cTn>
                  </p:par>
                  <p:par>
                    <p:cTn id="65" fill="hold">
                      <p:stCondLst>
                        <p:cond delay="indefinite"/>
                      </p:stCondLst>
                      <p:childTnLst>
                        <p:par>
                          <p:cTn id="66" fill="hold">
                            <p:stCondLst>
                              <p:cond delay="0"/>
                            </p:stCondLst>
                            <p:childTnLst>
                              <p:par>
                                <p:cTn id="67" presetID="21" presetClass="entr" presetSubtype="1" fill="hold" nodeType="clickEffect">
                                  <p:stCondLst>
                                    <p:cond delay="0"/>
                                  </p:stCondLst>
                                  <p:childTnLst>
                                    <p:set>
                                      <p:cBhvr>
                                        <p:cTn id="68" dur="1" fill="hold">
                                          <p:stCondLst>
                                            <p:cond delay="0"/>
                                          </p:stCondLst>
                                        </p:cTn>
                                        <p:tgtEl>
                                          <p:spTgt spid="40"/>
                                        </p:tgtEl>
                                        <p:attrNameLst>
                                          <p:attrName>style.visibility</p:attrName>
                                        </p:attrNameLst>
                                      </p:cBhvr>
                                      <p:to>
                                        <p:strVal val="visible"/>
                                      </p:to>
                                    </p:set>
                                    <p:animEffect transition="in" filter="wheel(1)">
                                      <p:cBhvr>
                                        <p:cTn id="69" dur="2000"/>
                                        <p:tgtEl>
                                          <p:spTgt spid="40"/>
                                        </p:tgtEl>
                                      </p:cBhvr>
                                    </p:animEffect>
                                  </p:childTnLst>
                                </p:cTn>
                              </p:par>
                            </p:childTnLst>
                          </p:cTn>
                        </p:par>
                      </p:childTnLst>
                    </p:cTn>
                  </p:par>
                  <p:par>
                    <p:cTn id="70" fill="hold">
                      <p:stCondLst>
                        <p:cond delay="indefinite"/>
                      </p:stCondLst>
                      <p:childTnLst>
                        <p:par>
                          <p:cTn id="71" fill="hold">
                            <p:stCondLst>
                              <p:cond delay="0"/>
                            </p:stCondLst>
                            <p:childTnLst>
                              <p:par>
                                <p:cTn id="72" presetID="6" presetClass="exit" presetSubtype="32" fill="hold" nodeType="clickEffect">
                                  <p:stCondLst>
                                    <p:cond delay="0"/>
                                  </p:stCondLst>
                                  <p:childTnLst>
                                    <p:animEffect transition="out" filter="circle(out)">
                                      <p:cBhvr>
                                        <p:cTn id="73" dur="2000"/>
                                        <p:tgtEl>
                                          <p:spTgt spid="40"/>
                                        </p:tgtEl>
                                      </p:cBhvr>
                                    </p:animEffect>
                                    <p:set>
                                      <p:cBhvr>
                                        <p:cTn id="74" dur="1" fill="hold">
                                          <p:stCondLst>
                                            <p:cond delay="1999"/>
                                          </p:stCondLst>
                                        </p:cTn>
                                        <p:tgtEl>
                                          <p:spTgt spid="40"/>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6" presetClass="entr" presetSubtype="16" fill="hold" grpId="0" nodeType="clickEffect">
                                  <p:stCondLst>
                                    <p:cond delay="0"/>
                                  </p:stCondLst>
                                  <p:childTnLst>
                                    <p:set>
                                      <p:cBhvr>
                                        <p:cTn id="78" dur="1" fill="hold">
                                          <p:stCondLst>
                                            <p:cond delay="0"/>
                                          </p:stCondLst>
                                        </p:cTn>
                                        <p:tgtEl>
                                          <p:spTgt spid="18"/>
                                        </p:tgtEl>
                                        <p:attrNameLst>
                                          <p:attrName>style.visibility</p:attrName>
                                        </p:attrNameLst>
                                      </p:cBhvr>
                                      <p:to>
                                        <p:strVal val="visible"/>
                                      </p:to>
                                    </p:set>
                                    <p:animEffect transition="in" filter="circle(in)">
                                      <p:cBhvr>
                                        <p:cTn id="79" dur="2000"/>
                                        <p:tgtEl>
                                          <p:spTgt spid="18"/>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grpId="0" nodeType="clickEffect">
                                  <p:stCondLst>
                                    <p:cond delay="0"/>
                                  </p:stCondLst>
                                  <p:childTnLst>
                                    <p:set>
                                      <p:cBhvr>
                                        <p:cTn id="83" dur="1" fill="hold">
                                          <p:stCondLst>
                                            <p:cond delay="0"/>
                                          </p:stCondLst>
                                        </p:cTn>
                                        <p:tgtEl>
                                          <p:spTgt spid="26"/>
                                        </p:tgtEl>
                                        <p:attrNameLst>
                                          <p:attrName>style.visibility</p:attrName>
                                        </p:attrNameLst>
                                      </p:cBhvr>
                                      <p:to>
                                        <p:strVal val="visible"/>
                                      </p:to>
                                    </p:set>
                                    <p:animEffect transition="in" filter="wipe(left)">
                                      <p:cBhvr>
                                        <p:cTn id="84" dur="500"/>
                                        <p:tgtEl>
                                          <p:spTgt spid="26"/>
                                        </p:tgtEl>
                                      </p:cBhvr>
                                    </p:animEffect>
                                  </p:childTnLst>
                                </p:cTn>
                              </p:par>
                            </p:childTnLst>
                          </p:cTn>
                        </p:par>
                      </p:childTnLst>
                    </p:cTn>
                  </p:par>
                  <p:par>
                    <p:cTn id="85" fill="hold">
                      <p:stCondLst>
                        <p:cond delay="indefinite"/>
                      </p:stCondLst>
                      <p:childTnLst>
                        <p:par>
                          <p:cTn id="86" fill="hold">
                            <p:stCondLst>
                              <p:cond delay="0"/>
                            </p:stCondLst>
                            <p:childTnLst>
                              <p:par>
                                <p:cTn id="87" presetID="21" presetClass="entr" presetSubtype="1" fill="hold" nodeType="clickEffect">
                                  <p:stCondLst>
                                    <p:cond delay="0"/>
                                  </p:stCondLst>
                                  <p:childTnLst>
                                    <p:set>
                                      <p:cBhvr>
                                        <p:cTn id="88" dur="1" fill="hold">
                                          <p:stCondLst>
                                            <p:cond delay="0"/>
                                          </p:stCondLst>
                                        </p:cTn>
                                        <p:tgtEl>
                                          <p:spTgt spid="42"/>
                                        </p:tgtEl>
                                        <p:attrNameLst>
                                          <p:attrName>style.visibility</p:attrName>
                                        </p:attrNameLst>
                                      </p:cBhvr>
                                      <p:to>
                                        <p:strVal val="visible"/>
                                      </p:to>
                                    </p:set>
                                    <p:animEffect transition="in" filter="wheel(1)">
                                      <p:cBhvr>
                                        <p:cTn id="89" dur="2000"/>
                                        <p:tgtEl>
                                          <p:spTgt spid="42"/>
                                        </p:tgtEl>
                                      </p:cBhvr>
                                    </p:animEffect>
                                  </p:childTnLst>
                                </p:cTn>
                              </p:par>
                            </p:childTnLst>
                          </p:cTn>
                        </p:par>
                      </p:childTnLst>
                    </p:cTn>
                  </p:par>
                  <p:par>
                    <p:cTn id="90" fill="hold">
                      <p:stCondLst>
                        <p:cond delay="indefinite"/>
                      </p:stCondLst>
                      <p:childTnLst>
                        <p:par>
                          <p:cTn id="91" fill="hold">
                            <p:stCondLst>
                              <p:cond delay="0"/>
                            </p:stCondLst>
                            <p:childTnLst>
                              <p:par>
                                <p:cTn id="92" presetID="6" presetClass="exit" presetSubtype="32" fill="hold" nodeType="clickEffect">
                                  <p:stCondLst>
                                    <p:cond delay="0"/>
                                  </p:stCondLst>
                                  <p:childTnLst>
                                    <p:animEffect transition="out" filter="circle(out)">
                                      <p:cBhvr>
                                        <p:cTn id="93" dur="2000"/>
                                        <p:tgtEl>
                                          <p:spTgt spid="42"/>
                                        </p:tgtEl>
                                      </p:cBhvr>
                                    </p:animEffect>
                                    <p:set>
                                      <p:cBhvr>
                                        <p:cTn id="94" dur="1" fill="hold">
                                          <p:stCondLst>
                                            <p:cond delay="1999"/>
                                          </p:stCondLst>
                                        </p:cTn>
                                        <p:tgtEl>
                                          <p:spTgt spid="42"/>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6" presetClass="entr" presetSubtype="16" fill="hold" grpId="0" nodeType="clickEffect">
                                  <p:stCondLst>
                                    <p:cond delay="0"/>
                                  </p:stCondLst>
                                  <p:childTnLst>
                                    <p:set>
                                      <p:cBhvr>
                                        <p:cTn id="98" dur="1" fill="hold">
                                          <p:stCondLst>
                                            <p:cond delay="0"/>
                                          </p:stCondLst>
                                        </p:cTn>
                                        <p:tgtEl>
                                          <p:spTgt spid="19"/>
                                        </p:tgtEl>
                                        <p:attrNameLst>
                                          <p:attrName>style.visibility</p:attrName>
                                        </p:attrNameLst>
                                      </p:cBhvr>
                                      <p:to>
                                        <p:strVal val="visible"/>
                                      </p:to>
                                    </p:set>
                                    <p:animEffect transition="in" filter="circle(in)">
                                      <p:cBhvr>
                                        <p:cTn id="99" dur="2000"/>
                                        <p:tgtEl>
                                          <p:spTgt spid="19"/>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grpId="0" nodeType="clickEffect">
                                  <p:stCondLst>
                                    <p:cond delay="0"/>
                                  </p:stCondLst>
                                  <p:childTnLst>
                                    <p:set>
                                      <p:cBhvr>
                                        <p:cTn id="103" dur="1" fill="hold">
                                          <p:stCondLst>
                                            <p:cond delay="0"/>
                                          </p:stCondLst>
                                        </p:cTn>
                                        <p:tgtEl>
                                          <p:spTgt spid="27"/>
                                        </p:tgtEl>
                                        <p:attrNameLst>
                                          <p:attrName>style.visibility</p:attrName>
                                        </p:attrNameLst>
                                      </p:cBhvr>
                                      <p:to>
                                        <p:strVal val="visible"/>
                                      </p:to>
                                    </p:set>
                                    <p:animEffect transition="in" filter="wipe(left)">
                                      <p:cBhvr>
                                        <p:cTn id="104" dur="500"/>
                                        <p:tgtEl>
                                          <p:spTgt spid="27"/>
                                        </p:tgtEl>
                                      </p:cBhvr>
                                    </p:animEffect>
                                  </p:childTnLst>
                                </p:cTn>
                              </p:par>
                            </p:childTnLst>
                          </p:cTn>
                        </p:par>
                      </p:childTnLst>
                    </p:cTn>
                  </p:par>
                  <p:par>
                    <p:cTn id="105" fill="hold">
                      <p:stCondLst>
                        <p:cond delay="indefinite"/>
                      </p:stCondLst>
                      <p:childTnLst>
                        <p:par>
                          <p:cTn id="106" fill="hold">
                            <p:stCondLst>
                              <p:cond delay="0"/>
                            </p:stCondLst>
                            <p:childTnLst>
                              <p:par>
                                <p:cTn id="107" presetID="21" presetClass="entr" presetSubtype="1" fill="hold" nodeType="clickEffect">
                                  <p:stCondLst>
                                    <p:cond delay="0"/>
                                  </p:stCondLst>
                                  <p:childTnLst>
                                    <p:set>
                                      <p:cBhvr>
                                        <p:cTn id="108" dur="1" fill="hold">
                                          <p:stCondLst>
                                            <p:cond delay="0"/>
                                          </p:stCondLst>
                                        </p:cTn>
                                        <p:tgtEl>
                                          <p:spTgt spid="45"/>
                                        </p:tgtEl>
                                        <p:attrNameLst>
                                          <p:attrName>style.visibility</p:attrName>
                                        </p:attrNameLst>
                                      </p:cBhvr>
                                      <p:to>
                                        <p:strVal val="visible"/>
                                      </p:to>
                                    </p:set>
                                    <p:animEffect transition="in" filter="wheel(1)">
                                      <p:cBhvr>
                                        <p:cTn id="109" dur="2000"/>
                                        <p:tgtEl>
                                          <p:spTgt spid="45"/>
                                        </p:tgtEl>
                                      </p:cBhvr>
                                    </p:animEffect>
                                  </p:childTnLst>
                                </p:cTn>
                              </p:par>
                            </p:childTnLst>
                          </p:cTn>
                        </p:par>
                      </p:childTnLst>
                    </p:cTn>
                  </p:par>
                  <p:par>
                    <p:cTn id="110" fill="hold">
                      <p:stCondLst>
                        <p:cond delay="indefinite"/>
                      </p:stCondLst>
                      <p:childTnLst>
                        <p:par>
                          <p:cTn id="111" fill="hold">
                            <p:stCondLst>
                              <p:cond delay="0"/>
                            </p:stCondLst>
                            <p:childTnLst>
                              <p:par>
                                <p:cTn id="112" presetID="6" presetClass="exit" presetSubtype="32" fill="hold" nodeType="clickEffect">
                                  <p:stCondLst>
                                    <p:cond delay="0"/>
                                  </p:stCondLst>
                                  <p:childTnLst>
                                    <p:animEffect transition="out" filter="circle(out)">
                                      <p:cBhvr>
                                        <p:cTn id="113" dur="2000"/>
                                        <p:tgtEl>
                                          <p:spTgt spid="45"/>
                                        </p:tgtEl>
                                      </p:cBhvr>
                                    </p:animEffect>
                                    <p:set>
                                      <p:cBhvr>
                                        <p:cTn id="114" dur="1" fill="hold">
                                          <p:stCondLst>
                                            <p:cond delay="1999"/>
                                          </p:stCondLst>
                                        </p:cTn>
                                        <p:tgtEl>
                                          <p:spTgt spid="45"/>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6" presetClass="entr" presetSubtype="21" fill="hold" nodeType="clickEffect">
                                  <p:stCondLst>
                                    <p:cond delay="0"/>
                                  </p:stCondLst>
                                  <p:childTnLst>
                                    <p:set>
                                      <p:cBhvr>
                                        <p:cTn id="118" dur="1" fill="hold">
                                          <p:stCondLst>
                                            <p:cond delay="0"/>
                                          </p:stCondLst>
                                        </p:cTn>
                                        <p:tgtEl>
                                          <p:spTgt spid="25"/>
                                        </p:tgtEl>
                                        <p:attrNameLst>
                                          <p:attrName>style.visibility</p:attrName>
                                        </p:attrNameLst>
                                      </p:cBhvr>
                                      <p:to>
                                        <p:strVal val="visible"/>
                                      </p:to>
                                    </p:set>
                                    <p:animEffect transition="in" filter="barn(inVertical)">
                                      <p:cBhvr>
                                        <p:cTn id="1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1" grpId="0" animBg="1"/>
      <p:bldP spid="15" grpId="0"/>
      <p:bldP spid="17" grpId="0"/>
      <p:bldP spid="18" grpId="0"/>
      <p:bldP spid="19" grpId="0"/>
      <p:bldP spid="22" grpId="0" animBg="1"/>
      <p:bldP spid="26" grpId="0" animBg="1"/>
      <p:bldP spid="2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55860" cy="6856118"/>
          </a:xfrm>
          <a:prstGeom prst="rect">
            <a:avLst/>
          </a:prstGeom>
        </p:spPr>
      </p:pic>
      <p:sp>
        <p:nvSpPr>
          <p:cNvPr id="3" name="Action Button: Custom 2">
            <a:hlinkClick r:id="" action="ppaction://hlinkshowjump?jump=nextslide" highlightClick="1"/>
          </p:cNvPr>
          <p:cNvSpPr/>
          <p:nvPr/>
        </p:nvSpPr>
        <p:spPr>
          <a:xfrm>
            <a:off x="2362200" y="5105400"/>
            <a:ext cx="2133600" cy="914400"/>
          </a:xfrm>
          <a:prstGeom prst="actionButtonBlank">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US" sz="4400" b="1" dirty="0">
                <a:solidFill>
                  <a:prstClr val="white"/>
                </a:solidFill>
              </a:rPr>
              <a:t>START</a:t>
            </a:r>
          </a:p>
        </p:txBody>
      </p:sp>
      <p:sp>
        <p:nvSpPr>
          <p:cNvPr id="4" name="!!4">
            <a:extLst>
              <a:ext uri="{FF2B5EF4-FFF2-40B4-BE49-F238E27FC236}">
                <a16:creationId xmlns:a16="http://schemas.microsoft.com/office/drawing/2014/main" xmlns="" id="{58E6D429-DC53-47C4-8036-1E9D12B8E28B}"/>
              </a:ext>
            </a:extLst>
          </p:cNvPr>
          <p:cNvSpPr/>
          <p:nvPr/>
        </p:nvSpPr>
        <p:spPr>
          <a:xfrm>
            <a:off x="36140" y="103318"/>
            <a:ext cx="5717294" cy="493723"/>
          </a:xfrm>
          <a:prstGeom prst="roundRect">
            <a:avLst/>
          </a:prstGeom>
          <a:solidFill>
            <a:srgbClr val="1F4E79"/>
          </a:solidFill>
          <a:ln w="25400" cap="flat" cmpd="sng" algn="ctr">
            <a:solidFill>
              <a:srgbClr val="CC4757">
                <a:shade val="50000"/>
              </a:srgbClr>
            </a:solidFill>
            <a:prstDash val="solid"/>
          </a:ln>
          <a:effectLst/>
        </p:spPr>
        <p:txBody>
          <a:bodyPr rtlCol="0" anchor="ctr"/>
          <a:lstStyle/>
          <a:p>
            <a:pPr algn="ctr"/>
            <a:r>
              <a:rPr lang="en-US" sz="2800" b="1" kern="0" smtClean="0">
                <a:solidFill>
                  <a:prstClr val="white"/>
                </a:solidFill>
                <a:latin typeface="Arial" panose="020B0604020202020204" pitchFamily="34" charset="0"/>
                <a:cs typeface="Arial" panose="020B0604020202020204" pitchFamily="34" charset="0"/>
              </a:rPr>
              <a:t>LUYỆN TẬP</a:t>
            </a:r>
            <a:endParaRPr lang="en-US" sz="2800" b="1" kern="0" dirty="0" smtClean="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6881271"/>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0" name="Rectangle 39">
            <a:hlinkClick r:id="rId3" action="ppaction://hlinksldjump"/>
          </p:cNvPr>
          <p:cNvSpPr/>
          <p:nvPr/>
        </p:nvSpPr>
        <p:spPr>
          <a:xfrm>
            <a:off x="3766431" y="1958135"/>
            <a:ext cx="1016411" cy="1477328"/>
          </a:xfrm>
          <a:prstGeom prst="rect">
            <a:avLst/>
          </a:prstGeom>
          <a:noFill/>
        </p:spPr>
        <p:txBody>
          <a:bodyPr wrap="square">
            <a:spAutoFit/>
          </a:bodyPr>
          <a:lstStyle/>
          <a:p>
            <a:pPr algn="ctr">
              <a:defRPr/>
            </a:pPr>
            <a:r>
              <a:rPr lang="en-US" sz="9000" dirty="0">
                <a:ln w="18415" cmpd="sng">
                  <a:solidFill>
                    <a:srgbClr val="FFFFFF"/>
                  </a:solidFill>
                  <a:prstDash val="solid"/>
                </a:ln>
                <a:solidFill>
                  <a:srgbClr val="FFFFFF"/>
                </a:solidFill>
                <a:effectLst>
                  <a:outerShdw blurRad="63500" dir="3600000" algn="tl" rotWithShape="0">
                    <a:srgbClr val="000000">
                      <a:alpha val="70000"/>
                    </a:srgbClr>
                  </a:outerShdw>
                </a:effectLst>
                <a:cs typeface="Arial" panose="020B0604020202020204" pitchFamily="34" charset="0"/>
              </a:rPr>
              <a:t>1</a:t>
            </a:r>
          </a:p>
        </p:txBody>
      </p:sp>
      <p:sp>
        <p:nvSpPr>
          <p:cNvPr id="41" name="Rectangle 40">
            <a:hlinkClick r:id="rId4" action="ppaction://hlinksldjump"/>
          </p:cNvPr>
          <p:cNvSpPr/>
          <p:nvPr/>
        </p:nvSpPr>
        <p:spPr>
          <a:xfrm>
            <a:off x="3874256" y="4825216"/>
            <a:ext cx="1016411" cy="1477328"/>
          </a:xfrm>
          <a:prstGeom prst="rect">
            <a:avLst/>
          </a:prstGeom>
          <a:noFill/>
        </p:spPr>
        <p:txBody>
          <a:bodyPr wrap="square">
            <a:spAutoFit/>
          </a:bodyPr>
          <a:lstStyle/>
          <a:p>
            <a:pPr algn="ctr">
              <a:defRPr/>
            </a:pPr>
            <a:r>
              <a:rPr lang="en-US" sz="9000" dirty="0">
                <a:ln w="18415" cmpd="sng">
                  <a:solidFill>
                    <a:srgbClr val="FFFFFF"/>
                  </a:solidFill>
                  <a:prstDash val="solid"/>
                </a:ln>
                <a:solidFill>
                  <a:srgbClr val="FFFFFF"/>
                </a:solidFill>
                <a:effectLst>
                  <a:outerShdw blurRad="63500" dir="3600000" algn="tl" rotWithShape="0">
                    <a:srgbClr val="000000">
                      <a:alpha val="70000"/>
                    </a:srgbClr>
                  </a:outerShdw>
                </a:effectLst>
                <a:cs typeface="Arial" panose="020B0604020202020204" pitchFamily="34" charset="0"/>
              </a:rPr>
              <a:t>2</a:t>
            </a:r>
          </a:p>
        </p:txBody>
      </p:sp>
      <p:sp>
        <p:nvSpPr>
          <p:cNvPr id="45" name="Rectangle 44">
            <a:hlinkClick r:id="rId5" action="ppaction://hlinksldjump"/>
          </p:cNvPr>
          <p:cNvSpPr/>
          <p:nvPr/>
        </p:nvSpPr>
        <p:spPr>
          <a:xfrm>
            <a:off x="6944184" y="1917903"/>
            <a:ext cx="1016411" cy="1477328"/>
          </a:xfrm>
          <a:prstGeom prst="rect">
            <a:avLst/>
          </a:prstGeom>
          <a:noFill/>
        </p:spPr>
        <p:txBody>
          <a:bodyPr wrap="square">
            <a:spAutoFit/>
          </a:bodyPr>
          <a:lstStyle/>
          <a:p>
            <a:pPr algn="ctr">
              <a:defRPr/>
            </a:pPr>
            <a:r>
              <a:rPr lang="en-US" sz="9000"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Arial" panose="020B0604020202020204" pitchFamily="34" charset="0"/>
              </a:rPr>
              <a:t>3</a:t>
            </a:r>
            <a:endParaRPr lang="en-US" sz="9000" dirty="0">
              <a:ln w="18415" cmpd="sng">
                <a:solidFill>
                  <a:srgbClr val="FFFFFF"/>
                </a:solidFill>
                <a:prstDash val="solid"/>
              </a:ln>
              <a:solidFill>
                <a:srgbClr val="FFFFFF"/>
              </a:solidFill>
              <a:effectLst>
                <a:outerShdw blurRad="63500" dir="3600000" algn="tl" rotWithShape="0">
                  <a:srgbClr val="000000">
                    <a:alpha val="70000"/>
                  </a:srgbClr>
                </a:outerShdw>
              </a:effectLst>
              <a:cs typeface="Arial" panose="020B0604020202020204" pitchFamily="34" charset="0"/>
            </a:endParaRPr>
          </a:p>
        </p:txBody>
      </p:sp>
      <p:sp>
        <p:nvSpPr>
          <p:cNvPr id="46" name="Rectangle 45">
            <a:hlinkClick r:id="rId6" action="ppaction://hlinksldjump"/>
          </p:cNvPr>
          <p:cNvSpPr/>
          <p:nvPr/>
        </p:nvSpPr>
        <p:spPr>
          <a:xfrm>
            <a:off x="6944184" y="4911576"/>
            <a:ext cx="1016411" cy="1477328"/>
          </a:xfrm>
          <a:prstGeom prst="rect">
            <a:avLst/>
          </a:prstGeom>
          <a:noFill/>
        </p:spPr>
        <p:txBody>
          <a:bodyPr wrap="square">
            <a:spAutoFit/>
          </a:bodyPr>
          <a:lstStyle/>
          <a:p>
            <a:pPr algn="ctr">
              <a:defRPr/>
            </a:pPr>
            <a:r>
              <a:rPr lang="en-US" sz="9000"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Arial" panose="020B0604020202020204" pitchFamily="34" charset="0"/>
              </a:rPr>
              <a:t>4</a:t>
            </a:r>
            <a:endParaRPr lang="en-US" sz="9000" dirty="0">
              <a:ln w="18415" cmpd="sng">
                <a:solidFill>
                  <a:srgbClr val="FFFFFF"/>
                </a:solidFill>
                <a:prstDash val="solid"/>
              </a:ln>
              <a:solidFill>
                <a:srgbClr val="FFFFFF"/>
              </a:solidFill>
              <a:effectLst>
                <a:outerShdw blurRad="63500" dir="3600000" algn="tl" rotWithShape="0">
                  <a:srgbClr val="000000">
                    <a:alpha val="70000"/>
                  </a:srgbClr>
                </a:outerShdw>
              </a:effectLst>
              <a:cs typeface="Arial" panose="020B0604020202020204" pitchFamily="34" charset="0"/>
            </a:endParaRPr>
          </a:p>
        </p:txBody>
      </p:sp>
      <p:pic>
        <p:nvPicPr>
          <p:cNvPr id="50" name="KC1" descr="C:\Users\DV4T\Desktop\Game dao vang\12161398651844284150karthikeyan_Ruby.svg.med.png">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25263" y="401560"/>
            <a:ext cx="2091599" cy="1899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KC2" descr="C:\Users\DV4T\Desktop\Game dao vang\12161398651844284150karthikeyan_Ruby.svg.med.png">
            <a:hlinkClick r:id="rId8"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25263" y="3223704"/>
            <a:ext cx="2091599" cy="1899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KC5" descr="C:\Users\DV4T\Desktop\Game dao vang\12161398651844284150karthikeyan_Ruby.svg.med.png">
            <a:hlinkClick r:id="rId9"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59161" y="401558"/>
            <a:ext cx="2091599" cy="1899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KC6" descr="C:\Users\DV4T\Desktop\Game dao vang\12161398651844284150karthikeyan_Ruby.svg.med.png">
            <a:hlinkClick r:id="rId10"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59161" y="3223704"/>
            <a:ext cx="2091599" cy="1899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2961074"/>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50"/>
                    </p:tgtEl>
                  </p:cond>
                </p:stCondLst>
                <p:endSync evt="end" delay="0">
                  <p:rtn val="all"/>
                </p:endSync>
                <p:childTnLst>
                  <p:par>
                    <p:cTn id="3" fill="hold">
                      <p:stCondLst>
                        <p:cond delay="0"/>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0"/>
                                        </p:tgtEl>
                                        <p:attrNameLst>
                                          <p:attrName>ppt_x</p:attrName>
                                        </p:attrNameLst>
                                      </p:cBhvr>
                                      <p:tavLst>
                                        <p:tav tm="0">
                                          <p:val>
                                            <p:strVal val="ppt_x"/>
                                          </p:val>
                                        </p:tav>
                                        <p:tav tm="100000">
                                          <p:val>
                                            <p:strVal val="ppt_x"/>
                                          </p:val>
                                        </p:tav>
                                      </p:tavLst>
                                    </p:anim>
                                    <p:anim calcmode="lin" valueType="num">
                                      <p:cBhvr additive="base">
                                        <p:cTn id="7" dur="500"/>
                                        <p:tgtEl>
                                          <p:spTgt spid="50"/>
                                        </p:tgtEl>
                                        <p:attrNameLst>
                                          <p:attrName>ppt_y</p:attrName>
                                        </p:attrNameLst>
                                      </p:cBhvr>
                                      <p:tavLst>
                                        <p:tav tm="0">
                                          <p:val>
                                            <p:strVal val="ppt_y"/>
                                          </p:val>
                                        </p:tav>
                                        <p:tav tm="100000">
                                          <p:val>
                                            <p:strVal val="1+ppt_h/2"/>
                                          </p:val>
                                        </p:tav>
                                      </p:tavLst>
                                    </p:anim>
                                    <p:set>
                                      <p:cBhvr>
                                        <p:cTn id="8"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9" restart="whenNotActive" fill="hold" evtFilter="cancelBubble" nodeType="interactiveSeq">
                <p:stCondLst>
                  <p:cond evt="onClick" delay="0">
                    <p:tgtEl>
                      <p:spTgt spid="51"/>
                    </p:tgtEl>
                  </p:cond>
                </p:stCondLst>
                <p:endSync evt="end" delay="0">
                  <p:rtn val="all"/>
                </p:endSync>
                <p:childTnLst>
                  <p:par>
                    <p:cTn id="10" fill="hold">
                      <p:stCondLst>
                        <p:cond delay="0"/>
                      </p:stCondLst>
                      <p:childTnLst>
                        <p:par>
                          <p:cTn id="11" fill="hold">
                            <p:stCondLst>
                              <p:cond delay="0"/>
                            </p:stCondLst>
                            <p:childTnLst>
                              <p:par>
                                <p:cTn id="12" presetID="2" presetClass="exit" presetSubtype="4" fill="hold" nodeType="clickEffect">
                                  <p:stCondLst>
                                    <p:cond delay="0"/>
                                  </p:stCondLst>
                                  <p:childTnLst>
                                    <p:anim calcmode="lin" valueType="num">
                                      <p:cBhvr additive="base">
                                        <p:cTn id="13" dur="500"/>
                                        <p:tgtEl>
                                          <p:spTgt spid="51"/>
                                        </p:tgtEl>
                                        <p:attrNameLst>
                                          <p:attrName>ppt_x</p:attrName>
                                        </p:attrNameLst>
                                      </p:cBhvr>
                                      <p:tavLst>
                                        <p:tav tm="0">
                                          <p:val>
                                            <p:strVal val="ppt_x"/>
                                          </p:val>
                                        </p:tav>
                                        <p:tav tm="100000">
                                          <p:val>
                                            <p:strVal val="ppt_x"/>
                                          </p:val>
                                        </p:tav>
                                      </p:tavLst>
                                    </p:anim>
                                    <p:anim calcmode="lin" valueType="num">
                                      <p:cBhvr additive="base">
                                        <p:cTn id="14" dur="500"/>
                                        <p:tgtEl>
                                          <p:spTgt spid="51"/>
                                        </p:tgtEl>
                                        <p:attrNameLst>
                                          <p:attrName>ppt_y</p:attrName>
                                        </p:attrNameLst>
                                      </p:cBhvr>
                                      <p:tavLst>
                                        <p:tav tm="0">
                                          <p:val>
                                            <p:strVal val="ppt_y"/>
                                          </p:val>
                                        </p:tav>
                                        <p:tav tm="100000">
                                          <p:val>
                                            <p:strVal val="1+ppt_h/2"/>
                                          </p:val>
                                        </p:tav>
                                      </p:tavLst>
                                    </p:anim>
                                    <p:set>
                                      <p:cBhvr>
                                        <p:cTn id="15"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16" restart="whenNotActive" fill="hold" evtFilter="cancelBubble" nodeType="interactiveSeq">
                <p:stCondLst>
                  <p:cond evt="onClick" delay="0">
                    <p:tgtEl>
                      <p:spTgt spid="55"/>
                    </p:tgtEl>
                  </p:cond>
                </p:stCondLst>
                <p:endSync evt="end" delay="0">
                  <p:rtn val="all"/>
                </p:endSync>
                <p:childTnLst>
                  <p:par>
                    <p:cTn id="17" fill="hold">
                      <p:stCondLst>
                        <p:cond delay="0"/>
                      </p:stCondLst>
                      <p:childTnLst>
                        <p:par>
                          <p:cTn id="18" fill="hold">
                            <p:stCondLst>
                              <p:cond delay="0"/>
                            </p:stCondLst>
                            <p:childTnLst>
                              <p:par>
                                <p:cTn id="19" presetID="2" presetClass="exit" presetSubtype="4" fill="hold" nodeType="clickEffect">
                                  <p:stCondLst>
                                    <p:cond delay="0"/>
                                  </p:stCondLst>
                                  <p:childTnLst>
                                    <p:anim calcmode="lin" valueType="num">
                                      <p:cBhvr additive="base">
                                        <p:cTn id="20" dur="500"/>
                                        <p:tgtEl>
                                          <p:spTgt spid="55"/>
                                        </p:tgtEl>
                                        <p:attrNameLst>
                                          <p:attrName>ppt_x</p:attrName>
                                        </p:attrNameLst>
                                      </p:cBhvr>
                                      <p:tavLst>
                                        <p:tav tm="0">
                                          <p:val>
                                            <p:strVal val="ppt_x"/>
                                          </p:val>
                                        </p:tav>
                                        <p:tav tm="100000">
                                          <p:val>
                                            <p:strVal val="ppt_x"/>
                                          </p:val>
                                        </p:tav>
                                      </p:tavLst>
                                    </p:anim>
                                    <p:anim calcmode="lin" valueType="num">
                                      <p:cBhvr additive="base">
                                        <p:cTn id="21" dur="500"/>
                                        <p:tgtEl>
                                          <p:spTgt spid="55"/>
                                        </p:tgtEl>
                                        <p:attrNameLst>
                                          <p:attrName>ppt_y</p:attrName>
                                        </p:attrNameLst>
                                      </p:cBhvr>
                                      <p:tavLst>
                                        <p:tav tm="0">
                                          <p:val>
                                            <p:strVal val="ppt_y"/>
                                          </p:val>
                                        </p:tav>
                                        <p:tav tm="100000">
                                          <p:val>
                                            <p:strVal val="1+ppt_h/2"/>
                                          </p:val>
                                        </p:tav>
                                      </p:tavLst>
                                    </p:anim>
                                    <p:set>
                                      <p:cBhvr>
                                        <p:cTn id="22"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23" restart="whenNotActive" fill="hold" evtFilter="cancelBubble" nodeType="interactiveSeq">
                <p:stCondLst>
                  <p:cond evt="onClick" delay="0">
                    <p:tgtEl>
                      <p:spTgt spid="56"/>
                    </p:tgtEl>
                  </p:cond>
                </p:stCondLst>
                <p:endSync evt="end" delay="0">
                  <p:rtn val="all"/>
                </p:endSync>
                <p:childTnLst>
                  <p:par>
                    <p:cTn id="24" fill="hold">
                      <p:stCondLst>
                        <p:cond delay="0"/>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56"/>
                                        </p:tgtEl>
                                        <p:attrNameLst>
                                          <p:attrName>ppt_x</p:attrName>
                                        </p:attrNameLst>
                                      </p:cBhvr>
                                      <p:tavLst>
                                        <p:tav tm="0">
                                          <p:val>
                                            <p:strVal val="ppt_x"/>
                                          </p:val>
                                        </p:tav>
                                        <p:tav tm="100000">
                                          <p:val>
                                            <p:strVal val="ppt_x"/>
                                          </p:val>
                                        </p:tav>
                                      </p:tavLst>
                                    </p:anim>
                                    <p:anim calcmode="lin" valueType="num">
                                      <p:cBhvr additive="base">
                                        <p:cTn id="28" dur="500"/>
                                        <p:tgtEl>
                                          <p:spTgt spid="56"/>
                                        </p:tgtEl>
                                        <p:attrNameLst>
                                          <p:attrName>ppt_y</p:attrName>
                                        </p:attrNameLst>
                                      </p:cBhvr>
                                      <p:tavLst>
                                        <p:tav tm="0">
                                          <p:val>
                                            <p:strVal val="ppt_y"/>
                                          </p:val>
                                        </p:tav>
                                        <p:tav tm="100000">
                                          <p:val>
                                            <p:strVal val="1+ppt_h/2"/>
                                          </p:val>
                                        </p:tav>
                                      </p:tavLst>
                                    </p:anim>
                                    <p:set>
                                      <p:cBhvr>
                                        <p:cTn id="29"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41" y="35618"/>
            <a:ext cx="12192000" cy="6858000"/>
          </a:xfrm>
          <a:prstGeom prst="rect">
            <a:avLst/>
          </a:prstGeom>
        </p:spPr>
      </p:pic>
      <p:sp>
        <p:nvSpPr>
          <p:cNvPr id="9" name="Rectangle 8"/>
          <p:cNvSpPr/>
          <p:nvPr/>
        </p:nvSpPr>
        <p:spPr>
          <a:xfrm>
            <a:off x="289560" y="3429000"/>
            <a:ext cx="11795760" cy="2590800"/>
          </a:xfrm>
          <a:prstGeom prst="rect">
            <a:avLst/>
          </a:prstGeom>
          <a:solidFill>
            <a:schemeClr val="bg1">
              <a:alpha val="6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pic>
        <p:nvPicPr>
          <p:cNvPr id="3" name="Picture 3" descr="C:\Users\ADMIN\Desktop\Tai nguyen thiet ke tro choi\Bảng gỗ\wooden-blank-sign-clipar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 y="-128706"/>
            <a:ext cx="12085320" cy="31496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112520" y="1981201"/>
            <a:ext cx="9799319" cy="830997"/>
          </a:xfrm>
          <a:prstGeom prst="rect">
            <a:avLst/>
          </a:prstGeom>
          <a:noFill/>
        </p:spPr>
        <p:txBody>
          <a:bodyPr wrap="square" lIns="91440" tIns="45720" rIns="91440" bIns="45720">
            <a:spAutoFit/>
          </a:bodyPr>
          <a:lstStyle/>
          <a:p>
            <a:pPr fontAlgn="base">
              <a:spcBef>
                <a:spcPct val="0"/>
              </a:spcBef>
              <a:spcAft>
                <a:spcPct val="0"/>
              </a:spcAft>
            </a:pPr>
            <a:r>
              <a:rPr lang="en-US" sz="4800" b="1" dirty="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Câu 1</a:t>
            </a:r>
            <a:r>
              <a:rPr lang="en-US" sz="4800" b="1">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4800" b="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Chọn số nguyên âm</a:t>
            </a:r>
            <a:endParaRPr lang="en-US" sz="4800" b="1" dirty="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endParaRPr>
          </a:p>
        </p:txBody>
      </p:sp>
      <p:grpSp>
        <p:nvGrpSpPr>
          <p:cNvPr id="18" name="cau a"/>
          <p:cNvGrpSpPr/>
          <p:nvPr/>
        </p:nvGrpSpPr>
        <p:grpSpPr>
          <a:xfrm>
            <a:off x="243839" y="3616257"/>
            <a:ext cx="5501641" cy="1077413"/>
            <a:chOff x="650211" y="3570787"/>
            <a:chExt cx="3616989" cy="1077413"/>
          </a:xfrm>
        </p:grpSpPr>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t="16563" b="16270"/>
            <a:stretch/>
          </p:blipFill>
          <p:spPr>
            <a:xfrm>
              <a:off x="650211" y="3570787"/>
              <a:ext cx="3616989" cy="1077413"/>
            </a:xfrm>
            <a:prstGeom prst="rect">
              <a:avLst/>
            </a:prstGeom>
          </p:spPr>
        </p:pic>
        <p:sp>
          <p:nvSpPr>
            <p:cNvPr id="10" name="Rectangle 9"/>
            <p:cNvSpPr/>
            <p:nvPr/>
          </p:nvSpPr>
          <p:spPr>
            <a:xfrm>
              <a:off x="1742321" y="3729126"/>
              <a:ext cx="2214278" cy="830997"/>
            </a:xfrm>
            <a:prstGeom prst="rect">
              <a:avLst/>
            </a:prstGeom>
            <a:noFill/>
          </p:spPr>
          <p:txBody>
            <a:bodyPr wrap="square" lIns="91440" tIns="45720" rIns="91440" bIns="45720">
              <a:spAutoFit/>
            </a:bodyPr>
            <a:lstStyle/>
            <a:p>
              <a:pPr algn="ctr" fontAlgn="base">
                <a:spcBef>
                  <a:spcPct val="0"/>
                </a:spcBef>
                <a:spcAft>
                  <a:spcPct val="0"/>
                </a:spcAft>
              </a:pPr>
              <a:r>
                <a:rPr lang="en-US" sz="4800" b="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-25</a:t>
              </a:r>
              <a:endParaRPr lang="en-US" sz="4800" b="1" dirty="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endParaRPr>
            </a:p>
          </p:txBody>
        </p:sp>
      </p:grpSp>
      <p:grpSp>
        <p:nvGrpSpPr>
          <p:cNvPr id="20" name="cau c"/>
          <p:cNvGrpSpPr/>
          <p:nvPr/>
        </p:nvGrpSpPr>
        <p:grpSpPr>
          <a:xfrm>
            <a:off x="6596876" y="3570787"/>
            <a:ext cx="5534164" cy="1077413"/>
            <a:chOff x="4755813" y="3570786"/>
            <a:chExt cx="3616989" cy="1077413"/>
          </a:xfrm>
        </p:grpSpPr>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t="16563" b="16270"/>
            <a:stretch/>
          </p:blipFill>
          <p:spPr>
            <a:xfrm>
              <a:off x="4755813" y="3570786"/>
              <a:ext cx="3616989" cy="1077413"/>
            </a:xfrm>
            <a:prstGeom prst="rect">
              <a:avLst/>
            </a:prstGeom>
          </p:spPr>
        </p:pic>
        <p:sp>
          <p:nvSpPr>
            <p:cNvPr id="11" name="Rectangle 10"/>
            <p:cNvSpPr/>
            <p:nvPr/>
          </p:nvSpPr>
          <p:spPr>
            <a:xfrm>
              <a:off x="5802999" y="3729126"/>
              <a:ext cx="2350673" cy="830997"/>
            </a:xfrm>
            <a:prstGeom prst="rect">
              <a:avLst/>
            </a:prstGeom>
            <a:noFill/>
          </p:spPr>
          <p:txBody>
            <a:bodyPr wrap="square" lIns="91440" tIns="45720" rIns="91440" bIns="45720">
              <a:spAutoFit/>
            </a:bodyPr>
            <a:lstStyle/>
            <a:p>
              <a:pPr algn="ctr" fontAlgn="base">
                <a:spcBef>
                  <a:spcPct val="0"/>
                </a:spcBef>
                <a:spcAft>
                  <a:spcPct val="0"/>
                </a:spcAft>
              </a:pPr>
              <a:r>
                <a:rPr lang="en-US" sz="4800" b="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25</a:t>
              </a:r>
              <a:endParaRPr lang="en-US" sz="4800" b="1" dirty="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endParaRPr>
            </a:p>
          </p:txBody>
        </p:sp>
      </p:grpSp>
      <p:grpSp>
        <p:nvGrpSpPr>
          <p:cNvPr id="19" name="cau b"/>
          <p:cNvGrpSpPr/>
          <p:nvPr/>
        </p:nvGrpSpPr>
        <p:grpSpPr>
          <a:xfrm>
            <a:off x="289560" y="4711479"/>
            <a:ext cx="5501641" cy="1077413"/>
            <a:chOff x="650211" y="4711478"/>
            <a:chExt cx="3616989" cy="1077413"/>
          </a:xfrm>
        </p:grpSpPr>
        <p:pic>
          <p:nvPicPr>
            <p:cNvPr id="16" name="Picture 15"/>
            <p:cNvPicPr>
              <a:picLocks noChangeAspect="1"/>
            </p:cNvPicPr>
            <p:nvPr/>
          </p:nvPicPr>
          <p:blipFill rotWithShape="1">
            <a:blip r:embed="rId4" cstate="print">
              <a:extLst>
                <a:ext uri="{28A0092B-C50C-407E-A947-70E740481C1C}">
                  <a14:useLocalDpi xmlns:a14="http://schemas.microsoft.com/office/drawing/2010/main" val="0"/>
                </a:ext>
              </a:extLst>
            </a:blip>
            <a:srcRect t="16563" b="16270"/>
            <a:stretch/>
          </p:blipFill>
          <p:spPr>
            <a:xfrm>
              <a:off x="650211" y="4711478"/>
              <a:ext cx="3616989" cy="1077413"/>
            </a:xfrm>
            <a:prstGeom prst="rect">
              <a:avLst/>
            </a:prstGeom>
          </p:spPr>
        </p:pic>
        <p:sp>
          <p:nvSpPr>
            <p:cNvPr id="12" name="Rectangle 11"/>
            <p:cNvSpPr/>
            <p:nvPr/>
          </p:nvSpPr>
          <p:spPr>
            <a:xfrm>
              <a:off x="1742321" y="4786746"/>
              <a:ext cx="2134123" cy="830997"/>
            </a:xfrm>
            <a:prstGeom prst="rect">
              <a:avLst/>
            </a:prstGeom>
            <a:noFill/>
          </p:spPr>
          <p:txBody>
            <a:bodyPr wrap="square" lIns="91440" tIns="45720" rIns="91440" bIns="45720">
              <a:spAutoFit/>
            </a:bodyPr>
            <a:lstStyle/>
            <a:p>
              <a:pPr algn="ctr" fontAlgn="base">
                <a:spcBef>
                  <a:spcPct val="0"/>
                </a:spcBef>
                <a:spcAft>
                  <a:spcPct val="0"/>
                </a:spcAft>
              </a:pPr>
              <a:r>
                <a:rPr lang="en-US" sz="4800" b="1">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0</a:t>
              </a:r>
              <a:endParaRPr lang="en-US" sz="4800" b="1" dirty="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endParaRPr>
            </a:p>
          </p:txBody>
        </p:sp>
      </p:grpSp>
      <p:grpSp>
        <p:nvGrpSpPr>
          <p:cNvPr id="21" name="cau d"/>
          <p:cNvGrpSpPr/>
          <p:nvPr/>
        </p:nvGrpSpPr>
        <p:grpSpPr>
          <a:xfrm>
            <a:off x="6596877" y="4806540"/>
            <a:ext cx="5534164" cy="1077413"/>
            <a:chOff x="4707116" y="4806539"/>
            <a:chExt cx="3616989" cy="1077413"/>
          </a:xfrm>
        </p:grpSpPr>
        <p:pic>
          <p:nvPicPr>
            <p:cNvPr id="17" name="Picture 16"/>
            <p:cNvPicPr>
              <a:picLocks noChangeAspect="1"/>
            </p:cNvPicPr>
            <p:nvPr/>
          </p:nvPicPr>
          <p:blipFill rotWithShape="1">
            <a:blip r:embed="rId4" cstate="print">
              <a:extLst>
                <a:ext uri="{28A0092B-C50C-407E-A947-70E740481C1C}">
                  <a14:useLocalDpi xmlns:a14="http://schemas.microsoft.com/office/drawing/2010/main" val="0"/>
                </a:ext>
              </a:extLst>
            </a:blip>
            <a:srcRect t="16563" b="16270"/>
            <a:stretch/>
          </p:blipFill>
          <p:spPr>
            <a:xfrm>
              <a:off x="4707116" y="4806539"/>
              <a:ext cx="3616989" cy="1077413"/>
            </a:xfrm>
            <a:prstGeom prst="rect">
              <a:avLst/>
            </a:prstGeom>
          </p:spPr>
        </p:pic>
        <p:sp>
          <p:nvSpPr>
            <p:cNvPr id="13" name="Rectangle 12"/>
            <p:cNvSpPr/>
            <p:nvPr/>
          </p:nvSpPr>
          <p:spPr>
            <a:xfrm>
              <a:off x="5754301" y="4860249"/>
              <a:ext cx="2350673" cy="830997"/>
            </a:xfrm>
            <a:prstGeom prst="rect">
              <a:avLst/>
            </a:prstGeom>
            <a:noFill/>
          </p:spPr>
          <p:txBody>
            <a:bodyPr wrap="square" lIns="91440" tIns="45720" rIns="91440" bIns="45720">
              <a:spAutoFit/>
            </a:bodyPr>
            <a:lstStyle/>
            <a:p>
              <a:pPr algn="ctr" fontAlgn="base">
                <a:spcBef>
                  <a:spcPct val="0"/>
                </a:spcBef>
                <a:spcAft>
                  <a:spcPct val="0"/>
                </a:spcAft>
              </a:pPr>
              <a:r>
                <a:rPr lang="en-US" sz="4800" b="1">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1</a:t>
              </a:r>
              <a:endParaRPr lang="en-US" sz="4800" b="1" dirty="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endParaRPr>
            </a:p>
          </p:txBody>
        </p:sp>
      </p:grpSp>
      <p:sp>
        <p:nvSpPr>
          <p:cNvPr id="24" name="Rectangle 23">
            <a:hlinkClick r:id="rId5" action="ppaction://hlinksldjump"/>
          </p:cNvPr>
          <p:cNvSpPr/>
          <p:nvPr/>
        </p:nvSpPr>
        <p:spPr>
          <a:xfrm>
            <a:off x="8900160" y="6251370"/>
            <a:ext cx="1524000" cy="4572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fontAlgn="base">
              <a:spcBef>
                <a:spcPct val="0"/>
              </a:spcBef>
              <a:spcAft>
                <a:spcPct val="0"/>
              </a:spcAft>
            </a:pPr>
            <a:r>
              <a:rPr lang="en-US" b="1" smtClean="0">
                <a:solidFill>
                  <a:prstClr val="white"/>
                </a:solidFill>
              </a:rPr>
              <a:t>TIẾP TỤC</a:t>
            </a:r>
            <a:endParaRPr lang="en-US" b="1" dirty="0">
              <a:solidFill>
                <a:prstClr val="white"/>
              </a:solidFill>
            </a:endParaRPr>
          </a:p>
        </p:txBody>
      </p:sp>
      <p:sp>
        <p:nvSpPr>
          <p:cNvPr id="5" name="TextBox 4"/>
          <p:cNvSpPr txBox="1"/>
          <p:nvPr/>
        </p:nvSpPr>
        <p:spPr>
          <a:xfrm>
            <a:off x="1310050" y="3755550"/>
            <a:ext cx="390617" cy="707886"/>
          </a:xfrm>
          <a:prstGeom prst="rect">
            <a:avLst/>
          </a:prstGeom>
          <a:noFill/>
        </p:spPr>
        <p:txBody>
          <a:bodyPr wrap="square" rtlCol="0">
            <a:spAutoFit/>
          </a:bodyPr>
          <a:lstStyle/>
          <a:p>
            <a:r>
              <a:rPr lang="en-US" sz="4000" smtClean="0">
                <a:solidFill>
                  <a:schemeClr val="bg1"/>
                </a:solidFill>
              </a:rPr>
              <a:t>A</a:t>
            </a:r>
            <a:endParaRPr lang="en-US" sz="4000">
              <a:solidFill>
                <a:schemeClr val="bg1"/>
              </a:solidFill>
            </a:endParaRPr>
          </a:p>
        </p:txBody>
      </p:sp>
      <p:sp>
        <p:nvSpPr>
          <p:cNvPr id="22" name="TextBox 21"/>
          <p:cNvSpPr txBox="1"/>
          <p:nvPr/>
        </p:nvSpPr>
        <p:spPr>
          <a:xfrm>
            <a:off x="7643268" y="3698931"/>
            <a:ext cx="532585" cy="707886"/>
          </a:xfrm>
          <a:prstGeom prst="rect">
            <a:avLst/>
          </a:prstGeom>
          <a:noFill/>
        </p:spPr>
        <p:txBody>
          <a:bodyPr wrap="square" rtlCol="0">
            <a:spAutoFit/>
          </a:bodyPr>
          <a:lstStyle/>
          <a:p>
            <a:r>
              <a:rPr lang="en-US" sz="4000">
                <a:solidFill>
                  <a:schemeClr val="bg1"/>
                </a:solidFill>
              </a:rPr>
              <a:t>B</a:t>
            </a:r>
          </a:p>
        </p:txBody>
      </p:sp>
      <p:sp>
        <p:nvSpPr>
          <p:cNvPr id="26" name="TextBox 25"/>
          <p:cNvSpPr txBox="1"/>
          <p:nvPr/>
        </p:nvSpPr>
        <p:spPr>
          <a:xfrm>
            <a:off x="1310050" y="4860250"/>
            <a:ext cx="390617" cy="707886"/>
          </a:xfrm>
          <a:prstGeom prst="rect">
            <a:avLst/>
          </a:prstGeom>
          <a:noFill/>
        </p:spPr>
        <p:txBody>
          <a:bodyPr wrap="square" rtlCol="0">
            <a:spAutoFit/>
          </a:bodyPr>
          <a:lstStyle/>
          <a:p>
            <a:r>
              <a:rPr lang="en-US" sz="4000">
                <a:solidFill>
                  <a:schemeClr val="bg1"/>
                </a:solidFill>
              </a:rPr>
              <a:t>C</a:t>
            </a:r>
          </a:p>
        </p:txBody>
      </p:sp>
      <p:sp>
        <p:nvSpPr>
          <p:cNvPr id="27" name="TextBox 26"/>
          <p:cNvSpPr txBox="1"/>
          <p:nvPr/>
        </p:nvSpPr>
        <p:spPr>
          <a:xfrm>
            <a:off x="7600974" y="4896242"/>
            <a:ext cx="390617" cy="707886"/>
          </a:xfrm>
          <a:prstGeom prst="rect">
            <a:avLst/>
          </a:prstGeom>
          <a:noFill/>
        </p:spPr>
        <p:txBody>
          <a:bodyPr wrap="square" rtlCol="0">
            <a:spAutoFit/>
          </a:bodyPr>
          <a:lstStyle/>
          <a:p>
            <a:r>
              <a:rPr lang="en-US" sz="4000">
                <a:solidFill>
                  <a:schemeClr val="bg1"/>
                </a:solidFill>
              </a:rPr>
              <a:t>D</a:t>
            </a:r>
          </a:p>
        </p:txBody>
      </p:sp>
      <p:pic>
        <p:nvPicPr>
          <p:cNvPr id="42" name="Picture 41"/>
          <p:cNvPicPr>
            <a:picLocks noChangeAspect="1"/>
          </p:cNvPicPr>
          <p:nvPr/>
        </p:nvPicPr>
        <p:blipFill>
          <a:blip r:embed="rId6"/>
          <a:stretch>
            <a:fillRect/>
          </a:stretch>
        </p:blipFill>
        <p:spPr>
          <a:xfrm>
            <a:off x="831442" y="3043036"/>
            <a:ext cx="1567995" cy="1869072"/>
          </a:xfrm>
          <a:prstGeom prst="rect">
            <a:avLst/>
          </a:prstGeom>
        </p:spPr>
      </p:pic>
      <p:pic>
        <p:nvPicPr>
          <p:cNvPr id="44" name="Picture 43"/>
          <p:cNvPicPr>
            <a:picLocks noChangeAspect="1"/>
          </p:cNvPicPr>
          <p:nvPr/>
        </p:nvPicPr>
        <p:blipFill>
          <a:blip r:embed="rId7"/>
          <a:stretch>
            <a:fillRect/>
          </a:stretch>
        </p:blipFill>
        <p:spPr>
          <a:xfrm>
            <a:off x="988467" y="4675817"/>
            <a:ext cx="1138767" cy="1244510"/>
          </a:xfrm>
          <a:prstGeom prst="rect">
            <a:avLst/>
          </a:prstGeom>
        </p:spPr>
      </p:pic>
      <p:pic>
        <p:nvPicPr>
          <p:cNvPr id="45" name="Picture 44"/>
          <p:cNvPicPr>
            <a:picLocks noChangeAspect="1"/>
          </p:cNvPicPr>
          <p:nvPr/>
        </p:nvPicPr>
        <p:blipFill>
          <a:blip r:embed="rId7"/>
          <a:stretch>
            <a:fillRect/>
          </a:stretch>
        </p:blipFill>
        <p:spPr>
          <a:xfrm>
            <a:off x="7410918" y="3479890"/>
            <a:ext cx="1138767" cy="1244510"/>
          </a:xfrm>
          <a:prstGeom prst="rect">
            <a:avLst/>
          </a:prstGeom>
        </p:spPr>
      </p:pic>
      <p:pic>
        <p:nvPicPr>
          <p:cNvPr id="46" name="Picture 45"/>
          <p:cNvPicPr>
            <a:picLocks noChangeAspect="1"/>
          </p:cNvPicPr>
          <p:nvPr/>
        </p:nvPicPr>
        <p:blipFill>
          <a:blip r:embed="rId7"/>
          <a:stretch>
            <a:fillRect/>
          </a:stretch>
        </p:blipFill>
        <p:spPr>
          <a:xfrm>
            <a:off x="7393444" y="4729541"/>
            <a:ext cx="1138767" cy="1244510"/>
          </a:xfrm>
          <a:prstGeom prst="rect">
            <a:avLst/>
          </a:prstGeom>
        </p:spPr>
      </p:pic>
    </p:spTree>
    <p:extLst>
      <p:ext uri="{BB962C8B-B14F-4D97-AF65-F5344CB8AC3E}">
        <p14:creationId xmlns:p14="http://schemas.microsoft.com/office/powerpoint/2010/main" val="24305425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8"/>
                    </p:tgtEl>
                  </p:cond>
                </p:stCondLst>
                <p:endSync evt="end" delay="0">
                  <p:rtn val="all"/>
                </p:endSync>
                <p:childTnLst>
                  <p:par>
                    <p:cTn id="11" fill="hold">
                      <p:stCondLst>
                        <p:cond delay="0"/>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barn(inVertical)">
                                      <p:cBhvr>
                                        <p:cTn id="15" dur="500"/>
                                        <p:tgtEl>
                                          <p:spTgt spid="42"/>
                                        </p:tgtEl>
                                      </p:cBhvr>
                                    </p:animEffect>
                                  </p:childTnLst>
                                </p:cTn>
                              </p:par>
                            </p:childTnLst>
                          </p:cTn>
                        </p:par>
                      </p:childTnLst>
                    </p:cTn>
                  </p:par>
                </p:childTnLst>
              </p:cTn>
              <p:nextCondLst>
                <p:cond evt="onClick" delay="0">
                  <p:tgtEl>
                    <p:spTgt spid="18"/>
                  </p:tgtEl>
                </p:cond>
              </p:nextCondLst>
            </p:seq>
            <p:seq concurrent="1" nextAc="seek">
              <p:cTn id="16" restart="whenNotActive" fill="hold" evtFilter="cancelBubble" nodeType="interactiveSeq">
                <p:stCondLst>
                  <p:cond evt="onClick" delay="0">
                    <p:tgtEl>
                      <p:spTgt spid="19"/>
                    </p:tgtEl>
                  </p:cond>
                </p:stCondLst>
                <p:endSync evt="end" delay="0">
                  <p:rtn val="all"/>
                </p:endSync>
                <p:childTnLst>
                  <p:par>
                    <p:cTn id="17" fill="hold">
                      <p:stCondLst>
                        <p:cond delay="0"/>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barn(inVertical)">
                                      <p:cBhvr>
                                        <p:cTn id="21" dur="500"/>
                                        <p:tgtEl>
                                          <p:spTgt spid="44"/>
                                        </p:tgtEl>
                                      </p:cBhvr>
                                    </p:animEffect>
                                  </p:childTnLst>
                                </p:cTn>
                              </p:par>
                            </p:childTnLst>
                          </p:cTn>
                        </p:par>
                      </p:childTnLst>
                    </p:cTn>
                  </p:par>
                </p:childTnLst>
              </p:cTn>
              <p:nextCondLst>
                <p:cond evt="onClick" delay="0">
                  <p:tgtEl>
                    <p:spTgt spid="19"/>
                  </p:tgtEl>
                </p:cond>
              </p:nextCondLst>
            </p:seq>
            <p:seq concurrent="1" nextAc="seek">
              <p:cTn id="22" restart="whenNotActive" fill="hold" evtFilter="cancelBubble" nodeType="interactiveSeq">
                <p:stCondLst>
                  <p:cond evt="onClick" delay="0">
                    <p:tgtEl>
                      <p:spTgt spid="20"/>
                    </p:tgtEl>
                  </p:cond>
                </p:stCondLst>
                <p:endSync evt="end" delay="0">
                  <p:rtn val="all"/>
                </p:endSync>
                <p:childTnLst>
                  <p:par>
                    <p:cTn id="23" fill="hold">
                      <p:stCondLst>
                        <p:cond delay="0"/>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barn(inVertical)">
                                      <p:cBhvr>
                                        <p:cTn id="27" dur="500"/>
                                        <p:tgtEl>
                                          <p:spTgt spid="45"/>
                                        </p:tgtEl>
                                      </p:cBhvr>
                                    </p:animEffect>
                                  </p:childTnLst>
                                </p:cTn>
                              </p:par>
                            </p:childTnLst>
                          </p:cTn>
                        </p:par>
                      </p:childTnLst>
                    </p:cTn>
                  </p:par>
                </p:childTnLst>
              </p:cTn>
              <p:nextCondLst>
                <p:cond evt="onClick" delay="0">
                  <p:tgtEl>
                    <p:spTgt spid="20"/>
                  </p:tgtEl>
                </p:cond>
              </p:nextCondLst>
            </p:seq>
            <p:seq concurrent="1" nextAc="seek">
              <p:cTn id="28" restart="whenNotActive" fill="hold" evtFilter="cancelBubble" nodeType="interactiveSeq">
                <p:stCondLst>
                  <p:cond evt="onClick" delay="0">
                    <p:tgtEl>
                      <p:spTgt spid="21"/>
                    </p:tgtEl>
                  </p:cond>
                </p:stCondLst>
                <p:endSync evt="end" delay="0">
                  <p:rtn val="all"/>
                </p:endSync>
                <p:childTnLst>
                  <p:par>
                    <p:cTn id="29" fill="hold">
                      <p:stCondLst>
                        <p:cond delay="0"/>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46"/>
                                        </p:tgtEl>
                                        <p:attrNameLst>
                                          <p:attrName>style.visibility</p:attrName>
                                        </p:attrNameLst>
                                      </p:cBhvr>
                                      <p:to>
                                        <p:strVal val="visible"/>
                                      </p:to>
                                    </p:set>
                                    <p:animEffect transition="in" filter="barn(inVertical)">
                                      <p:cBhvr>
                                        <p:cTn id="33" dur="500"/>
                                        <p:tgtEl>
                                          <p:spTgt spid="46"/>
                                        </p:tgtEl>
                                      </p:cBhvr>
                                    </p:animEffect>
                                  </p:childTnLst>
                                </p:cTn>
                              </p:par>
                            </p:childTnLst>
                          </p:cTn>
                        </p:par>
                      </p:childTnLst>
                    </p:cTn>
                  </p:par>
                </p:childTnLst>
              </p:cTn>
              <p:nextCondLst>
                <p:cond evt="onClick" delay="0">
                  <p:tgtEl>
                    <p:spTgt spid="21"/>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3" name="Picture 3" descr="C:\Users\ADMIN\Desktop\Tai nguyen thiet ke tro choi\Bảng gỗ\wooden-blank-sign-clipar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085320" cy="31496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89560" y="3429000"/>
            <a:ext cx="11795760" cy="2590800"/>
          </a:xfrm>
          <a:prstGeom prst="rect">
            <a:avLst/>
          </a:prstGeom>
          <a:solidFill>
            <a:schemeClr val="bg1">
              <a:alpha val="6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pic>
        <p:nvPicPr>
          <p:cNvPr id="3" name="Picture 3" descr="C:\Users\ADMIN\Desktop\Tai nguyen thiet ke tro choi\Bảng gỗ\wooden-blank-sign-clipart-1.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47753" b="99157" l="3133" r="89975"/>
                    </a14:imgEffect>
                  </a14:imgLayer>
                </a14:imgProps>
              </a:ext>
              <a:ext uri="{28A0092B-C50C-407E-A947-70E740481C1C}">
                <a14:useLocalDpi xmlns:a14="http://schemas.microsoft.com/office/drawing/2010/main" val="0"/>
              </a:ext>
            </a:extLst>
          </a:blip>
          <a:srcRect l="5548" t="54240" r="9079" b="1"/>
          <a:stretch/>
        </p:blipFill>
        <p:spPr bwMode="auto">
          <a:xfrm>
            <a:off x="91440" y="1432560"/>
            <a:ext cx="12009120" cy="177488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27660" y="1557468"/>
            <a:ext cx="11597640" cy="1446550"/>
          </a:xfrm>
          <a:prstGeom prst="rect">
            <a:avLst/>
          </a:prstGeom>
          <a:noFill/>
        </p:spPr>
        <p:txBody>
          <a:bodyPr wrap="square" lIns="91440" tIns="45720" rIns="91440" bIns="45720">
            <a:spAutoFit/>
          </a:bodyPr>
          <a:lstStyle/>
          <a:p>
            <a:pPr algn="ctr" fontAlgn="base">
              <a:spcBef>
                <a:spcPct val="0"/>
              </a:spcBef>
              <a:spcAft>
                <a:spcPct val="0"/>
              </a:spcAft>
            </a:pPr>
            <a:r>
              <a:rPr lang="en-US" sz="4400" b="1" dirty="0" err="1">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Câu</a:t>
            </a:r>
            <a:r>
              <a:rPr lang="en-US" sz="4400" b="1" dirty="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2: </a:t>
            </a:r>
            <a:r>
              <a:rPr lang="en-US" sz="4400" b="1" dirty="0" err="1">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Nhà</a:t>
            </a:r>
            <a:r>
              <a:rPr lang="en-US" sz="4400" b="1" dirty="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4400" b="1" dirty="0" err="1">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Toán</a:t>
            </a:r>
            <a:r>
              <a:rPr lang="en-US" sz="4400" b="1" dirty="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4400" b="1" dirty="0" err="1">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học</a:t>
            </a:r>
            <a:r>
              <a:rPr lang="en-US" sz="4400" b="1" dirty="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4400" b="1" dirty="0" err="1">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Ác-si-mét</a:t>
            </a:r>
            <a:r>
              <a:rPr lang="en-US" sz="4400" b="1" dirty="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4400" b="1" dirty="0" err="1">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sinh</a:t>
            </a:r>
            <a:r>
              <a:rPr lang="en-US" sz="4400" b="1" dirty="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4400" b="1" dirty="0" err="1">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năm</a:t>
            </a:r>
            <a:r>
              <a:rPr lang="en-US" sz="4400" b="1" dirty="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 </a:t>
            </a:r>
            <a:r>
              <a:rPr lang="en-US" sz="44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287</a:t>
            </a:r>
          </a:p>
          <a:p>
            <a:pPr algn="ctr" fontAlgn="base">
              <a:spcBef>
                <a:spcPct val="0"/>
              </a:spcBef>
              <a:spcAft>
                <a:spcPct val="0"/>
              </a:spcAft>
            </a:pPr>
            <a:r>
              <a:rPr lang="en-US" sz="44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Số</a:t>
            </a:r>
            <a:r>
              <a:rPr lang="en-US" sz="44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44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nguyên</a:t>
            </a:r>
            <a:r>
              <a:rPr lang="en-US" sz="44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44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âm</a:t>
            </a:r>
            <a:r>
              <a:rPr lang="en-US" sz="44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ở </a:t>
            </a:r>
            <a:r>
              <a:rPr lang="en-US" sz="44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đây</a:t>
            </a:r>
            <a:r>
              <a:rPr lang="en-US" sz="44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44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có</a:t>
            </a:r>
            <a:r>
              <a:rPr lang="en-US" sz="44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ý </a:t>
            </a:r>
            <a:r>
              <a:rPr lang="en-US" sz="44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nghĩa</a:t>
            </a:r>
            <a:r>
              <a:rPr lang="en-US" sz="44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44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là</a:t>
            </a:r>
            <a:r>
              <a:rPr lang="en-US" sz="44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44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gì</a:t>
            </a:r>
            <a:r>
              <a:rPr lang="en-US" sz="44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a:t>
            </a:r>
            <a:endParaRPr lang="en-US" sz="4400" b="1" dirty="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endParaRPr>
          </a:p>
        </p:txBody>
      </p:sp>
      <p:grpSp>
        <p:nvGrpSpPr>
          <p:cNvPr id="18" name="cau a"/>
          <p:cNvGrpSpPr/>
          <p:nvPr/>
        </p:nvGrpSpPr>
        <p:grpSpPr>
          <a:xfrm>
            <a:off x="289560" y="3570788"/>
            <a:ext cx="5501641" cy="1077413"/>
            <a:chOff x="650211" y="3570787"/>
            <a:chExt cx="3616989" cy="1077413"/>
          </a:xfrm>
        </p:grpSpPr>
        <p:pic>
          <p:nvPicPr>
            <p:cNvPr id="14" name="Picture 13"/>
            <p:cNvPicPr>
              <a:picLocks noChangeAspect="1"/>
            </p:cNvPicPr>
            <p:nvPr/>
          </p:nvPicPr>
          <p:blipFill rotWithShape="1">
            <a:blip r:embed="rId6" cstate="print">
              <a:extLst>
                <a:ext uri="{28A0092B-C50C-407E-A947-70E740481C1C}">
                  <a14:useLocalDpi xmlns:a14="http://schemas.microsoft.com/office/drawing/2010/main" val="0"/>
                </a:ext>
              </a:extLst>
            </a:blip>
            <a:srcRect t="16563" b="16270"/>
            <a:stretch/>
          </p:blipFill>
          <p:spPr>
            <a:xfrm>
              <a:off x="650211" y="3570787"/>
              <a:ext cx="3616989" cy="1077413"/>
            </a:xfrm>
            <a:prstGeom prst="rect">
              <a:avLst/>
            </a:prstGeom>
          </p:spPr>
        </p:pic>
        <p:sp>
          <p:nvSpPr>
            <p:cNvPr id="10" name="Rectangle 9"/>
            <p:cNvSpPr/>
            <p:nvPr/>
          </p:nvSpPr>
          <p:spPr>
            <a:xfrm>
              <a:off x="1742321" y="3607206"/>
              <a:ext cx="1953775" cy="954107"/>
            </a:xfrm>
            <a:prstGeom prst="rect">
              <a:avLst/>
            </a:prstGeom>
            <a:noFill/>
          </p:spPr>
          <p:txBody>
            <a:bodyPr wrap="square" lIns="91440" tIns="45720" rIns="91440" bIns="45720">
              <a:spAutoFit/>
            </a:bodyPr>
            <a:lstStyle/>
            <a:p>
              <a:pPr algn="ctr" fontAlgn="base">
                <a:spcBef>
                  <a:spcPct val="0"/>
                </a:spcBef>
                <a:spcAft>
                  <a:spcPct val="0"/>
                </a:spcAft>
              </a:pPr>
              <a:r>
                <a:rPr lang="en-US" sz="2800" b="1" dirty="0" err="1">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Thời</a:t>
              </a:r>
              <a:r>
                <a:rPr lang="en-US" sz="2800" b="1" dirty="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2800" b="1" dirty="0" err="1">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gian</a:t>
              </a:r>
              <a:r>
                <a:rPr lang="en-US" sz="2800" b="1" dirty="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28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trước</a:t>
              </a:r>
              <a:r>
                <a:rPr lang="en-US" sz="28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28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công</a:t>
              </a:r>
              <a:r>
                <a:rPr lang="en-US" sz="28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2800" b="1" dirty="0" err="1">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nguyên</a:t>
              </a:r>
              <a:endParaRPr lang="en-US" sz="2800" b="1" dirty="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endParaRPr>
            </a:p>
          </p:txBody>
        </p:sp>
      </p:grpSp>
      <p:grpSp>
        <p:nvGrpSpPr>
          <p:cNvPr id="20" name="cau c"/>
          <p:cNvGrpSpPr/>
          <p:nvPr/>
        </p:nvGrpSpPr>
        <p:grpSpPr>
          <a:xfrm>
            <a:off x="6596876" y="3570787"/>
            <a:ext cx="5534164" cy="1077413"/>
            <a:chOff x="4755813" y="3570786"/>
            <a:chExt cx="3616989" cy="1077413"/>
          </a:xfrm>
        </p:grpSpPr>
        <p:pic>
          <p:nvPicPr>
            <p:cNvPr id="15" name="Picture 14"/>
            <p:cNvPicPr>
              <a:picLocks noChangeAspect="1"/>
            </p:cNvPicPr>
            <p:nvPr/>
          </p:nvPicPr>
          <p:blipFill rotWithShape="1">
            <a:blip r:embed="rId6" cstate="print">
              <a:extLst>
                <a:ext uri="{28A0092B-C50C-407E-A947-70E740481C1C}">
                  <a14:useLocalDpi xmlns:a14="http://schemas.microsoft.com/office/drawing/2010/main" val="0"/>
                </a:ext>
              </a:extLst>
            </a:blip>
            <a:srcRect t="16563" b="16270"/>
            <a:stretch/>
          </p:blipFill>
          <p:spPr>
            <a:xfrm>
              <a:off x="4755813" y="3570786"/>
              <a:ext cx="3616989" cy="1077413"/>
            </a:xfrm>
            <a:prstGeom prst="rect">
              <a:avLst/>
            </a:prstGeom>
          </p:spPr>
        </p:pic>
        <p:sp>
          <p:nvSpPr>
            <p:cNvPr id="11" name="Rectangle 10"/>
            <p:cNvSpPr/>
            <p:nvPr/>
          </p:nvSpPr>
          <p:spPr>
            <a:xfrm>
              <a:off x="5802998" y="3607205"/>
              <a:ext cx="1683323" cy="954107"/>
            </a:xfrm>
            <a:prstGeom prst="rect">
              <a:avLst/>
            </a:prstGeom>
            <a:noFill/>
          </p:spPr>
          <p:txBody>
            <a:bodyPr wrap="square" lIns="91440" tIns="45720" rIns="91440" bIns="45720">
              <a:spAutoFit/>
            </a:bodyPr>
            <a:lstStyle/>
            <a:p>
              <a:pPr algn="ctr" fontAlgn="base">
                <a:spcBef>
                  <a:spcPct val="0"/>
                </a:spcBef>
                <a:spcAft>
                  <a:spcPct val="0"/>
                </a:spcAft>
              </a:pPr>
              <a:r>
                <a:rPr lang="en-US" sz="2800" b="1" dirty="0" err="1">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Thời</a:t>
              </a:r>
              <a:r>
                <a:rPr lang="en-US" sz="2800" b="1" dirty="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2800" b="1" dirty="0" err="1">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gian</a:t>
              </a:r>
              <a:r>
                <a:rPr lang="en-US" sz="2800" b="1" dirty="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28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trước</a:t>
              </a:r>
              <a:r>
                <a:rPr lang="en-US" sz="28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28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thế</a:t>
              </a:r>
              <a:r>
                <a:rPr lang="en-US" sz="28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28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kỉ</a:t>
              </a:r>
              <a:r>
                <a:rPr lang="en-US" sz="28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XXI</a:t>
              </a:r>
              <a:endParaRPr lang="en-US" sz="2800" b="1" dirty="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endParaRPr>
            </a:p>
          </p:txBody>
        </p:sp>
      </p:grpSp>
      <p:grpSp>
        <p:nvGrpSpPr>
          <p:cNvPr id="19" name="cau b"/>
          <p:cNvGrpSpPr/>
          <p:nvPr/>
        </p:nvGrpSpPr>
        <p:grpSpPr>
          <a:xfrm>
            <a:off x="289560" y="4711479"/>
            <a:ext cx="5501641" cy="1077413"/>
            <a:chOff x="650211" y="4711478"/>
            <a:chExt cx="3616989" cy="1077413"/>
          </a:xfrm>
        </p:grpSpPr>
        <p:pic>
          <p:nvPicPr>
            <p:cNvPr id="16" name="Picture 15"/>
            <p:cNvPicPr>
              <a:picLocks noChangeAspect="1"/>
            </p:cNvPicPr>
            <p:nvPr/>
          </p:nvPicPr>
          <p:blipFill rotWithShape="1">
            <a:blip r:embed="rId6" cstate="print">
              <a:extLst>
                <a:ext uri="{28A0092B-C50C-407E-A947-70E740481C1C}">
                  <a14:useLocalDpi xmlns:a14="http://schemas.microsoft.com/office/drawing/2010/main" val="0"/>
                </a:ext>
              </a:extLst>
            </a:blip>
            <a:srcRect t="16563" b="16270"/>
            <a:stretch/>
          </p:blipFill>
          <p:spPr>
            <a:xfrm>
              <a:off x="650211" y="4711478"/>
              <a:ext cx="3616989" cy="1077413"/>
            </a:xfrm>
            <a:prstGeom prst="rect">
              <a:avLst/>
            </a:prstGeom>
          </p:spPr>
        </p:pic>
        <p:sp>
          <p:nvSpPr>
            <p:cNvPr id="12" name="Rectangle 11"/>
            <p:cNvSpPr/>
            <p:nvPr/>
          </p:nvSpPr>
          <p:spPr>
            <a:xfrm>
              <a:off x="1742321" y="4786746"/>
              <a:ext cx="1863601" cy="954107"/>
            </a:xfrm>
            <a:prstGeom prst="rect">
              <a:avLst/>
            </a:prstGeom>
            <a:noFill/>
          </p:spPr>
          <p:txBody>
            <a:bodyPr wrap="square" lIns="91440" tIns="45720" rIns="91440" bIns="45720">
              <a:spAutoFit/>
            </a:bodyPr>
            <a:lstStyle/>
            <a:p>
              <a:pPr algn="ctr" fontAlgn="base">
                <a:spcBef>
                  <a:spcPct val="0"/>
                </a:spcBef>
                <a:spcAft>
                  <a:spcPct val="0"/>
                </a:spcAft>
              </a:pPr>
              <a:r>
                <a:rPr lang="en-US" sz="28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Thời</a:t>
              </a:r>
              <a:r>
                <a:rPr lang="en-US" sz="28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28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gian</a:t>
              </a:r>
              <a:r>
                <a:rPr lang="en-US" sz="28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28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sau</a:t>
              </a:r>
              <a:r>
                <a:rPr lang="en-US" sz="28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28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công</a:t>
              </a:r>
              <a:r>
                <a:rPr lang="en-US" sz="28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28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nguyên</a:t>
              </a:r>
              <a:endParaRPr lang="en-US" sz="2800" b="1" dirty="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endParaRPr>
            </a:p>
          </p:txBody>
        </p:sp>
      </p:grpSp>
      <p:grpSp>
        <p:nvGrpSpPr>
          <p:cNvPr id="21" name="cau d"/>
          <p:cNvGrpSpPr/>
          <p:nvPr/>
        </p:nvGrpSpPr>
        <p:grpSpPr>
          <a:xfrm>
            <a:off x="6596877" y="4806540"/>
            <a:ext cx="5534164" cy="1077413"/>
            <a:chOff x="4707116" y="4806539"/>
            <a:chExt cx="3616989" cy="1077413"/>
          </a:xfrm>
        </p:grpSpPr>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t="16563" b="16270"/>
            <a:stretch/>
          </p:blipFill>
          <p:spPr>
            <a:xfrm>
              <a:off x="4707116" y="4806539"/>
              <a:ext cx="3616989" cy="1077413"/>
            </a:xfrm>
            <a:prstGeom prst="rect">
              <a:avLst/>
            </a:prstGeom>
          </p:spPr>
        </p:pic>
        <p:sp>
          <p:nvSpPr>
            <p:cNvPr id="13" name="Rectangle 12"/>
            <p:cNvSpPr/>
            <p:nvPr/>
          </p:nvSpPr>
          <p:spPr>
            <a:xfrm>
              <a:off x="5754302" y="4860249"/>
              <a:ext cx="1683321" cy="954107"/>
            </a:xfrm>
            <a:prstGeom prst="rect">
              <a:avLst/>
            </a:prstGeom>
            <a:noFill/>
          </p:spPr>
          <p:txBody>
            <a:bodyPr wrap="square" lIns="91440" tIns="45720" rIns="91440" bIns="45720">
              <a:spAutoFit/>
            </a:bodyPr>
            <a:lstStyle/>
            <a:p>
              <a:pPr algn="ctr" fontAlgn="base">
                <a:spcBef>
                  <a:spcPct val="0"/>
                </a:spcBef>
                <a:spcAft>
                  <a:spcPct val="0"/>
                </a:spcAft>
              </a:pPr>
              <a:r>
                <a:rPr lang="en-US" sz="2800" b="1" dirty="0" err="1">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Thời</a:t>
              </a:r>
              <a:r>
                <a:rPr lang="en-US" sz="2800" b="1" dirty="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2800" b="1" dirty="0" err="1">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gian</a:t>
              </a:r>
              <a:r>
                <a:rPr lang="en-US" sz="2800" b="1" dirty="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28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sau</a:t>
              </a:r>
              <a:r>
                <a:rPr lang="en-US" sz="28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28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thế</a:t>
              </a:r>
              <a:r>
                <a:rPr lang="en-US" sz="28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2800" b="1" dirty="0" err="1">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kỉ</a:t>
              </a:r>
              <a:r>
                <a:rPr lang="en-US" sz="2800" b="1" dirty="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XXI</a:t>
              </a:r>
            </a:p>
          </p:txBody>
        </p:sp>
      </p:grpSp>
      <p:sp>
        <p:nvSpPr>
          <p:cNvPr id="25" name="Rectangle 24">
            <a:hlinkClick r:id="rId7" action="ppaction://hlinksldjump"/>
          </p:cNvPr>
          <p:cNvSpPr/>
          <p:nvPr/>
        </p:nvSpPr>
        <p:spPr>
          <a:xfrm>
            <a:off x="8900160" y="6251370"/>
            <a:ext cx="1524000" cy="4572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fontAlgn="base">
              <a:spcBef>
                <a:spcPct val="0"/>
              </a:spcBef>
              <a:spcAft>
                <a:spcPct val="0"/>
              </a:spcAft>
            </a:pPr>
            <a:r>
              <a:rPr lang="en-US" b="1" smtClean="0">
                <a:solidFill>
                  <a:prstClr val="white"/>
                </a:solidFill>
              </a:rPr>
              <a:t>TIẾP TỤC</a:t>
            </a:r>
            <a:endParaRPr lang="en-US" b="1" dirty="0">
              <a:solidFill>
                <a:prstClr val="white"/>
              </a:solidFill>
            </a:endParaRPr>
          </a:p>
        </p:txBody>
      </p:sp>
      <p:sp>
        <p:nvSpPr>
          <p:cNvPr id="22" name="TextBox 21"/>
          <p:cNvSpPr txBox="1"/>
          <p:nvPr/>
        </p:nvSpPr>
        <p:spPr>
          <a:xfrm>
            <a:off x="1310050" y="3755550"/>
            <a:ext cx="390617" cy="707886"/>
          </a:xfrm>
          <a:prstGeom prst="rect">
            <a:avLst/>
          </a:prstGeom>
          <a:noFill/>
        </p:spPr>
        <p:txBody>
          <a:bodyPr wrap="square" rtlCol="0">
            <a:spAutoFit/>
          </a:bodyPr>
          <a:lstStyle/>
          <a:p>
            <a:r>
              <a:rPr lang="en-US" sz="4000" smtClean="0">
                <a:solidFill>
                  <a:schemeClr val="bg1"/>
                </a:solidFill>
              </a:rPr>
              <a:t>A</a:t>
            </a:r>
            <a:endParaRPr lang="en-US" sz="4000">
              <a:solidFill>
                <a:schemeClr val="bg1"/>
              </a:solidFill>
            </a:endParaRPr>
          </a:p>
        </p:txBody>
      </p:sp>
      <p:sp>
        <p:nvSpPr>
          <p:cNvPr id="24" name="TextBox 23"/>
          <p:cNvSpPr txBox="1"/>
          <p:nvPr/>
        </p:nvSpPr>
        <p:spPr>
          <a:xfrm>
            <a:off x="7643268" y="3698931"/>
            <a:ext cx="532585" cy="707886"/>
          </a:xfrm>
          <a:prstGeom prst="rect">
            <a:avLst/>
          </a:prstGeom>
          <a:noFill/>
        </p:spPr>
        <p:txBody>
          <a:bodyPr wrap="square" rtlCol="0">
            <a:spAutoFit/>
          </a:bodyPr>
          <a:lstStyle/>
          <a:p>
            <a:r>
              <a:rPr lang="en-US" sz="4000">
                <a:solidFill>
                  <a:schemeClr val="bg1"/>
                </a:solidFill>
              </a:rPr>
              <a:t>B</a:t>
            </a:r>
          </a:p>
        </p:txBody>
      </p:sp>
      <p:sp>
        <p:nvSpPr>
          <p:cNvPr id="26" name="TextBox 25"/>
          <p:cNvSpPr txBox="1"/>
          <p:nvPr/>
        </p:nvSpPr>
        <p:spPr>
          <a:xfrm>
            <a:off x="1310050" y="4860250"/>
            <a:ext cx="390617" cy="707886"/>
          </a:xfrm>
          <a:prstGeom prst="rect">
            <a:avLst/>
          </a:prstGeom>
          <a:noFill/>
        </p:spPr>
        <p:txBody>
          <a:bodyPr wrap="square" rtlCol="0">
            <a:spAutoFit/>
          </a:bodyPr>
          <a:lstStyle/>
          <a:p>
            <a:r>
              <a:rPr lang="en-US" sz="4000">
                <a:solidFill>
                  <a:schemeClr val="bg1"/>
                </a:solidFill>
              </a:rPr>
              <a:t>C</a:t>
            </a:r>
          </a:p>
        </p:txBody>
      </p:sp>
      <p:sp>
        <p:nvSpPr>
          <p:cNvPr id="27" name="TextBox 26"/>
          <p:cNvSpPr txBox="1"/>
          <p:nvPr/>
        </p:nvSpPr>
        <p:spPr>
          <a:xfrm>
            <a:off x="7600974" y="4896242"/>
            <a:ext cx="390617" cy="707886"/>
          </a:xfrm>
          <a:prstGeom prst="rect">
            <a:avLst/>
          </a:prstGeom>
          <a:noFill/>
        </p:spPr>
        <p:txBody>
          <a:bodyPr wrap="square" rtlCol="0">
            <a:spAutoFit/>
          </a:bodyPr>
          <a:lstStyle/>
          <a:p>
            <a:r>
              <a:rPr lang="en-US" sz="4000">
                <a:solidFill>
                  <a:schemeClr val="bg1"/>
                </a:solidFill>
              </a:rPr>
              <a:t>D</a:t>
            </a:r>
          </a:p>
        </p:txBody>
      </p:sp>
      <p:pic>
        <p:nvPicPr>
          <p:cNvPr id="40" name="Picture 39"/>
          <p:cNvPicPr>
            <a:picLocks noChangeAspect="1"/>
          </p:cNvPicPr>
          <p:nvPr/>
        </p:nvPicPr>
        <p:blipFill>
          <a:blip r:embed="rId8"/>
          <a:stretch>
            <a:fillRect/>
          </a:stretch>
        </p:blipFill>
        <p:spPr>
          <a:xfrm>
            <a:off x="574796" y="3014011"/>
            <a:ext cx="1567995" cy="1869072"/>
          </a:xfrm>
          <a:prstGeom prst="rect">
            <a:avLst/>
          </a:prstGeom>
        </p:spPr>
      </p:pic>
      <p:pic>
        <p:nvPicPr>
          <p:cNvPr id="41" name="Picture 40"/>
          <p:cNvPicPr>
            <a:picLocks noChangeAspect="1"/>
          </p:cNvPicPr>
          <p:nvPr/>
        </p:nvPicPr>
        <p:blipFill>
          <a:blip r:embed="rId9"/>
          <a:stretch>
            <a:fillRect/>
          </a:stretch>
        </p:blipFill>
        <p:spPr>
          <a:xfrm>
            <a:off x="7226898" y="3415435"/>
            <a:ext cx="1138767" cy="1244510"/>
          </a:xfrm>
          <a:prstGeom prst="rect">
            <a:avLst/>
          </a:prstGeom>
        </p:spPr>
      </p:pic>
      <p:pic>
        <p:nvPicPr>
          <p:cNvPr id="42" name="Picture 41"/>
          <p:cNvPicPr>
            <a:picLocks noChangeAspect="1"/>
          </p:cNvPicPr>
          <p:nvPr/>
        </p:nvPicPr>
        <p:blipFill>
          <a:blip r:embed="rId9"/>
          <a:stretch>
            <a:fillRect/>
          </a:stretch>
        </p:blipFill>
        <p:spPr>
          <a:xfrm>
            <a:off x="935974" y="4653493"/>
            <a:ext cx="1138767" cy="1244510"/>
          </a:xfrm>
          <a:prstGeom prst="rect">
            <a:avLst/>
          </a:prstGeom>
        </p:spPr>
      </p:pic>
      <p:pic>
        <p:nvPicPr>
          <p:cNvPr id="43" name="Picture 42"/>
          <p:cNvPicPr>
            <a:picLocks noChangeAspect="1"/>
          </p:cNvPicPr>
          <p:nvPr/>
        </p:nvPicPr>
        <p:blipFill>
          <a:blip r:embed="rId9"/>
          <a:stretch>
            <a:fillRect/>
          </a:stretch>
        </p:blipFill>
        <p:spPr>
          <a:xfrm>
            <a:off x="7393444" y="4729541"/>
            <a:ext cx="1138767" cy="1244510"/>
          </a:xfrm>
          <a:prstGeom prst="rect">
            <a:avLst/>
          </a:prstGeom>
        </p:spPr>
      </p:pic>
    </p:spTree>
    <p:extLst>
      <p:ext uri="{BB962C8B-B14F-4D97-AF65-F5344CB8AC3E}">
        <p14:creationId xmlns:p14="http://schemas.microsoft.com/office/powerpoint/2010/main" val="32546051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8"/>
                    </p:tgtEl>
                  </p:cond>
                </p:stCondLst>
                <p:endSync evt="end" delay="0">
                  <p:rtn val="all"/>
                </p:endSync>
                <p:childTnLst>
                  <p:par>
                    <p:cTn id="11" fill="hold">
                      <p:stCondLst>
                        <p:cond delay="0"/>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barn(inVertical)">
                                      <p:cBhvr>
                                        <p:cTn id="15" dur="500"/>
                                        <p:tgtEl>
                                          <p:spTgt spid="40"/>
                                        </p:tgtEl>
                                      </p:cBhvr>
                                    </p:animEffect>
                                  </p:childTnLst>
                                </p:cTn>
                              </p:par>
                            </p:childTnLst>
                          </p:cTn>
                        </p:par>
                      </p:childTnLst>
                    </p:cTn>
                  </p:par>
                </p:childTnLst>
              </p:cTn>
              <p:nextCondLst>
                <p:cond evt="onClick" delay="0">
                  <p:tgtEl>
                    <p:spTgt spid="18"/>
                  </p:tgtEl>
                </p:cond>
              </p:nextCondLst>
            </p:seq>
            <p:seq concurrent="1" nextAc="seek">
              <p:cTn id="16" restart="whenNotActive" fill="hold" evtFilter="cancelBubble" nodeType="interactiveSeq">
                <p:stCondLst>
                  <p:cond evt="onClick" delay="0">
                    <p:tgtEl>
                      <p:spTgt spid="21"/>
                    </p:tgtEl>
                  </p:cond>
                </p:stCondLst>
                <p:endSync evt="end" delay="0">
                  <p:rtn val="all"/>
                </p:endSync>
                <p:childTnLst>
                  <p:par>
                    <p:cTn id="17" fill="hold">
                      <p:stCondLst>
                        <p:cond delay="0"/>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barn(inVertical)">
                                      <p:cBhvr>
                                        <p:cTn id="21" dur="500"/>
                                        <p:tgtEl>
                                          <p:spTgt spid="43"/>
                                        </p:tgtEl>
                                      </p:cBhvr>
                                    </p:animEffect>
                                  </p:childTnLst>
                                </p:cTn>
                              </p:par>
                            </p:childTnLst>
                          </p:cTn>
                        </p:par>
                      </p:childTnLst>
                    </p:cTn>
                  </p:par>
                </p:childTnLst>
              </p:cTn>
              <p:nextCondLst>
                <p:cond evt="onClick" delay="0">
                  <p:tgtEl>
                    <p:spTgt spid="21"/>
                  </p:tgtEl>
                </p:cond>
              </p:nextCondLst>
            </p:seq>
            <p:seq concurrent="1" nextAc="seek">
              <p:cTn id="22" restart="whenNotActive" fill="hold" evtFilter="cancelBubble" nodeType="interactiveSeq">
                <p:stCondLst>
                  <p:cond evt="onClick" delay="0">
                    <p:tgtEl>
                      <p:spTgt spid="19"/>
                    </p:tgtEl>
                  </p:cond>
                </p:stCondLst>
                <p:endSync evt="end" delay="0">
                  <p:rtn val="all"/>
                </p:endSync>
                <p:childTnLst>
                  <p:par>
                    <p:cTn id="23" fill="hold">
                      <p:stCondLst>
                        <p:cond delay="0"/>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barn(inVertical)">
                                      <p:cBhvr>
                                        <p:cTn id="27" dur="500"/>
                                        <p:tgtEl>
                                          <p:spTgt spid="42"/>
                                        </p:tgtEl>
                                      </p:cBhvr>
                                    </p:animEffect>
                                  </p:childTnLst>
                                </p:cTn>
                              </p:par>
                            </p:childTnLst>
                          </p:cTn>
                        </p:par>
                      </p:childTnLst>
                    </p:cTn>
                  </p:par>
                </p:childTnLst>
              </p:cTn>
              <p:nextCondLst>
                <p:cond evt="onClick" delay="0">
                  <p:tgtEl>
                    <p:spTgt spid="19"/>
                  </p:tgtEl>
                </p:cond>
              </p:nextCondLst>
            </p:seq>
            <p:seq concurrent="1" nextAc="seek">
              <p:cTn id="28" restart="whenNotActive" fill="hold" evtFilter="cancelBubble" nodeType="interactiveSeq">
                <p:stCondLst>
                  <p:cond evt="onClick" delay="0">
                    <p:tgtEl>
                      <p:spTgt spid="20"/>
                    </p:tgtEl>
                  </p:cond>
                </p:stCondLst>
                <p:endSync evt="end" delay="0">
                  <p:rtn val="all"/>
                </p:endSync>
                <p:childTnLst>
                  <p:par>
                    <p:cTn id="29" fill="hold">
                      <p:stCondLst>
                        <p:cond delay="0"/>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barn(inVertical)">
                                      <p:cBhvr>
                                        <p:cTn id="33" dur="500"/>
                                        <p:tgtEl>
                                          <p:spTgt spid="41"/>
                                        </p:tgtEl>
                                      </p:cBhvr>
                                    </p:animEffect>
                                  </p:childTnLst>
                                </p:cTn>
                              </p:par>
                            </p:childTnLst>
                          </p:cTn>
                        </p:par>
                      </p:childTnLst>
                    </p:cTn>
                  </p:par>
                </p:childTnLst>
              </p:cTn>
              <p:nextCondLst>
                <p:cond evt="onClick" delay="0">
                  <p:tgtEl>
                    <p:spTgt spid="20"/>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5988" t="39584" r="23762" b="25416"/>
          <a:stretch/>
        </p:blipFill>
        <p:spPr>
          <a:xfrm>
            <a:off x="0" y="482524"/>
            <a:ext cx="12020606" cy="4707369"/>
          </a:xfrm>
          <a:prstGeom prst="rect">
            <a:avLst/>
          </a:prstGeom>
        </p:spPr>
      </p:pic>
      <p:pic>
        <p:nvPicPr>
          <p:cNvPr id="3" name="Picture 2"/>
          <p:cNvPicPr>
            <a:picLocks noChangeAspect="1"/>
          </p:cNvPicPr>
          <p:nvPr/>
        </p:nvPicPr>
        <p:blipFill rotWithShape="1">
          <a:blip r:embed="rId3">
            <a:extLst/>
          </a:blip>
          <a:srcRect l="82402" t="43516" r="10146" b="34304"/>
          <a:stretch/>
        </p:blipFill>
        <p:spPr>
          <a:xfrm>
            <a:off x="11120316" y="5305303"/>
            <a:ext cx="969541" cy="1622495"/>
          </a:xfrm>
          <a:prstGeom prst="rect">
            <a:avLst/>
          </a:prstGeom>
        </p:spPr>
      </p:pic>
      <p:sp>
        <p:nvSpPr>
          <p:cNvPr id="5" name="Rectangle 4"/>
          <p:cNvSpPr>
            <a:spLocks noChangeArrowheads="1"/>
          </p:cNvSpPr>
          <p:nvPr/>
        </p:nvSpPr>
        <p:spPr bwMode="auto">
          <a:xfrm>
            <a:off x="106612" y="5577941"/>
            <a:ext cx="10789185" cy="1077218"/>
          </a:xfrm>
          <a:prstGeom prst="rect">
            <a:avLst/>
          </a:prstGeom>
          <a:solidFill>
            <a:srgbClr val="FFD347"/>
          </a:solidFill>
          <a:ln>
            <a:noFill/>
          </a:ln>
          <a:effec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z="32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altLang="en-US" sz="32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2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ngày</a:t>
            </a:r>
            <a:r>
              <a:rPr lang="en-US" altLang="en-US" sz="32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2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altLang="en-US" sz="32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2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nhiệt</a:t>
            </a:r>
            <a:r>
              <a:rPr lang="en-US" altLang="en-US" sz="32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2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altLang="en-US" sz="32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2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a:t>
            </a:r>
            <a:r>
              <a:rPr lang="en-US" altLang="en-US" sz="3200" baseline="300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0</a:t>
            </a:r>
            <a:r>
              <a:rPr lang="en-US" altLang="en-US" sz="32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t>
            </a:r>
            <a:r>
              <a:rPr lang="en-US" altLang="en-US" sz="32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2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altLang="en-US" sz="3200" baseline="300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0</a:t>
            </a:r>
            <a:r>
              <a:rPr lang="en-US" altLang="en-US" sz="32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t>
            </a:r>
            <a:r>
              <a:rPr lang="en-US" altLang="en-US" sz="32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2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6</a:t>
            </a:r>
            <a:r>
              <a:rPr lang="en-US" altLang="en-US" sz="3200" baseline="300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0</a:t>
            </a:r>
            <a:r>
              <a:rPr lang="en-US" altLang="en-US" sz="32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t>
            </a:r>
            <a:r>
              <a:rPr lang="en-US" alt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altLang="en-US" sz="32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2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7</a:t>
            </a:r>
            <a:r>
              <a:rPr lang="en-US" altLang="en-US" sz="3200" baseline="300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0</a:t>
            </a:r>
            <a:r>
              <a:rPr lang="en-US" altLang="en-US" sz="32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t>
            </a:r>
            <a:r>
              <a:rPr lang="en-US" altLang="en-US" sz="32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alt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ngày</a:t>
            </a:r>
            <a:r>
              <a:rPr lang="en-US" alt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alt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mức</a:t>
            </a:r>
            <a:r>
              <a:rPr lang="en-US" alt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nhiệt</a:t>
            </a:r>
            <a:r>
              <a:rPr lang="en-US" alt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dưới</a:t>
            </a:r>
            <a:r>
              <a:rPr lang="en-US" alt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0</a:t>
            </a:r>
            <a:r>
              <a:rPr lang="en-US" altLang="en-US" sz="3200" b="1" baseline="300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0</a:t>
            </a:r>
            <a:r>
              <a:rPr lang="en-US" altLang="en-US" sz="32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a:t>
            </a:r>
            <a:endParaRPr lang="en-US" altLang="en-US" sz="3200" b="1" dirty="0" smtClean="0">
              <a:solidFill>
                <a:srgbClr val="FF0000"/>
              </a:solidFill>
              <a:latin typeface="Times New Roman" panose="02020603050405020304" pitchFamily="18" charset="0"/>
              <a:cs typeface="Times New Roman" panose="02020603050405020304" pitchFamily="18" charset="0"/>
            </a:endParaRPr>
          </a:p>
        </p:txBody>
      </p:sp>
      <p:sp>
        <p:nvSpPr>
          <p:cNvPr id="6" name="Rectangle 4"/>
          <p:cNvSpPr>
            <a:spLocks noChangeArrowheads="1"/>
          </p:cNvSpPr>
          <p:nvPr/>
        </p:nvSpPr>
        <p:spPr bwMode="auto">
          <a:xfrm>
            <a:off x="549375" y="5577941"/>
            <a:ext cx="9250316" cy="1077218"/>
          </a:xfrm>
          <a:prstGeom prst="rect">
            <a:avLst/>
          </a:prstGeom>
          <a:solidFill>
            <a:srgbClr val="FFD347"/>
          </a:solidFill>
          <a:ln>
            <a:noFill/>
          </a:ln>
          <a:effec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altLang="en-US" sz="32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altLang="en-US" sz="32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2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altLang="en-US" sz="32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 -2</a:t>
            </a:r>
            <a:r>
              <a:rPr lang="en-US" altLang="en-US" sz="32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- 6</a:t>
            </a:r>
            <a:r>
              <a:rPr lang="en-US" altLang="en-US" sz="32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-7 </a:t>
            </a:r>
            <a:r>
              <a:rPr lang="vi-VN" alt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 gọi là </a:t>
            </a:r>
            <a:r>
              <a:rPr lang="vi-VN" alt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số nguyên </a:t>
            </a:r>
            <a:r>
              <a:rPr lang="vi-VN" altLang="en-US" sz="32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âm</a:t>
            </a:r>
            <a:r>
              <a:rPr lang="vi-VN" altLang="en-US" sz="32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a:p>
            <a:pPr algn="ctr" eaLnBrk="0" fontAlgn="base" hangingPunct="0">
              <a:spcBef>
                <a:spcPct val="0"/>
              </a:spcBef>
              <a:spcAft>
                <a:spcPct val="0"/>
              </a:spcAft>
            </a:pPr>
            <a:endParaRPr lang="en-US" altLang="en-US" sz="3200" dirty="0" smtClean="0">
              <a:solidFill>
                <a:prstClr val="black"/>
              </a:solidFill>
              <a:latin typeface="Times New Roman" panose="02020603050405020304" pitchFamily="18" charset="0"/>
              <a:cs typeface="Times New Roman" panose="02020603050405020304" pitchFamily="18" charset="0"/>
            </a:endParaRPr>
          </a:p>
        </p:txBody>
      </p:sp>
      <p:sp>
        <p:nvSpPr>
          <p:cNvPr id="8" name="Cloud Callout 7"/>
          <p:cNvSpPr/>
          <p:nvPr/>
        </p:nvSpPr>
        <p:spPr>
          <a:xfrm>
            <a:off x="6249879" y="2249210"/>
            <a:ext cx="5460008" cy="2831292"/>
          </a:xfrm>
          <a:prstGeom prst="cloudCallout">
            <a:avLst>
              <a:gd name="adj1" fmla="val 43182"/>
              <a:gd name="adj2" fmla="val 71523"/>
            </a:avLst>
          </a:prstGeom>
          <a:solidFill>
            <a:srgbClr val="FF00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lgn="ctr">
              <a:lnSpc>
                <a:spcPct val="115000"/>
              </a:lnSpc>
            </a:pPr>
            <a:r>
              <a:rPr lang="en-US" sz="2800" b="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E</a:t>
            </a:r>
            <a:r>
              <a:rPr lang="en-US" sz="2800" b="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m có nhận xét gì về nhiệt độ của các ngày 18, 19, 22, 23, 24?</a:t>
            </a:r>
            <a:endPar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4">
            <a:extLst>
              <a:ext uri="{FF2B5EF4-FFF2-40B4-BE49-F238E27FC236}">
                <a16:creationId xmlns:a16="http://schemas.microsoft.com/office/drawing/2014/main" xmlns="" id="{58E6D429-DC53-47C4-8036-1E9D12B8E28B}"/>
              </a:ext>
            </a:extLst>
          </p:cNvPr>
          <p:cNvSpPr/>
          <p:nvPr/>
        </p:nvSpPr>
        <p:spPr>
          <a:xfrm>
            <a:off x="36141" y="54868"/>
            <a:ext cx="5717294" cy="493723"/>
          </a:xfrm>
          <a:prstGeom prst="roundRect">
            <a:avLst/>
          </a:prstGeom>
          <a:solidFill>
            <a:srgbClr val="1F4E79"/>
          </a:solidFill>
          <a:ln w="25400" cap="flat" cmpd="sng" algn="ctr">
            <a:solidFill>
              <a:srgbClr val="CC4757">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smtClean="0">
                <a:ln>
                  <a:noFill/>
                </a:ln>
                <a:solidFill>
                  <a:prstClr val="white"/>
                </a:solidFill>
                <a:effectLst/>
                <a:uLnTx/>
                <a:uFillTx/>
                <a:latin typeface="Arial" panose="020B0604020202020204" pitchFamily="34" charset="0"/>
                <a:ea typeface="+mn-ea"/>
                <a:cs typeface="Arial" panose="020B0604020202020204" pitchFamily="34" charset="0"/>
              </a:rPr>
              <a:t>HOẠT</a:t>
            </a:r>
            <a:r>
              <a:rPr kumimoji="0" lang="en-US" sz="2800" b="1" i="0" u="none" strike="noStrike" kern="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baseline="0" noProof="0" err="1" smtClean="0">
                <a:ln>
                  <a:noFill/>
                </a:ln>
                <a:solidFill>
                  <a:prstClr val="white"/>
                </a:solidFill>
                <a:effectLst/>
                <a:uLnTx/>
                <a:uFillTx/>
                <a:latin typeface="Arial" panose="020B0604020202020204" pitchFamily="34" charset="0"/>
                <a:ea typeface="+mn-ea"/>
                <a:cs typeface="Arial" panose="020B0604020202020204" pitchFamily="34" charset="0"/>
              </a:rPr>
              <a:t>ĐỘNG</a:t>
            </a:r>
            <a:r>
              <a:rPr kumimoji="0" lang="en-US" sz="2800" b="1" i="0" u="none" strike="noStrike" kern="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 KHỞI</a:t>
            </a:r>
            <a:r>
              <a:rPr kumimoji="0" lang="en-US" sz="2800" b="1" i="0" u="none" strike="noStrike" kern="0" cap="none" spc="0" normalizeH="0" noProof="0" smtClean="0">
                <a:ln>
                  <a:noFill/>
                </a:ln>
                <a:solidFill>
                  <a:prstClr val="white"/>
                </a:solidFill>
                <a:effectLst/>
                <a:uLnTx/>
                <a:uFillTx/>
                <a:latin typeface="Arial" panose="020B0604020202020204" pitchFamily="34" charset="0"/>
                <a:ea typeface="+mn-ea"/>
                <a:cs typeface="Arial" panose="020B0604020202020204" pitchFamily="34" charset="0"/>
              </a:rPr>
              <a:t> ĐỘNG</a:t>
            </a:r>
            <a:endParaRPr kumimoji="0" lang="en-US" sz="2800" b="1" i="0" u="none" strike="noStrike" kern="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6761976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circle(in)">
                                      <p:cBhvr>
                                        <p:cTn id="27" dur="20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3" presetClass="exit" presetSubtype="32" fill="hold" grpId="1" nodeType="clickEffect">
                                  <p:stCondLst>
                                    <p:cond delay="0"/>
                                  </p:stCondLst>
                                  <p:childTnLst>
                                    <p:animEffect transition="out" filter="plus(out)">
                                      <p:cBhvr>
                                        <p:cTn id="31" dur="2000"/>
                                        <p:tgtEl>
                                          <p:spTgt spid="5"/>
                                        </p:tgtEl>
                                      </p:cBhvr>
                                    </p:animEffect>
                                    <p:set>
                                      <p:cBhvr>
                                        <p:cTn id="32" dur="1" fill="hold">
                                          <p:stCondLst>
                                            <p:cond delay="1999"/>
                                          </p:stCondLst>
                                        </p:cTn>
                                        <p:tgtEl>
                                          <p:spTgt spid="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circle(in)">
                                      <p:cBhvr>
                                        <p:cTn id="3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8" grpId="0" animBg="1"/>
      <p:bldP spid="8"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3" name="Picture 3" descr="C:\Users\ADMIN\Desktop\Tai nguyen thiet ke tro choi\Bảng gỗ\wooden-blank-sign-clipar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085320" cy="31496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89560" y="3429000"/>
            <a:ext cx="11795760" cy="2590800"/>
          </a:xfrm>
          <a:prstGeom prst="rect">
            <a:avLst/>
          </a:prstGeom>
          <a:solidFill>
            <a:schemeClr val="bg1">
              <a:alpha val="6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pic>
        <p:nvPicPr>
          <p:cNvPr id="3" name="Picture 3" descr="C:\Users\ADMIN\Desktop\Tai nguyen thiet ke tro choi\Bảng gỗ\wooden-blank-sign-clipart-1.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47753" b="99157" l="3133" r="89975"/>
                    </a14:imgEffect>
                  </a14:imgLayer>
                </a14:imgProps>
              </a:ext>
              <a:ext uri="{28A0092B-C50C-407E-A947-70E740481C1C}">
                <a14:useLocalDpi xmlns:a14="http://schemas.microsoft.com/office/drawing/2010/main" val="0"/>
              </a:ext>
            </a:extLst>
          </a:blip>
          <a:srcRect l="5548" t="54240" r="9079" b="1"/>
          <a:stretch/>
        </p:blipFill>
        <p:spPr bwMode="auto">
          <a:xfrm>
            <a:off x="135116" y="1003490"/>
            <a:ext cx="12009120" cy="230828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3002" y="1254624"/>
            <a:ext cx="12255002" cy="1754326"/>
          </a:xfrm>
          <a:prstGeom prst="rect">
            <a:avLst/>
          </a:prstGeom>
          <a:noFill/>
        </p:spPr>
        <p:txBody>
          <a:bodyPr wrap="square" lIns="91440" tIns="45720" rIns="91440" bIns="45720">
            <a:spAutoFit/>
          </a:bodyPr>
          <a:lstStyle/>
          <a:p>
            <a:pPr algn="ctr" fontAlgn="base">
              <a:spcBef>
                <a:spcPct val="0"/>
              </a:spcBef>
              <a:spcAft>
                <a:spcPct val="0"/>
              </a:spcAft>
            </a:pPr>
            <a:r>
              <a:rPr lang="en-US" sz="3600" b="1" dirty="0" err="1">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Câu</a:t>
            </a:r>
            <a:r>
              <a:rPr lang="en-US" sz="3600" b="1" dirty="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36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3: </a:t>
            </a:r>
            <a:r>
              <a:rPr lang="en-US" sz="36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Viết</a:t>
            </a:r>
            <a:r>
              <a:rPr lang="en-US" sz="36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36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số</a:t>
            </a:r>
            <a:r>
              <a:rPr lang="en-US" sz="36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36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nguyên</a:t>
            </a:r>
            <a:r>
              <a:rPr lang="en-US" sz="36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36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âm</a:t>
            </a:r>
            <a:r>
              <a:rPr lang="en-US" sz="36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36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biểu</a:t>
            </a:r>
            <a:r>
              <a:rPr lang="en-US" sz="36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36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thị</a:t>
            </a:r>
            <a:r>
              <a:rPr lang="en-US" sz="36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36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bà</a:t>
            </a:r>
            <a:r>
              <a:rPr lang="en-US" sz="36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36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Năm</a:t>
            </a:r>
            <a:r>
              <a:rPr lang="en-US" sz="36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36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bị</a:t>
            </a:r>
            <a:r>
              <a:rPr lang="en-US" sz="36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36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lỗ</a:t>
            </a:r>
            <a:r>
              <a:rPr lang="en-US" sz="36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500 000 </a:t>
            </a:r>
            <a:r>
              <a:rPr lang="en-US" sz="36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đồng</a:t>
            </a:r>
            <a:r>
              <a:rPr lang="en-US" sz="36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a:t>
            </a:r>
          </a:p>
          <a:p>
            <a:pPr algn="ctr" fontAlgn="base">
              <a:spcBef>
                <a:spcPct val="0"/>
              </a:spcBef>
              <a:spcAft>
                <a:spcPct val="0"/>
              </a:spcAft>
            </a:pPr>
            <a:r>
              <a:rPr lang="en-US" sz="36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Bà</a:t>
            </a:r>
            <a:r>
              <a:rPr lang="en-US" sz="36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36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Năm</a:t>
            </a:r>
            <a:r>
              <a:rPr lang="en-US" sz="36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36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có</a:t>
            </a:r>
            <a:r>
              <a:rPr lang="en-US" sz="36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 </a:t>
            </a:r>
            <a:r>
              <a:rPr lang="en-US" sz="36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đồng</a:t>
            </a:r>
            <a:r>
              <a:rPr lang="en-US" sz="36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a:t>
            </a:r>
          </a:p>
          <a:p>
            <a:pPr algn="ctr" fontAlgn="base">
              <a:spcBef>
                <a:spcPct val="0"/>
              </a:spcBef>
              <a:spcAft>
                <a:spcPct val="0"/>
              </a:spcAft>
            </a:pPr>
            <a:r>
              <a:rPr lang="en-US" sz="36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Điền</a:t>
            </a:r>
            <a:r>
              <a:rPr lang="en-US" sz="36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36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số</a:t>
            </a:r>
            <a:r>
              <a:rPr lang="en-US" sz="36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36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còn</a:t>
            </a:r>
            <a:r>
              <a:rPr lang="en-US" sz="36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36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thiếu</a:t>
            </a:r>
            <a:r>
              <a:rPr lang="en-US" sz="36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36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vào</a:t>
            </a:r>
            <a:r>
              <a:rPr lang="en-US" sz="36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36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chỗ</a:t>
            </a:r>
            <a:r>
              <a:rPr lang="en-US" sz="36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36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chấm</a:t>
            </a:r>
            <a:r>
              <a:rPr lang="en-US" sz="36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a:t>
            </a:r>
            <a:endParaRPr lang="en-US" sz="3600" b="1" dirty="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endParaRPr>
          </a:p>
        </p:txBody>
      </p:sp>
      <p:grpSp>
        <p:nvGrpSpPr>
          <p:cNvPr id="18" name="cau a"/>
          <p:cNvGrpSpPr/>
          <p:nvPr/>
        </p:nvGrpSpPr>
        <p:grpSpPr>
          <a:xfrm>
            <a:off x="6583679" y="3611901"/>
            <a:ext cx="5501641" cy="1077413"/>
            <a:chOff x="650211" y="3570787"/>
            <a:chExt cx="3616989" cy="1077413"/>
          </a:xfrm>
        </p:grpSpPr>
        <p:pic>
          <p:nvPicPr>
            <p:cNvPr id="14" name="Picture 13"/>
            <p:cNvPicPr>
              <a:picLocks noChangeAspect="1"/>
            </p:cNvPicPr>
            <p:nvPr/>
          </p:nvPicPr>
          <p:blipFill rotWithShape="1">
            <a:blip r:embed="rId6" cstate="print">
              <a:extLst>
                <a:ext uri="{28A0092B-C50C-407E-A947-70E740481C1C}">
                  <a14:useLocalDpi xmlns:a14="http://schemas.microsoft.com/office/drawing/2010/main" val="0"/>
                </a:ext>
              </a:extLst>
            </a:blip>
            <a:srcRect t="16563" b="16270"/>
            <a:stretch/>
          </p:blipFill>
          <p:spPr>
            <a:xfrm>
              <a:off x="650211" y="3570787"/>
              <a:ext cx="3616989" cy="1077413"/>
            </a:xfrm>
            <a:prstGeom prst="rect">
              <a:avLst/>
            </a:prstGeom>
          </p:spPr>
        </p:pic>
        <p:sp>
          <p:nvSpPr>
            <p:cNvPr id="10" name="Rectangle 9"/>
            <p:cNvSpPr/>
            <p:nvPr/>
          </p:nvSpPr>
          <p:spPr>
            <a:xfrm>
              <a:off x="1742321" y="3607206"/>
              <a:ext cx="1953775" cy="769441"/>
            </a:xfrm>
            <a:prstGeom prst="rect">
              <a:avLst/>
            </a:prstGeom>
            <a:noFill/>
          </p:spPr>
          <p:txBody>
            <a:bodyPr wrap="square" lIns="91440" tIns="45720" rIns="91440" bIns="45720">
              <a:spAutoFit/>
            </a:bodyPr>
            <a:lstStyle/>
            <a:p>
              <a:pPr algn="ctr" fontAlgn="base">
                <a:spcBef>
                  <a:spcPct val="0"/>
                </a:spcBef>
                <a:spcAft>
                  <a:spcPct val="0"/>
                </a:spcAft>
              </a:pPr>
              <a:r>
                <a:rPr lang="en-US" sz="44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- 500 000</a:t>
              </a:r>
              <a:endParaRPr lang="en-US" sz="4400" b="1" dirty="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endParaRPr>
            </a:p>
          </p:txBody>
        </p:sp>
      </p:grpSp>
      <p:grpSp>
        <p:nvGrpSpPr>
          <p:cNvPr id="20" name="cau c"/>
          <p:cNvGrpSpPr/>
          <p:nvPr/>
        </p:nvGrpSpPr>
        <p:grpSpPr>
          <a:xfrm>
            <a:off x="268421" y="3506725"/>
            <a:ext cx="5534164" cy="1077413"/>
            <a:chOff x="4755813" y="3570786"/>
            <a:chExt cx="3616989" cy="1077413"/>
          </a:xfrm>
        </p:grpSpPr>
        <p:pic>
          <p:nvPicPr>
            <p:cNvPr id="15" name="Picture 14"/>
            <p:cNvPicPr>
              <a:picLocks noChangeAspect="1"/>
            </p:cNvPicPr>
            <p:nvPr/>
          </p:nvPicPr>
          <p:blipFill rotWithShape="1">
            <a:blip r:embed="rId6" cstate="print">
              <a:extLst>
                <a:ext uri="{28A0092B-C50C-407E-A947-70E740481C1C}">
                  <a14:useLocalDpi xmlns:a14="http://schemas.microsoft.com/office/drawing/2010/main" val="0"/>
                </a:ext>
              </a:extLst>
            </a:blip>
            <a:srcRect t="16563" b="16270"/>
            <a:stretch/>
          </p:blipFill>
          <p:spPr>
            <a:xfrm>
              <a:off x="4755813" y="3570786"/>
              <a:ext cx="3616989" cy="1077413"/>
            </a:xfrm>
            <a:prstGeom prst="rect">
              <a:avLst/>
            </a:prstGeom>
          </p:spPr>
        </p:pic>
        <p:sp>
          <p:nvSpPr>
            <p:cNvPr id="11" name="Rectangle 10"/>
            <p:cNvSpPr/>
            <p:nvPr/>
          </p:nvSpPr>
          <p:spPr>
            <a:xfrm>
              <a:off x="5802998" y="3607205"/>
              <a:ext cx="1683323" cy="769441"/>
            </a:xfrm>
            <a:prstGeom prst="rect">
              <a:avLst/>
            </a:prstGeom>
            <a:noFill/>
          </p:spPr>
          <p:txBody>
            <a:bodyPr wrap="square" lIns="91440" tIns="45720" rIns="91440" bIns="45720">
              <a:spAutoFit/>
            </a:bodyPr>
            <a:lstStyle/>
            <a:p>
              <a:pPr algn="ctr" fontAlgn="base">
                <a:spcBef>
                  <a:spcPct val="0"/>
                </a:spcBef>
                <a:spcAft>
                  <a:spcPct val="0"/>
                </a:spcAft>
              </a:pPr>
              <a:r>
                <a:rPr lang="en-US" sz="44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- 50 000</a:t>
              </a:r>
              <a:endParaRPr lang="en-US" sz="4400" b="1" dirty="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endParaRPr>
            </a:p>
          </p:txBody>
        </p:sp>
      </p:grpSp>
      <p:grpSp>
        <p:nvGrpSpPr>
          <p:cNvPr id="19" name="cau b"/>
          <p:cNvGrpSpPr/>
          <p:nvPr/>
        </p:nvGrpSpPr>
        <p:grpSpPr>
          <a:xfrm>
            <a:off x="289560" y="4711479"/>
            <a:ext cx="5501641" cy="1077413"/>
            <a:chOff x="650211" y="4711478"/>
            <a:chExt cx="3616989" cy="1077413"/>
          </a:xfrm>
        </p:grpSpPr>
        <p:pic>
          <p:nvPicPr>
            <p:cNvPr id="16" name="Picture 15"/>
            <p:cNvPicPr>
              <a:picLocks noChangeAspect="1"/>
            </p:cNvPicPr>
            <p:nvPr/>
          </p:nvPicPr>
          <p:blipFill rotWithShape="1">
            <a:blip r:embed="rId6" cstate="print">
              <a:extLst>
                <a:ext uri="{28A0092B-C50C-407E-A947-70E740481C1C}">
                  <a14:useLocalDpi xmlns:a14="http://schemas.microsoft.com/office/drawing/2010/main" val="0"/>
                </a:ext>
              </a:extLst>
            </a:blip>
            <a:srcRect t="16563" b="16270"/>
            <a:stretch/>
          </p:blipFill>
          <p:spPr>
            <a:xfrm>
              <a:off x="650211" y="4711478"/>
              <a:ext cx="3616989" cy="1077413"/>
            </a:xfrm>
            <a:prstGeom prst="rect">
              <a:avLst/>
            </a:prstGeom>
          </p:spPr>
        </p:pic>
        <p:sp>
          <p:nvSpPr>
            <p:cNvPr id="12" name="Rectangle 11"/>
            <p:cNvSpPr/>
            <p:nvPr/>
          </p:nvSpPr>
          <p:spPr>
            <a:xfrm>
              <a:off x="1742321" y="4786746"/>
              <a:ext cx="1863601" cy="769441"/>
            </a:xfrm>
            <a:prstGeom prst="rect">
              <a:avLst/>
            </a:prstGeom>
            <a:noFill/>
          </p:spPr>
          <p:txBody>
            <a:bodyPr wrap="square" lIns="91440" tIns="45720" rIns="91440" bIns="45720">
              <a:spAutoFit/>
            </a:bodyPr>
            <a:lstStyle/>
            <a:p>
              <a:pPr algn="ctr" fontAlgn="base">
                <a:spcBef>
                  <a:spcPct val="0"/>
                </a:spcBef>
                <a:spcAft>
                  <a:spcPct val="0"/>
                </a:spcAft>
              </a:pPr>
              <a:r>
                <a:rPr lang="en-US" sz="44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+ 500 000</a:t>
              </a:r>
              <a:endParaRPr lang="en-US" sz="4400" b="1" dirty="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endParaRPr>
            </a:p>
          </p:txBody>
        </p:sp>
      </p:grpSp>
      <p:grpSp>
        <p:nvGrpSpPr>
          <p:cNvPr id="21" name="cau d"/>
          <p:cNvGrpSpPr/>
          <p:nvPr/>
        </p:nvGrpSpPr>
        <p:grpSpPr>
          <a:xfrm>
            <a:off x="6596877" y="4806540"/>
            <a:ext cx="5534164" cy="1077413"/>
            <a:chOff x="4707116" y="4806539"/>
            <a:chExt cx="3616989" cy="1077413"/>
          </a:xfrm>
        </p:grpSpPr>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t="16563" b="16270"/>
            <a:stretch/>
          </p:blipFill>
          <p:spPr>
            <a:xfrm>
              <a:off x="4707116" y="4806539"/>
              <a:ext cx="3616989" cy="1077413"/>
            </a:xfrm>
            <a:prstGeom prst="rect">
              <a:avLst/>
            </a:prstGeom>
          </p:spPr>
        </p:pic>
        <p:sp>
          <p:nvSpPr>
            <p:cNvPr id="13" name="Rectangle 12"/>
            <p:cNvSpPr/>
            <p:nvPr/>
          </p:nvSpPr>
          <p:spPr>
            <a:xfrm>
              <a:off x="5754302" y="4860249"/>
              <a:ext cx="1683321" cy="769441"/>
            </a:xfrm>
            <a:prstGeom prst="rect">
              <a:avLst/>
            </a:prstGeom>
            <a:noFill/>
          </p:spPr>
          <p:txBody>
            <a:bodyPr wrap="square" lIns="91440" tIns="45720" rIns="91440" bIns="45720">
              <a:spAutoFit/>
            </a:bodyPr>
            <a:lstStyle/>
            <a:p>
              <a:pPr algn="ctr" fontAlgn="base">
                <a:spcBef>
                  <a:spcPct val="0"/>
                </a:spcBef>
                <a:spcAft>
                  <a:spcPct val="0"/>
                </a:spcAft>
              </a:pPr>
              <a:r>
                <a:rPr lang="en-US" sz="44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500 000</a:t>
              </a:r>
              <a:endParaRPr lang="en-US" sz="4400" b="1" dirty="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endParaRPr>
            </a:p>
          </p:txBody>
        </p:sp>
      </p:grpSp>
      <p:sp>
        <p:nvSpPr>
          <p:cNvPr id="22" name="Rectangle 21">
            <a:hlinkClick r:id="rId7" action="ppaction://hlinksldjump"/>
          </p:cNvPr>
          <p:cNvSpPr/>
          <p:nvPr/>
        </p:nvSpPr>
        <p:spPr>
          <a:xfrm>
            <a:off x="8900160" y="6251370"/>
            <a:ext cx="1524000" cy="4572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fontAlgn="base">
              <a:spcBef>
                <a:spcPct val="0"/>
              </a:spcBef>
              <a:spcAft>
                <a:spcPct val="0"/>
              </a:spcAft>
            </a:pPr>
            <a:r>
              <a:rPr lang="en-US" b="1" smtClean="0">
                <a:solidFill>
                  <a:prstClr val="white"/>
                </a:solidFill>
              </a:rPr>
              <a:t>TIẾP TỤC</a:t>
            </a:r>
            <a:endParaRPr lang="en-US" b="1" dirty="0">
              <a:solidFill>
                <a:prstClr val="white"/>
              </a:solidFill>
            </a:endParaRPr>
          </a:p>
        </p:txBody>
      </p:sp>
      <p:sp>
        <p:nvSpPr>
          <p:cNvPr id="24" name="TextBox 23"/>
          <p:cNvSpPr txBox="1"/>
          <p:nvPr/>
        </p:nvSpPr>
        <p:spPr>
          <a:xfrm>
            <a:off x="1310050" y="3755550"/>
            <a:ext cx="390617" cy="707886"/>
          </a:xfrm>
          <a:prstGeom prst="rect">
            <a:avLst/>
          </a:prstGeom>
          <a:noFill/>
        </p:spPr>
        <p:txBody>
          <a:bodyPr wrap="square" rtlCol="0">
            <a:spAutoFit/>
          </a:bodyPr>
          <a:lstStyle/>
          <a:p>
            <a:r>
              <a:rPr lang="en-US" sz="4000" smtClean="0">
                <a:solidFill>
                  <a:schemeClr val="bg1"/>
                </a:solidFill>
              </a:rPr>
              <a:t>A</a:t>
            </a:r>
            <a:endParaRPr lang="en-US" sz="4000">
              <a:solidFill>
                <a:schemeClr val="bg1"/>
              </a:solidFill>
            </a:endParaRPr>
          </a:p>
        </p:txBody>
      </p:sp>
      <p:sp>
        <p:nvSpPr>
          <p:cNvPr id="25" name="TextBox 24"/>
          <p:cNvSpPr txBox="1"/>
          <p:nvPr/>
        </p:nvSpPr>
        <p:spPr>
          <a:xfrm>
            <a:off x="7643268" y="3698931"/>
            <a:ext cx="532585" cy="707886"/>
          </a:xfrm>
          <a:prstGeom prst="rect">
            <a:avLst/>
          </a:prstGeom>
          <a:noFill/>
        </p:spPr>
        <p:txBody>
          <a:bodyPr wrap="square" rtlCol="0">
            <a:spAutoFit/>
          </a:bodyPr>
          <a:lstStyle/>
          <a:p>
            <a:r>
              <a:rPr lang="en-US" sz="4000">
                <a:solidFill>
                  <a:schemeClr val="bg1"/>
                </a:solidFill>
              </a:rPr>
              <a:t>B</a:t>
            </a:r>
          </a:p>
        </p:txBody>
      </p:sp>
      <p:sp>
        <p:nvSpPr>
          <p:cNvPr id="26" name="TextBox 25"/>
          <p:cNvSpPr txBox="1"/>
          <p:nvPr/>
        </p:nvSpPr>
        <p:spPr>
          <a:xfrm>
            <a:off x="1310050" y="4860250"/>
            <a:ext cx="390617" cy="707886"/>
          </a:xfrm>
          <a:prstGeom prst="rect">
            <a:avLst/>
          </a:prstGeom>
          <a:noFill/>
        </p:spPr>
        <p:txBody>
          <a:bodyPr wrap="square" rtlCol="0">
            <a:spAutoFit/>
          </a:bodyPr>
          <a:lstStyle/>
          <a:p>
            <a:r>
              <a:rPr lang="en-US" sz="4000">
                <a:solidFill>
                  <a:schemeClr val="bg1"/>
                </a:solidFill>
              </a:rPr>
              <a:t>C</a:t>
            </a:r>
          </a:p>
        </p:txBody>
      </p:sp>
      <p:sp>
        <p:nvSpPr>
          <p:cNvPr id="27" name="TextBox 26"/>
          <p:cNvSpPr txBox="1"/>
          <p:nvPr/>
        </p:nvSpPr>
        <p:spPr>
          <a:xfrm>
            <a:off x="7600974" y="4896242"/>
            <a:ext cx="390617" cy="707886"/>
          </a:xfrm>
          <a:prstGeom prst="rect">
            <a:avLst/>
          </a:prstGeom>
          <a:noFill/>
        </p:spPr>
        <p:txBody>
          <a:bodyPr wrap="square" rtlCol="0">
            <a:spAutoFit/>
          </a:bodyPr>
          <a:lstStyle/>
          <a:p>
            <a:r>
              <a:rPr lang="en-US" sz="4000">
                <a:solidFill>
                  <a:schemeClr val="bg1"/>
                </a:solidFill>
              </a:rPr>
              <a:t>D</a:t>
            </a:r>
          </a:p>
        </p:txBody>
      </p:sp>
      <p:pic>
        <p:nvPicPr>
          <p:cNvPr id="40" name="Picture 39"/>
          <p:cNvPicPr>
            <a:picLocks noChangeAspect="1"/>
          </p:cNvPicPr>
          <p:nvPr/>
        </p:nvPicPr>
        <p:blipFill>
          <a:blip r:embed="rId8"/>
          <a:stretch>
            <a:fillRect/>
          </a:stretch>
        </p:blipFill>
        <p:spPr>
          <a:xfrm>
            <a:off x="6895129" y="3071889"/>
            <a:ext cx="1567995" cy="1869072"/>
          </a:xfrm>
          <a:prstGeom prst="rect">
            <a:avLst/>
          </a:prstGeom>
        </p:spPr>
      </p:pic>
      <p:pic>
        <p:nvPicPr>
          <p:cNvPr id="41" name="Picture 40"/>
          <p:cNvPicPr>
            <a:picLocks noChangeAspect="1"/>
          </p:cNvPicPr>
          <p:nvPr/>
        </p:nvPicPr>
        <p:blipFill>
          <a:blip r:embed="rId9"/>
          <a:stretch>
            <a:fillRect/>
          </a:stretch>
        </p:blipFill>
        <p:spPr>
          <a:xfrm>
            <a:off x="935974" y="4614044"/>
            <a:ext cx="1138767" cy="1244510"/>
          </a:xfrm>
          <a:prstGeom prst="rect">
            <a:avLst/>
          </a:prstGeom>
        </p:spPr>
      </p:pic>
      <p:pic>
        <p:nvPicPr>
          <p:cNvPr id="42" name="Picture 41"/>
          <p:cNvPicPr>
            <a:picLocks noChangeAspect="1"/>
          </p:cNvPicPr>
          <p:nvPr/>
        </p:nvPicPr>
        <p:blipFill>
          <a:blip r:embed="rId9"/>
          <a:stretch>
            <a:fillRect/>
          </a:stretch>
        </p:blipFill>
        <p:spPr>
          <a:xfrm>
            <a:off x="7247220" y="4811709"/>
            <a:ext cx="1138767" cy="1244510"/>
          </a:xfrm>
          <a:prstGeom prst="rect">
            <a:avLst/>
          </a:prstGeom>
        </p:spPr>
      </p:pic>
      <p:pic>
        <p:nvPicPr>
          <p:cNvPr id="43" name="Picture 42"/>
          <p:cNvPicPr>
            <a:picLocks noChangeAspect="1"/>
          </p:cNvPicPr>
          <p:nvPr/>
        </p:nvPicPr>
        <p:blipFill>
          <a:blip r:embed="rId9"/>
          <a:stretch>
            <a:fillRect/>
          </a:stretch>
        </p:blipFill>
        <p:spPr>
          <a:xfrm>
            <a:off x="935973" y="3387042"/>
            <a:ext cx="1138767" cy="1244510"/>
          </a:xfrm>
          <a:prstGeom prst="rect">
            <a:avLst/>
          </a:prstGeom>
        </p:spPr>
      </p:pic>
    </p:spTree>
    <p:extLst>
      <p:ext uri="{BB962C8B-B14F-4D97-AF65-F5344CB8AC3E}">
        <p14:creationId xmlns:p14="http://schemas.microsoft.com/office/powerpoint/2010/main" val="30765733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8"/>
                    </p:tgtEl>
                  </p:cond>
                </p:stCondLst>
                <p:endSync evt="end" delay="0">
                  <p:rtn val="all"/>
                </p:endSync>
                <p:childTnLst>
                  <p:par>
                    <p:cTn id="11" fill="hold">
                      <p:stCondLst>
                        <p:cond delay="0"/>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barn(inVertical)">
                                      <p:cBhvr>
                                        <p:cTn id="15" dur="500"/>
                                        <p:tgtEl>
                                          <p:spTgt spid="40"/>
                                        </p:tgtEl>
                                      </p:cBhvr>
                                    </p:animEffect>
                                  </p:childTnLst>
                                </p:cTn>
                              </p:par>
                            </p:childTnLst>
                          </p:cTn>
                        </p:par>
                      </p:childTnLst>
                    </p:cTn>
                  </p:par>
                </p:childTnLst>
              </p:cTn>
              <p:nextCondLst>
                <p:cond evt="onClick" delay="0">
                  <p:tgtEl>
                    <p:spTgt spid="18"/>
                  </p:tgtEl>
                </p:cond>
              </p:nextCondLst>
            </p:seq>
            <p:seq concurrent="1" nextAc="seek">
              <p:cTn id="16" restart="whenNotActive" fill="hold" evtFilter="cancelBubble" nodeType="interactiveSeq">
                <p:stCondLst>
                  <p:cond evt="onClick" delay="0">
                    <p:tgtEl>
                      <p:spTgt spid="19"/>
                    </p:tgtEl>
                  </p:cond>
                </p:stCondLst>
                <p:endSync evt="end" delay="0">
                  <p:rtn val="all"/>
                </p:endSync>
                <p:childTnLst>
                  <p:par>
                    <p:cTn id="17" fill="hold">
                      <p:stCondLst>
                        <p:cond delay="0"/>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barn(inVertical)">
                                      <p:cBhvr>
                                        <p:cTn id="21" dur="500"/>
                                        <p:tgtEl>
                                          <p:spTgt spid="41"/>
                                        </p:tgtEl>
                                      </p:cBhvr>
                                    </p:animEffect>
                                  </p:childTnLst>
                                </p:cTn>
                              </p:par>
                            </p:childTnLst>
                          </p:cTn>
                        </p:par>
                      </p:childTnLst>
                    </p:cTn>
                  </p:par>
                </p:childTnLst>
              </p:cTn>
              <p:nextCondLst>
                <p:cond evt="onClick" delay="0">
                  <p:tgtEl>
                    <p:spTgt spid="19"/>
                  </p:tgtEl>
                </p:cond>
              </p:nextCondLst>
            </p:seq>
            <p:seq concurrent="1" nextAc="seek">
              <p:cTn id="22" restart="whenNotActive" fill="hold" evtFilter="cancelBubble" nodeType="interactiveSeq">
                <p:stCondLst>
                  <p:cond evt="onClick" delay="0">
                    <p:tgtEl>
                      <p:spTgt spid="21"/>
                    </p:tgtEl>
                  </p:cond>
                </p:stCondLst>
                <p:endSync evt="end" delay="0">
                  <p:rtn val="all"/>
                </p:endSync>
                <p:childTnLst>
                  <p:par>
                    <p:cTn id="23" fill="hold">
                      <p:stCondLst>
                        <p:cond delay="0"/>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barn(inVertical)">
                                      <p:cBhvr>
                                        <p:cTn id="27" dur="500"/>
                                        <p:tgtEl>
                                          <p:spTgt spid="42"/>
                                        </p:tgtEl>
                                      </p:cBhvr>
                                    </p:animEffect>
                                  </p:childTnLst>
                                </p:cTn>
                              </p:par>
                            </p:childTnLst>
                          </p:cTn>
                        </p:par>
                      </p:childTnLst>
                    </p:cTn>
                  </p:par>
                </p:childTnLst>
              </p:cTn>
              <p:nextCondLst>
                <p:cond evt="onClick" delay="0">
                  <p:tgtEl>
                    <p:spTgt spid="21"/>
                  </p:tgtEl>
                </p:cond>
              </p:nextCondLst>
            </p:seq>
            <p:seq concurrent="1" nextAc="seek">
              <p:cTn id="28" restart="whenNotActive" fill="hold" evtFilter="cancelBubble" nodeType="interactiveSeq">
                <p:stCondLst>
                  <p:cond evt="onClick" delay="0">
                    <p:tgtEl>
                      <p:spTgt spid="20"/>
                    </p:tgtEl>
                  </p:cond>
                </p:stCondLst>
                <p:endSync evt="end" delay="0">
                  <p:rtn val="all"/>
                </p:endSync>
                <p:childTnLst>
                  <p:par>
                    <p:cTn id="29" fill="hold">
                      <p:stCondLst>
                        <p:cond delay="0"/>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barn(inVertical)">
                                      <p:cBhvr>
                                        <p:cTn id="33" dur="500"/>
                                        <p:tgtEl>
                                          <p:spTgt spid="43"/>
                                        </p:tgtEl>
                                      </p:cBhvr>
                                    </p:animEffect>
                                  </p:childTnLst>
                                </p:cTn>
                              </p:par>
                            </p:childTnLst>
                          </p:cTn>
                        </p:par>
                      </p:childTnLst>
                    </p:cTn>
                  </p:par>
                </p:childTnLst>
              </p:cTn>
              <p:nextCondLst>
                <p:cond evt="onClick" delay="0">
                  <p:tgtEl>
                    <p:spTgt spid="20"/>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3" name="Picture 3" descr="C:\Users\ADMIN\Desktop\Tai nguyen thiet ke tro choi\Bảng gỗ\wooden-blank-sign-clipar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085320" cy="31496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35116" y="3570064"/>
            <a:ext cx="11795760" cy="2590800"/>
          </a:xfrm>
          <a:prstGeom prst="rect">
            <a:avLst/>
          </a:prstGeom>
          <a:solidFill>
            <a:schemeClr val="bg1">
              <a:alpha val="6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pic>
        <p:nvPicPr>
          <p:cNvPr id="3" name="Picture 3" descr="C:\Users\ADMIN\Desktop\Tai nguyen thiet ke tro choi\Bảng gỗ\wooden-blank-sign-clipart-1.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47753" b="99157" l="3133" r="89975"/>
                    </a14:imgEffect>
                  </a14:imgLayer>
                </a14:imgProps>
              </a:ext>
              <a:ext uri="{28A0092B-C50C-407E-A947-70E740481C1C}">
                <a14:useLocalDpi xmlns:a14="http://schemas.microsoft.com/office/drawing/2010/main" val="0"/>
              </a:ext>
            </a:extLst>
          </a:blip>
          <a:srcRect l="5548" t="54240" r="9079" b="1"/>
          <a:stretch/>
        </p:blipFill>
        <p:spPr bwMode="auto">
          <a:xfrm>
            <a:off x="135116" y="1003490"/>
            <a:ext cx="12009120" cy="230828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3002" y="1254624"/>
            <a:ext cx="12255002" cy="1569660"/>
          </a:xfrm>
          <a:prstGeom prst="rect">
            <a:avLst/>
          </a:prstGeom>
          <a:noFill/>
        </p:spPr>
        <p:txBody>
          <a:bodyPr wrap="square" lIns="91440" tIns="45720" rIns="91440" bIns="45720">
            <a:spAutoFit/>
          </a:bodyPr>
          <a:lstStyle/>
          <a:p>
            <a:pPr algn="ctr" fontAlgn="base">
              <a:spcBef>
                <a:spcPct val="0"/>
              </a:spcBef>
              <a:spcAft>
                <a:spcPct val="0"/>
              </a:spcAft>
            </a:pPr>
            <a:r>
              <a:rPr lang="en-US" sz="4800" b="1" dirty="0" err="1">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Câu</a:t>
            </a:r>
            <a:r>
              <a:rPr lang="en-US" sz="4800" b="1" dirty="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48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4: </a:t>
            </a:r>
            <a:r>
              <a:rPr lang="en-US" sz="48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Tìm</a:t>
            </a:r>
            <a:r>
              <a:rPr lang="en-US" sz="48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48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các</a:t>
            </a:r>
            <a:r>
              <a:rPr lang="en-US" sz="48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48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số</a:t>
            </a:r>
            <a:r>
              <a:rPr lang="en-US" sz="48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48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nguyên</a:t>
            </a:r>
            <a:r>
              <a:rPr lang="en-US" sz="48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48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âm</a:t>
            </a:r>
            <a:r>
              <a:rPr lang="en-US" sz="48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48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trong</a:t>
            </a:r>
            <a:r>
              <a:rPr lang="en-US" sz="48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48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các</a:t>
            </a:r>
            <a:r>
              <a:rPr lang="en-US" sz="48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48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số</a:t>
            </a:r>
            <a:r>
              <a:rPr lang="en-US" sz="48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a:t>
            </a:r>
            <a:r>
              <a:rPr lang="en-US" sz="4800" b="1" dirty="0" err="1"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sau</a:t>
            </a:r>
            <a:r>
              <a:rPr lang="en-US" sz="48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a:t>
            </a:r>
          </a:p>
          <a:p>
            <a:pPr algn="ctr" fontAlgn="base">
              <a:spcBef>
                <a:spcPct val="0"/>
              </a:spcBef>
              <a:spcAft>
                <a:spcPct val="0"/>
              </a:spcAft>
            </a:pPr>
            <a:r>
              <a:rPr lang="en-US" sz="48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- 5; 9; 0; - 7; 6</a:t>
            </a:r>
            <a:endParaRPr lang="en-US" sz="4800" b="1" dirty="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endParaRPr>
          </a:p>
        </p:txBody>
      </p:sp>
      <p:grpSp>
        <p:nvGrpSpPr>
          <p:cNvPr id="18" name="cau a"/>
          <p:cNvGrpSpPr/>
          <p:nvPr/>
        </p:nvGrpSpPr>
        <p:grpSpPr>
          <a:xfrm>
            <a:off x="6583679" y="4898196"/>
            <a:ext cx="5501641" cy="1077413"/>
            <a:chOff x="650211" y="3570787"/>
            <a:chExt cx="3616989" cy="1077413"/>
          </a:xfrm>
        </p:grpSpPr>
        <p:pic>
          <p:nvPicPr>
            <p:cNvPr id="14" name="Picture 13"/>
            <p:cNvPicPr>
              <a:picLocks noChangeAspect="1"/>
            </p:cNvPicPr>
            <p:nvPr/>
          </p:nvPicPr>
          <p:blipFill rotWithShape="1">
            <a:blip r:embed="rId6" cstate="print">
              <a:extLst>
                <a:ext uri="{28A0092B-C50C-407E-A947-70E740481C1C}">
                  <a14:useLocalDpi xmlns:a14="http://schemas.microsoft.com/office/drawing/2010/main" val="0"/>
                </a:ext>
              </a:extLst>
            </a:blip>
            <a:srcRect t="16563" b="16270"/>
            <a:stretch/>
          </p:blipFill>
          <p:spPr>
            <a:xfrm>
              <a:off x="650211" y="3570787"/>
              <a:ext cx="3616989" cy="1077413"/>
            </a:xfrm>
            <a:prstGeom prst="rect">
              <a:avLst/>
            </a:prstGeom>
          </p:spPr>
        </p:pic>
        <p:sp>
          <p:nvSpPr>
            <p:cNvPr id="10" name="Rectangle 9"/>
            <p:cNvSpPr/>
            <p:nvPr/>
          </p:nvSpPr>
          <p:spPr>
            <a:xfrm>
              <a:off x="1742321" y="3607206"/>
              <a:ext cx="1953775" cy="769441"/>
            </a:xfrm>
            <a:prstGeom prst="rect">
              <a:avLst/>
            </a:prstGeom>
            <a:noFill/>
          </p:spPr>
          <p:txBody>
            <a:bodyPr wrap="square" lIns="91440" tIns="45720" rIns="91440" bIns="45720">
              <a:spAutoFit/>
            </a:bodyPr>
            <a:lstStyle/>
            <a:p>
              <a:pPr algn="ctr" fontAlgn="base">
                <a:spcBef>
                  <a:spcPct val="0"/>
                </a:spcBef>
                <a:spcAft>
                  <a:spcPct val="0"/>
                </a:spcAft>
              </a:pPr>
              <a:r>
                <a:rPr lang="en-US" sz="44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- 5; - 7</a:t>
              </a:r>
              <a:endParaRPr lang="en-US" sz="4400" b="1" dirty="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endParaRPr>
            </a:p>
          </p:txBody>
        </p:sp>
      </p:grpSp>
      <p:grpSp>
        <p:nvGrpSpPr>
          <p:cNvPr id="20" name="cau c"/>
          <p:cNvGrpSpPr/>
          <p:nvPr/>
        </p:nvGrpSpPr>
        <p:grpSpPr>
          <a:xfrm>
            <a:off x="268421" y="3506725"/>
            <a:ext cx="5534164" cy="1077413"/>
            <a:chOff x="4755813" y="3570786"/>
            <a:chExt cx="3616989" cy="1077413"/>
          </a:xfrm>
        </p:grpSpPr>
        <p:pic>
          <p:nvPicPr>
            <p:cNvPr id="15" name="Picture 14"/>
            <p:cNvPicPr>
              <a:picLocks noChangeAspect="1"/>
            </p:cNvPicPr>
            <p:nvPr/>
          </p:nvPicPr>
          <p:blipFill rotWithShape="1">
            <a:blip r:embed="rId6" cstate="print">
              <a:extLst>
                <a:ext uri="{28A0092B-C50C-407E-A947-70E740481C1C}">
                  <a14:useLocalDpi xmlns:a14="http://schemas.microsoft.com/office/drawing/2010/main" val="0"/>
                </a:ext>
              </a:extLst>
            </a:blip>
            <a:srcRect t="16563" b="16270"/>
            <a:stretch/>
          </p:blipFill>
          <p:spPr>
            <a:xfrm>
              <a:off x="4755813" y="3570786"/>
              <a:ext cx="3616989" cy="1077413"/>
            </a:xfrm>
            <a:prstGeom prst="rect">
              <a:avLst/>
            </a:prstGeom>
          </p:spPr>
        </p:pic>
        <p:sp>
          <p:nvSpPr>
            <p:cNvPr id="11" name="Rectangle 10"/>
            <p:cNvSpPr/>
            <p:nvPr/>
          </p:nvSpPr>
          <p:spPr>
            <a:xfrm>
              <a:off x="5802998" y="3607205"/>
              <a:ext cx="1683323" cy="769441"/>
            </a:xfrm>
            <a:prstGeom prst="rect">
              <a:avLst/>
            </a:prstGeom>
            <a:noFill/>
          </p:spPr>
          <p:txBody>
            <a:bodyPr wrap="square" lIns="91440" tIns="45720" rIns="91440" bIns="45720">
              <a:spAutoFit/>
            </a:bodyPr>
            <a:lstStyle/>
            <a:p>
              <a:pPr algn="ctr" fontAlgn="base">
                <a:spcBef>
                  <a:spcPct val="0"/>
                </a:spcBef>
                <a:spcAft>
                  <a:spcPct val="0"/>
                </a:spcAft>
              </a:pPr>
              <a:r>
                <a:rPr lang="en-US" sz="44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- 5; 0 ; - 7</a:t>
              </a:r>
              <a:endParaRPr lang="en-US" sz="4400" b="1" dirty="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endParaRPr>
            </a:p>
          </p:txBody>
        </p:sp>
      </p:grpSp>
      <p:grpSp>
        <p:nvGrpSpPr>
          <p:cNvPr id="19" name="cau b"/>
          <p:cNvGrpSpPr/>
          <p:nvPr/>
        </p:nvGrpSpPr>
        <p:grpSpPr>
          <a:xfrm>
            <a:off x="289560" y="4711479"/>
            <a:ext cx="5501641" cy="1077413"/>
            <a:chOff x="650211" y="4711478"/>
            <a:chExt cx="3616989" cy="1077413"/>
          </a:xfrm>
        </p:grpSpPr>
        <p:pic>
          <p:nvPicPr>
            <p:cNvPr id="16" name="Picture 15"/>
            <p:cNvPicPr>
              <a:picLocks noChangeAspect="1"/>
            </p:cNvPicPr>
            <p:nvPr/>
          </p:nvPicPr>
          <p:blipFill rotWithShape="1">
            <a:blip r:embed="rId6" cstate="print">
              <a:extLst>
                <a:ext uri="{28A0092B-C50C-407E-A947-70E740481C1C}">
                  <a14:useLocalDpi xmlns:a14="http://schemas.microsoft.com/office/drawing/2010/main" val="0"/>
                </a:ext>
              </a:extLst>
            </a:blip>
            <a:srcRect t="16563" b="16270"/>
            <a:stretch/>
          </p:blipFill>
          <p:spPr>
            <a:xfrm>
              <a:off x="650211" y="4711478"/>
              <a:ext cx="3616989" cy="1077413"/>
            </a:xfrm>
            <a:prstGeom prst="rect">
              <a:avLst/>
            </a:prstGeom>
          </p:spPr>
        </p:pic>
        <p:sp>
          <p:nvSpPr>
            <p:cNvPr id="12" name="Rectangle 11"/>
            <p:cNvSpPr/>
            <p:nvPr/>
          </p:nvSpPr>
          <p:spPr>
            <a:xfrm>
              <a:off x="1742321" y="4786746"/>
              <a:ext cx="1863601" cy="769441"/>
            </a:xfrm>
            <a:prstGeom prst="rect">
              <a:avLst/>
            </a:prstGeom>
            <a:noFill/>
          </p:spPr>
          <p:txBody>
            <a:bodyPr wrap="square" lIns="91440" tIns="45720" rIns="91440" bIns="45720">
              <a:spAutoFit/>
            </a:bodyPr>
            <a:lstStyle/>
            <a:p>
              <a:pPr algn="ctr" fontAlgn="base">
                <a:spcBef>
                  <a:spcPct val="0"/>
                </a:spcBef>
                <a:spcAft>
                  <a:spcPct val="0"/>
                </a:spcAft>
              </a:pPr>
              <a:r>
                <a:rPr lang="en-US" sz="44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9; 0; 6</a:t>
              </a:r>
              <a:endParaRPr lang="en-US" sz="4400" b="1" dirty="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endParaRPr>
            </a:p>
          </p:txBody>
        </p:sp>
      </p:grpSp>
      <p:grpSp>
        <p:nvGrpSpPr>
          <p:cNvPr id="21" name="cau d"/>
          <p:cNvGrpSpPr/>
          <p:nvPr/>
        </p:nvGrpSpPr>
        <p:grpSpPr>
          <a:xfrm>
            <a:off x="6606540" y="3635529"/>
            <a:ext cx="5534164" cy="1077413"/>
            <a:chOff x="4707116" y="4806539"/>
            <a:chExt cx="3616989" cy="1077413"/>
          </a:xfrm>
        </p:grpSpPr>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t="16563" b="16270"/>
            <a:stretch/>
          </p:blipFill>
          <p:spPr>
            <a:xfrm>
              <a:off x="4707116" y="4806539"/>
              <a:ext cx="3616989" cy="1077413"/>
            </a:xfrm>
            <a:prstGeom prst="rect">
              <a:avLst/>
            </a:prstGeom>
          </p:spPr>
        </p:pic>
        <p:sp>
          <p:nvSpPr>
            <p:cNvPr id="13" name="Rectangle 12"/>
            <p:cNvSpPr/>
            <p:nvPr/>
          </p:nvSpPr>
          <p:spPr>
            <a:xfrm>
              <a:off x="5667148" y="4865463"/>
              <a:ext cx="2422885" cy="769441"/>
            </a:xfrm>
            <a:prstGeom prst="rect">
              <a:avLst/>
            </a:prstGeom>
            <a:noFill/>
          </p:spPr>
          <p:txBody>
            <a:bodyPr wrap="square" lIns="91440" tIns="45720" rIns="91440" bIns="45720">
              <a:spAutoFit/>
            </a:bodyPr>
            <a:lstStyle/>
            <a:p>
              <a:pPr algn="ctr" fontAlgn="base">
                <a:spcBef>
                  <a:spcPct val="0"/>
                </a:spcBef>
                <a:spcAft>
                  <a:spcPct val="0"/>
                </a:spcAft>
              </a:pPr>
              <a:r>
                <a:rPr lang="en-US" sz="4400" b="1" dirty="0" smtClean="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rPr>
                <a:t>- 7; - 5; 0; 6; 9</a:t>
              </a:r>
              <a:endParaRPr lang="en-US" sz="4400" b="1" dirty="0">
                <a:ln w="10160">
                  <a:solidFill>
                    <a:srgbClr val="46A6BD"/>
                  </a:solidFill>
                  <a:prstDash val="solid"/>
                </a:ln>
                <a:solidFill>
                  <a:srgbClr val="FFFFFF"/>
                </a:solidFill>
                <a:effectLst>
                  <a:outerShdw blurRad="38100" dist="22860" dir="5400000" algn="tl" rotWithShape="0">
                    <a:srgbClr val="000000">
                      <a:alpha val="30000"/>
                    </a:srgbClr>
                  </a:outerShdw>
                </a:effectLst>
                <a:latin typeface="UTM Habano" panose="02040603050506020204" pitchFamily="18" charset="0"/>
                <a:cs typeface="Arial" panose="020B0604020202020204" pitchFamily="34" charset="0"/>
              </a:endParaRPr>
            </a:p>
          </p:txBody>
        </p:sp>
      </p:grpSp>
      <p:sp>
        <p:nvSpPr>
          <p:cNvPr id="22" name="Rectangle 21">
            <a:hlinkClick r:id="rId7" action="ppaction://hlinksldjump"/>
          </p:cNvPr>
          <p:cNvSpPr/>
          <p:nvPr/>
        </p:nvSpPr>
        <p:spPr>
          <a:xfrm>
            <a:off x="8900160" y="6251370"/>
            <a:ext cx="1524000" cy="4572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fontAlgn="base">
              <a:spcBef>
                <a:spcPct val="0"/>
              </a:spcBef>
              <a:spcAft>
                <a:spcPct val="0"/>
              </a:spcAft>
            </a:pPr>
            <a:r>
              <a:rPr lang="en-US" b="1" smtClean="0">
                <a:solidFill>
                  <a:prstClr val="white"/>
                </a:solidFill>
              </a:rPr>
              <a:t>TIẾP TỤC</a:t>
            </a:r>
            <a:endParaRPr lang="en-US" b="1" dirty="0">
              <a:solidFill>
                <a:prstClr val="white"/>
              </a:solidFill>
            </a:endParaRPr>
          </a:p>
        </p:txBody>
      </p:sp>
      <p:sp>
        <p:nvSpPr>
          <p:cNvPr id="24" name="TextBox 23"/>
          <p:cNvSpPr txBox="1"/>
          <p:nvPr/>
        </p:nvSpPr>
        <p:spPr>
          <a:xfrm>
            <a:off x="1270219" y="3669276"/>
            <a:ext cx="390617" cy="707886"/>
          </a:xfrm>
          <a:prstGeom prst="rect">
            <a:avLst/>
          </a:prstGeom>
          <a:noFill/>
        </p:spPr>
        <p:txBody>
          <a:bodyPr wrap="square" rtlCol="0">
            <a:spAutoFit/>
          </a:bodyPr>
          <a:lstStyle/>
          <a:p>
            <a:r>
              <a:rPr lang="en-US" sz="4000" smtClean="0">
                <a:solidFill>
                  <a:schemeClr val="bg1"/>
                </a:solidFill>
              </a:rPr>
              <a:t>A</a:t>
            </a:r>
            <a:endParaRPr lang="en-US" sz="4000">
              <a:solidFill>
                <a:schemeClr val="bg1"/>
              </a:solidFill>
            </a:endParaRPr>
          </a:p>
        </p:txBody>
      </p:sp>
      <p:sp>
        <p:nvSpPr>
          <p:cNvPr id="25" name="TextBox 24"/>
          <p:cNvSpPr txBox="1"/>
          <p:nvPr/>
        </p:nvSpPr>
        <p:spPr>
          <a:xfrm>
            <a:off x="7643268" y="3698931"/>
            <a:ext cx="532585" cy="707886"/>
          </a:xfrm>
          <a:prstGeom prst="rect">
            <a:avLst/>
          </a:prstGeom>
          <a:noFill/>
        </p:spPr>
        <p:txBody>
          <a:bodyPr wrap="square" rtlCol="0">
            <a:spAutoFit/>
          </a:bodyPr>
          <a:lstStyle/>
          <a:p>
            <a:r>
              <a:rPr lang="en-US" sz="4000">
                <a:solidFill>
                  <a:schemeClr val="bg1"/>
                </a:solidFill>
              </a:rPr>
              <a:t>B</a:t>
            </a:r>
          </a:p>
        </p:txBody>
      </p:sp>
      <p:sp>
        <p:nvSpPr>
          <p:cNvPr id="26" name="TextBox 25"/>
          <p:cNvSpPr txBox="1"/>
          <p:nvPr/>
        </p:nvSpPr>
        <p:spPr>
          <a:xfrm>
            <a:off x="1310050" y="4860250"/>
            <a:ext cx="390617" cy="707886"/>
          </a:xfrm>
          <a:prstGeom prst="rect">
            <a:avLst/>
          </a:prstGeom>
          <a:noFill/>
        </p:spPr>
        <p:txBody>
          <a:bodyPr wrap="square" rtlCol="0">
            <a:spAutoFit/>
          </a:bodyPr>
          <a:lstStyle/>
          <a:p>
            <a:r>
              <a:rPr lang="en-US" sz="4000">
                <a:solidFill>
                  <a:schemeClr val="bg1"/>
                </a:solidFill>
              </a:rPr>
              <a:t>C</a:t>
            </a:r>
          </a:p>
        </p:txBody>
      </p:sp>
      <p:sp>
        <p:nvSpPr>
          <p:cNvPr id="27" name="TextBox 26"/>
          <p:cNvSpPr txBox="1"/>
          <p:nvPr/>
        </p:nvSpPr>
        <p:spPr>
          <a:xfrm>
            <a:off x="7600974" y="4896242"/>
            <a:ext cx="390617" cy="707886"/>
          </a:xfrm>
          <a:prstGeom prst="rect">
            <a:avLst/>
          </a:prstGeom>
          <a:noFill/>
        </p:spPr>
        <p:txBody>
          <a:bodyPr wrap="square" rtlCol="0">
            <a:spAutoFit/>
          </a:bodyPr>
          <a:lstStyle/>
          <a:p>
            <a:r>
              <a:rPr lang="en-US" sz="4000">
                <a:solidFill>
                  <a:schemeClr val="bg1"/>
                </a:solidFill>
              </a:rPr>
              <a:t>D</a:t>
            </a:r>
          </a:p>
        </p:txBody>
      </p:sp>
      <p:pic>
        <p:nvPicPr>
          <p:cNvPr id="40" name="Picture 39"/>
          <p:cNvPicPr>
            <a:picLocks noChangeAspect="1"/>
          </p:cNvPicPr>
          <p:nvPr/>
        </p:nvPicPr>
        <p:blipFill>
          <a:blip r:embed="rId8"/>
          <a:stretch>
            <a:fillRect/>
          </a:stretch>
        </p:blipFill>
        <p:spPr>
          <a:xfrm>
            <a:off x="7071041" y="4502366"/>
            <a:ext cx="1567995" cy="1869072"/>
          </a:xfrm>
          <a:prstGeom prst="rect">
            <a:avLst/>
          </a:prstGeom>
        </p:spPr>
      </p:pic>
      <p:pic>
        <p:nvPicPr>
          <p:cNvPr id="41" name="Picture 40"/>
          <p:cNvPicPr>
            <a:picLocks noChangeAspect="1"/>
          </p:cNvPicPr>
          <p:nvPr/>
        </p:nvPicPr>
        <p:blipFill>
          <a:blip r:embed="rId9"/>
          <a:stretch>
            <a:fillRect/>
          </a:stretch>
        </p:blipFill>
        <p:spPr>
          <a:xfrm>
            <a:off x="7340176" y="3422728"/>
            <a:ext cx="1138767" cy="1244510"/>
          </a:xfrm>
          <a:prstGeom prst="rect">
            <a:avLst/>
          </a:prstGeom>
        </p:spPr>
      </p:pic>
      <p:pic>
        <p:nvPicPr>
          <p:cNvPr id="42" name="Picture 41"/>
          <p:cNvPicPr>
            <a:picLocks noChangeAspect="1"/>
          </p:cNvPicPr>
          <p:nvPr/>
        </p:nvPicPr>
        <p:blipFill>
          <a:blip r:embed="rId9"/>
          <a:stretch>
            <a:fillRect/>
          </a:stretch>
        </p:blipFill>
        <p:spPr>
          <a:xfrm>
            <a:off x="935974" y="4653493"/>
            <a:ext cx="1138767" cy="1244510"/>
          </a:xfrm>
          <a:prstGeom prst="rect">
            <a:avLst/>
          </a:prstGeom>
        </p:spPr>
      </p:pic>
      <p:pic>
        <p:nvPicPr>
          <p:cNvPr id="43" name="Picture 42"/>
          <p:cNvPicPr>
            <a:picLocks noChangeAspect="1"/>
          </p:cNvPicPr>
          <p:nvPr/>
        </p:nvPicPr>
        <p:blipFill>
          <a:blip r:embed="rId9"/>
          <a:stretch>
            <a:fillRect/>
          </a:stretch>
        </p:blipFill>
        <p:spPr>
          <a:xfrm>
            <a:off x="933652" y="3417316"/>
            <a:ext cx="1138767" cy="1244510"/>
          </a:xfrm>
          <a:prstGeom prst="rect">
            <a:avLst/>
          </a:prstGeom>
        </p:spPr>
      </p:pic>
    </p:spTree>
    <p:extLst>
      <p:ext uri="{BB962C8B-B14F-4D97-AF65-F5344CB8AC3E}">
        <p14:creationId xmlns:p14="http://schemas.microsoft.com/office/powerpoint/2010/main" val="6123569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8"/>
                    </p:tgtEl>
                  </p:cond>
                </p:stCondLst>
                <p:endSync evt="end" delay="0">
                  <p:rtn val="all"/>
                </p:endSync>
                <p:childTnLst>
                  <p:par>
                    <p:cTn id="11" fill="hold">
                      <p:stCondLst>
                        <p:cond delay="0"/>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barn(inVertical)">
                                      <p:cBhvr>
                                        <p:cTn id="15" dur="500"/>
                                        <p:tgtEl>
                                          <p:spTgt spid="40"/>
                                        </p:tgtEl>
                                      </p:cBhvr>
                                    </p:animEffect>
                                  </p:childTnLst>
                                </p:cTn>
                              </p:par>
                            </p:childTnLst>
                          </p:cTn>
                        </p:par>
                      </p:childTnLst>
                    </p:cTn>
                  </p:par>
                </p:childTnLst>
              </p:cTn>
              <p:nextCondLst>
                <p:cond evt="onClick" delay="0">
                  <p:tgtEl>
                    <p:spTgt spid="18"/>
                  </p:tgtEl>
                </p:cond>
              </p:nextCondLst>
            </p:seq>
            <p:seq concurrent="1" nextAc="seek">
              <p:cTn id="16" restart="whenNotActive" fill="hold" evtFilter="cancelBubble" nodeType="interactiveSeq">
                <p:stCondLst>
                  <p:cond evt="onClick" delay="0">
                    <p:tgtEl>
                      <p:spTgt spid="20"/>
                    </p:tgtEl>
                  </p:cond>
                </p:stCondLst>
                <p:endSync evt="end" delay="0">
                  <p:rtn val="all"/>
                </p:endSync>
                <p:childTnLst>
                  <p:par>
                    <p:cTn id="17" fill="hold">
                      <p:stCondLst>
                        <p:cond delay="0"/>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barn(inVertical)">
                                      <p:cBhvr>
                                        <p:cTn id="21" dur="500"/>
                                        <p:tgtEl>
                                          <p:spTgt spid="43"/>
                                        </p:tgtEl>
                                      </p:cBhvr>
                                    </p:animEffect>
                                  </p:childTnLst>
                                </p:cTn>
                              </p:par>
                            </p:childTnLst>
                          </p:cTn>
                        </p:par>
                      </p:childTnLst>
                    </p:cTn>
                  </p:par>
                </p:childTnLst>
              </p:cTn>
              <p:nextCondLst>
                <p:cond evt="onClick" delay="0">
                  <p:tgtEl>
                    <p:spTgt spid="20"/>
                  </p:tgtEl>
                </p:cond>
              </p:nextCondLst>
            </p:seq>
            <p:seq concurrent="1" nextAc="seek">
              <p:cTn id="22" restart="whenNotActive" fill="hold" evtFilter="cancelBubble" nodeType="interactiveSeq">
                <p:stCondLst>
                  <p:cond evt="onClick" delay="0">
                    <p:tgtEl>
                      <p:spTgt spid="21"/>
                    </p:tgtEl>
                  </p:cond>
                </p:stCondLst>
                <p:endSync evt="end" delay="0">
                  <p:rtn val="all"/>
                </p:endSync>
                <p:childTnLst>
                  <p:par>
                    <p:cTn id="23" fill="hold">
                      <p:stCondLst>
                        <p:cond delay="0"/>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barn(inVertical)">
                                      <p:cBhvr>
                                        <p:cTn id="27" dur="500"/>
                                        <p:tgtEl>
                                          <p:spTgt spid="41"/>
                                        </p:tgtEl>
                                      </p:cBhvr>
                                    </p:animEffect>
                                  </p:childTnLst>
                                </p:cTn>
                              </p:par>
                            </p:childTnLst>
                          </p:cTn>
                        </p:par>
                      </p:childTnLst>
                    </p:cTn>
                  </p:par>
                </p:childTnLst>
              </p:cTn>
              <p:nextCondLst>
                <p:cond evt="onClick" delay="0">
                  <p:tgtEl>
                    <p:spTgt spid="21"/>
                  </p:tgtEl>
                </p:cond>
              </p:nextCondLst>
            </p:seq>
            <p:seq concurrent="1" nextAc="seek">
              <p:cTn id="28" restart="whenNotActive" fill="hold" evtFilter="cancelBubble" nodeType="interactiveSeq">
                <p:stCondLst>
                  <p:cond evt="onClick" delay="0">
                    <p:tgtEl>
                      <p:spTgt spid="19"/>
                    </p:tgtEl>
                  </p:cond>
                </p:stCondLst>
                <p:endSync evt="end" delay="0">
                  <p:rtn val="all"/>
                </p:endSync>
                <p:childTnLst>
                  <p:par>
                    <p:cTn id="29" fill="hold">
                      <p:stCondLst>
                        <p:cond delay="0"/>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barn(inVertical)">
                                      <p:cBhvr>
                                        <p:cTn id="33" dur="500"/>
                                        <p:tgtEl>
                                          <p:spTgt spid="42"/>
                                        </p:tgtEl>
                                      </p:cBhvr>
                                    </p:animEffect>
                                  </p:childTnLst>
                                </p:cTn>
                              </p:par>
                            </p:childTnLst>
                          </p:cTn>
                        </p:par>
                      </p:childTnLst>
                    </p:cTn>
                  </p:par>
                </p:childTnLst>
              </p:cTn>
              <p:nextCondLst>
                <p:cond evt="onClick" delay="0">
                  <p:tgtEl>
                    <p:spTgt spid="19"/>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49" y="-168247"/>
            <a:ext cx="12192000" cy="6858000"/>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36801" y="-2255035"/>
            <a:ext cx="1819331" cy="1612031"/>
          </a:xfrm>
          <a:prstGeom prst="rect">
            <a:avLst/>
          </a:prstGeom>
        </p:spPr>
      </p:pic>
      <p:pic>
        <p:nvPicPr>
          <p:cNvPr id="30" name="钢琴曲 - 水边的阿狄丽娜 - 理查德 克莱德曼">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5156814" y="-2311179"/>
            <a:ext cx="609600" cy="609600"/>
          </a:xfrm>
          <a:prstGeom prst="rect">
            <a:avLst/>
          </a:prstGeom>
        </p:spPr>
      </p:pic>
      <p:sp>
        <p:nvSpPr>
          <p:cNvPr id="6" name="Rectangle 2">
            <a:extLst>
              <a:ext uri="{FF2B5EF4-FFF2-40B4-BE49-F238E27FC236}">
                <a16:creationId xmlns:a16="http://schemas.microsoft.com/office/drawing/2014/main" xmlns="" id="{45D60562-028E-4B92-BB2B-E55173015A53}"/>
              </a:ext>
            </a:extLst>
          </p:cNvPr>
          <p:cNvSpPr/>
          <p:nvPr/>
        </p:nvSpPr>
        <p:spPr>
          <a:xfrm>
            <a:off x="112542" y="118080"/>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cap="flat" cmpd="sng" algn="ctr">
            <a:solidFill>
              <a:srgbClr val="1F4E79"/>
            </a:solidFill>
            <a:prstDash val="solid"/>
            <a:miter lim="800000"/>
            <a:extLst>
              <a:ext uri="{C807C97D-BFC1-408E-A445-0C87EB9F89A2}">
                <ask:lineSketchStyleProps xmlns:ask="http://schemas.microsoft.com/office/drawing/2018/sketchyshapes" xmlns="" sd="1219033472">
                  <a:prstGeom prst="rect">
                    <a:avLst/>
                  </a:prstGeom>
                  <ask:type>
                    <ask:lineSketchCurved/>
                  </ask:type>
                </ask:lineSketchStyleProps>
              </a:ext>
            </a:extLst>
          </a:ln>
          <a:effectLst/>
        </p:spPr>
        <p:txBody>
          <a:bodyPr rtlCol="0" anchor="ctr"/>
          <a:lstStyle/>
          <a:p>
            <a:pPr algn="ctr">
              <a:defRPr/>
            </a:pPr>
            <a:endParaRPr lang="en-US" kern="0">
              <a:solidFill>
                <a:prstClr val="white"/>
              </a:solidFill>
              <a:latin typeface="Calibri"/>
            </a:endParaRPr>
          </a:p>
        </p:txBody>
      </p:sp>
      <p:sp>
        <p:nvSpPr>
          <p:cNvPr id="7" name="!!4">
            <a:extLst>
              <a:ext uri="{FF2B5EF4-FFF2-40B4-BE49-F238E27FC236}">
                <a16:creationId xmlns:a16="http://schemas.microsoft.com/office/drawing/2014/main" xmlns="" id="{58E6D429-DC53-47C4-8036-1E9D12B8E28B}"/>
              </a:ext>
            </a:extLst>
          </p:cNvPr>
          <p:cNvSpPr/>
          <p:nvPr/>
        </p:nvSpPr>
        <p:spPr>
          <a:xfrm>
            <a:off x="2819104" y="605298"/>
            <a:ext cx="5717294" cy="956117"/>
          </a:xfrm>
          <a:prstGeom prst="roundRect">
            <a:avLst>
              <a:gd name="adj" fmla="val 50000"/>
            </a:avLst>
          </a:prstGeom>
          <a:solidFill>
            <a:srgbClr val="70AD47"/>
          </a:solidFill>
          <a:ln w="12700" cap="flat" cmpd="sng" algn="ctr">
            <a:noFill/>
            <a:prstDash val="solid"/>
            <a:miter lim="800000"/>
          </a:ln>
          <a:effectLst/>
        </p:spPr>
        <p:txBody>
          <a:bodyPr rtlCol="0" anchor="ctr"/>
          <a:lstStyle/>
          <a:p>
            <a:pPr algn="ctr">
              <a:defRPr/>
            </a:pPr>
            <a:r>
              <a:rPr lang="en-US" sz="2800" b="1" kern="0">
                <a:solidFill>
                  <a:prstClr val="white"/>
                </a:solidFill>
                <a:latin typeface="Times New Roman" panose="02020603050405020304" pitchFamily="18" charset="0"/>
                <a:cs typeface="Times New Roman" panose="02020603050405020304" pitchFamily="18" charset="0"/>
              </a:rPr>
              <a:t>HƯỚNG DẪN </a:t>
            </a:r>
            <a:r>
              <a:rPr lang="en-US" sz="2800" b="1" kern="0" smtClean="0">
                <a:solidFill>
                  <a:prstClr val="white"/>
                </a:solidFill>
                <a:latin typeface="Times New Roman" panose="02020603050405020304" pitchFamily="18" charset="0"/>
                <a:cs typeface="Times New Roman" panose="02020603050405020304" pitchFamily="18" charset="0"/>
              </a:rPr>
              <a:t>Ở </a:t>
            </a:r>
            <a:r>
              <a:rPr lang="en-US" sz="2800" b="1" kern="0">
                <a:solidFill>
                  <a:prstClr val="white"/>
                </a:solidFill>
                <a:latin typeface="Times New Roman" panose="02020603050405020304" pitchFamily="18" charset="0"/>
                <a:cs typeface="Times New Roman" panose="02020603050405020304" pitchFamily="18" charset="0"/>
              </a:rPr>
              <a:t>NHÀ</a:t>
            </a:r>
          </a:p>
        </p:txBody>
      </p:sp>
      <p:sp>
        <p:nvSpPr>
          <p:cNvPr id="8" name="TextBox 7">
            <a:extLst>
              <a:ext uri="{FF2B5EF4-FFF2-40B4-BE49-F238E27FC236}">
                <a16:creationId xmlns:a16="http://schemas.microsoft.com/office/drawing/2014/main" xmlns="" id="{CE530CE9-79B6-4A34-9DE8-7F769B44A120}"/>
              </a:ext>
            </a:extLst>
          </p:cNvPr>
          <p:cNvSpPr txBox="1"/>
          <p:nvPr/>
        </p:nvSpPr>
        <p:spPr>
          <a:xfrm>
            <a:off x="1535316" y="1663015"/>
            <a:ext cx="9601200" cy="4031873"/>
          </a:xfrm>
          <a:prstGeom prst="rect">
            <a:avLst/>
          </a:prstGeom>
          <a:noFill/>
        </p:spPr>
        <p:txBody>
          <a:bodyPr wrap="square">
            <a:spAutoFit/>
          </a:bodyPr>
          <a:lstStyle/>
          <a:p>
            <a:pPr marL="457200" indent="-457200">
              <a:lnSpc>
                <a:spcPct val="200000"/>
              </a:lnSpc>
              <a:buFont typeface="Wingdings" panose="05000000000000000000" pitchFamily="2" charset="2"/>
              <a:buChar char="Ø"/>
            </a:pPr>
            <a:r>
              <a:rPr lang="nl-NL" sz="3200" b="1" smtClean="0">
                <a:solidFill>
                  <a:srgbClr val="0070C0"/>
                </a:solidFill>
                <a:latin typeface="Times New Roman" panose="02020603050405020304" pitchFamily="18" charset="0"/>
              </a:rPr>
              <a:t>Các em xem lại bài học, nhận biết được và đọc đúng số nguyên âm</a:t>
            </a:r>
          </a:p>
          <a:p>
            <a:pPr marL="457200" indent="-457200">
              <a:lnSpc>
                <a:spcPct val="200000"/>
              </a:lnSpc>
              <a:buFont typeface="Wingdings" panose="05000000000000000000" pitchFamily="2" charset="2"/>
              <a:buChar char="Ø"/>
            </a:pPr>
            <a:r>
              <a:rPr lang="nl-NL" sz="3200" b="1" smtClean="0">
                <a:solidFill>
                  <a:srgbClr val="0070C0"/>
                </a:solidFill>
                <a:latin typeface="Times New Roman" panose="02020603050405020304" pitchFamily="18" charset="0"/>
              </a:rPr>
              <a:t>Hoàn chỉnh phiếu học tập</a:t>
            </a:r>
          </a:p>
          <a:p>
            <a:pPr marL="457200" indent="-457200">
              <a:lnSpc>
                <a:spcPct val="200000"/>
              </a:lnSpc>
              <a:buFont typeface="Wingdings" panose="05000000000000000000" pitchFamily="2" charset="2"/>
              <a:buChar char="Ø"/>
            </a:pPr>
            <a:r>
              <a:rPr lang="nl-NL" sz="3200" b="1" smtClean="0">
                <a:solidFill>
                  <a:srgbClr val="0070C0"/>
                </a:solidFill>
                <a:latin typeface="Times New Roman" panose="02020603050405020304" pitchFamily="18" charset="0"/>
              </a:rPr>
              <a:t>Đọc trước phần 2, 3, 4 của bài 1 </a:t>
            </a:r>
            <a:endParaRPr lang="en-US" sz="3200" b="1" dirty="0">
              <a:solidFill>
                <a:srgbClr val="0070C0"/>
              </a:solidFill>
              <a:latin typeface="Times New Roman" panose="02020603050405020304" pitchFamily="18" charset="0"/>
            </a:endParaRPr>
          </a:p>
        </p:txBody>
      </p:sp>
    </p:spTree>
    <p:extLst>
      <p:ext uri="{BB962C8B-B14F-4D97-AF65-F5344CB8AC3E}">
        <p14:creationId xmlns:p14="http://schemas.microsoft.com/office/powerpoint/2010/main" val="29532796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audio>
              <p:cMediaNode vol="80000" numSld="999" showWhenStopped="0">
                <p:cTn id="2" repeatCount="indefinite" fill="hold" display="0">
                  <p:stCondLst>
                    <p:cond delay="indefinite"/>
                  </p:stCondLst>
                  <p:endCondLst>
                    <p:cond evt="onStopAudio" delay="0">
                      <p:tgtEl>
                        <p:sldTgt/>
                      </p:tgtEl>
                    </p:cond>
                  </p:endCondLst>
                </p:cTn>
                <p:tgtEl>
                  <p:spTgt spid="30"/>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How do we approach Math?"/>
          <p:cNvPicPr>
            <a:picLocks noChangeAspect="1" noChangeArrowheads="1"/>
          </p:cNvPicPr>
          <p:nvPr/>
        </p:nvPicPr>
        <p:blipFill>
          <a:blip r:embed="rId3">
            <a:grayscl/>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0" y="-413646"/>
            <a:ext cx="12192000" cy="7315201"/>
          </a:xfrm>
          <a:prstGeom prst="rect">
            <a:avLst/>
          </a:prstGeom>
          <a:noFill/>
          <a:extLst>
            <a:ext uri="{909E8E84-426E-40DD-AFC4-6F175D3DCCD1}">
              <a14:hiddenFill xmlns:a14="http://schemas.microsoft.com/office/drawing/2010/main">
                <a:solidFill>
                  <a:srgbClr val="FFFFFF"/>
                </a:solidFill>
              </a14:hiddenFill>
            </a:ext>
          </a:extLst>
        </p:spPr>
      </p:pic>
      <p:sp>
        <p:nvSpPr>
          <p:cNvPr id="8" name="文本框 7"/>
          <p:cNvSpPr txBox="1"/>
          <p:nvPr/>
        </p:nvSpPr>
        <p:spPr>
          <a:xfrm>
            <a:off x="2066992" y="2183096"/>
            <a:ext cx="8018542" cy="1631216"/>
          </a:xfrm>
          <a:prstGeom prst="rect">
            <a:avLst/>
          </a:prstGeom>
          <a:noFill/>
        </p:spPr>
        <p:txBody>
          <a:bodyPr wrap="none" rtlCol="0">
            <a:spAutoFit/>
            <a:scene3d>
              <a:camera prst="orthographicFront"/>
              <a:lightRig rig="threePt" dir="t"/>
            </a:scene3d>
            <a:sp3d contourW="12700"/>
          </a:bodyPr>
          <a:lstStyle/>
          <a:p>
            <a:pPr algn="ctr"/>
            <a:r>
              <a:rPr lang="en-US" altLang="zh-CN" sz="10000" dirty="0">
                <a:solidFill>
                  <a:srgbClr val="FF0000"/>
                </a:solidFill>
                <a:latin typeface="迷你简准圆" panose="03000509000000000000" pitchFamily="65" charset="-122"/>
                <a:ea typeface="迷你简准圆" panose="03000509000000000000" pitchFamily="65" charset="-122"/>
              </a:rPr>
              <a:t>THANK YOU</a:t>
            </a:r>
            <a:endParaRPr lang="zh-CN" altLang="en-US" sz="10000" dirty="0">
              <a:solidFill>
                <a:srgbClr val="FF0000"/>
              </a:solidFill>
              <a:latin typeface="迷你简准圆" panose="03000509000000000000" pitchFamily="65" charset="-122"/>
              <a:ea typeface="迷你简准圆" panose="03000509000000000000" pitchFamily="65" charset="-122"/>
            </a:endParaRPr>
          </a:p>
        </p:txBody>
      </p:sp>
    </p:spTree>
    <p:extLst>
      <p:ext uri="{BB962C8B-B14F-4D97-AF65-F5344CB8AC3E}">
        <p14:creationId xmlns:p14="http://schemas.microsoft.com/office/powerpoint/2010/main" val="3468265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667;p7">
            <a:extLst>
              <a:ext uri="{FF2B5EF4-FFF2-40B4-BE49-F238E27FC236}">
                <a16:creationId xmlns:a16="http://schemas.microsoft.com/office/drawing/2014/main" xmlns="" id="{91B56836-3939-42CC-B221-3C3269531AFC}"/>
              </a:ext>
            </a:extLst>
          </p:cNvPr>
          <p:cNvPicPr preferRelativeResize="0"/>
          <p:nvPr/>
        </p:nvPicPr>
        <p:blipFill rotWithShape="1">
          <a:blip r:embed="rId2">
            <a:alphaModFix/>
          </a:blip>
          <a:srcRect b="14792"/>
          <a:stretch/>
        </p:blipFill>
        <p:spPr>
          <a:xfrm>
            <a:off x="-91441" y="-142240"/>
            <a:ext cx="12557761" cy="7091680"/>
          </a:xfrm>
          <a:prstGeom prst="rect">
            <a:avLst/>
          </a:prstGeom>
          <a:noFill/>
          <a:ln>
            <a:noFill/>
          </a:ln>
        </p:spPr>
      </p:pic>
      <p:sp>
        <p:nvSpPr>
          <p:cNvPr id="10243" name="Rectangle 6">
            <a:extLst>
              <a:ext uri="{FF2B5EF4-FFF2-40B4-BE49-F238E27FC236}">
                <a16:creationId xmlns:a16="http://schemas.microsoft.com/office/drawing/2014/main" xmlns="" id="{D0DC072E-5A69-45FE-A3B3-7BAC769D38C8}"/>
              </a:ext>
            </a:extLst>
          </p:cNvPr>
          <p:cNvSpPr>
            <a:spLocks noChangeArrowheads="1"/>
          </p:cNvSpPr>
          <p:nvPr/>
        </p:nvSpPr>
        <p:spPr bwMode="auto">
          <a:xfrm>
            <a:off x="1121109" y="2786711"/>
            <a:ext cx="10132659"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150000"/>
              </a:lnSpc>
              <a:spcBef>
                <a:spcPct val="50000"/>
              </a:spcBef>
              <a:buFont typeface="Arial" panose="020B0604020202020204" pitchFamily="34" charset="0"/>
              <a:buNone/>
              <a:defRPr/>
            </a:pPr>
            <a:r>
              <a:rPr lang="en-US" sz="4000" b="1" smtClean="0">
                <a:ln>
                  <a:solidFill>
                    <a:srgbClr val="FFFFFF"/>
                  </a:solidFill>
                </a:ln>
                <a:solidFill>
                  <a:srgbClr val="FF0000"/>
                </a:solidFill>
                <a:latin typeface="Broadway" panose="04040905080B02020502" pitchFamily="82" charset="0"/>
                <a:cs typeface="Times New Roman" panose="02020603050405020304" pitchFamily="18" charset="0"/>
              </a:rPr>
              <a:t>BÀI 1: </a:t>
            </a:r>
            <a:r>
              <a:rPr lang="en-US" sz="4000" b="1">
                <a:ln>
                  <a:solidFill>
                    <a:srgbClr val="FFFFFF"/>
                  </a:solidFill>
                </a:ln>
                <a:solidFill>
                  <a:srgbClr val="FF0000"/>
                </a:solidFill>
                <a:latin typeface="Broadway" panose="04040905080B02020502" pitchFamily="82" charset="0"/>
                <a:cs typeface="Times New Roman" panose="02020603050405020304" pitchFamily="18" charset="0"/>
              </a:rPr>
              <a:t> </a:t>
            </a:r>
            <a:r>
              <a:rPr lang="en-US" sz="4000" b="1" smtClean="0">
                <a:ln>
                  <a:solidFill>
                    <a:srgbClr val="FFFFFF"/>
                  </a:solidFill>
                </a:ln>
                <a:solidFill>
                  <a:srgbClr val="FF0000"/>
                </a:solidFill>
                <a:latin typeface="Broadway" panose="04040905080B02020502" pitchFamily="82" charset="0"/>
                <a:cs typeface="Times New Roman" panose="02020603050405020304" pitchFamily="18" charset="0"/>
              </a:rPr>
              <a:t>SỐ NGUYÊN ÂM VÀ TẬP HỢP CÁC SỐ NGUYÊN</a:t>
            </a:r>
            <a:endParaRPr lang="en-US" sz="4000" b="1" dirty="0">
              <a:ln>
                <a:solidFill>
                  <a:srgbClr val="FFFFFF"/>
                </a:solidFill>
              </a:ln>
              <a:solidFill>
                <a:srgbClr val="FF0000"/>
              </a:solidFill>
              <a:latin typeface="Broadway" panose="04040905080B02020502" pitchFamily="82" charset="0"/>
              <a:cs typeface="Times New Roman" panose="02020603050405020304" pitchFamily="18" charset="0"/>
            </a:endParaRPr>
          </a:p>
        </p:txBody>
      </p:sp>
      <p:grpSp>
        <p:nvGrpSpPr>
          <p:cNvPr id="10" name="Group 18"/>
          <p:cNvGrpSpPr>
            <a:grpSpLocks/>
          </p:cNvGrpSpPr>
          <p:nvPr/>
        </p:nvGrpSpPr>
        <p:grpSpPr bwMode="auto">
          <a:xfrm>
            <a:off x="4451529" y="1789971"/>
            <a:ext cx="5813425" cy="715962"/>
            <a:chOff x="720" y="1390"/>
            <a:chExt cx="4442" cy="722"/>
          </a:xfrm>
        </p:grpSpPr>
        <p:sp>
          <p:nvSpPr>
            <p:cNvPr id="11" name="WordArt 12"/>
            <p:cNvSpPr>
              <a:spLocks noChangeArrowheads="1" noChangeShapeType="1" noTextEdit="1"/>
            </p:cNvSpPr>
            <p:nvPr/>
          </p:nvSpPr>
          <p:spPr bwMode="auto">
            <a:xfrm>
              <a:off x="720" y="1392"/>
              <a:ext cx="4416" cy="72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2000" b="1" kern="10">
                  <a:solidFill>
                    <a:srgbClr val="FF0000"/>
                  </a:solidFill>
                  <a:effectLst>
                    <a:outerShdw dist="35921" dir="2700000" algn="ctr" rotWithShape="0">
                      <a:srgbClr val="808080">
                        <a:alpha val="79999"/>
                      </a:srgbClr>
                    </a:outerShdw>
                  </a:effectLst>
                  <a:latin typeface="Times New Roman" panose="02020603050405020304" pitchFamily="18" charset="0"/>
                  <a:ea typeface="Tahoma" panose="020B0604030504040204" pitchFamily="34" charset="0"/>
                  <a:cs typeface="Times New Roman" panose="02020603050405020304" pitchFamily="18" charset="0"/>
                </a:rPr>
                <a:t> SỐ NGUYÊN</a:t>
              </a:r>
            </a:p>
          </p:txBody>
        </p:sp>
        <p:sp>
          <p:nvSpPr>
            <p:cNvPr id="12" name="WordArt 17"/>
            <p:cNvSpPr>
              <a:spLocks noChangeArrowheads="1" noChangeShapeType="1" noTextEdit="1"/>
            </p:cNvSpPr>
            <p:nvPr/>
          </p:nvSpPr>
          <p:spPr bwMode="auto">
            <a:xfrm>
              <a:off x="746" y="1390"/>
              <a:ext cx="4416" cy="72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2000" b="1" kern="10" smtClean="0">
                  <a:solidFill>
                    <a:srgbClr val="FF0000"/>
                  </a:solidFill>
                  <a:effectLst>
                    <a:outerShdw dist="35921" dir="2700000" algn="ctr" rotWithShape="0">
                      <a:srgbClr val="808080">
                        <a:alpha val="79999"/>
                      </a:srgbClr>
                    </a:outerShdw>
                  </a:effectLst>
                  <a:latin typeface="Times New Roman" panose="02020603050405020304" pitchFamily="18" charset="0"/>
                  <a:ea typeface="Tahoma" panose="020B0604030504040204" pitchFamily="34" charset="0"/>
                  <a:cs typeface="Times New Roman" panose="02020603050405020304" pitchFamily="18" charset="0"/>
                </a:rPr>
                <a:t> SỐ NGUYÊN</a:t>
              </a:r>
              <a:endParaRPr lang="en-US" sz="2000" b="1" kern="10">
                <a:solidFill>
                  <a:srgbClr val="FF0000"/>
                </a:solidFill>
                <a:effectLst>
                  <a:outerShdw dist="35921" dir="2700000" algn="ctr" rotWithShape="0">
                    <a:srgbClr val="808080">
                      <a:alpha val="79999"/>
                    </a:srgbClr>
                  </a:outerShdw>
                </a:effectLst>
                <a:latin typeface="Times New Roman" panose="02020603050405020304" pitchFamily="18" charset="0"/>
                <a:ea typeface="Tahoma" panose="020B0604030504040204" pitchFamily="34" charset="0"/>
                <a:cs typeface="Times New Roman" panose="02020603050405020304" pitchFamily="18" charset="0"/>
              </a:endParaRPr>
            </a:p>
          </p:txBody>
        </p:sp>
      </p:grpSp>
      <p:sp>
        <p:nvSpPr>
          <p:cNvPr id="13" name="TextBox 12"/>
          <p:cNvSpPr txBox="1"/>
          <p:nvPr/>
        </p:nvSpPr>
        <p:spPr>
          <a:xfrm>
            <a:off x="1792690" y="2011306"/>
            <a:ext cx="2505814" cy="584775"/>
          </a:xfrm>
          <a:prstGeom prst="rect">
            <a:avLst/>
          </a:prstGeom>
          <a:noFill/>
        </p:spPr>
        <p:txBody>
          <a:bodyPr wrap="none" rtlCol="0">
            <a:spAutoFit/>
          </a:bodyPr>
          <a:lstStyle/>
          <a:p>
            <a:r>
              <a:rPr lang="en-US" sz="3200" b="1" smtClean="0">
                <a:solidFill>
                  <a:srgbClr val="002060"/>
                </a:solidFill>
                <a:latin typeface="Times New Roman" panose="02020603050405020304" pitchFamily="18" charset="0"/>
                <a:cs typeface="Times New Roman" panose="02020603050405020304" pitchFamily="18" charset="0"/>
              </a:rPr>
              <a:t>CHƯƠNG 2:</a:t>
            </a:r>
            <a:endParaRPr lang="en-US" sz="3200" b="1">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79336177"/>
      </p:ext>
    </p:extLst>
  </p:cSld>
  <p:clrMapOvr>
    <a:masterClrMapping/>
  </p:clrMapOvr>
  <p:transition>
    <p:circl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p:cNvPicPr>
            <a:picLocks noChangeAspect="1" noChangeArrowheads="1"/>
          </p:cNvPicPr>
          <p:nvPr/>
        </p:nvPicPr>
        <p:blipFill>
          <a:blip r:embed="rId2"/>
          <a:srcRect/>
          <a:stretch>
            <a:fillRect/>
          </a:stretch>
        </p:blipFill>
        <p:spPr bwMode="auto">
          <a:xfrm>
            <a:off x="1562825" y="1753831"/>
            <a:ext cx="1846555" cy="4565174"/>
          </a:xfrm>
          <a:prstGeom prst="rect">
            <a:avLst/>
          </a:prstGeom>
          <a:noFill/>
          <a:ln>
            <a:noFill/>
          </a:ln>
          <a:effectLst>
            <a:prstShdw prst="shdw17" dist="17961" dir="2700000">
              <a:srgbClr val="4F81BD">
                <a:gamma/>
                <a:shade val="60000"/>
                <a:invGamma/>
              </a:srgb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ounded Rectangular Callout 4"/>
          <p:cNvSpPr/>
          <p:nvPr/>
        </p:nvSpPr>
        <p:spPr>
          <a:xfrm>
            <a:off x="4247733" y="2036937"/>
            <a:ext cx="5943600" cy="1116013"/>
          </a:xfrm>
          <a:prstGeom prst="wedgeRoundRectCallout">
            <a:avLst>
              <a:gd name="adj1" fmla="val -67575"/>
              <a:gd name="adj2" fmla="val 45268"/>
              <a:gd name="adj3" fmla="val 16667"/>
            </a:avLst>
          </a:prstGeom>
          <a:solidFill>
            <a:srgbClr val="4F81BD"/>
          </a:solidFill>
          <a:ln w="25400" cap="flat" cmpd="sng" algn="ctr">
            <a:solidFill>
              <a:srgbClr val="4F81BD">
                <a:shade val="50000"/>
              </a:srgbClr>
            </a:solid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Hãy</a:t>
            </a:r>
            <a:r>
              <a:rPr kumimoji="0" lang="en-US" sz="28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đọc</a:t>
            </a:r>
            <a:r>
              <a:rPr kumimoji="0" lang="en-US" sz="28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các</a:t>
            </a:r>
            <a:r>
              <a:rPr kumimoji="0" lang="en-US" sz="28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số</a:t>
            </a:r>
            <a:r>
              <a:rPr kumimoji="0" lang="en-US" sz="28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chỉ</a:t>
            </a:r>
            <a:r>
              <a:rPr kumimoji="0" lang="en-US" sz="28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nhiệt</a:t>
            </a:r>
            <a:r>
              <a:rPr kumimoji="0" lang="en-US" sz="28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độ</a:t>
            </a:r>
            <a:r>
              <a:rPr kumimoji="0" lang="en-US" sz="28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độ</a:t>
            </a:r>
            <a:r>
              <a:rPr kumimoji="0" lang="en-US" sz="28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 C) ở </a:t>
            </a:r>
            <a:r>
              <a:rPr kumimoji="0" lang="en-US" sz="28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trên</a:t>
            </a:r>
            <a:r>
              <a:rPr kumimoji="0" lang="en-US" sz="28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mực</a:t>
            </a:r>
            <a:r>
              <a:rPr kumimoji="0" lang="en-US" sz="28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số</a:t>
            </a:r>
            <a:r>
              <a:rPr kumimoji="0" lang="en-US" sz="28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 0?</a:t>
            </a:r>
          </a:p>
        </p:txBody>
      </p:sp>
      <p:sp>
        <p:nvSpPr>
          <p:cNvPr id="6" name="Rounded Rectangular Callout 5"/>
          <p:cNvSpPr/>
          <p:nvPr/>
        </p:nvSpPr>
        <p:spPr>
          <a:xfrm>
            <a:off x="4337327" y="3958778"/>
            <a:ext cx="5943600" cy="1116013"/>
          </a:xfrm>
          <a:prstGeom prst="wedgeRoundRectCallout">
            <a:avLst>
              <a:gd name="adj1" fmla="val -72704"/>
              <a:gd name="adj2" fmla="val 45268"/>
              <a:gd name="adj3" fmla="val 16667"/>
            </a:avLst>
          </a:prstGeom>
          <a:solidFill>
            <a:srgbClr val="92D050"/>
          </a:solidFill>
          <a:ln w="25400" cap="flat" cmpd="sng" algn="ctr">
            <a:solidFill>
              <a:srgbClr val="4F81BD">
                <a:shade val="50000"/>
              </a:srgbClr>
            </a:solid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Các</a:t>
            </a: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số</a:t>
            </a: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chỉ</a:t>
            </a: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nhiệt</a:t>
            </a: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độ</a:t>
            </a: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dưới</a:t>
            </a: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mực</a:t>
            </a: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số</a:t>
            </a: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0 </a:t>
            </a:r>
            <a:r>
              <a:rPr kumimoji="0" lang="en-US" sz="28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có</a:t>
            </a: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mang</a:t>
            </a: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dấu</a:t>
            </a: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gì</a:t>
            </a: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a:t>
            </a:r>
          </a:p>
        </p:txBody>
      </p:sp>
      <p:sp>
        <p:nvSpPr>
          <p:cNvPr id="7" name="TextBox 4"/>
          <p:cNvSpPr txBox="1">
            <a:spLocks noChangeArrowheads="1"/>
          </p:cNvSpPr>
          <p:nvPr/>
        </p:nvSpPr>
        <p:spPr bwMode="auto">
          <a:xfrm>
            <a:off x="4441408" y="4036418"/>
            <a:ext cx="5749925"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en-US" sz="3200" b="1" smtClean="0">
                <a:solidFill>
                  <a:prstClr val="black"/>
                </a:solidFill>
                <a:latin typeface="Times New Roman" panose="02020603050405020304" pitchFamily="18" charset="0"/>
                <a:cs typeface="Times New Roman" panose="02020603050405020304" pitchFamily="18" charset="0"/>
              </a:rPr>
              <a:t>Các số chỉ nhiệt độ dưới mực số 0 có mang dấu “</a:t>
            </a:r>
            <a:r>
              <a:rPr lang="en-US" altLang="en-US" sz="3200" b="1" smtClean="0">
                <a:solidFill>
                  <a:srgbClr val="FF0000"/>
                </a:solidFill>
                <a:latin typeface="Times New Roman" panose="02020603050405020304" pitchFamily="18" charset="0"/>
                <a:cs typeface="Times New Roman" panose="02020603050405020304" pitchFamily="18" charset="0"/>
              </a:rPr>
              <a:t>–</a:t>
            </a:r>
            <a:r>
              <a:rPr lang="en-US" altLang="en-US" sz="3200" b="1" smtClean="0">
                <a:solidFill>
                  <a:prstClr val="black"/>
                </a:solidFill>
                <a:latin typeface="Times New Roman" panose="02020603050405020304" pitchFamily="18" charset="0"/>
                <a:cs typeface="Times New Roman" panose="02020603050405020304" pitchFamily="18" charset="0"/>
              </a:rPr>
              <a:t>”</a:t>
            </a:r>
          </a:p>
        </p:txBody>
      </p:sp>
      <p:sp>
        <p:nvSpPr>
          <p:cNvPr id="8" name="TextBox 27">
            <a:extLst>
              <a:ext uri="{FF2B5EF4-FFF2-40B4-BE49-F238E27FC236}">
                <a16:creationId xmlns:a16="http://schemas.microsoft.com/office/drawing/2014/main" xmlns="" id="{BB111D0E-1EC7-4CF6-AC18-B6B340C8220A}"/>
              </a:ext>
            </a:extLst>
          </p:cNvPr>
          <p:cNvSpPr txBox="1"/>
          <p:nvPr/>
        </p:nvSpPr>
        <p:spPr>
          <a:xfrm>
            <a:off x="1373183" y="94219"/>
            <a:ext cx="9147441" cy="578882"/>
          </a:xfrm>
          <a:prstGeom prst="roundRect">
            <a:avLst/>
          </a:prstGeom>
          <a:solidFill>
            <a:srgbClr val="E7E6E6"/>
          </a:solidFill>
          <a:ln w="19050">
            <a:solidFill>
              <a:sysClr val="windowText" lastClr="000000"/>
            </a:solidFill>
            <a:prstDash val="sysDot"/>
          </a:ln>
        </p:spPr>
        <p:txBody>
          <a:bodyPr wrap="square" rtlCol="0">
            <a:spAutoFit/>
          </a:bodyPr>
          <a:lstStyle/>
          <a:p>
            <a:pPr>
              <a:defRPr/>
            </a:pPr>
            <a:r>
              <a:rPr lang="en-US" sz="2800" b="1" kern="0" smtClean="0">
                <a:solidFill>
                  <a:srgbClr val="FF0000"/>
                </a:solidFill>
                <a:latin typeface="Cambria" panose="02040503050406030204" pitchFamily="18" charset="0"/>
                <a:ea typeface="Cambria" panose="02040503050406030204" pitchFamily="18" charset="0"/>
              </a:rPr>
              <a:t>BÀI 1: SỐ NGUYÊN ÂM VÀ TẬP HỢP CÁC SỐ NGUYÊN</a:t>
            </a:r>
            <a:endParaRPr lang="en-US" sz="2800" b="1" kern="0" dirty="0">
              <a:solidFill>
                <a:srgbClr val="FF0000"/>
              </a:solidFill>
              <a:latin typeface="Cambria" panose="02040503050406030204" pitchFamily="18" charset="0"/>
              <a:ea typeface="Cambria" panose="02040503050406030204" pitchFamily="18" charset="0"/>
            </a:endParaRPr>
          </a:p>
        </p:txBody>
      </p:sp>
      <p:pic>
        <p:nvPicPr>
          <p:cNvPr id="9" name="Google Shape;577;p3">
            <a:extLst>
              <a:ext uri="{FF2B5EF4-FFF2-40B4-BE49-F238E27FC236}">
                <a16:creationId xmlns:a16="http://schemas.microsoft.com/office/drawing/2014/main" xmlns="" id="{EBB82E65-FBB1-48A6-AC62-1020145934E3}"/>
              </a:ext>
            </a:extLst>
          </p:cNvPr>
          <p:cNvPicPr preferRelativeResize="0"/>
          <p:nvPr/>
        </p:nvPicPr>
        <p:blipFill rotWithShape="1">
          <a:blip r:embed="rId3">
            <a:alphaModFix/>
          </a:blip>
          <a:srcRect/>
          <a:stretch/>
        </p:blipFill>
        <p:spPr>
          <a:xfrm>
            <a:off x="11180276" y="0"/>
            <a:ext cx="1011724" cy="1290645"/>
          </a:xfrm>
          <a:prstGeom prst="rect">
            <a:avLst/>
          </a:prstGeom>
          <a:noFill/>
          <a:ln>
            <a:noFill/>
          </a:ln>
        </p:spPr>
      </p:pic>
      <p:sp>
        <p:nvSpPr>
          <p:cNvPr id="3" name="Rounded Rectangle 2"/>
          <p:cNvSpPr/>
          <p:nvPr/>
        </p:nvSpPr>
        <p:spPr>
          <a:xfrm>
            <a:off x="506026" y="884501"/>
            <a:ext cx="6063449" cy="506027"/>
          </a:xfrm>
          <a:prstGeom prst="roundRect">
            <a:avLst/>
          </a:prstGeom>
          <a:solidFill>
            <a:srgbClr val="FFC000"/>
          </a:solidFill>
          <a:ln>
            <a:no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smtClean="0">
                <a:solidFill>
                  <a:srgbClr val="FF0000"/>
                </a:solidFill>
                <a:latin typeface="Times New Roman" panose="02020603050405020304" pitchFamily="18" charset="0"/>
                <a:cs typeface="Times New Roman" panose="02020603050405020304" pitchFamily="18" charset="0"/>
              </a:rPr>
              <a:t>1. Làm quen với số nguyên âm</a:t>
            </a:r>
            <a:endParaRPr lang="en-US" sz="3200" b="1">
              <a:solidFill>
                <a:srgbClr val="FF0000"/>
              </a:solidFill>
              <a:latin typeface="Times New Roman" panose="02020603050405020304" pitchFamily="18" charset="0"/>
              <a:cs typeface="Times New Roman" panose="02020603050405020304" pitchFamily="18" charset="0"/>
            </a:endParaRPr>
          </a:p>
        </p:txBody>
      </p:sp>
      <p:pic>
        <p:nvPicPr>
          <p:cNvPr id="10" name="Hình ảnh 6" descr="Ảnh có chứa văn bản, đồ họa véc-tơ, mẫu họa&#10;&#10;Mô tả được tạo tự động">
            <a:extLst>
              <a:ext uri="{FF2B5EF4-FFF2-40B4-BE49-F238E27FC236}">
                <a16:creationId xmlns:a16="http://schemas.microsoft.com/office/drawing/2014/main" xmlns="" id="{4C4EDA9C-D0CA-43A7-98FC-A7D4A4C9164E}"/>
              </a:ext>
            </a:extLst>
          </p:cNvPr>
          <p:cNvPicPr>
            <a:picLocks noChangeAspect="1"/>
          </p:cNvPicPr>
          <p:nvPr/>
        </p:nvPicPr>
        <p:blipFill>
          <a:blip r:embed="rId4"/>
          <a:stretch>
            <a:fillRect/>
          </a:stretch>
        </p:blipFill>
        <p:spPr>
          <a:xfrm>
            <a:off x="10538691" y="4632784"/>
            <a:ext cx="1534911" cy="2225215"/>
          </a:xfrm>
          <a:prstGeom prst="rect">
            <a:avLst/>
          </a:prstGeom>
        </p:spPr>
      </p:pic>
    </p:spTree>
    <p:extLst>
      <p:ext uri="{BB962C8B-B14F-4D97-AF65-F5344CB8AC3E}">
        <p14:creationId xmlns:p14="http://schemas.microsoft.com/office/powerpoint/2010/main" val="53042750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cTn>
                              </p:par>
                              <p:par>
                                <p:cTn id="25" presetID="16" presetClass="entr" presetSubtype="21"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par>
                                <p:cTn id="33" presetID="10" presetClass="exit" presetSubtype="0" fill="hold" grpId="1" nodeType="withEffect">
                                  <p:stCondLst>
                                    <p:cond delay="0"/>
                                  </p:stCondLst>
                                  <p:childTnLst>
                                    <p:animEffect transition="out" filter="fade">
                                      <p:cBhvr>
                                        <p:cTn id="34" dur="500"/>
                                        <p:tgtEl>
                                          <p:spTgt spid="6"/>
                                        </p:tgtEl>
                                      </p:cBhvr>
                                    </p:animEffect>
                                    <p:set>
                                      <p:cBhvr>
                                        <p:cTn id="35"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rcRect/>
          <a:stretch>
            <a:fillRect/>
          </a:stretch>
        </p:blipFill>
        <p:spPr bwMode="auto">
          <a:xfrm>
            <a:off x="836083" y="1731146"/>
            <a:ext cx="4980372" cy="3948067"/>
          </a:xfrm>
          <a:prstGeom prst="rect">
            <a:avLst/>
          </a:prstGeom>
          <a:noFill/>
          <a:ln>
            <a:noFill/>
          </a:ln>
          <a:effectLst>
            <a:prstShdw prst="shdw17" dist="17961" dir="2700000">
              <a:srgbClr val="4F81BD">
                <a:gamma/>
                <a:shade val="60000"/>
                <a:invGamma/>
              </a:srgb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ounded Rectangular Callout 4"/>
          <p:cNvSpPr/>
          <p:nvPr/>
        </p:nvSpPr>
        <p:spPr>
          <a:xfrm>
            <a:off x="4190260" y="5789780"/>
            <a:ext cx="5523391" cy="1004584"/>
          </a:xfrm>
          <a:prstGeom prst="wedgeRoundRectCallout">
            <a:avLst>
              <a:gd name="adj1" fmla="val -62960"/>
              <a:gd name="adj2" fmla="val -145112"/>
              <a:gd name="adj3" fmla="val 16667"/>
            </a:avLst>
          </a:prstGeom>
          <a:solidFill>
            <a:srgbClr val="92D050"/>
          </a:solidFill>
          <a:ln w="25400" cap="flat" cmpd="sng" algn="ctr">
            <a:solidFill>
              <a:srgbClr val="4F81BD">
                <a:shade val="50000"/>
              </a:srgbClr>
            </a:solid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Các</a:t>
            </a:r>
            <a:r>
              <a:rPr kumimoji="0" lang="en-US" sz="24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bậc</a:t>
            </a:r>
            <a:r>
              <a:rPr kumimoji="0" lang="en-US" sz="24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thang</a:t>
            </a:r>
            <a:r>
              <a:rPr kumimoji="0" lang="en-US" sz="24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có</a:t>
            </a:r>
            <a:r>
              <a:rPr kumimoji="0" lang="en-US" sz="24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độ</a:t>
            </a:r>
            <a:r>
              <a:rPr kumimoji="0" lang="en-US" sz="24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cao</a:t>
            </a:r>
            <a:r>
              <a:rPr kumimoji="0" lang="en-US" sz="24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mang</a:t>
            </a:r>
            <a:r>
              <a:rPr kumimoji="0" lang="en-US" sz="24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dấu</a:t>
            </a:r>
            <a:r>
              <a:rPr kumimoji="0" lang="en-US" sz="24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trừ</a:t>
            </a:r>
            <a:r>
              <a:rPr kumimoji="0" lang="en-US" sz="24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thì</a:t>
            </a:r>
            <a:r>
              <a:rPr kumimoji="0" lang="en-US" sz="24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nằm</a:t>
            </a:r>
            <a:r>
              <a:rPr kumimoji="0" lang="en-US" sz="24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ở </a:t>
            </a:r>
            <a:r>
              <a:rPr kumimoji="0" lang="en-US" sz="24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trên</a:t>
            </a:r>
            <a:r>
              <a:rPr kumimoji="0" lang="en-US" sz="24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hay ở </a:t>
            </a:r>
            <a:r>
              <a:rPr kumimoji="0" lang="en-US" sz="24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dưới</a:t>
            </a:r>
            <a:r>
              <a:rPr kumimoji="0" lang="en-US" sz="24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mực</a:t>
            </a:r>
            <a:r>
              <a:rPr kumimoji="0" lang="en-US" sz="24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nước</a:t>
            </a:r>
            <a:r>
              <a:rPr kumimoji="0" lang="en-US" sz="24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biển</a:t>
            </a:r>
            <a:r>
              <a:rPr kumimoji="0" lang="en-US" sz="24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a:t>
            </a:r>
          </a:p>
        </p:txBody>
      </p:sp>
      <p:sp>
        <p:nvSpPr>
          <p:cNvPr id="6" name="TextBox 27">
            <a:extLst>
              <a:ext uri="{FF2B5EF4-FFF2-40B4-BE49-F238E27FC236}">
                <a16:creationId xmlns:a16="http://schemas.microsoft.com/office/drawing/2014/main" xmlns="" id="{BB111D0E-1EC7-4CF6-AC18-B6B340C8220A}"/>
              </a:ext>
            </a:extLst>
          </p:cNvPr>
          <p:cNvSpPr txBox="1"/>
          <p:nvPr/>
        </p:nvSpPr>
        <p:spPr>
          <a:xfrm>
            <a:off x="1373183" y="94219"/>
            <a:ext cx="9147441" cy="578882"/>
          </a:xfrm>
          <a:prstGeom prst="roundRect">
            <a:avLst/>
          </a:prstGeom>
          <a:solidFill>
            <a:srgbClr val="E7E6E6"/>
          </a:solidFill>
          <a:ln w="19050">
            <a:solidFill>
              <a:sysClr val="windowText" lastClr="000000"/>
            </a:solidFill>
            <a:prstDash val="sysDot"/>
          </a:ln>
        </p:spPr>
        <p:txBody>
          <a:bodyPr wrap="square" rtlCol="0">
            <a:spAutoFit/>
          </a:bodyPr>
          <a:lstStyle/>
          <a:p>
            <a:pPr>
              <a:defRPr/>
            </a:pPr>
            <a:r>
              <a:rPr lang="en-US" sz="2800" b="1" kern="0" smtClean="0">
                <a:solidFill>
                  <a:srgbClr val="FF0000"/>
                </a:solidFill>
                <a:latin typeface="Cambria" panose="02040503050406030204" pitchFamily="18" charset="0"/>
                <a:ea typeface="Cambria" panose="02040503050406030204" pitchFamily="18" charset="0"/>
              </a:rPr>
              <a:t>BÀI 1: SỐ NGUYÊN ÂM VÀ TẬP HỢP CÁC SỐ NGUYÊN</a:t>
            </a:r>
            <a:endParaRPr lang="en-US" sz="2800" b="1" kern="0" dirty="0">
              <a:solidFill>
                <a:srgbClr val="FF0000"/>
              </a:solidFill>
              <a:latin typeface="Cambria" panose="02040503050406030204" pitchFamily="18" charset="0"/>
              <a:ea typeface="Cambria" panose="02040503050406030204" pitchFamily="18" charset="0"/>
            </a:endParaRPr>
          </a:p>
        </p:txBody>
      </p:sp>
      <p:sp>
        <p:nvSpPr>
          <p:cNvPr id="7" name="Rounded Rectangle 6"/>
          <p:cNvSpPr/>
          <p:nvPr/>
        </p:nvSpPr>
        <p:spPr>
          <a:xfrm>
            <a:off x="665824" y="928890"/>
            <a:ext cx="6063449" cy="506027"/>
          </a:xfrm>
          <a:prstGeom prst="roundRect">
            <a:avLst/>
          </a:prstGeom>
          <a:solidFill>
            <a:srgbClr val="FFC000"/>
          </a:solidFill>
          <a:ln>
            <a:no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smtClean="0">
                <a:solidFill>
                  <a:srgbClr val="FF0000"/>
                </a:solidFill>
                <a:latin typeface="Times New Roman" panose="02020603050405020304" pitchFamily="18" charset="0"/>
                <a:cs typeface="Times New Roman" panose="02020603050405020304" pitchFamily="18" charset="0"/>
              </a:rPr>
              <a:t>1. Làm quen với số nguyên âm</a:t>
            </a:r>
            <a:endParaRPr lang="en-US" sz="3200" b="1">
              <a:solidFill>
                <a:srgbClr val="FF0000"/>
              </a:solidFill>
              <a:latin typeface="Times New Roman" panose="02020603050405020304" pitchFamily="18" charset="0"/>
              <a:cs typeface="Times New Roman" panose="02020603050405020304" pitchFamily="18" charset="0"/>
            </a:endParaRPr>
          </a:p>
        </p:txBody>
      </p:sp>
      <p:pic>
        <p:nvPicPr>
          <p:cNvPr id="8" name="Google Shape;577;p3">
            <a:extLst>
              <a:ext uri="{FF2B5EF4-FFF2-40B4-BE49-F238E27FC236}">
                <a16:creationId xmlns:a16="http://schemas.microsoft.com/office/drawing/2014/main" xmlns="" id="{EBB82E65-FBB1-48A6-AC62-1020145934E3}"/>
              </a:ext>
            </a:extLst>
          </p:cNvPr>
          <p:cNvPicPr preferRelativeResize="0"/>
          <p:nvPr/>
        </p:nvPicPr>
        <p:blipFill rotWithShape="1">
          <a:blip r:embed="rId3">
            <a:alphaModFix/>
          </a:blip>
          <a:srcRect/>
          <a:stretch/>
        </p:blipFill>
        <p:spPr>
          <a:xfrm>
            <a:off x="11180276" y="94219"/>
            <a:ext cx="1011724" cy="1290645"/>
          </a:xfrm>
          <a:prstGeom prst="rect">
            <a:avLst/>
          </a:prstGeom>
          <a:noFill/>
          <a:ln>
            <a:noFill/>
          </a:ln>
        </p:spPr>
      </p:pic>
      <p:sp>
        <p:nvSpPr>
          <p:cNvPr id="9" name="Cloud Callout 8"/>
          <p:cNvSpPr/>
          <p:nvPr/>
        </p:nvSpPr>
        <p:spPr>
          <a:xfrm>
            <a:off x="6581065" y="1512407"/>
            <a:ext cx="4962617" cy="3515557"/>
          </a:xfrm>
          <a:prstGeom prst="cloudCallout">
            <a:avLst>
              <a:gd name="adj1" fmla="val 35518"/>
              <a:gd name="adj2" fmla="val 77904"/>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lvl="0" algn="ctr"/>
            <a:r>
              <a:rPr lang="en-US" sz="2400" b="1">
                <a:solidFill>
                  <a:schemeClr val="bg1"/>
                </a:solidFill>
                <a:latin typeface="Times New Roman" panose="02020603050405020304" pitchFamily="18" charset="0"/>
                <a:cs typeface="Times New Roman" panose="02020603050405020304" pitchFamily="18" charset="0"/>
              </a:rPr>
              <a:t>Hãy cho biết phép tính nào dưới đây không thực hiện được trong tập hợp số tự nhiên?</a:t>
            </a:r>
          </a:p>
          <a:p>
            <a:pPr lvl="0" algn="ctr"/>
            <a:r>
              <a:rPr lang="en-US" sz="2400" b="1">
                <a:solidFill>
                  <a:schemeClr val="bg1"/>
                </a:solidFill>
                <a:latin typeface="Times New Roman" panose="02020603050405020304" pitchFamily="18" charset="0"/>
                <a:cs typeface="Times New Roman" panose="02020603050405020304" pitchFamily="18" charset="0"/>
              </a:rPr>
              <a:t>2 + </a:t>
            </a:r>
            <a:r>
              <a:rPr lang="en-US" sz="2400" b="1" smtClean="0">
                <a:solidFill>
                  <a:schemeClr val="bg1"/>
                </a:solidFill>
                <a:latin typeface="Times New Roman" panose="02020603050405020304" pitchFamily="18" charset="0"/>
                <a:cs typeface="Times New Roman" panose="02020603050405020304" pitchFamily="18" charset="0"/>
              </a:rPr>
              <a:t>3; 3 </a:t>
            </a:r>
            <a:r>
              <a:rPr lang="en-US" sz="2400" b="1">
                <a:solidFill>
                  <a:schemeClr val="bg1"/>
                </a:solidFill>
                <a:latin typeface="Times New Roman" panose="02020603050405020304" pitchFamily="18" charset="0"/>
                <a:cs typeface="Times New Roman" panose="02020603050405020304" pitchFamily="18" charset="0"/>
              </a:rPr>
              <a:t>– </a:t>
            </a:r>
            <a:r>
              <a:rPr lang="en-US" sz="2400" b="1" smtClean="0">
                <a:solidFill>
                  <a:schemeClr val="bg1"/>
                </a:solidFill>
                <a:latin typeface="Times New Roman" panose="02020603050405020304" pitchFamily="18" charset="0"/>
                <a:cs typeface="Times New Roman" panose="02020603050405020304" pitchFamily="18" charset="0"/>
              </a:rPr>
              <a:t>4; 6 </a:t>
            </a:r>
            <a:r>
              <a:rPr lang="en-US" sz="2400" b="1">
                <a:solidFill>
                  <a:schemeClr val="bg1"/>
                </a:solidFill>
                <a:latin typeface="Times New Roman" panose="02020603050405020304" pitchFamily="18" charset="0"/>
                <a:cs typeface="Times New Roman" panose="02020603050405020304" pitchFamily="18" charset="0"/>
              </a:rPr>
              <a:t>– 9</a:t>
            </a:r>
          </a:p>
          <a:p>
            <a:pPr lvl="0" algn="ctr"/>
            <a:r>
              <a:rPr lang="en-US" sz="2400" b="1" smtClean="0">
                <a:solidFill>
                  <a:schemeClr val="bg1"/>
                </a:solidFill>
                <a:latin typeface="Times New Roman" panose="02020603050405020304" pitchFamily="18" charset="0"/>
                <a:cs typeface="Times New Roman" panose="02020603050405020304" pitchFamily="18" charset="0"/>
              </a:rPr>
              <a:t>   3 </a:t>
            </a:r>
            <a:r>
              <a:rPr lang="en-US" sz="2400" b="1">
                <a:solidFill>
                  <a:schemeClr val="bg1"/>
                </a:solidFill>
                <a:latin typeface="Times New Roman" panose="02020603050405020304" pitchFamily="18" charset="0"/>
                <a:cs typeface="Times New Roman" panose="02020603050405020304" pitchFamily="18" charset="0"/>
              </a:rPr>
              <a:t>+ 7</a:t>
            </a:r>
            <a:endParaRPr lang="en-US" sz="2400" b="1" dirty="0">
              <a:solidFill>
                <a:schemeClr val="bg1"/>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rotWithShape="1">
          <a:blip r:embed="rId4">
            <a:extLst/>
          </a:blip>
          <a:srcRect l="82402" t="43516" r="10146" b="34304"/>
          <a:stretch/>
        </p:blipFill>
        <p:spPr>
          <a:xfrm>
            <a:off x="11120316" y="5305303"/>
            <a:ext cx="969541" cy="1622495"/>
          </a:xfrm>
          <a:prstGeom prst="rect">
            <a:avLst/>
          </a:prstGeom>
        </p:spPr>
      </p:pic>
    </p:spTree>
    <p:extLst>
      <p:ext uri="{BB962C8B-B14F-4D97-AF65-F5344CB8AC3E}">
        <p14:creationId xmlns:p14="http://schemas.microsoft.com/office/powerpoint/2010/main" val="204363099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rcRect/>
          <a:stretch>
            <a:fillRect/>
          </a:stretch>
        </p:blipFill>
        <p:spPr bwMode="auto">
          <a:xfrm>
            <a:off x="4078899" y="1707749"/>
            <a:ext cx="3949700" cy="2843213"/>
          </a:xfrm>
          <a:prstGeom prst="rect">
            <a:avLst/>
          </a:prstGeom>
          <a:noFill/>
          <a:ln>
            <a:noFill/>
          </a:ln>
          <a:effectLst>
            <a:prstShdw prst="shdw17" dist="17961" dir="2700000">
              <a:srgbClr val="4F81BD">
                <a:gamma/>
                <a:shade val="60000"/>
                <a:invGamma/>
              </a:srgb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a:spLocks noChangeArrowheads="1"/>
          </p:cNvSpPr>
          <p:nvPr/>
        </p:nvSpPr>
        <p:spPr bwMode="auto">
          <a:xfrm>
            <a:off x="356135" y="4627224"/>
            <a:ext cx="11685070" cy="2086853"/>
          </a:xfrm>
          <a:prstGeom prst="rect">
            <a:avLst/>
          </a:prstGeom>
          <a:solidFill>
            <a:schemeClr val="accent1">
              <a:lumMod val="40000"/>
              <a:lumOff val="60000"/>
            </a:schemeClr>
          </a:solidFill>
          <a:ln>
            <a:noFill/>
          </a:ln>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lnSpc>
                <a:spcPct val="150000"/>
              </a:lnSpc>
              <a:spcBef>
                <a:spcPct val="0"/>
              </a:spcBef>
              <a:spcAft>
                <a:spcPct val="0"/>
              </a:spcAft>
            </a:pPr>
            <a:r>
              <a:rPr lang="en-US" altLang="en-US" sz="3000" b="1" smtClean="0">
                <a:latin typeface="Times New Roman" panose="02020603050405020304" pitchFamily="18" charset="0"/>
                <a:cs typeface="Times New Roman" panose="02020603050405020304" pitchFamily="18" charset="0"/>
              </a:rPr>
              <a:t>Trong đời sống, để biểu diễn nhiệt độ dưới không độ, độ cao dưới mực nước biển, để thực hiện được phép trừ hai số tự nhiên… người ta cần sử dụng một loại số mới, đó là </a:t>
            </a:r>
            <a:r>
              <a:rPr lang="en-US" altLang="en-US" sz="3000" b="1" smtClean="0">
                <a:solidFill>
                  <a:srgbClr val="FF0000"/>
                </a:solidFill>
                <a:latin typeface="Times New Roman" panose="02020603050405020304" pitchFamily="18" charset="0"/>
                <a:cs typeface="Times New Roman" panose="02020603050405020304" pitchFamily="18" charset="0"/>
              </a:rPr>
              <a:t>số nguyên âm.</a:t>
            </a:r>
          </a:p>
        </p:txBody>
      </p:sp>
      <p:pic>
        <p:nvPicPr>
          <p:cNvPr id="6" name="Picture 12"/>
          <p:cNvPicPr>
            <a:picLocks noChangeAspect="1" noChangeArrowheads="1"/>
          </p:cNvPicPr>
          <p:nvPr/>
        </p:nvPicPr>
        <p:blipFill>
          <a:blip r:embed="rId3"/>
          <a:srcRect/>
          <a:stretch>
            <a:fillRect/>
          </a:stretch>
        </p:blipFill>
        <p:spPr bwMode="auto">
          <a:xfrm>
            <a:off x="1706732" y="1653775"/>
            <a:ext cx="1193800" cy="2951163"/>
          </a:xfrm>
          <a:prstGeom prst="rect">
            <a:avLst/>
          </a:prstGeom>
          <a:noFill/>
          <a:ln>
            <a:noFill/>
          </a:ln>
          <a:effectLst>
            <a:prstShdw prst="shdw17" dist="17961" dir="2700000">
              <a:srgbClr val="4F81BD">
                <a:gamma/>
                <a:shade val="60000"/>
                <a:invGamma/>
              </a:srgb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27">
            <a:extLst>
              <a:ext uri="{FF2B5EF4-FFF2-40B4-BE49-F238E27FC236}">
                <a16:creationId xmlns:a16="http://schemas.microsoft.com/office/drawing/2014/main" xmlns="" id="{BB111D0E-1EC7-4CF6-AC18-B6B340C8220A}"/>
              </a:ext>
            </a:extLst>
          </p:cNvPr>
          <p:cNvSpPr txBox="1"/>
          <p:nvPr/>
        </p:nvSpPr>
        <p:spPr>
          <a:xfrm>
            <a:off x="1373183" y="94219"/>
            <a:ext cx="9147441" cy="578882"/>
          </a:xfrm>
          <a:prstGeom prst="roundRect">
            <a:avLst/>
          </a:prstGeom>
          <a:solidFill>
            <a:srgbClr val="E7E6E6"/>
          </a:solidFill>
          <a:ln w="19050">
            <a:solidFill>
              <a:sysClr val="windowText" lastClr="000000"/>
            </a:solidFill>
            <a:prstDash val="sysDot"/>
          </a:ln>
        </p:spPr>
        <p:txBody>
          <a:bodyPr wrap="square" rtlCol="0">
            <a:spAutoFit/>
          </a:bodyPr>
          <a:lstStyle/>
          <a:p>
            <a:pPr>
              <a:defRPr/>
            </a:pPr>
            <a:r>
              <a:rPr lang="en-US" sz="2800" b="1" kern="0" smtClean="0">
                <a:solidFill>
                  <a:srgbClr val="FF0000"/>
                </a:solidFill>
                <a:latin typeface="Cambria" panose="02040503050406030204" pitchFamily="18" charset="0"/>
                <a:ea typeface="Cambria" panose="02040503050406030204" pitchFamily="18" charset="0"/>
              </a:rPr>
              <a:t>BÀI 1: SỐ NGUYÊN ÂM VÀ TẬP HỢP CÁC SỐ NGUYÊN</a:t>
            </a:r>
            <a:endParaRPr lang="en-US" sz="2800" b="1" kern="0" dirty="0">
              <a:solidFill>
                <a:srgbClr val="FF0000"/>
              </a:solidFill>
              <a:latin typeface="Cambria" panose="02040503050406030204" pitchFamily="18" charset="0"/>
              <a:ea typeface="Cambria" panose="02040503050406030204" pitchFamily="18" charset="0"/>
            </a:endParaRPr>
          </a:p>
        </p:txBody>
      </p:sp>
      <p:sp>
        <p:nvSpPr>
          <p:cNvPr id="8" name="Rectangle 7"/>
          <p:cNvSpPr/>
          <p:nvPr/>
        </p:nvSpPr>
        <p:spPr>
          <a:xfrm>
            <a:off x="8909667" y="2782240"/>
            <a:ext cx="2300631" cy="646331"/>
          </a:xfrm>
          <a:prstGeom prst="rect">
            <a:avLst/>
          </a:prstGeom>
          <a:solidFill>
            <a:srgbClr val="FFFF00"/>
          </a:solidFill>
          <a:ln>
            <a:solidFill>
              <a:schemeClr val="tx1"/>
            </a:solidFill>
            <a:prstDash val="dash"/>
          </a:ln>
        </p:spPr>
        <p:txBody>
          <a:bodyPr wrap="none">
            <a:spAutoFit/>
          </a:bodyPr>
          <a:lstStyle/>
          <a:p>
            <a:pPr lvl="0" algn="ctr"/>
            <a:r>
              <a:rPr lang="en-US" sz="3600" b="1">
                <a:latin typeface="Times New Roman" panose="02020603050405020304" pitchFamily="18" charset="0"/>
                <a:cs typeface="Times New Roman" panose="02020603050405020304" pitchFamily="18" charset="0"/>
              </a:rPr>
              <a:t>3 – 4; 6 – 9</a:t>
            </a:r>
          </a:p>
        </p:txBody>
      </p:sp>
      <p:sp>
        <p:nvSpPr>
          <p:cNvPr id="9" name="Rounded Rectangle 8"/>
          <p:cNvSpPr/>
          <p:nvPr/>
        </p:nvSpPr>
        <p:spPr>
          <a:xfrm>
            <a:off x="665824" y="928890"/>
            <a:ext cx="6063449" cy="506027"/>
          </a:xfrm>
          <a:prstGeom prst="roundRect">
            <a:avLst/>
          </a:prstGeom>
          <a:solidFill>
            <a:srgbClr val="FFC000"/>
          </a:solidFill>
          <a:ln>
            <a:no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smtClean="0">
                <a:solidFill>
                  <a:srgbClr val="FF0000"/>
                </a:solidFill>
                <a:latin typeface="Times New Roman" panose="02020603050405020304" pitchFamily="18" charset="0"/>
                <a:cs typeface="Times New Roman" panose="02020603050405020304" pitchFamily="18" charset="0"/>
              </a:rPr>
              <a:t>1. Làm quen với số nguyên âm</a:t>
            </a:r>
            <a:endParaRPr lang="en-US" sz="32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19998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158666" y="3364599"/>
            <a:ext cx="3636834" cy="3220068"/>
            <a:chOff x="158666" y="3364599"/>
            <a:chExt cx="3636834" cy="3220068"/>
          </a:xfrm>
        </p:grpSpPr>
        <p:pic>
          <p:nvPicPr>
            <p:cNvPr id="3074" name="Picture 2" descr="Ngỡ ngàng vẻ đẹp Sapa mùa tuyết rơi - Tour du Lịch Sapa Lào Cai 2021 giá rẻ  trọn gói chỉ 1.490k từ Hà Nộ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666" y="3364599"/>
              <a:ext cx="3636834" cy="272762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8" name="Rectangle 17"/>
                <p:cNvSpPr/>
                <p:nvPr/>
              </p:nvSpPr>
              <p:spPr>
                <a:xfrm>
                  <a:off x="218000" y="6092224"/>
                  <a:ext cx="3511731" cy="492443"/>
                </a:xfrm>
                <a:prstGeom prst="rect">
                  <a:avLst/>
                </a:prstGeom>
              </p:spPr>
              <p:txBody>
                <a:bodyPr wrap="none">
                  <a:spAutoFit/>
                </a:bodyPr>
                <a:lstStyle/>
                <a:p>
                  <a:r>
                    <a:rPr lang="en-US" sz="2600" b="1" smtClean="0">
                      <a:solidFill>
                        <a:srgbClr val="FF0000"/>
                      </a:solidFill>
                      <a:latin typeface="Times New Roman" panose="02020603050405020304" pitchFamily="18" charset="0"/>
                      <a:cs typeface="Times New Roman" panose="02020603050405020304" pitchFamily="18" charset="0"/>
                    </a:rPr>
                    <a:t>Sapa ( Việt Nam):</a:t>
                  </a:r>
                  <a14:m>
                    <m:oMath xmlns:m="http://schemas.openxmlformats.org/officeDocument/2006/math">
                      <m:r>
                        <a:rPr lang="en-US" sz="2600" b="1" i="1">
                          <a:solidFill>
                            <a:srgbClr val="FF0000"/>
                          </a:solidFill>
                          <a:latin typeface="Cambria Math" panose="02040503050406030204" pitchFamily="18" charset="0"/>
                        </a:rPr>
                        <m:t>−</m:t>
                      </m:r>
                      <m:r>
                        <a:rPr lang="en-US" sz="2600" b="1" i="1" smtClean="0">
                          <a:solidFill>
                            <a:srgbClr val="FF0000"/>
                          </a:solidFill>
                          <a:latin typeface="Cambria Math" panose="02040503050406030204" pitchFamily="18" charset="0"/>
                        </a:rPr>
                        <m:t>𝟒</m:t>
                      </m:r>
                      <m:r>
                        <a:rPr lang="en-US" sz="2600" b="1" i="1">
                          <a:solidFill>
                            <a:srgbClr val="FF0000"/>
                          </a:solidFill>
                          <a:latin typeface="Cambria Math" panose="02040503050406030204" pitchFamily="18" charset="0"/>
                          <a:ea typeface="Cambria Math" panose="02040503050406030204" pitchFamily="18" charset="0"/>
                        </a:rPr>
                        <m:t>°</m:t>
                      </m:r>
                      <m:r>
                        <a:rPr lang="en-US" sz="2600" b="1" i="1">
                          <a:solidFill>
                            <a:srgbClr val="FF0000"/>
                          </a:solidFill>
                          <a:latin typeface="Cambria Math" panose="02040503050406030204" pitchFamily="18" charset="0"/>
                          <a:ea typeface="Cambria Math" panose="02040503050406030204" pitchFamily="18" charset="0"/>
                        </a:rPr>
                        <m:t>𝑪</m:t>
                      </m:r>
                    </m:oMath>
                  </a14:m>
                  <a:endParaRPr lang="en-US" sz="2600"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218000" y="6092224"/>
                  <a:ext cx="3511731" cy="492443"/>
                </a:xfrm>
                <a:prstGeom prst="rect">
                  <a:avLst/>
                </a:prstGeom>
                <a:blipFill>
                  <a:blip r:embed="rId3"/>
                  <a:stretch>
                    <a:fillRect l="-3125" t="-11111" b="-30864"/>
                  </a:stretch>
                </a:blipFill>
              </p:spPr>
              <p:txBody>
                <a:bodyPr/>
                <a:lstStyle/>
                <a:p>
                  <a:r>
                    <a:rPr lang="en-US">
                      <a:noFill/>
                    </a:rPr>
                    <a:t> </a:t>
                  </a:r>
                </a:p>
              </p:txBody>
            </p:sp>
          </mc:Fallback>
        </mc:AlternateContent>
      </p:grpSp>
      <p:sp>
        <p:nvSpPr>
          <p:cNvPr id="4" name="Pentagon 3"/>
          <p:cNvSpPr/>
          <p:nvPr/>
        </p:nvSpPr>
        <p:spPr>
          <a:xfrm>
            <a:off x="246632" y="2805306"/>
            <a:ext cx="1880551" cy="423689"/>
          </a:xfrm>
          <a:prstGeom prst="homePlat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smtClean="0"/>
              <a:t>Ví dụ 1:</a:t>
            </a:r>
            <a:endParaRPr lang="en-US" sz="2400" b="1"/>
          </a:p>
        </p:txBody>
      </p:sp>
      <p:sp>
        <p:nvSpPr>
          <p:cNvPr id="5" name="TextBox 4"/>
          <p:cNvSpPr txBox="1"/>
          <p:nvPr/>
        </p:nvSpPr>
        <p:spPr>
          <a:xfrm>
            <a:off x="2477630" y="2752531"/>
            <a:ext cx="8173425" cy="461665"/>
          </a:xfrm>
          <a:prstGeom prst="rect">
            <a:avLst/>
          </a:prstGeom>
          <a:noFill/>
        </p:spPr>
        <p:txBody>
          <a:bodyPr wrap="square" rtlCol="0">
            <a:spAutoFit/>
          </a:bodyPr>
          <a:lstStyle/>
          <a:p>
            <a:r>
              <a:rPr lang="en-US" sz="2400" b="1" dirty="0" err="1">
                <a:solidFill>
                  <a:srgbClr val="0070C0"/>
                </a:solidFill>
                <a:latin typeface="Times New Roman" panose="02020603050405020304" pitchFamily="18" charset="0"/>
                <a:cs typeface="Times New Roman" panose="02020603050405020304" pitchFamily="18" charset="0"/>
              </a:rPr>
              <a:t>Hãy</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đọc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các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số</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nguyên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âm</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chỉ</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nhiệt</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độ</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dưới</a:t>
            </a:r>
            <a:r>
              <a:rPr lang="en-US" sz="2400" b="1" dirty="0">
                <a:solidFill>
                  <a:srgbClr val="0070C0"/>
                </a:solidFill>
                <a:latin typeface="Times New Roman" panose="02020603050405020304" pitchFamily="18" charset="0"/>
                <a:cs typeface="Times New Roman" panose="02020603050405020304" pitchFamily="18" charset="0"/>
              </a:rPr>
              <a:t> 0 </a:t>
            </a:r>
            <a:r>
              <a:rPr lang="en-US" sz="2400" b="1" dirty="0" err="1">
                <a:solidFill>
                  <a:srgbClr val="0070C0"/>
                </a:solidFill>
                <a:latin typeface="Times New Roman" panose="02020603050405020304" pitchFamily="18" charset="0"/>
                <a:cs typeface="Times New Roman" panose="02020603050405020304" pitchFamily="18" charset="0"/>
              </a:rPr>
              <a:t>độ</a:t>
            </a:r>
            <a:r>
              <a:rPr lang="en-US" sz="2400" b="1" dirty="0">
                <a:solidFill>
                  <a:srgbClr val="0070C0"/>
                </a:solidFill>
                <a:latin typeface="Times New Roman" panose="02020603050405020304" pitchFamily="18" charset="0"/>
                <a:cs typeface="Times New Roman" panose="02020603050405020304" pitchFamily="18" charset="0"/>
              </a:rPr>
              <a:t> C </a:t>
            </a:r>
            <a:r>
              <a:rPr lang="en-US" sz="2400" b="1" dirty="0" err="1">
                <a:solidFill>
                  <a:srgbClr val="0070C0"/>
                </a:solidFill>
                <a:latin typeface="Times New Roman" panose="02020603050405020304" pitchFamily="18" charset="0"/>
                <a:cs typeface="Times New Roman" panose="02020603050405020304" pitchFamily="18" charset="0"/>
              </a:rPr>
              <a:t>sau</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đây</a:t>
            </a:r>
            <a:r>
              <a:rPr lang="en-US" sz="2400" b="1" dirty="0">
                <a:solidFill>
                  <a:srgbClr val="0070C0"/>
                </a:solidFill>
                <a:latin typeface="Times New Roman" panose="02020603050405020304" pitchFamily="18" charset="0"/>
                <a:cs typeface="Times New Roman" panose="02020603050405020304" pitchFamily="18" charset="0"/>
              </a:rPr>
              <a:t>: </a:t>
            </a:r>
          </a:p>
        </p:txBody>
      </p:sp>
      <p:grpSp>
        <p:nvGrpSpPr>
          <p:cNvPr id="6" name="Group 5"/>
          <p:cNvGrpSpPr/>
          <p:nvPr/>
        </p:nvGrpSpPr>
        <p:grpSpPr>
          <a:xfrm>
            <a:off x="3869442" y="3364599"/>
            <a:ext cx="4300873" cy="3481284"/>
            <a:chOff x="-169061" y="3507550"/>
            <a:chExt cx="6849221" cy="5536171"/>
          </a:xfrm>
        </p:grpSpPr>
        <p:pic>
          <p:nvPicPr>
            <p:cNvPr id="7" name="Picture 2" descr="10 thanh pho lanh nhat hanh tinh anh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8018" y="3507550"/>
              <a:ext cx="6030174" cy="413318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8" name="TextBox 7"/>
                <p:cNvSpPr txBox="1"/>
                <p:nvPr/>
              </p:nvSpPr>
              <p:spPr>
                <a:xfrm>
                  <a:off x="-169061" y="7624325"/>
                  <a:ext cx="6849221" cy="1419396"/>
                </a:xfrm>
                <a:prstGeom prst="rect">
                  <a:avLst/>
                </a:prstGeom>
                <a:noFill/>
              </p:spPr>
              <p:txBody>
                <a:bodyPr wrap="square" rtlCol="0">
                  <a:spAutoFit/>
                </a:bodyPr>
                <a:lstStyle/>
                <a:p>
                  <a:pPr algn="ctr"/>
                  <a:r>
                    <a:rPr lang="en-US" sz="2600" b="1" dirty="0" smtClean="0">
                      <a:solidFill>
                        <a:srgbClr val="FF0000"/>
                      </a:solidFill>
                      <a:latin typeface="Times New Roman" panose="02020603050405020304" pitchFamily="18" charset="0"/>
                      <a:cs typeface="Times New Roman" panose="02020603050405020304" pitchFamily="18" charset="0"/>
                    </a:rPr>
                    <a:t>Fraser, Colorado, </a:t>
                  </a:r>
                  <a:r>
                    <a:rPr lang="en-US" sz="2600" b="1" dirty="0" err="1">
                      <a:solidFill>
                        <a:srgbClr val="FF0000"/>
                      </a:solidFill>
                      <a:latin typeface="Times New Roman" panose="02020603050405020304" pitchFamily="18" charset="0"/>
                      <a:cs typeface="Times New Roman" panose="02020603050405020304" pitchFamily="18" charset="0"/>
                    </a:rPr>
                    <a:t>Mỹ</a:t>
                  </a:r>
                  <a:r>
                    <a:rPr lang="en-US" sz="2600" b="1" dirty="0">
                      <a:solidFill>
                        <a:srgbClr val="FF0000"/>
                      </a:solidFill>
                      <a:latin typeface="Times New Roman" panose="02020603050405020304" pitchFamily="18" charset="0"/>
                      <a:cs typeface="Times New Roman" panose="02020603050405020304" pitchFamily="18" charset="0"/>
                    </a:rPr>
                    <a:t> : </a:t>
                  </a:r>
                  <a14:m>
                    <m:oMath xmlns:m="http://schemas.openxmlformats.org/officeDocument/2006/math">
                      <m:r>
                        <a:rPr lang="en-US" sz="2600" b="1" i="1">
                          <a:solidFill>
                            <a:srgbClr val="FF0000"/>
                          </a:solidFill>
                          <a:latin typeface="Cambria Math" panose="02040503050406030204" pitchFamily="18" charset="0"/>
                        </a:rPr>
                        <m:t>−</m:t>
                      </m:r>
                      <m:r>
                        <a:rPr lang="en-US" sz="2600" b="1" i="1">
                          <a:solidFill>
                            <a:srgbClr val="FF0000"/>
                          </a:solidFill>
                          <a:latin typeface="Cambria Math" panose="02040503050406030204" pitchFamily="18" charset="0"/>
                        </a:rPr>
                        <m:t>𝟏𝟖</m:t>
                      </m:r>
                      <m:r>
                        <a:rPr lang="en-US" sz="2600" b="1" i="1">
                          <a:solidFill>
                            <a:srgbClr val="FF0000"/>
                          </a:solidFill>
                          <a:latin typeface="Cambria Math" panose="02040503050406030204" pitchFamily="18" charset="0"/>
                          <a:ea typeface="Cambria Math" panose="02040503050406030204" pitchFamily="18" charset="0"/>
                        </a:rPr>
                        <m:t>°</m:t>
                      </m:r>
                      <m:r>
                        <a:rPr lang="en-US" sz="2600" b="1" i="1">
                          <a:solidFill>
                            <a:srgbClr val="FF0000"/>
                          </a:solidFill>
                          <a:latin typeface="Cambria Math" panose="02040503050406030204" pitchFamily="18" charset="0"/>
                          <a:ea typeface="Cambria Math" panose="02040503050406030204" pitchFamily="18" charset="0"/>
                        </a:rPr>
                        <m:t>𝑪</m:t>
                      </m:r>
                    </m:oMath>
                  </a14:m>
                  <a:endParaRPr lang="en-US" sz="2600"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169061" y="7624325"/>
                  <a:ext cx="6849221" cy="1419396"/>
                </a:xfrm>
                <a:prstGeom prst="rect">
                  <a:avLst/>
                </a:prstGeom>
                <a:blipFill>
                  <a:blip r:embed="rId5"/>
                  <a:stretch>
                    <a:fillRect t="-6849"/>
                  </a:stretch>
                </a:blipFill>
              </p:spPr>
              <p:txBody>
                <a:bodyPr/>
                <a:lstStyle/>
                <a:p>
                  <a:r>
                    <a:rPr lang="en-US">
                      <a:noFill/>
                    </a:rPr>
                    <a:t> </a:t>
                  </a:r>
                </a:p>
              </p:txBody>
            </p:sp>
          </mc:Fallback>
        </mc:AlternateContent>
      </p:grpSp>
      <p:sp>
        <p:nvSpPr>
          <p:cNvPr id="15" name="TextBox 4"/>
          <p:cNvSpPr txBox="1">
            <a:spLocks noChangeArrowheads="1"/>
          </p:cNvSpPr>
          <p:nvPr/>
        </p:nvSpPr>
        <p:spPr bwMode="auto">
          <a:xfrm>
            <a:off x="610167" y="1552202"/>
            <a:ext cx="11581833" cy="1200329"/>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lnSpc>
                <a:spcPct val="150000"/>
              </a:lnSpc>
              <a:spcBef>
                <a:spcPct val="0"/>
              </a:spcBef>
              <a:spcAft>
                <a:spcPct val="0"/>
              </a:spcAft>
            </a:pPr>
            <a:r>
              <a:rPr lang="en-US" altLang="en-US" sz="2400" b="1" smtClean="0">
                <a:solidFill>
                  <a:prstClr val="black"/>
                </a:solidFill>
                <a:latin typeface="Times New Roman" panose="02020603050405020304" pitchFamily="18" charset="0"/>
                <a:cs typeface="Times New Roman" panose="02020603050405020304" pitchFamily="18" charset="0"/>
              </a:rPr>
              <a:t>Số nguyên âm được ghi như sau: -1; -2; -3;… và được đọc là: âm một, âm hai, âm ba… hoặc: trừ một, trừ hai, trừ ba, …</a:t>
            </a:r>
          </a:p>
        </p:txBody>
      </p:sp>
      <p:sp>
        <p:nvSpPr>
          <p:cNvPr id="16" name="TextBox 27">
            <a:extLst>
              <a:ext uri="{FF2B5EF4-FFF2-40B4-BE49-F238E27FC236}">
                <a16:creationId xmlns:a16="http://schemas.microsoft.com/office/drawing/2014/main" xmlns="" id="{BB111D0E-1EC7-4CF6-AC18-B6B340C8220A}"/>
              </a:ext>
            </a:extLst>
          </p:cNvPr>
          <p:cNvSpPr txBox="1"/>
          <p:nvPr/>
        </p:nvSpPr>
        <p:spPr>
          <a:xfrm>
            <a:off x="1373183" y="94219"/>
            <a:ext cx="9147441" cy="578882"/>
          </a:xfrm>
          <a:prstGeom prst="roundRect">
            <a:avLst/>
          </a:prstGeom>
          <a:solidFill>
            <a:srgbClr val="E7E6E6"/>
          </a:solidFill>
          <a:ln w="19050">
            <a:solidFill>
              <a:sysClr val="windowText" lastClr="000000"/>
            </a:solidFill>
            <a:prstDash val="sysDot"/>
          </a:ln>
        </p:spPr>
        <p:txBody>
          <a:bodyPr wrap="square" rtlCol="0">
            <a:spAutoFit/>
          </a:bodyPr>
          <a:lstStyle/>
          <a:p>
            <a:pPr>
              <a:defRPr/>
            </a:pPr>
            <a:r>
              <a:rPr lang="en-US" sz="2800" b="1" kern="0" smtClean="0">
                <a:solidFill>
                  <a:srgbClr val="FF0000"/>
                </a:solidFill>
                <a:latin typeface="Cambria" panose="02040503050406030204" pitchFamily="18" charset="0"/>
                <a:ea typeface="Cambria" panose="02040503050406030204" pitchFamily="18" charset="0"/>
              </a:rPr>
              <a:t>BÀI 1: SỐ NGUYÊN ÂM VÀ TẬP HỢP CÁC SỐ NGUYÊN</a:t>
            </a:r>
            <a:endParaRPr lang="en-US" sz="2800" b="1" kern="0" dirty="0">
              <a:solidFill>
                <a:srgbClr val="FF0000"/>
              </a:solidFill>
              <a:latin typeface="Cambria" panose="02040503050406030204" pitchFamily="18" charset="0"/>
              <a:ea typeface="Cambria" panose="02040503050406030204" pitchFamily="18" charset="0"/>
            </a:endParaRPr>
          </a:p>
        </p:txBody>
      </p:sp>
      <p:sp>
        <p:nvSpPr>
          <p:cNvPr id="17" name="Rounded Rectangle 16"/>
          <p:cNvSpPr/>
          <p:nvPr/>
        </p:nvSpPr>
        <p:spPr>
          <a:xfrm>
            <a:off x="665824" y="928890"/>
            <a:ext cx="6063449" cy="506027"/>
          </a:xfrm>
          <a:prstGeom prst="roundRect">
            <a:avLst/>
          </a:prstGeom>
          <a:solidFill>
            <a:srgbClr val="FFC000"/>
          </a:solidFill>
          <a:ln>
            <a:no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smtClean="0">
                <a:solidFill>
                  <a:srgbClr val="FF0000"/>
                </a:solidFill>
                <a:latin typeface="Times New Roman" panose="02020603050405020304" pitchFamily="18" charset="0"/>
                <a:cs typeface="Times New Roman" panose="02020603050405020304" pitchFamily="18" charset="0"/>
              </a:rPr>
              <a:t>1. Làm quen với số nguyên âm</a:t>
            </a:r>
            <a:endParaRPr lang="en-US" sz="3200" b="1">
              <a:solidFill>
                <a:srgbClr val="FF0000"/>
              </a:solidFill>
              <a:latin typeface="Times New Roman" panose="02020603050405020304" pitchFamily="18" charset="0"/>
              <a:cs typeface="Times New Roman" panose="02020603050405020304" pitchFamily="18" charset="0"/>
            </a:endParaRPr>
          </a:p>
        </p:txBody>
      </p:sp>
      <p:grpSp>
        <p:nvGrpSpPr>
          <p:cNvPr id="20" name="Group 19"/>
          <p:cNvGrpSpPr/>
          <p:nvPr/>
        </p:nvGrpSpPr>
        <p:grpSpPr>
          <a:xfrm>
            <a:off x="8292832" y="3350296"/>
            <a:ext cx="3922302" cy="3110495"/>
            <a:chOff x="8292832" y="3350296"/>
            <a:chExt cx="3922302" cy="3110495"/>
          </a:xfrm>
        </p:grpSpPr>
        <p:pic>
          <p:nvPicPr>
            <p:cNvPr id="3076" name="Picture 4" descr="15 Beautiful Photos Of Tokyo Covered In Heavy Snow Captured By Yuichi Yokot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92832" y="3350296"/>
              <a:ext cx="3720486" cy="248173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1" name="Rectangle 20"/>
                <p:cNvSpPr/>
                <p:nvPr/>
              </p:nvSpPr>
              <p:spPr>
                <a:xfrm>
                  <a:off x="8310026" y="5968348"/>
                  <a:ext cx="3905108" cy="492443"/>
                </a:xfrm>
                <a:prstGeom prst="rect">
                  <a:avLst/>
                </a:prstGeom>
              </p:spPr>
              <p:txBody>
                <a:bodyPr wrap="none">
                  <a:spAutoFit/>
                </a:bodyPr>
                <a:lstStyle/>
                <a:p>
                  <a:r>
                    <a:rPr lang="en-US" sz="2600" b="1" smtClean="0">
                      <a:solidFill>
                        <a:srgbClr val="FF0000"/>
                      </a:solidFill>
                      <a:latin typeface="Times New Roman" panose="02020603050405020304" pitchFamily="18" charset="0"/>
                      <a:cs typeface="Times New Roman" panose="02020603050405020304" pitchFamily="18" charset="0"/>
                    </a:rPr>
                    <a:t>Tokyo ( Nhật Bản):</a:t>
                  </a:r>
                  <a14:m>
                    <m:oMath xmlns:m="http://schemas.openxmlformats.org/officeDocument/2006/math">
                      <m:r>
                        <a:rPr lang="en-US" sz="2600" b="1" i="1">
                          <a:solidFill>
                            <a:srgbClr val="FF0000"/>
                          </a:solidFill>
                          <a:latin typeface="Cambria Math" panose="02040503050406030204" pitchFamily="18" charset="0"/>
                        </a:rPr>
                        <m:t>−</m:t>
                      </m:r>
                      <m:r>
                        <a:rPr lang="en-US" sz="2600" b="1" i="1" smtClean="0">
                          <a:solidFill>
                            <a:srgbClr val="FF0000"/>
                          </a:solidFill>
                          <a:latin typeface="Cambria Math" panose="02040503050406030204" pitchFamily="18" charset="0"/>
                        </a:rPr>
                        <m:t>𝟏𝟐</m:t>
                      </m:r>
                      <m:r>
                        <a:rPr lang="en-US" sz="2600" b="1" i="1">
                          <a:solidFill>
                            <a:srgbClr val="FF0000"/>
                          </a:solidFill>
                          <a:latin typeface="Cambria Math" panose="02040503050406030204" pitchFamily="18" charset="0"/>
                          <a:ea typeface="Cambria Math" panose="02040503050406030204" pitchFamily="18" charset="0"/>
                        </a:rPr>
                        <m:t>°</m:t>
                      </m:r>
                      <m:r>
                        <a:rPr lang="en-US" sz="2600" b="1" i="1">
                          <a:solidFill>
                            <a:srgbClr val="FF0000"/>
                          </a:solidFill>
                          <a:latin typeface="Cambria Math" panose="02040503050406030204" pitchFamily="18" charset="0"/>
                          <a:ea typeface="Cambria Math" panose="02040503050406030204" pitchFamily="18" charset="0"/>
                        </a:rPr>
                        <m:t>𝑪</m:t>
                      </m:r>
                    </m:oMath>
                  </a14:m>
                  <a:endParaRPr lang="en-US" sz="2600"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21" name="Rectangle 20"/>
                <p:cNvSpPr>
                  <a:spLocks noRot="1" noChangeAspect="1" noMove="1" noResize="1" noEditPoints="1" noAdjustHandles="1" noChangeArrowheads="1" noChangeShapeType="1" noTextEdit="1"/>
                </p:cNvSpPr>
                <p:nvPr/>
              </p:nvSpPr>
              <p:spPr>
                <a:xfrm>
                  <a:off x="8310026" y="5968348"/>
                  <a:ext cx="3905108" cy="492443"/>
                </a:xfrm>
                <a:prstGeom prst="rect">
                  <a:avLst/>
                </a:prstGeom>
                <a:blipFill>
                  <a:blip r:embed="rId7"/>
                  <a:stretch>
                    <a:fillRect l="-2808" t="-11111" b="-30864"/>
                  </a:stretch>
                </a:blipFill>
              </p:spPr>
              <p:txBody>
                <a:bodyPr/>
                <a:lstStyle/>
                <a:p>
                  <a:r>
                    <a:rPr lang="en-US">
                      <a:noFill/>
                    </a:rPr>
                    <a:t> </a:t>
                  </a:r>
                </a:p>
              </p:txBody>
            </p:sp>
          </mc:Fallback>
        </mc:AlternateContent>
      </p:grpSp>
    </p:spTree>
    <p:extLst>
      <p:ext uri="{BB962C8B-B14F-4D97-AF65-F5344CB8AC3E}">
        <p14:creationId xmlns:p14="http://schemas.microsoft.com/office/powerpoint/2010/main" val="425121270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down)">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a:spLocks noChangeArrowheads="1"/>
          </p:cNvSpPr>
          <p:nvPr/>
        </p:nvSpPr>
        <p:spPr bwMode="auto">
          <a:xfrm>
            <a:off x="325686" y="1500082"/>
            <a:ext cx="11581833" cy="1200329"/>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lnSpc>
                <a:spcPct val="150000"/>
              </a:lnSpc>
              <a:spcBef>
                <a:spcPct val="0"/>
              </a:spcBef>
              <a:spcAft>
                <a:spcPct val="0"/>
              </a:spcAft>
            </a:pPr>
            <a:r>
              <a:rPr lang="en-US" altLang="en-US" sz="2400" b="1" smtClean="0">
                <a:solidFill>
                  <a:prstClr val="black"/>
                </a:solidFill>
                <a:latin typeface="Times New Roman" panose="02020603050405020304" pitchFamily="18" charset="0"/>
                <a:cs typeface="Times New Roman" panose="02020603050405020304" pitchFamily="18" charset="0"/>
              </a:rPr>
              <a:t>Số nguyên âm được ghi như sau: -1; -2; -3;… và được đọc là: âm một, âm hai, âm ba… hoặc: trừ một, trừ hai, trừ ba, …</a:t>
            </a:r>
          </a:p>
        </p:txBody>
      </p:sp>
      <p:sp>
        <p:nvSpPr>
          <p:cNvPr id="6" name="TextBox 27">
            <a:extLst>
              <a:ext uri="{FF2B5EF4-FFF2-40B4-BE49-F238E27FC236}">
                <a16:creationId xmlns:a16="http://schemas.microsoft.com/office/drawing/2014/main" xmlns="" id="{BB111D0E-1EC7-4CF6-AC18-B6B340C8220A}"/>
              </a:ext>
            </a:extLst>
          </p:cNvPr>
          <p:cNvSpPr txBox="1"/>
          <p:nvPr/>
        </p:nvSpPr>
        <p:spPr>
          <a:xfrm>
            <a:off x="1373183" y="94219"/>
            <a:ext cx="9147441" cy="578882"/>
          </a:xfrm>
          <a:prstGeom prst="roundRect">
            <a:avLst/>
          </a:prstGeom>
          <a:solidFill>
            <a:srgbClr val="E7E6E6"/>
          </a:solidFill>
          <a:ln w="19050">
            <a:solidFill>
              <a:sysClr val="windowText" lastClr="000000"/>
            </a:solidFill>
            <a:prstDash val="sysDot"/>
          </a:ln>
        </p:spPr>
        <p:txBody>
          <a:bodyPr wrap="square" rtlCol="0">
            <a:spAutoFit/>
          </a:bodyPr>
          <a:lstStyle/>
          <a:p>
            <a:pPr>
              <a:defRPr/>
            </a:pPr>
            <a:r>
              <a:rPr lang="en-US" sz="2800" b="1" kern="0" smtClean="0">
                <a:solidFill>
                  <a:srgbClr val="FF0000"/>
                </a:solidFill>
                <a:latin typeface="Cambria" panose="02040503050406030204" pitchFamily="18" charset="0"/>
                <a:ea typeface="Cambria" panose="02040503050406030204" pitchFamily="18" charset="0"/>
              </a:rPr>
              <a:t>BÀI 1: SỐ NGUYÊN ÂM VÀ TẬP HỢP CÁC SỐ NGUYÊN</a:t>
            </a:r>
            <a:endParaRPr lang="en-US" sz="2800" b="1" kern="0" dirty="0">
              <a:solidFill>
                <a:srgbClr val="FF0000"/>
              </a:solidFill>
              <a:latin typeface="Cambria" panose="02040503050406030204" pitchFamily="18" charset="0"/>
              <a:ea typeface="Cambria" panose="02040503050406030204" pitchFamily="18" charset="0"/>
            </a:endParaRPr>
          </a:p>
        </p:txBody>
      </p:sp>
      <p:sp>
        <p:nvSpPr>
          <p:cNvPr id="7" name="Rounded Rectangle 6"/>
          <p:cNvSpPr/>
          <p:nvPr/>
        </p:nvSpPr>
        <p:spPr>
          <a:xfrm>
            <a:off x="665824" y="928890"/>
            <a:ext cx="6063449" cy="506027"/>
          </a:xfrm>
          <a:prstGeom prst="roundRect">
            <a:avLst/>
          </a:prstGeom>
          <a:solidFill>
            <a:srgbClr val="FFC000"/>
          </a:solidFill>
          <a:ln>
            <a:no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smtClean="0">
                <a:solidFill>
                  <a:srgbClr val="FF0000"/>
                </a:solidFill>
                <a:latin typeface="Times New Roman" panose="02020603050405020304" pitchFamily="18" charset="0"/>
                <a:cs typeface="Times New Roman" panose="02020603050405020304" pitchFamily="18" charset="0"/>
              </a:rPr>
              <a:t>1. Làm quen với số nguyên âm</a:t>
            </a:r>
            <a:endParaRPr lang="en-US" sz="3200" b="1">
              <a:solidFill>
                <a:srgbClr val="FF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9" name="TextBox 18"/>
              <p:cNvSpPr txBox="1"/>
              <p:nvPr/>
            </p:nvSpPr>
            <p:spPr>
              <a:xfrm>
                <a:off x="184014" y="2634047"/>
                <a:ext cx="12363586" cy="3970318"/>
              </a:xfrm>
              <a:prstGeom prst="rect">
                <a:avLst/>
              </a:prstGeom>
              <a:noFill/>
            </p:spPr>
            <p:txBody>
              <a:bodyPr wrap="square" rtlCol="0">
                <a:spAutoFit/>
              </a:bodyPr>
              <a:lstStyle/>
              <a:p>
                <a:pPr>
                  <a:lnSpc>
                    <a:spcPct val="150000"/>
                  </a:lnSpc>
                </a:pPr>
                <a:r>
                  <a:rPr lang="en-US" sz="2400" smtClean="0">
                    <a:solidFill>
                      <a:schemeClr val="tx1">
                        <a:lumMod val="95000"/>
                        <a:lumOff val="5000"/>
                      </a:schemeClr>
                    </a:solidFill>
                    <a:latin typeface="Times New Roman" panose="02020603050405020304" pitchFamily="18" charset="0"/>
                    <a:cs typeface="Times New Roman" panose="02020603050405020304" pitchFamily="18" charset="0"/>
                  </a:rPr>
                  <a:t>                         Nước bắt đầu đông đặc ở nhiệt độ không độ C ( viết là </a:t>
                </a:r>
                <a14:m>
                  <m:oMath xmlns:m="http://schemas.openxmlformats.org/officeDocument/2006/math">
                    <m:sSup>
                      <m:sSupPr>
                        <m:ctrlPr>
                          <a:rPr lang="en-US" sz="2400" i="1" smtClean="0">
                            <a:solidFill>
                              <a:schemeClr val="tx1">
                                <a:lumMod val="95000"/>
                                <a:lumOff val="5000"/>
                              </a:schemeClr>
                            </a:solidFill>
                            <a:latin typeface="Cambria Math"/>
                            <a:cs typeface="Times New Roman" panose="02020603050405020304" pitchFamily="18" charset="0"/>
                          </a:rPr>
                        </m:ctrlPr>
                      </m:sSupPr>
                      <m:e>
                        <m:r>
                          <a:rPr lang="en-US" sz="2400" b="0" i="1" smtClean="0">
                            <a:solidFill>
                              <a:schemeClr val="tx1">
                                <a:lumMod val="95000"/>
                                <a:lumOff val="5000"/>
                              </a:schemeClr>
                            </a:solidFill>
                            <a:latin typeface="Cambria Math" panose="02040503050406030204" pitchFamily="18" charset="0"/>
                            <a:cs typeface="Times New Roman" panose="02020603050405020304" pitchFamily="18" charset="0"/>
                          </a:rPr>
                          <m:t>0</m:t>
                        </m:r>
                      </m:e>
                      <m:sup>
                        <m:r>
                          <a:rPr lang="en-US" sz="2400" b="0" i="1" smtClean="0">
                            <a:solidFill>
                              <a:schemeClr val="tx1">
                                <a:lumMod val="95000"/>
                                <a:lumOff val="5000"/>
                              </a:schemeClr>
                            </a:solidFill>
                            <a:latin typeface="Cambria Math" panose="02040503050406030204" pitchFamily="18" charset="0"/>
                            <a:cs typeface="Times New Roman" panose="02020603050405020304" pitchFamily="18" charset="0"/>
                          </a:rPr>
                          <m:t>0</m:t>
                        </m:r>
                      </m:sup>
                    </m:sSup>
                  </m:oMath>
                </a14:m>
                <a:r>
                  <a:rPr lang="en-US" sz="2400" smtClean="0">
                    <a:solidFill>
                      <a:schemeClr val="tx1">
                        <a:lumMod val="95000"/>
                        <a:lumOff val="5000"/>
                      </a:schemeClr>
                    </a:solidFill>
                    <a:latin typeface="Times New Roman" panose="02020603050405020304" pitchFamily="18" charset="0"/>
                    <a:cs typeface="Times New Roman" panose="02020603050405020304" pitchFamily="18" charset="0"/>
                  </a:rPr>
                  <a:t>C)</a:t>
                </a:r>
              </a:p>
              <a:p>
                <a:pPr>
                  <a:lnSpc>
                    <a:spcPct val="150000"/>
                  </a:lnSpc>
                </a:pPr>
                <a:r>
                  <a:rPr lang="en-US" sz="2400" smtClean="0">
                    <a:solidFill>
                      <a:schemeClr val="tx1">
                        <a:lumMod val="95000"/>
                        <a:lumOff val="5000"/>
                      </a:schemeClr>
                    </a:solidFill>
                    <a:latin typeface="Times New Roman" panose="02020603050405020304" pitchFamily="18" charset="0"/>
                    <a:cs typeface="Times New Roman" panose="02020603050405020304" pitchFamily="18" charset="0"/>
                  </a:rPr>
                  <a:t>Các nhiệt độ như:</a:t>
                </a:r>
              </a:p>
              <a:p>
                <a:pPr>
                  <a:lnSpc>
                    <a:spcPct val="150000"/>
                  </a:lnSpc>
                </a:pPr>
                <a:r>
                  <a:rPr lang="en-US" sz="2400" smtClean="0">
                    <a:solidFill>
                      <a:schemeClr val="tx1">
                        <a:lumMod val="95000"/>
                        <a:lumOff val="5000"/>
                      </a:schemeClr>
                    </a:solidFill>
                    <a:latin typeface="Times New Roman" panose="02020603050405020304" pitchFamily="18" charset="0"/>
                    <a:cs typeface="Times New Roman" panose="02020603050405020304" pitchFamily="18" charset="0"/>
                  </a:rPr>
                  <a:t> 1 độ dưới  </a:t>
                </a:r>
                <a14:m>
                  <m:oMath xmlns:m="http://schemas.openxmlformats.org/officeDocument/2006/math">
                    <m:sSup>
                      <m:sSupPr>
                        <m:ctrlPr>
                          <a:rPr lang="en-US" sz="2400" i="1">
                            <a:solidFill>
                              <a:schemeClr val="tx1">
                                <a:lumMod val="95000"/>
                                <a:lumOff val="5000"/>
                              </a:schemeClr>
                            </a:solidFill>
                            <a:latin typeface="Cambria Math"/>
                            <a:cs typeface="Times New Roman" panose="02020603050405020304" pitchFamily="18" charset="0"/>
                          </a:rPr>
                        </m:ctrlPr>
                      </m:sSupPr>
                      <m:e>
                        <m:r>
                          <a:rPr lang="en-US" sz="2400" b="0" i="1">
                            <a:solidFill>
                              <a:schemeClr val="tx1">
                                <a:lumMod val="95000"/>
                                <a:lumOff val="5000"/>
                              </a:schemeClr>
                            </a:solidFill>
                            <a:latin typeface="Cambria Math" panose="02040503050406030204" pitchFamily="18" charset="0"/>
                            <a:cs typeface="Times New Roman" panose="02020603050405020304" pitchFamily="18" charset="0"/>
                          </a:rPr>
                          <m:t>0</m:t>
                        </m:r>
                      </m:e>
                      <m:sup>
                        <m:r>
                          <a:rPr lang="en-US" sz="2400" b="0" i="1">
                            <a:solidFill>
                              <a:schemeClr val="tx1">
                                <a:lumMod val="95000"/>
                                <a:lumOff val="5000"/>
                              </a:schemeClr>
                            </a:solidFill>
                            <a:latin typeface="Cambria Math" panose="02040503050406030204" pitchFamily="18" charset="0"/>
                            <a:cs typeface="Times New Roman" panose="02020603050405020304" pitchFamily="18" charset="0"/>
                          </a:rPr>
                          <m:t>0</m:t>
                        </m:r>
                      </m:sup>
                    </m:sSup>
                  </m:oMath>
                </a14:m>
                <a:r>
                  <a:rPr lang="en-US" sz="2400" smtClean="0">
                    <a:solidFill>
                      <a:schemeClr val="tx1">
                        <a:lumMod val="95000"/>
                        <a:lumOff val="5000"/>
                      </a:schemeClr>
                    </a:solidFill>
                    <a:latin typeface="Times New Roman" panose="02020603050405020304" pitchFamily="18" charset="0"/>
                    <a:cs typeface="Times New Roman" panose="02020603050405020304" pitchFamily="18" charset="0"/>
                  </a:rPr>
                  <a:t>C được viết là </a:t>
                </a:r>
                <a14:m>
                  <m:oMath xmlns:m="http://schemas.openxmlformats.org/officeDocument/2006/math">
                    <m:sSup>
                      <m:sSupPr>
                        <m:ctrlPr>
                          <a:rPr lang="en-US" sz="2400" i="1">
                            <a:solidFill>
                              <a:srgbClr val="FF0000"/>
                            </a:solidFill>
                            <a:latin typeface="Cambria Math"/>
                            <a:cs typeface="Times New Roman" panose="02020603050405020304" pitchFamily="18" charset="0"/>
                          </a:rPr>
                        </m:ctrlPr>
                      </m:sSupPr>
                      <m:e>
                        <m:r>
                          <a:rPr lang="en-US" sz="2400" i="1">
                            <a:solidFill>
                              <a:srgbClr val="FF0000"/>
                            </a:solidFill>
                            <a:latin typeface="Cambria Math" panose="02040503050406030204" pitchFamily="18" charset="0"/>
                            <a:cs typeface="Times New Roman" panose="02020603050405020304" pitchFamily="18" charset="0"/>
                          </a:rPr>
                          <m:t>−1</m:t>
                        </m:r>
                      </m:e>
                      <m:sup>
                        <m:r>
                          <a:rPr lang="en-US" sz="2400" i="1">
                            <a:solidFill>
                              <a:srgbClr val="FF0000"/>
                            </a:solidFill>
                            <a:latin typeface="Cambria Math" panose="02040503050406030204" pitchFamily="18" charset="0"/>
                            <a:cs typeface="Times New Roman" panose="02020603050405020304" pitchFamily="18" charset="0"/>
                          </a:rPr>
                          <m:t>0</m:t>
                        </m:r>
                      </m:sup>
                    </m:sSup>
                  </m:oMath>
                </a14:m>
                <a:r>
                  <a:rPr lang="en-US" sz="2400">
                    <a:solidFill>
                      <a:srgbClr val="FF0000"/>
                    </a:solidFill>
                    <a:latin typeface="Times New Roman" panose="02020603050405020304" pitchFamily="18" charset="0"/>
                    <a:cs typeface="Times New Roman" panose="02020603050405020304" pitchFamily="18" charset="0"/>
                  </a:rPr>
                  <a:t>C</a:t>
                </a:r>
                <a:r>
                  <a:rPr lang="en-US" sz="2400" smtClean="0">
                    <a:solidFill>
                      <a:schemeClr val="tx1">
                        <a:lumMod val="95000"/>
                        <a:lumOff val="5000"/>
                      </a:schemeClr>
                    </a:solidFill>
                    <a:latin typeface="Times New Roman" panose="02020603050405020304" pitchFamily="18" charset="0"/>
                    <a:cs typeface="Times New Roman" panose="02020603050405020304" pitchFamily="18" charset="0"/>
                  </a:rPr>
                  <a:t> và được đọc là </a:t>
                </a:r>
                <a:r>
                  <a:rPr lang="en-US" sz="2400" smtClean="0">
                    <a:solidFill>
                      <a:srgbClr val="FF0000"/>
                    </a:solidFill>
                    <a:latin typeface="Times New Roman" panose="02020603050405020304" pitchFamily="18" charset="0"/>
                    <a:cs typeface="Times New Roman" panose="02020603050405020304" pitchFamily="18" charset="0"/>
                  </a:rPr>
                  <a:t>âm một độ C </a:t>
                </a:r>
                <a:r>
                  <a:rPr lang="en-US" sz="2400" smtClean="0">
                    <a:solidFill>
                      <a:schemeClr val="tx1">
                        <a:lumMod val="95000"/>
                        <a:lumOff val="5000"/>
                      </a:schemeClr>
                    </a:solidFill>
                    <a:latin typeface="Times New Roman" panose="02020603050405020304" pitchFamily="18" charset="0"/>
                    <a:cs typeface="Times New Roman" panose="02020603050405020304" pitchFamily="18" charset="0"/>
                  </a:rPr>
                  <a:t>( hoặc </a:t>
                </a:r>
                <a:r>
                  <a:rPr lang="en-US" sz="2400">
                    <a:solidFill>
                      <a:srgbClr val="FF0000"/>
                    </a:solidFill>
                    <a:latin typeface="Times New Roman" panose="02020603050405020304" pitchFamily="18" charset="0"/>
                    <a:cs typeface="Times New Roman" panose="02020603050405020304" pitchFamily="18" charset="0"/>
                  </a:rPr>
                  <a:t>trừ một độ C</a:t>
                </a:r>
                <a:r>
                  <a:rPr lang="en-US" sz="2400" smtClean="0">
                    <a:solidFill>
                      <a:schemeClr val="tx1">
                        <a:lumMod val="95000"/>
                        <a:lumOff val="5000"/>
                      </a:schemeClr>
                    </a:solidFill>
                    <a:latin typeface="Times New Roman" panose="02020603050405020304" pitchFamily="18" charset="0"/>
                    <a:cs typeface="Times New Roman" panose="02020603050405020304" pitchFamily="18" charset="0"/>
                  </a:rPr>
                  <a:t>)</a:t>
                </a:r>
              </a:p>
              <a:p>
                <a:pPr>
                  <a:lnSpc>
                    <a:spcPct val="150000"/>
                  </a:lnSpc>
                </a:pPr>
                <a:r>
                  <a:rPr lang="en-US" sz="2400" smtClean="0">
                    <a:solidFill>
                      <a:schemeClr val="tx1">
                        <a:lumMod val="95000"/>
                        <a:lumOff val="5000"/>
                      </a:schemeClr>
                    </a:solidFill>
                    <a:latin typeface="Times New Roman" panose="02020603050405020304" pitchFamily="18" charset="0"/>
                    <a:cs typeface="Times New Roman" panose="02020603050405020304" pitchFamily="18" charset="0"/>
                  </a:rPr>
                  <a:t>2 </a:t>
                </a:r>
                <a:r>
                  <a:rPr lang="en-US" sz="2400">
                    <a:solidFill>
                      <a:schemeClr val="tx1">
                        <a:lumMod val="95000"/>
                        <a:lumOff val="5000"/>
                      </a:schemeClr>
                    </a:solidFill>
                    <a:latin typeface="Times New Roman" panose="02020603050405020304" pitchFamily="18" charset="0"/>
                    <a:cs typeface="Times New Roman" panose="02020603050405020304" pitchFamily="18" charset="0"/>
                  </a:rPr>
                  <a:t>độ dưới  </a:t>
                </a:r>
                <a14:m>
                  <m:oMath xmlns:m="http://schemas.openxmlformats.org/officeDocument/2006/math">
                    <m:sSup>
                      <m:sSupPr>
                        <m:ctrlPr>
                          <a:rPr lang="en-US" sz="2400" i="1">
                            <a:solidFill>
                              <a:schemeClr val="tx1">
                                <a:lumMod val="95000"/>
                                <a:lumOff val="5000"/>
                              </a:schemeClr>
                            </a:solidFill>
                            <a:latin typeface="Cambria Math"/>
                            <a:cs typeface="Times New Roman" panose="02020603050405020304" pitchFamily="18" charset="0"/>
                          </a:rPr>
                        </m:ctrlPr>
                      </m:sSupPr>
                      <m:e>
                        <m:r>
                          <a:rPr lang="en-US" sz="2400" b="0" i="1">
                            <a:solidFill>
                              <a:schemeClr val="tx1">
                                <a:lumMod val="95000"/>
                                <a:lumOff val="5000"/>
                              </a:schemeClr>
                            </a:solidFill>
                            <a:latin typeface="Cambria Math" panose="02040503050406030204" pitchFamily="18" charset="0"/>
                            <a:cs typeface="Times New Roman" panose="02020603050405020304" pitchFamily="18" charset="0"/>
                          </a:rPr>
                          <m:t>0</m:t>
                        </m:r>
                      </m:e>
                      <m:sup>
                        <m:r>
                          <a:rPr lang="en-US" sz="2400" b="0" i="1">
                            <a:solidFill>
                              <a:schemeClr val="tx1">
                                <a:lumMod val="95000"/>
                                <a:lumOff val="5000"/>
                              </a:schemeClr>
                            </a:solidFill>
                            <a:latin typeface="Cambria Math" panose="02040503050406030204" pitchFamily="18" charset="0"/>
                            <a:cs typeface="Times New Roman" panose="02020603050405020304" pitchFamily="18" charset="0"/>
                          </a:rPr>
                          <m:t>0</m:t>
                        </m:r>
                      </m:sup>
                    </m:sSup>
                  </m:oMath>
                </a14:m>
                <a:r>
                  <a:rPr lang="en-US" sz="2400">
                    <a:solidFill>
                      <a:schemeClr val="tx1">
                        <a:lumMod val="95000"/>
                        <a:lumOff val="5000"/>
                      </a:schemeClr>
                    </a:solidFill>
                    <a:latin typeface="Times New Roman" panose="02020603050405020304" pitchFamily="18" charset="0"/>
                    <a:cs typeface="Times New Roman" panose="02020603050405020304" pitchFamily="18" charset="0"/>
                  </a:rPr>
                  <a:t>C được viết là </a:t>
                </a:r>
                <a:r>
                  <a:rPr lang="en-US" sz="2400" smtClean="0">
                    <a:solidFill>
                      <a:schemeClr val="tx1">
                        <a:lumMod val="95000"/>
                        <a:lumOff val="5000"/>
                      </a:schemeClr>
                    </a:solidFill>
                    <a:latin typeface="Times New Roman" panose="02020603050405020304" pitchFamily="18" charset="0"/>
                    <a:cs typeface="Times New Roman" panose="02020603050405020304" pitchFamily="18" charset="0"/>
                  </a:rPr>
                  <a:t>………  và </a:t>
                </a:r>
                <a:r>
                  <a:rPr lang="en-US" sz="2400">
                    <a:solidFill>
                      <a:schemeClr val="tx1">
                        <a:lumMod val="95000"/>
                        <a:lumOff val="5000"/>
                      </a:schemeClr>
                    </a:solidFill>
                    <a:latin typeface="Times New Roman" panose="02020603050405020304" pitchFamily="18" charset="0"/>
                    <a:cs typeface="Times New Roman" panose="02020603050405020304" pitchFamily="18" charset="0"/>
                  </a:rPr>
                  <a:t>được đọc là </a:t>
                </a:r>
                <a:r>
                  <a:rPr lang="en-US" sz="240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a:solidFill>
                      <a:schemeClr val="tx1">
                        <a:lumMod val="95000"/>
                        <a:lumOff val="5000"/>
                      </a:schemeClr>
                    </a:solidFill>
                    <a:latin typeface="Times New Roman" panose="02020603050405020304" pitchFamily="18" charset="0"/>
                    <a:cs typeface="Times New Roman" panose="02020603050405020304" pitchFamily="18" charset="0"/>
                  </a:rPr>
                  <a:t>hoặc </a:t>
                </a:r>
                <a:r>
                  <a:rPr lang="en-US" sz="2400" smtClean="0">
                    <a:solidFill>
                      <a:schemeClr val="tx1">
                        <a:lumMod val="95000"/>
                        <a:lumOff val="5000"/>
                      </a:schemeClr>
                    </a:solidFill>
                    <a:latin typeface="Times New Roman" panose="02020603050405020304" pitchFamily="18" charset="0"/>
                    <a:cs typeface="Times New Roman" panose="02020603050405020304" pitchFamily="18" charset="0"/>
                  </a:rPr>
                  <a:t>……………….)</a:t>
                </a:r>
                <a:endParaRPr lang="en-US" sz="2400" dirty="0">
                  <a:solidFill>
                    <a:schemeClr val="tx1">
                      <a:lumMod val="95000"/>
                      <a:lumOff val="5000"/>
                    </a:schemeClr>
                  </a:solidFill>
                  <a:latin typeface="Times New Roman" panose="02020603050405020304" pitchFamily="18" charset="0"/>
                  <a:cs typeface="Times New Roman" panose="02020603050405020304" pitchFamily="18" charset="0"/>
                </a:endParaRPr>
              </a:p>
              <a:p>
                <a:pPr>
                  <a:lnSpc>
                    <a:spcPct val="150000"/>
                  </a:lnSpc>
                </a:pPr>
                <a:r>
                  <a:rPr lang="en-US" sz="2400" smtClean="0">
                    <a:solidFill>
                      <a:schemeClr val="tx1">
                        <a:lumMod val="95000"/>
                        <a:lumOff val="5000"/>
                      </a:schemeClr>
                    </a:solidFill>
                    <a:latin typeface="Times New Roman" panose="02020603050405020304" pitchFamily="18" charset="0"/>
                    <a:cs typeface="Times New Roman" panose="02020603050405020304" pitchFamily="18" charset="0"/>
                  </a:rPr>
                  <a:t>5 </a:t>
                </a:r>
                <a:r>
                  <a:rPr lang="en-US" sz="2400">
                    <a:solidFill>
                      <a:schemeClr val="tx1">
                        <a:lumMod val="95000"/>
                        <a:lumOff val="5000"/>
                      </a:schemeClr>
                    </a:solidFill>
                    <a:latin typeface="Times New Roman" panose="02020603050405020304" pitchFamily="18" charset="0"/>
                    <a:cs typeface="Times New Roman" panose="02020603050405020304" pitchFamily="18" charset="0"/>
                  </a:rPr>
                  <a:t>độ dưới  </a:t>
                </a:r>
                <a14:m>
                  <m:oMath xmlns:m="http://schemas.openxmlformats.org/officeDocument/2006/math">
                    <m:sSup>
                      <m:sSupPr>
                        <m:ctrlPr>
                          <a:rPr lang="en-US" sz="2400" i="1">
                            <a:solidFill>
                              <a:schemeClr val="tx1">
                                <a:lumMod val="95000"/>
                                <a:lumOff val="5000"/>
                              </a:schemeClr>
                            </a:solidFill>
                            <a:latin typeface="Cambria Math"/>
                            <a:cs typeface="Times New Roman" panose="02020603050405020304" pitchFamily="18" charset="0"/>
                          </a:rPr>
                        </m:ctrlPr>
                      </m:sSupPr>
                      <m:e>
                        <m:r>
                          <a:rPr lang="en-US" sz="2400" b="0" i="1">
                            <a:solidFill>
                              <a:schemeClr val="tx1">
                                <a:lumMod val="95000"/>
                                <a:lumOff val="5000"/>
                              </a:schemeClr>
                            </a:solidFill>
                            <a:latin typeface="Cambria Math" panose="02040503050406030204" pitchFamily="18" charset="0"/>
                            <a:cs typeface="Times New Roman" panose="02020603050405020304" pitchFamily="18" charset="0"/>
                          </a:rPr>
                          <m:t>0</m:t>
                        </m:r>
                      </m:e>
                      <m:sup>
                        <m:r>
                          <a:rPr lang="en-US" sz="2400" b="0" i="1">
                            <a:solidFill>
                              <a:schemeClr val="tx1">
                                <a:lumMod val="95000"/>
                                <a:lumOff val="5000"/>
                              </a:schemeClr>
                            </a:solidFill>
                            <a:latin typeface="Cambria Math" panose="02040503050406030204" pitchFamily="18" charset="0"/>
                            <a:cs typeface="Times New Roman" panose="02020603050405020304" pitchFamily="18" charset="0"/>
                          </a:rPr>
                          <m:t>0</m:t>
                        </m:r>
                      </m:sup>
                    </m:sSup>
                  </m:oMath>
                </a14:m>
                <a:r>
                  <a:rPr lang="en-US" sz="2400">
                    <a:solidFill>
                      <a:schemeClr val="tx1">
                        <a:lumMod val="95000"/>
                        <a:lumOff val="5000"/>
                      </a:schemeClr>
                    </a:solidFill>
                    <a:latin typeface="Times New Roman" panose="02020603050405020304" pitchFamily="18" charset="0"/>
                    <a:cs typeface="Times New Roman" panose="02020603050405020304" pitchFamily="18" charset="0"/>
                  </a:rPr>
                  <a:t>C được viết là </a:t>
                </a:r>
                <a:r>
                  <a:rPr lang="en-US" sz="2400" smtClean="0">
                    <a:solidFill>
                      <a:schemeClr val="tx1">
                        <a:lumMod val="95000"/>
                        <a:lumOff val="5000"/>
                      </a:schemeClr>
                    </a:solidFill>
                    <a:latin typeface="Times New Roman" panose="02020603050405020304" pitchFamily="18" charset="0"/>
                    <a:cs typeface="Times New Roman" panose="02020603050405020304" pitchFamily="18" charset="0"/>
                  </a:rPr>
                  <a:t>………  và </a:t>
                </a:r>
                <a:r>
                  <a:rPr lang="en-US" sz="2400">
                    <a:solidFill>
                      <a:schemeClr val="tx1">
                        <a:lumMod val="95000"/>
                        <a:lumOff val="5000"/>
                      </a:schemeClr>
                    </a:solidFill>
                    <a:latin typeface="Times New Roman" panose="02020603050405020304" pitchFamily="18" charset="0"/>
                    <a:cs typeface="Times New Roman" panose="02020603050405020304" pitchFamily="18" charset="0"/>
                  </a:rPr>
                  <a:t>được đọc là </a:t>
                </a:r>
                <a:r>
                  <a:rPr lang="en-US" sz="240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a:solidFill>
                      <a:schemeClr val="tx1">
                        <a:lumMod val="95000"/>
                        <a:lumOff val="5000"/>
                      </a:schemeClr>
                    </a:solidFill>
                    <a:latin typeface="Times New Roman" panose="02020603050405020304" pitchFamily="18" charset="0"/>
                    <a:cs typeface="Times New Roman" panose="02020603050405020304" pitchFamily="18" charset="0"/>
                  </a:rPr>
                  <a:t>hoặc ……………….) </a:t>
                </a:r>
                <a:endParaRPr lang="en-US" sz="2400" smtClean="0">
                  <a:solidFill>
                    <a:schemeClr val="tx1">
                      <a:lumMod val="95000"/>
                      <a:lumOff val="5000"/>
                    </a:schemeClr>
                  </a:solidFill>
                  <a:latin typeface="Times New Roman" panose="02020603050405020304" pitchFamily="18" charset="0"/>
                  <a:cs typeface="Times New Roman" panose="02020603050405020304" pitchFamily="18" charset="0"/>
                </a:endParaRPr>
              </a:p>
              <a:p>
                <a:pPr>
                  <a:lnSpc>
                    <a:spcPct val="150000"/>
                  </a:lnSpc>
                </a:pPr>
                <a:r>
                  <a:rPr lang="en-US" sz="2400">
                    <a:solidFill>
                      <a:schemeClr val="tx1">
                        <a:lumMod val="95000"/>
                        <a:lumOff val="5000"/>
                      </a:schemeClr>
                    </a:solidFill>
                    <a:latin typeface="Times New Roman" panose="02020603050405020304" pitchFamily="18" charset="0"/>
                    <a:cs typeface="Times New Roman" panose="02020603050405020304" pitchFamily="18" charset="0"/>
                  </a:rPr>
                  <a:t>8</a:t>
                </a:r>
                <a:r>
                  <a:rPr lang="en-US" sz="240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a:solidFill>
                      <a:schemeClr val="tx1">
                        <a:lumMod val="95000"/>
                        <a:lumOff val="5000"/>
                      </a:schemeClr>
                    </a:solidFill>
                    <a:latin typeface="Times New Roman" panose="02020603050405020304" pitchFamily="18" charset="0"/>
                    <a:cs typeface="Times New Roman" panose="02020603050405020304" pitchFamily="18" charset="0"/>
                  </a:rPr>
                  <a:t>độ dưới  </a:t>
                </a:r>
                <a14:m>
                  <m:oMath xmlns:m="http://schemas.openxmlformats.org/officeDocument/2006/math">
                    <m:sSup>
                      <m:sSupPr>
                        <m:ctrlPr>
                          <a:rPr lang="en-US" sz="2400" i="1">
                            <a:solidFill>
                              <a:schemeClr val="tx1">
                                <a:lumMod val="95000"/>
                                <a:lumOff val="5000"/>
                              </a:schemeClr>
                            </a:solidFill>
                            <a:latin typeface="Cambria Math"/>
                            <a:cs typeface="Times New Roman" panose="02020603050405020304" pitchFamily="18" charset="0"/>
                          </a:rPr>
                        </m:ctrlPr>
                      </m:sSupPr>
                      <m:e>
                        <m:r>
                          <a:rPr lang="en-US" sz="2400" b="0" i="1">
                            <a:solidFill>
                              <a:schemeClr val="tx1">
                                <a:lumMod val="95000"/>
                                <a:lumOff val="5000"/>
                              </a:schemeClr>
                            </a:solidFill>
                            <a:latin typeface="Cambria Math" panose="02040503050406030204" pitchFamily="18" charset="0"/>
                            <a:cs typeface="Times New Roman" panose="02020603050405020304" pitchFamily="18" charset="0"/>
                          </a:rPr>
                          <m:t>0</m:t>
                        </m:r>
                      </m:e>
                      <m:sup>
                        <m:r>
                          <a:rPr lang="en-US" sz="2400" b="0" i="1">
                            <a:solidFill>
                              <a:schemeClr val="tx1">
                                <a:lumMod val="95000"/>
                                <a:lumOff val="5000"/>
                              </a:schemeClr>
                            </a:solidFill>
                            <a:latin typeface="Cambria Math" panose="02040503050406030204" pitchFamily="18" charset="0"/>
                            <a:cs typeface="Times New Roman" panose="02020603050405020304" pitchFamily="18" charset="0"/>
                          </a:rPr>
                          <m:t>0</m:t>
                        </m:r>
                      </m:sup>
                    </m:sSup>
                  </m:oMath>
                </a14:m>
                <a:r>
                  <a:rPr lang="en-US" sz="2400">
                    <a:solidFill>
                      <a:schemeClr val="tx1">
                        <a:lumMod val="95000"/>
                        <a:lumOff val="5000"/>
                      </a:schemeClr>
                    </a:solidFill>
                    <a:latin typeface="Times New Roman" panose="02020603050405020304" pitchFamily="18" charset="0"/>
                    <a:cs typeface="Times New Roman" panose="02020603050405020304" pitchFamily="18" charset="0"/>
                  </a:rPr>
                  <a:t>C được viết là </a:t>
                </a:r>
                <a:r>
                  <a:rPr lang="en-US" sz="2400" smtClean="0">
                    <a:solidFill>
                      <a:schemeClr val="tx1">
                        <a:lumMod val="95000"/>
                        <a:lumOff val="5000"/>
                      </a:schemeClr>
                    </a:solidFill>
                    <a:latin typeface="Times New Roman" panose="02020603050405020304" pitchFamily="18" charset="0"/>
                    <a:cs typeface="Times New Roman" panose="02020603050405020304" pitchFamily="18" charset="0"/>
                  </a:rPr>
                  <a:t>………..và </a:t>
                </a:r>
                <a:r>
                  <a:rPr lang="en-US" sz="2400">
                    <a:solidFill>
                      <a:schemeClr val="tx1">
                        <a:lumMod val="95000"/>
                        <a:lumOff val="5000"/>
                      </a:schemeClr>
                    </a:solidFill>
                    <a:latin typeface="Times New Roman" panose="02020603050405020304" pitchFamily="18" charset="0"/>
                    <a:cs typeface="Times New Roman" panose="02020603050405020304" pitchFamily="18" charset="0"/>
                  </a:rPr>
                  <a:t>được đọc là </a:t>
                </a:r>
                <a:r>
                  <a:rPr lang="en-US" sz="240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a:solidFill>
                      <a:schemeClr val="tx1">
                        <a:lumMod val="95000"/>
                        <a:lumOff val="5000"/>
                      </a:schemeClr>
                    </a:solidFill>
                    <a:latin typeface="Times New Roman" panose="02020603050405020304" pitchFamily="18" charset="0"/>
                    <a:cs typeface="Times New Roman" panose="02020603050405020304" pitchFamily="18" charset="0"/>
                  </a:rPr>
                  <a:t>hoặc ……………….)</a:t>
                </a:r>
                <a:endParaRPr lang="en-US" sz="2400" dirty="0">
                  <a:solidFill>
                    <a:schemeClr val="tx1">
                      <a:lumMod val="95000"/>
                      <a:lumOff val="5000"/>
                    </a:schemeClr>
                  </a:solidFill>
                  <a:latin typeface="Times New Roman" panose="02020603050405020304" pitchFamily="18" charset="0"/>
                  <a:cs typeface="Times New Roman" panose="02020603050405020304" pitchFamily="18" charset="0"/>
                </a:endParaRPr>
              </a:p>
              <a:p>
                <a:pPr>
                  <a:lnSpc>
                    <a:spcPct val="150000"/>
                  </a:lnSpc>
                </a:pPr>
                <a:r>
                  <a:rPr lang="en-US" sz="2400" smtClean="0">
                    <a:solidFill>
                      <a:schemeClr val="tx1">
                        <a:lumMod val="95000"/>
                        <a:lumOff val="5000"/>
                      </a:schemeClr>
                    </a:solidFill>
                    <a:latin typeface="Times New Roman" panose="02020603050405020304" pitchFamily="18" charset="0"/>
                    <a:cs typeface="Times New Roman" panose="02020603050405020304" pitchFamily="18" charset="0"/>
                  </a:rPr>
                  <a:t>15 </a:t>
                </a:r>
                <a:r>
                  <a:rPr lang="en-US" sz="2400">
                    <a:solidFill>
                      <a:schemeClr val="tx1">
                        <a:lumMod val="95000"/>
                        <a:lumOff val="5000"/>
                      </a:schemeClr>
                    </a:solidFill>
                    <a:latin typeface="Times New Roman" panose="02020603050405020304" pitchFamily="18" charset="0"/>
                    <a:cs typeface="Times New Roman" panose="02020603050405020304" pitchFamily="18" charset="0"/>
                  </a:rPr>
                  <a:t>độ dưới  </a:t>
                </a:r>
                <a14:m>
                  <m:oMath xmlns:m="http://schemas.openxmlformats.org/officeDocument/2006/math">
                    <m:sSup>
                      <m:sSupPr>
                        <m:ctrlPr>
                          <a:rPr lang="en-US" sz="2400" i="1">
                            <a:solidFill>
                              <a:schemeClr val="tx1">
                                <a:lumMod val="95000"/>
                                <a:lumOff val="5000"/>
                              </a:schemeClr>
                            </a:solidFill>
                            <a:latin typeface="Cambria Math"/>
                            <a:cs typeface="Times New Roman" panose="02020603050405020304" pitchFamily="18" charset="0"/>
                          </a:rPr>
                        </m:ctrlPr>
                      </m:sSupPr>
                      <m:e>
                        <m:r>
                          <a:rPr lang="en-US" sz="2400" b="0" i="1">
                            <a:solidFill>
                              <a:schemeClr val="tx1">
                                <a:lumMod val="95000"/>
                                <a:lumOff val="5000"/>
                              </a:schemeClr>
                            </a:solidFill>
                            <a:latin typeface="Cambria Math" panose="02040503050406030204" pitchFamily="18" charset="0"/>
                            <a:cs typeface="Times New Roman" panose="02020603050405020304" pitchFamily="18" charset="0"/>
                          </a:rPr>
                          <m:t>0</m:t>
                        </m:r>
                      </m:e>
                      <m:sup>
                        <m:r>
                          <a:rPr lang="en-US" sz="2400" b="0" i="1">
                            <a:solidFill>
                              <a:schemeClr val="tx1">
                                <a:lumMod val="95000"/>
                                <a:lumOff val="5000"/>
                              </a:schemeClr>
                            </a:solidFill>
                            <a:latin typeface="Cambria Math" panose="02040503050406030204" pitchFamily="18" charset="0"/>
                            <a:cs typeface="Times New Roman" panose="02020603050405020304" pitchFamily="18" charset="0"/>
                          </a:rPr>
                          <m:t>0</m:t>
                        </m:r>
                      </m:sup>
                    </m:sSup>
                  </m:oMath>
                </a14:m>
                <a:r>
                  <a:rPr lang="en-US" sz="2400">
                    <a:solidFill>
                      <a:schemeClr val="tx1">
                        <a:lumMod val="95000"/>
                        <a:lumOff val="5000"/>
                      </a:schemeClr>
                    </a:solidFill>
                    <a:latin typeface="Times New Roman" panose="02020603050405020304" pitchFamily="18" charset="0"/>
                    <a:cs typeface="Times New Roman" panose="02020603050405020304" pitchFamily="18" charset="0"/>
                  </a:rPr>
                  <a:t>C được viết là </a:t>
                </a:r>
                <a:r>
                  <a:rPr lang="en-US" sz="2400" smtClean="0">
                    <a:solidFill>
                      <a:schemeClr val="tx1">
                        <a:lumMod val="95000"/>
                        <a:lumOff val="5000"/>
                      </a:schemeClr>
                    </a:solidFill>
                    <a:latin typeface="Times New Roman" panose="02020603050405020304" pitchFamily="18" charset="0"/>
                    <a:cs typeface="Times New Roman" panose="02020603050405020304" pitchFamily="18" charset="0"/>
                  </a:rPr>
                  <a:t>………và </a:t>
                </a:r>
                <a:r>
                  <a:rPr lang="en-US" sz="2400">
                    <a:solidFill>
                      <a:schemeClr val="tx1">
                        <a:lumMod val="95000"/>
                        <a:lumOff val="5000"/>
                      </a:schemeClr>
                    </a:solidFill>
                    <a:latin typeface="Times New Roman" panose="02020603050405020304" pitchFamily="18" charset="0"/>
                    <a:cs typeface="Times New Roman" panose="02020603050405020304" pitchFamily="18" charset="0"/>
                  </a:rPr>
                  <a:t>được đọc là </a:t>
                </a:r>
                <a:r>
                  <a:rPr lang="en-US" sz="2400" smtClean="0">
                    <a:solidFill>
                      <a:schemeClr val="tx1">
                        <a:lumMod val="95000"/>
                        <a:lumOff val="5000"/>
                      </a:schemeClr>
                    </a:solidFill>
                    <a:latin typeface="Times New Roman" panose="02020603050405020304" pitchFamily="18" charset="0"/>
                    <a:cs typeface="Times New Roman" panose="02020603050405020304" pitchFamily="18" charset="0"/>
                  </a:rPr>
                  <a:t>…………………..( hoặc. ………………….)</a:t>
                </a:r>
                <a:endParaRPr lang="en-US" sz="24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184014" y="2634047"/>
                <a:ext cx="12363586" cy="3970318"/>
              </a:xfrm>
              <a:prstGeom prst="rect">
                <a:avLst/>
              </a:prstGeom>
              <a:blipFill>
                <a:blip r:embed="rId2"/>
                <a:stretch>
                  <a:fillRect l="-740" b="-10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3697548" y="4293216"/>
                <a:ext cx="931602" cy="461665"/>
              </a:xfrm>
              <a:prstGeom prst="rect">
                <a:avLst/>
              </a:prstGeom>
            </p:spPr>
            <p:txBody>
              <a:bodyPr wrap="none">
                <a:spAutoFit/>
              </a:bodyPr>
              <a:lstStyle/>
              <a:p>
                <a14:m>
                  <m:oMath xmlns:m="http://schemas.openxmlformats.org/officeDocument/2006/math">
                    <m:sSup>
                      <m:sSupPr>
                        <m:ctrlPr>
                          <a:rPr lang="en-US" sz="2400" i="1" smtClean="0">
                            <a:solidFill>
                              <a:srgbClr val="FF0000"/>
                            </a:solidFill>
                            <a:latin typeface="Cambria Math"/>
                            <a:cs typeface="Times New Roman" panose="02020603050405020304" pitchFamily="18" charset="0"/>
                          </a:rPr>
                        </m:ctrlPr>
                      </m:sSupPr>
                      <m:e>
                        <m:r>
                          <a:rPr lang="en-US" sz="2400" i="1">
                            <a:solidFill>
                              <a:srgbClr val="FF0000"/>
                            </a:solidFill>
                            <a:latin typeface="Cambria Math" panose="02040503050406030204" pitchFamily="18" charset="0"/>
                            <a:cs typeface="Times New Roman" panose="02020603050405020304" pitchFamily="18" charset="0"/>
                          </a:rPr>
                          <m:t>−</m:t>
                        </m:r>
                        <m:r>
                          <a:rPr lang="en-US" sz="2400" b="0" i="1" smtClean="0">
                            <a:solidFill>
                              <a:srgbClr val="FF0000"/>
                            </a:solidFill>
                            <a:latin typeface="Cambria Math" panose="02040503050406030204" pitchFamily="18" charset="0"/>
                            <a:cs typeface="Times New Roman" panose="02020603050405020304" pitchFamily="18" charset="0"/>
                          </a:rPr>
                          <m:t>2</m:t>
                        </m:r>
                      </m:e>
                      <m:sup>
                        <m:r>
                          <a:rPr lang="en-US" sz="2400" i="1">
                            <a:solidFill>
                              <a:srgbClr val="FF0000"/>
                            </a:solidFill>
                            <a:latin typeface="Cambria Math" panose="02040503050406030204" pitchFamily="18" charset="0"/>
                            <a:cs typeface="Times New Roman" panose="02020603050405020304" pitchFamily="18" charset="0"/>
                          </a:rPr>
                          <m:t>0</m:t>
                        </m:r>
                      </m:sup>
                    </m:sSup>
                  </m:oMath>
                </a14:m>
                <a:r>
                  <a:rPr lang="en-US" sz="2400">
                    <a:solidFill>
                      <a:srgbClr val="FF0000"/>
                    </a:solidFill>
                    <a:latin typeface="Times New Roman" panose="02020603050405020304" pitchFamily="18" charset="0"/>
                    <a:cs typeface="Times New Roman" panose="02020603050405020304" pitchFamily="18" charset="0"/>
                  </a:rPr>
                  <a:t>C</a:t>
                </a:r>
                <a:endParaRPr lang="en-US" sz="2400"/>
              </a:p>
            </p:txBody>
          </p:sp>
        </mc:Choice>
        <mc:Fallback xmlns="">
          <p:sp>
            <p:nvSpPr>
              <p:cNvPr id="2" name="Rectangle 1"/>
              <p:cNvSpPr>
                <a:spLocks noRot="1" noChangeAspect="1" noMove="1" noResize="1" noEditPoints="1" noAdjustHandles="1" noChangeArrowheads="1" noChangeShapeType="1" noTextEdit="1"/>
              </p:cNvSpPr>
              <p:nvPr/>
            </p:nvSpPr>
            <p:spPr>
              <a:xfrm>
                <a:off x="3697548" y="4293216"/>
                <a:ext cx="931602" cy="461665"/>
              </a:xfrm>
              <a:prstGeom prst="rect">
                <a:avLst/>
              </a:prstGeom>
              <a:blipFill>
                <a:blip r:embed="rId3"/>
                <a:stretch>
                  <a:fillRect t="-10526" r="-9211"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3606108" y="4860197"/>
                <a:ext cx="931602" cy="461665"/>
              </a:xfrm>
              <a:prstGeom prst="rect">
                <a:avLst/>
              </a:prstGeom>
            </p:spPr>
            <p:txBody>
              <a:bodyPr wrap="none">
                <a:spAutoFit/>
              </a:bodyPr>
              <a:lstStyle/>
              <a:p>
                <a14:m>
                  <m:oMath xmlns:m="http://schemas.openxmlformats.org/officeDocument/2006/math">
                    <m:sSup>
                      <m:sSupPr>
                        <m:ctrlPr>
                          <a:rPr lang="en-US" sz="2400" i="1" smtClean="0">
                            <a:solidFill>
                              <a:srgbClr val="FF0000"/>
                            </a:solidFill>
                            <a:latin typeface="Cambria Math"/>
                            <a:cs typeface="Times New Roman" panose="02020603050405020304" pitchFamily="18" charset="0"/>
                          </a:rPr>
                        </m:ctrlPr>
                      </m:sSupPr>
                      <m:e>
                        <m:r>
                          <a:rPr lang="en-US" sz="2400" i="1">
                            <a:solidFill>
                              <a:srgbClr val="FF0000"/>
                            </a:solidFill>
                            <a:latin typeface="Cambria Math" panose="02040503050406030204" pitchFamily="18" charset="0"/>
                            <a:cs typeface="Times New Roman" panose="02020603050405020304" pitchFamily="18" charset="0"/>
                          </a:rPr>
                          <m:t>−</m:t>
                        </m:r>
                        <m:r>
                          <a:rPr lang="en-US" sz="2400" b="0" i="1" smtClean="0">
                            <a:solidFill>
                              <a:srgbClr val="FF0000"/>
                            </a:solidFill>
                            <a:latin typeface="Cambria Math" panose="02040503050406030204" pitchFamily="18" charset="0"/>
                            <a:cs typeface="Times New Roman" panose="02020603050405020304" pitchFamily="18" charset="0"/>
                          </a:rPr>
                          <m:t>5</m:t>
                        </m:r>
                      </m:e>
                      <m:sup>
                        <m:r>
                          <a:rPr lang="en-US" sz="2400" i="1">
                            <a:solidFill>
                              <a:srgbClr val="FF0000"/>
                            </a:solidFill>
                            <a:latin typeface="Cambria Math" panose="02040503050406030204" pitchFamily="18" charset="0"/>
                            <a:cs typeface="Times New Roman" panose="02020603050405020304" pitchFamily="18" charset="0"/>
                          </a:rPr>
                          <m:t>0</m:t>
                        </m:r>
                      </m:sup>
                    </m:sSup>
                  </m:oMath>
                </a14:m>
                <a:r>
                  <a:rPr lang="en-US" sz="2400">
                    <a:solidFill>
                      <a:srgbClr val="FF0000"/>
                    </a:solidFill>
                    <a:latin typeface="Times New Roman" panose="02020603050405020304" pitchFamily="18" charset="0"/>
                    <a:cs typeface="Times New Roman" panose="02020603050405020304" pitchFamily="18" charset="0"/>
                  </a:rPr>
                  <a:t>C</a:t>
                </a:r>
                <a:endParaRPr lang="en-US" sz="2400"/>
              </a:p>
            </p:txBody>
          </p:sp>
        </mc:Choice>
        <mc:Fallback xmlns="">
          <p:sp>
            <p:nvSpPr>
              <p:cNvPr id="20" name="Rectangle 19"/>
              <p:cNvSpPr>
                <a:spLocks noRot="1" noChangeAspect="1" noMove="1" noResize="1" noEditPoints="1" noAdjustHandles="1" noChangeArrowheads="1" noChangeShapeType="1" noTextEdit="1"/>
              </p:cNvSpPr>
              <p:nvPr/>
            </p:nvSpPr>
            <p:spPr>
              <a:xfrm>
                <a:off x="3606108" y="4860197"/>
                <a:ext cx="931602" cy="461665"/>
              </a:xfrm>
              <a:prstGeom prst="rect">
                <a:avLst/>
              </a:prstGeom>
              <a:blipFill>
                <a:blip r:embed="rId4"/>
                <a:stretch>
                  <a:fillRect t="-10526" r="-9211"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3697548" y="5381381"/>
                <a:ext cx="931602" cy="461665"/>
              </a:xfrm>
              <a:prstGeom prst="rect">
                <a:avLst/>
              </a:prstGeom>
            </p:spPr>
            <p:txBody>
              <a:bodyPr wrap="none">
                <a:spAutoFit/>
              </a:bodyPr>
              <a:lstStyle/>
              <a:p>
                <a14:m>
                  <m:oMath xmlns:m="http://schemas.openxmlformats.org/officeDocument/2006/math">
                    <m:sSup>
                      <m:sSupPr>
                        <m:ctrlPr>
                          <a:rPr lang="en-US" sz="2400" i="1" smtClean="0">
                            <a:solidFill>
                              <a:srgbClr val="FF0000"/>
                            </a:solidFill>
                            <a:latin typeface="Cambria Math"/>
                            <a:cs typeface="Times New Roman" panose="02020603050405020304" pitchFamily="18" charset="0"/>
                          </a:rPr>
                        </m:ctrlPr>
                      </m:sSupPr>
                      <m:e>
                        <m:r>
                          <a:rPr lang="en-US" sz="2400" i="1">
                            <a:solidFill>
                              <a:srgbClr val="FF0000"/>
                            </a:solidFill>
                            <a:latin typeface="Cambria Math" panose="02040503050406030204" pitchFamily="18" charset="0"/>
                            <a:cs typeface="Times New Roman" panose="02020603050405020304" pitchFamily="18" charset="0"/>
                          </a:rPr>
                          <m:t>−</m:t>
                        </m:r>
                        <m:r>
                          <a:rPr lang="en-US" sz="2400" b="0" i="1" smtClean="0">
                            <a:solidFill>
                              <a:srgbClr val="FF0000"/>
                            </a:solidFill>
                            <a:latin typeface="Cambria Math" panose="02040503050406030204" pitchFamily="18" charset="0"/>
                            <a:cs typeface="Times New Roman" panose="02020603050405020304" pitchFamily="18" charset="0"/>
                          </a:rPr>
                          <m:t>8</m:t>
                        </m:r>
                      </m:e>
                      <m:sup>
                        <m:r>
                          <a:rPr lang="en-US" sz="2400" i="1">
                            <a:solidFill>
                              <a:srgbClr val="FF0000"/>
                            </a:solidFill>
                            <a:latin typeface="Cambria Math" panose="02040503050406030204" pitchFamily="18" charset="0"/>
                            <a:cs typeface="Times New Roman" panose="02020603050405020304" pitchFamily="18" charset="0"/>
                          </a:rPr>
                          <m:t>0</m:t>
                        </m:r>
                      </m:sup>
                    </m:sSup>
                  </m:oMath>
                </a14:m>
                <a:r>
                  <a:rPr lang="en-US" sz="2400">
                    <a:solidFill>
                      <a:srgbClr val="FF0000"/>
                    </a:solidFill>
                    <a:latin typeface="Times New Roman" panose="02020603050405020304" pitchFamily="18" charset="0"/>
                    <a:cs typeface="Times New Roman" panose="02020603050405020304" pitchFamily="18" charset="0"/>
                  </a:rPr>
                  <a:t>C</a:t>
                </a:r>
                <a:endParaRPr lang="en-US" sz="2400"/>
              </a:p>
            </p:txBody>
          </p:sp>
        </mc:Choice>
        <mc:Fallback xmlns="">
          <p:sp>
            <p:nvSpPr>
              <p:cNvPr id="21" name="Rectangle 20"/>
              <p:cNvSpPr>
                <a:spLocks noRot="1" noChangeAspect="1" noMove="1" noResize="1" noEditPoints="1" noAdjustHandles="1" noChangeArrowheads="1" noChangeShapeType="1" noTextEdit="1"/>
              </p:cNvSpPr>
              <p:nvPr/>
            </p:nvSpPr>
            <p:spPr>
              <a:xfrm>
                <a:off x="3697548" y="5381381"/>
                <a:ext cx="931602" cy="461665"/>
              </a:xfrm>
              <a:prstGeom prst="rect">
                <a:avLst/>
              </a:prstGeom>
              <a:blipFill>
                <a:blip r:embed="rId5"/>
                <a:stretch>
                  <a:fillRect t="-10526" r="-9211"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3697548" y="5970239"/>
                <a:ext cx="1101520" cy="461665"/>
              </a:xfrm>
              <a:prstGeom prst="rect">
                <a:avLst/>
              </a:prstGeom>
            </p:spPr>
            <p:txBody>
              <a:bodyPr wrap="none">
                <a:spAutoFit/>
              </a:bodyPr>
              <a:lstStyle/>
              <a:p>
                <a14:m>
                  <m:oMath xmlns:m="http://schemas.openxmlformats.org/officeDocument/2006/math">
                    <m:sSup>
                      <m:sSupPr>
                        <m:ctrlPr>
                          <a:rPr lang="en-US" sz="2400" i="1" smtClean="0">
                            <a:solidFill>
                              <a:srgbClr val="FF0000"/>
                            </a:solidFill>
                            <a:latin typeface="Cambria Math"/>
                            <a:cs typeface="Times New Roman" panose="02020603050405020304" pitchFamily="18" charset="0"/>
                          </a:rPr>
                        </m:ctrlPr>
                      </m:sSupPr>
                      <m:e>
                        <m:r>
                          <a:rPr lang="en-US" sz="2400" i="1">
                            <a:solidFill>
                              <a:srgbClr val="FF0000"/>
                            </a:solidFill>
                            <a:latin typeface="Cambria Math" panose="02040503050406030204" pitchFamily="18" charset="0"/>
                            <a:cs typeface="Times New Roman" panose="02020603050405020304" pitchFamily="18" charset="0"/>
                          </a:rPr>
                          <m:t>−</m:t>
                        </m:r>
                        <m:r>
                          <a:rPr lang="en-US" sz="2400" b="0" i="1" smtClean="0">
                            <a:solidFill>
                              <a:srgbClr val="FF0000"/>
                            </a:solidFill>
                            <a:latin typeface="Cambria Math" panose="02040503050406030204" pitchFamily="18" charset="0"/>
                            <a:cs typeface="Times New Roman" panose="02020603050405020304" pitchFamily="18" charset="0"/>
                          </a:rPr>
                          <m:t>15</m:t>
                        </m:r>
                      </m:e>
                      <m:sup>
                        <m:r>
                          <a:rPr lang="en-US" sz="2400" i="1">
                            <a:solidFill>
                              <a:srgbClr val="FF0000"/>
                            </a:solidFill>
                            <a:latin typeface="Cambria Math" panose="02040503050406030204" pitchFamily="18" charset="0"/>
                            <a:cs typeface="Times New Roman" panose="02020603050405020304" pitchFamily="18" charset="0"/>
                          </a:rPr>
                          <m:t>0</m:t>
                        </m:r>
                      </m:sup>
                    </m:sSup>
                  </m:oMath>
                </a14:m>
                <a:r>
                  <a:rPr lang="en-US" sz="2400">
                    <a:solidFill>
                      <a:srgbClr val="FF0000"/>
                    </a:solidFill>
                    <a:latin typeface="Times New Roman" panose="02020603050405020304" pitchFamily="18" charset="0"/>
                    <a:cs typeface="Times New Roman" panose="02020603050405020304" pitchFamily="18" charset="0"/>
                  </a:rPr>
                  <a:t>C</a:t>
                </a:r>
                <a:endParaRPr lang="en-US" sz="2400"/>
              </a:p>
            </p:txBody>
          </p:sp>
        </mc:Choice>
        <mc:Fallback xmlns="">
          <p:sp>
            <p:nvSpPr>
              <p:cNvPr id="22" name="Rectangle 21"/>
              <p:cNvSpPr>
                <a:spLocks noRot="1" noChangeAspect="1" noMove="1" noResize="1" noEditPoints="1" noAdjustHandles="1" noChangeArrowheads="1" noChangeShapeType="1" noTextEdit="1"/>
              </p:cNvSpPr>
              <p:nvPr/>
            </p:nvSpPr>
            <p:spPr>
              <a:xfrm>
                <a:off x="3697548" y="5970239"/>
                <a:ext cx="1101520" cy="461665"/>
              </a:xfrm>
              <a:prstGeom prst="rect">
                <a:avLst/>
              </a:prstGeom>
              <a:blipFill>
                <a:blip r:embed="rId6"/>
                <a:stretch>
                  <a:fillRect t="-10526" r="-7778" b="-28947"/>
                </a:stretch>
              </a:blipFill>
            </p:spPr>
            <p:txBody>
              <a:bodyPr/>
              <a:lstStyle/>
              <a:p>
                <a:r>
                  <a:rPr lang="en-US">
                    <a:noFill/>
                  </a:rPr>
                  <a:t> </a:t>
                </a:r>
              </a:p>
            </p:txBody>
          </p:sp>
        </mc:Fallback>
      </mc:AlternateContent>
      <p:sp>
        <p:nvSpPr>
          <p:cNvPr id="3" name="Rectangle 2"/>
          <p:cNvSpPr/>
          <p:nvPr/>
        </p:nvSpPr>
        <p:spPr>
          <a:xfrm>
            <a:off x="6623687" y="4293216"/>
            <a:ext cx="1755609" cy="461665"/>
          </a:xfrm>
          <a:prstGeom prst="rect">
            <a:avLst/>
          </a:prstGeom>
        </p:spPr>
        <p:txBody>
          <a:bodyPr wrap="none">
            <a:spAutoFit/>
          </a:bodyPr>
          <a:lstStyle/>
          <a:p>
            <a:r>
              <a:rPr lang="en-US" sz="2400">
                <a:solidFill>
                  <a:srgbClr val="FF0000"/>
                </a:solidFill>
                <a:latin typeface="Times New Roman" panose="02020603050405020304" pitchFamily="18" charset="0"/>
                <a:cs typeface="Times New Roman" panose="02020603050405020304" pitchFamily="18" charset="0"/>
              </a:rPr>
              <a:t>âm </a:t>
            </a:r>
            <a:r>
              <a:rPr lang="en-US" sz="2400" smtClean="0">
                <a:solidFill>
                  <a:srgbClr val="FF0000"/>
                </a:solidFill>
                <a:latin typeface="Times New Roman" panose="02020603050405020304" pitchFamily="18" charset="0"/>
                <a:cs typeface="Times New Roman" panose="02020603050405020304" pitchFamily="18" charset="0"/>
              </a:rPr>
              <a:t>hai </a:t>
            </a:r>
            <a:r>
              <a:rPr lang="en-US" sz="2400">
                <a:solidFill>
                  <a:srgbClr val="FF0000"/>
                </a:solidFill>
                <a:latin typeface="Times New Roman" panose="02020603050405020304" pitchFamily="18" charset="0"/>
                <a:cs typeface="Times New Roman" panose="02020603050405020304" pitchFamily="18" charset="0"/>
              </a:rPr>
              <a:t>độ C </a:t>
            </a:r>
            <a:endParaRPr lang="en-US" sz="2400"/>
          </a:p>
        </p:txBody>
      </p:sp>
      <p:sp>
        <p:nvSpPr>
          <p:cNvPr id="23" name="Rectangle 22"/>
          <p:cNvSpPr/>
          <p:nvPr/>
        </p:nvSpPr>
        <p:spPr>
          <a:xfrm>
            <a:off x="6623687" y="4860198"/>
            <a:ext cx="1909497" cy="461665"/>
          </a:xfrm>
          <a:prstGeom prst="rect">
            <a:avLst/>
          </a:prstGeom>
        </p:spPr>
        <p:txBody>
          <a:bodyPr wrap="none">
            <a:spAutoFit/>
          </a:bodyPr>
          <a:lstStyle/>
          <a:p>
            <a:r>
              <a:rPr lang="en-US" sz="2400">
                <a:solidFill>
                  <a:srgbClr val="FF0000"/>
                </a:solidFill>
                <a:latin typeface="Times New Roman" panose="02020603050405020304" pitchFamily="18" charset="0"/>
                <a:cs typeface="Times New Roman" panose="02020603050405020304" pitchFamily="18" charset="0"/>
              </a:rPr>
              <a:t>âm </a:t>
            </a:r>
            <a:r>
              <a:rPr lang="en-US" sz="2400" smtClean="0">
                <a:solidFill>
                  <a:srgbClr val="FF0000"/>
                </a:solidFill>
                <a:latin typeface="Times New Roman" panose="02020603050405020304" pitchFamily="18" charset="0"/>
                <a:cs typeface="Times New Roman" panose="02020603050405020304" pitchFamily="18" charset="0"/>
              </a:rPr>
              <a:t>năm </a:t>
            </a:r>
            <a:r>
              <a:rPr lang="en-US" sz="2400">
                <a:solidFill>
                  <a:srgbClr val="FF0000"/>
                </a:solidFill>
                <a:latin typeface="Times New Roman" panose="02020603050405020304" pitchFamily="18" charset="0"/>
                <a:cs typeface="Times New Roman" panose="02020603050405020304" pitchFamily="18" charset="0"/>
              </a:rPr>
              <a:t>độ C </a:t>
            </a:r>
            <a:endParaRPr lang="en-US" sz="2400"/>
          </a:p>
        </p:txBody>
      </p:sp>
      <p:sp>
        <p:nvSpPr>
          <p:cNvPr id="24" name="Rectangle 23"/>
          <p:cNvSpPr/>
          <p:nvPr/>
        </p:nvSpPr>
        <p:spPr>
          <a:xfrm>
            <a:off x="6658152" y="5383126"/>
            <a:ext cx="1840568" cy="461665"/>
          </a:xfrm>
          <a:prstGeom prst="rect">
            <a:avLst/>
          </a:prstGeom>
        </p:spPr>
        <p:txBody>
          <a:bodyPr wrap="none">
            <a:spAutoFit/>
          </a:bodyPr>
          <a:lstStyle/>
          <a:p>
            <a:r>
              <a:rPr lang="en-US" sz="2400">
                <a:solidFill>
                  <a:srgbClr val="FF0000"/>
                </a:solidFill>
                <a:latin typeface="Times New Roman" panose="02020603050405020304" pitchFamily="18" charset="0"/>
                <a:cs typeface="Times New Roman" panose="02020603050405020304" pitchFamily="18" charset="0"/>
              </a:rPr>
              <a:t>âm </a:t>
            </a:r>
            <a:r>
              <a:rPr lang="en-US" sz="2400" smtClean="0">
                <a:solidFill>
                  <a:srgbClr val="FF0000"/>
                </a:solidFill>
                <a:latin typeface="Times New Roman" panose="02020603050405020304" pitchFamily="18" charset="0"/>
                <a:cs typeface="Times New Roman" panose="02020603050405020304" pitchFamily="18" charset="0"/>
              </a:rPr>
              <a:t>tám </a:t>
            </a:r>
            <a:r>
              <a:rPr lang="en-US" sz="2400">
                <a:solidFill>
                  <a:srgbClr val="FF0000"/>
                </a:solidFill>
                <a:latin typeface="Times New Roman" panose="02020603050405020304" pitchFamily="18" charset="0"/>
                <a:cs typeface="Times New Roman" panose="02020603050405020304" pitchFamily="18" charset="0"/>
              </a:rPr>
              <a:t>độ C </a:t>
            </a:r>
            <a:endParaRPr lang="en-US" sz="2400"/>
          </a:p>
        </p:txBody>
      </p:sp>
      <p:sp>
        <p:nvSpPr>
          <p:cNvPr id="25" name="Rectangle 24"/>
          <p:cNvSpPr/>
          <p:nvPr/>
        </p:nvSpPr>
        <p:spPr>
          <a:xfrm>
            <a:off x="6587309" y="5964526"/>
            <a:ext cx="2571538" cy="461665"/>
          </a:xfrm>
          <a:prstGeom prst="rect">
            <a:avLst/>
          </a:prstGeom>
        </p:spPr>
        <p:txBody>
          <a:bodyPr wrap="none">
            <a:spAutoFit/>
          </a:bodyPr>
          <a:lstStyle/>
          <a:p>
            <a:r>
              <a:rPr lang="en-US" sz="2400">
                <a:solidFill>
                  <a:srgbClr val="FF0000"/>
                </a:solidFill>
                <a:latin typeface="Times New Roman" panose="02020603050405020304" pitchFamily="18" charset="0"/>
                <a:cs typeface="Times New Roman" panose="02020603050405020304" pitchFamily="18" charset="0"/>
              </a:rPr>
              <a:t>âm </a:t>
            </a:r>
            <a:r>
              <a:rPr lang="en-US" sz="2400" smtClean="0">
                <a:solidFill>
                  <a:srgbClr val="FF0000"/>
                </a:solidFill>
                <a:latin typeface="Times New Roman" panose="02020603050405020304" pitchFamily="18" charset="0"/>
                <a:cs typeface="Times New Roman" panose="02020603050405020304" pitchFamily="18" charset="0"/>
              </a:rPr>
              <a:t>mười lăm </a:t>
            </a:r>
            <a:r>
              <a:rPr lang="en-US" sz="2400">
                <a:solidFill>
                  <a:srgbClr val="FF0000"/>
                </a:solidFill>
                <a:latin typeface="Times New Roman" panose="02020603050405020304" pitchFamily="18" charset="0"/>
                <a:cs typeface="Times New Roman" panose="02020603050405020304" pitchFamily="18" charset="0"/>
              </a:rPr>
              <a:t>độ C </a:t>
            </a:r>
            <a:endParaRPr lang="en-US" sz="2400"/>
          </a:p>
        </p:txBody>
      </p:sp>
      <p:sp>
        <p:nvSpPr>
          <p:cNvPr id="5" name="Rectangle 4"/>
          <p:cNvSpPr/>
          <p:nvPr/>
        </p:nvSpPr>
        <p:spPr>
          <a:xfrm>
            <a:off x="9158847" y="4293215"/>
            <a:ext cx="1657826" cy="461665"/>
          </a:xfrm>
          <a:prstGeom prst="rect">
            <a:avLst/>
          </a:prstGeom>
        </p:spPr>
        <p:txBody>
          <a:bodyPr wrap="none">
            <a:spAutoFit/>
          </a:bodyPr>
          <a:lstStyle/>
          <a:p>
            <a:r>
              <a:rPr lang="en-US" sz="2400">
                <a:solidFill>
                  <a:srgbClr val="FF0000"/>
                </a:solidFill>
                <a:latin typeface="Times New Roman" panose="02020603050405020304" pitchFamily="18" charset="0"/>
                <a:cs typeface="Times New Roman" panose="02020603050405020304" pitchFamily="18" charset="0"/>
              </a:rPr>
              <a:t>trừ </a:t>
            </a:r>
            <a:r>
              <a:rPr lang="en-US" sz="2400" smtClean="0">
                <a:solidFill>
                  <a:srgbClr val="FF0000"/>
                </a:solidFill>
                <a:latin typeface="Times New Roman" panose="02020603050405020304" pitchFamily="18" charset="0"/>
                <a:cs typeface="Times New Roman" panose="02020603050405020304" pitchFamily="18" charset="0"/>
              </a:rPr>
              <a:t>hai </a:t>
            </a:r>
            <a:r>
              <a:rPr lang="en-US" sz="2400">
                <a:solidFill>
                  <a:srgbClr val="FF0000"/>
                </a:solidFill>
                <a:latin typeface="Times New Roman" panose="02020603050405020304" pitchFamily="18" charset="0"/>
                <a:cs typeface="Times New Roman" panose="02020603050405020304" pitchFamily="18" charset="0"/>
              </a:rPr>
              <a:t>độ C</a:t>
            </a:r>
            <a:endParaRPr lang="en-US" sz="2400"/>
          </a:p>
        </p:txBody>
      </p:sp>
      <p:sp>
        <p:nvSpPr>
          <p:cNvPr id="26" name="Rectangle 25"/>
          <p:cNvSpPr/>
          <p:nvPr/>
        </p:nvSpPr>
        <p:spPr>
          <a:xfrm>
            <a:off x="9319557" y="4789827"/>
            <a:ext cx="1811714" cy="461665"/>
          </a:xfrm>
          <a:prstGeom prst="rect">
            <a:avLst/>
          </a:prstGeom>
        </p:spPr>
        <p:txBody>
          <a:bodyPr wrap="none">
            <a:spAutoFit/>
          </a:bodyPr>
          <a:lstStyle/>
          <a:p>
            <a:r>
              <a:rPr lang="en-US" sz="2400">
                <a:solidFill>
                  <a:srgbClr val="FF0000"/>
                </a:solidFill>
                <a:latin typeface="Times New Roman" panose="02020603050405020304" pitchFamily="18" charset="0"/>
                <a:cs typeface="Times New Roman" panose="02020603050405020304" pitchFamily="18" charset="0"/>
              </a:rPr>
              <a:t>trừ </a:t>
            </a:r>
            <a:r>
              <a:rPr lang="en-US" sz="2400" smtClean="0">
                <a:solidFill>
                  <a:srgbClr val="FF0000"/>
                </a:solidFill>
                <a:latin typeface="Times New Roman" panose="02020603050405020304" pitchFamily="18" charset="0"/>
                <a:cs typeface="Times New Roman" panose="02020603050405020304" pitchFamily="18" charset="0"/>
              </a:rPr>
              <a:t>năm </a:t>
            </a:r>
            <a:r>
              <a:rPr lang="en-US" sz="2400">
                <a:solidFill>
                  <a:srgbClr val="FF0000"/>
                </a:solidFill>
                <a:latin typeface="Times New Roman" panose="02020603050405020304" pitchFamily="18" charset="0"/>
                <a:cs typeface="Times New Roman" panose="02020603050405020304" pitchFamily="18" charset="0"/>
              </a:rPr>
              <a:t>độ C</a:t>
            </a:r>
            <a:endParaRPr lang="en-US" sz="2400"/>
          </a:p>
        </p:txBody>
      </p:sp>
      <p:sp>
        <p:nvSpPr>
          <p:cNvPr id="27" name="Rectangle 26"/>
          <p:cNvSpPr/>
          <p:nvPr/>
        </p:nvSpPr>
        <p:spPr>
          <a:xfrm>
            <a:off x="9319557" y="5383125"/>
            <a:ext cx="1742785" cy="461665"/>
          </a:xfrm>
          <a:prstGeom prst="rect">
            <a:avLst/>
          </a:prstGeom>
        </p:spPr>
        <p:txBody>
          <a:bodyPr wrap="none">
            <a:spAutoFit/>
          </a:bodyPr>
          <a:lstStyle/>
          <a:p>
            <a:r>
              <a:rPr lang="en-US" sz="2400" smtClean="0">
                <a:solidFill>
                  <a:srgbClr val="FF0000"/>
                </a:solidFill>
                <a:latin typeface="Times New Roman" panose="02020603050405020304" pitchFamily="18" charset="0"/>
                <a:cs typeface="Times New Roman" panose="02020603050405020304" pitchFamily="18" charset="0"/>
              </a:rPr>
              <a:t>trừ tám độ </a:t>
            </a:r>
            <a:r>
              <a:rPr lang="en-US" sz="2400">
                <a:solidFill>
                  <a:srgbClr val="FF0000"/>
                </a:solidFill>
                <a:latin typeface="Times New Roman" panose="02020603050405020304" pitchFamily="18" charset="0"/>
                <a:cs typeface="Times New Roman" panose="02020603050405020304" pitchFamily="18" charset="0"/>
              </a:rPr>
              <a:t>C</a:t>
            </a:r>
            <a:endParaRPr lang="en-US" sz="2400"/>
          </a:p>
        </p:txBody>
      </p:sp>
      <p:sp>
        <p:nvSpPr>
          <p:cNvPr id="28" name="Rectangle 27"/>
          <p:cNvSpPr/>
          <p:nvPr/>
        </p:nvSpPr>
        <p:spPr>
          <a:xfrm>
            <a:off x="9641302" y="5964525"/>
            <a:ext cx="2550698" cy="461665"/>
          </a:xfrm>
          <a:prstGeom prst="rect">
            <a:avLst/>
          </a:prstGeom>
        </p:spPr>
        <p:txBody>
          <a:bodyPr wrap="none">
            <a:spAutoFit/>
          </a:bodyPr>
          <a:lstStyle/>
          <a:p>
            <a:r>
              <a:rPr lang="en-US" sz="2400">
                <a:solidFill>
                  <a:srgbClr val="FF0000"/>
                </a:solidFill>
                <a:latin typeface="Times New Roman" panose="02020603050405020304" pitchFamily="18" charset="0"/>
                <a:cs typeface="Times New Roman" panose="02020603050405020304" pitchFamily="18" charset="0"/>
              </a:rPr>
              <a:t>trừ </a:t>
            </a:r>
            <a:r>
              <a:rPr lang="en-US" sz="2400" smtClean="0">
                <a:solidFill>
                  <a:srgbClr val="FF0000"/>
                </a:solidFill>
                <a:latin typeface="Times New Roman" panose="02020603050405020304" pitchFamily="18" charset="0"/>
                <a:cs typeface="Times New Roman" panose="02020603050405020304" pitchFamily="18" charset="0"/>
              </a:rPr>
              <a:t>mười lăm </a:t>
            </a:r>
            <a:r>
              <a:rPr lang="en-US" sz="2400">
                <a:solidFill>
                  <a:srgbClr val="FF0000"/>
                </a:solidFill>
                <a:latin typeface="Times New Roman" panose="02020603050405020304" pitchFamily="18" charset="0"/>
                <a:cs typeface="Times New Roman" panose="02020603050405020304" pitchFamily="18" charset="0"/>
              </a:rPr>
              <a:t>độ </a:t>
            </a:r>
            <a:r>
              <a:rPr lang="en-US" sz="2400" smtClean="0">
                <a:solidFill>
                  <a:srgbClr val="FF0000"/>
                </a:solidFill>
                <a:latin typeface="Times New Roman" panose="02020603050405020304" pitchFamily="18" charset="0"/>
                <a:cs typeface="Times New Roman" panose="02020603050405020304" pitchFamily="18" charset="0"/>
              </a:rPr>
              <a:t>C</a:t>
            </a:r>
            <a:endParaRPr lang="en-US" sz="2400"/>
          </a:p>
        </p:txBody>
      </p:sp>
      <p:grpSp>
        <p:nvGrpSpPr>
          <p:cNvPr id="10" name="Group 9"/>
          <p:cNvGrpSpPr/>
          <p:nvPr/>
        </p:nvGrpSpPr>
        <p:grpSpPr>
          <a:xfrm>
            <a:off x="5510916" y="843219"/>
            <a:ext cx="6506889" cy="3412156"/>
            <a:chOff x="4215171" y="1536983"/>
            <a:chExt cx="6506889" cy="3412156"/>
          </a:xfrm>
          <a:solidFill>
            <a:srgbClr val="FFFF00"/>
          </a:solidFill>
        </p:grpSpPr>
        <p:sp>
          <p:nvSpPr>
            <p:cNvPr id="8" name="Explosion 2 7"/>
            <p:cNvSpPr/>
            <p:nvPr/>
          </p:nvSpPr>
          <p:spPr>
            <a:xfrm rot="517088">
              <a:off x="4215171" y="1536983"/>
              <a:ext cx="6506889" cy="3412156"/>
            </a:xfrm>
            <a:prstGeom prst="irregularSeal2">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9" name="TextBox 8"/>
                <p:cNvSpPr txBox="1"/>
                <p:nvPr/>
              </p:nvSpPr>
              <p:spPr>
                <a:xfrm>
                  <a:off x="5417468" y="2770827"/>
                  <a:ext cx="4223834" cy="1077218"/>
                </a:xfrm>
                <a:prstGeom prst="rect">
                  <a:avLst/>
                </a:prstGeom>
                <a:grpFill/>
              </p:spPr>
              <p:txBody>
                <a:bodyPr wrap="square" rtlCol="0">
                  <a:spAutoFit/>
                </a:bodyPr>
                <a:lstStyle/>
                <a:p>
                  <a:r>
                    <a:rPr lang="en-US" sz="3200" smtClean="0">
                      <a:latin typeface="Times New Roman" panose="02020603050405020304" pitchFamily="18" charset="0"/>
                      <a:cs typeface="Times New Roman" panose="02020603050405020304" pitchFamily="18" charset="0"/>
                    </a:rPr>
                    <a:t>Số nguyên âm thể hiện nhiệt độ </a:t>
                  </a:r>
                  <a:r>
                    <a:rPr lang="en-US" sz="3200" smtClean="0">
                      <a:solidFill>
                        <a:srgbClr val="FF0000"/>
                      </a:solidFill>
                      <a:latin typeface="Times New Roman" panose="02020603050405020304" pitchFamily="18" charset="0"/>
                      <a:cs typeface="Times New Roman" panose="02020603050405020304" pitchFamily="18" charset="0"/>
                    </a:rPr>
                    <a:t>dưới </a:t>
                  </a:r>
                  <a14:m>
                    <m:oMath xmlns:m="http://schemas.openxmlformats.org/officeDocument/2006/math">
                      <m:sSup>
                        <m:sSupPr>
                          <m:ctrlPr>
                            <a:rPr lang="en-US" sz="3200" i="1" smtClean="0">
                              <a:solidFill>
                                <a:schemeClr val="tx1"/>
                              </a:solidFill>
                              <a:latin typeface="Cambria Math"/>
                            </a:rPr>
                          </m:ctrlPr>
                        </m:sSupPr>
                        <m:e>
                          <m:r>
                            <a:rPr lang="en-US" sz="3200" b="0" i="1" smtClean="0">
                              <a:solidFill>
                                <a:schemeClr val="tx1"/>
                              </a:solidFill>
                              <a:latin typeface="Cambria Math" panose="02040503050406030204" pitchFamily="18" charset="0"/>
                            </a:rPr>
                            <m:t>0</m:t>
                          </m:r>
                        </m:e>
                        <m:sup>
                          <m:r>
                            <a:rPr lang="en-US" sz="3200" b="0" i="1" smtClean="0">
                              <a:solidFill>
                                <a:schemeClr val="tx1"/>
                              </a:solidFill>
                              <a:latin typeface="Cambria Math" panose="02040503050406030204" pitchFamily="18" charset="0"/>
                            </a:rPr>
                            <m:t>0</m:t>
                          </m:r>
                        </m:sup>
                      </m:sSup>
                    </m:oMath>
                  </a14:m>
                  <a:r>
                    <a:rPr lang="en-US" sz="3200" smtClean="0">
                      <a:solidFill>
                        <a:schemeClr val="tx1"/>
                      </a:solidFill>
                      <a:latin typeface="Times New Roman" panose="02020603050405020304" pitchFamily="18" charset="0"/>
                      <a:cs typeface="Times New Roman" panose="02020603050405020304" pitchFamily="18" charset="0"/>
                    </a:rPr>
                    <a:t>C</a:t>
                  </a:r>
                  <a:endParaRPr lang="en-US" sz="3200">
                    <a:solidFill>
                      <a:schemeClr val="tx1"/>
                    </a:solidFill>
                    <a:latin typeface="Times New Roman" panose="02020603050405020304" pitchFamily="18" charset="0"/>
                    <a:cs typeface="Times New Roman" panose="02020603050405020304" pitchFamily="18" charset="0"/>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5417468" y="2770827"/>
                  <a:ext cx="4223834" cy="1077218"/>
                </a:xfrm>
                <a:prstGeom prst="rect">
                  <a:avLst/>
                </a:prstGeom>
                <a:blipFill>
                  <a:blip r:embed="rId7"/>
                  <a:stretch>
                    <a:fillRect l="-3608" t="-7955" b="-17614"/>
                  </a:stretch>
                </a:blipFill>
              </p:spPr>
              <p:txBody>
                <a:bodyPr/>
                <a:lstStyle/>
                <a:p>
                  <a:r>
                    <a:rPr lang="en-US">
                      <a:noFill/>
                    </a:rPr>
                    <a:t> </a:t>
                  </a:r>
                </a:p>
              </p:txBody>
            </p:sp>
          </mc:Fallback>
        </mc:AlternateContent>
      </p:grpSp>
      <p:sp>
        <p:nvSpPr>
          <p:cNvPr id="29" name="Pentagon 28"/>
          <p:cNvSpPr/>
          <p:nvPr/>
        </p:nvSpPr>
        <p:spPr>
          <a:xfrm>
            <a:off x="0" y="2765576"/>
            <a:ext cx="1880551" cy="423689"/>
          </a:xfrm>
          <a:prstGeom prst="homePlat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smtClean="0"/>
              <a:t>Ví dụ </a:t>
            </a:r>
            <a:r>
              <a:rPr lang="en-US" sz="2400" b="1"/>
              <a:t>2</a:t>
            </a:r>
            <a:r>
              <a:rPr lang="en-US" sz="2400" b="1" smtClean="0"/>
              <a:t>:</a:t>
            </a:r>
            <a:endParaRPr lang="en-US" sz="2400" b="1"/>
          </a:p>
        </p:txBody>
      </p:sp>
    </p:spTree>
    <p:extLst>
      <p:ext uri="{BB962C8B-B14F-4D97-AF65-F5344CB8AC3E}">
        <p14:creationId xmlns:p14="http://schemas.microsoft.com/office/powerpoint/2010/main" val="252025687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barn(inVertical)">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fade">
                                      <p:cBhvr>
                                        <p:cTn id="17" dur="1000"/>
                                        <p:tgtEl>
                                          <p:spTgt spid="19">
                                            <p:txEl>
                                              <p:pRg st="0" end="0"/>
                                            </p:txEl>
                                          </p:spTgt>
                                        </p:tgtEl>
                                      </p:cBhvr>
                                    </p:animEffect>
                                    <p:anim calcmode="lin" valueType="num">
                                      <p:cBhvr>
                                        <p:cTn id="18"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9">
                                            <p:txEl>
                                              <p:pRg st="1" end="1"/>
                                            </p:txEl>
                                          </p:spTgt>
                                        </p:tgtEl>
                                        <p:attrNameLst>
                                          <p:attrName>style.visibility</p:attrName>
                                        </p:attrNameLst>
                                      </p:cBhvr>
                                      <p:to>
                                        <p:strVal val="visible"/>
                                      </p:to>
                                    </p:set>
                                    <p:animEffect transition="in" filter="fade">
                                      <p:cBhvr>
                                        <p:cTn id="29" dur="1000"/>
                                        <p:tgtEl>
                                          <p:spTgt spid="19">
                                            <p:txEl>
                                              <p:pRg st="1" end="1"/>
                                            </p:txEl>
                                          </p:spTgt>
                                        </p:tgtEl>
                                      </p:cBhvr>
                                    </p:animEffect>
                                    <p:anim calcmode="lin" valueType="num">
                                      <p:cBhvr>
                                        <p:cTn id="30" dur="1000" fill="hold"/>
                                        <p:tgtEl>
                                          <p:spTgt spid="19">
                                            <p:txEl>
                                              <p:pRg st="1" end="1"/>
                                            </p:txEl>
                                          </p:spTgt>
                                        </p:tgtEl>
                                        <p:attrNameLst>
                                          <p:attrName>ppt_x</p:attrName>
                                        </p:attrNameLst>
                                      </p:cBhvr>
                                      <p:tavLst>
                                        <p:tav tm="0">
                                          <p:val>
                                            <p:strVal val="#ppt_x"/>
                                          </p:val>
                                        </p:tav>
                                        <p:tav tm="100000">
                                          <p:val>
                                            <p:strVal val="#ppt_x"/>
                                          </p:val>
                                        </p:tav>
                                      </p:tavLst>
                                    </p:anim>
                                    <p:anim calcmode="lin" valueType="num">
                                      <p:cBhvr>
                                        <p:cTn id="31" dur="1000" fill="hold"/>
                                        <p:tgtEl>
                                          <p:spTgt spid="1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9">
                                            <p:txEl>
                                              <p:pRg st="2" end="2"/>
                                            </p:txEl>
                                          </p:spTgt>
                                        </p:tgtEl>
                                        <p:attrNameLst>
                                          <p:attrName>style.visibility</p:attrName>
                                        </p:attrNameLst>
                                      </p:cBhvr>
                                      <p:to>
                                        <p:strVal val="visible"/>
                                      </p:to>
                                    </p:set>
                                    <p:animEffect transition="in" filter="fade">
                                      <p:cBhvr>
                                        <p:cTn id="36" dur="1000"/>
                                        <p:tgtEl>
                                          <p:spTgt spid="19">
                                            <p:txEl>
                                              <p:pRg st="2" end="2"/>
                                            </p:txEl>
                                          </p:spTgt>
                                        </p:tgtEl>
                                      </p:cBhvr>
                                    </p:animEffect>
                                    <p:anim calcmode="lin" valueType="num">
                                      <p:cBhvr>
                                        <p:cTn id="37" dur="1000" fill="hold"/>
                                        <p:tgtEl>
                                          <p:spTgt spid="19">
                                            <p:txEl>
                                              <p:pRg st="2" end="2"/>
                                            </p:txEl>
                                          </p:spTgt>
                                        </p:tgtEl>
                                        <p:attrNameLst>
                                          <p:attrName>ppt_x</p:attrName>
                                        </p:attrNameLst>
                                      </p:cBhvr>
                                      <p:tavLst>
                                        <p:tav tm="0">
                                          <p:val>
                                            <p:strVal val="#ppt_x"/>
                                          </p:val>
                                        </p:tav>
                                        <p:tav tm="100000">
                                          <p:val>
                                            <p:strVal val="#ppt_x"/>
                                          </p:val>
                                        </p:tav>
                                      </p:tavLst>
                                    </p:anim>
                                    <p:anim calcmode="lin" valueType="num">
                                      <p:cBhvr>
                                        <p:cTn id="38" dur="1000" fill="hold"/>
                                        <p:tgtEl>
                                          <p:spTgt spid="1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9">
                                            <p:txEl>
                                              <p:pRg st="3" end="3"/>
                                            </p:txEl>
                                          </p:spTgt>
                                        </p:tgtEl>
                                        <p:attrNameLst>
                                          <p:attrName>style.visibility</p:attrName>
                                        </p:attrNameLst>
                                      </p:cBhvr>
                                      <p:to>
                                        <p:strVal val="visible"/>
                                      </p:to>
                                    </p:set>
                                    <p:animEffect transition="in" filter="barn(inVertical)">
                                      <p:cBhvr>
                                        <p:cTn id="43" dur="500"/>
                                        <p:tgtEl>
                                          <p:spTgt spid="19">
                                            <p:txEl>
                                              <p:pRg st="3" end="3"/>
                                            </p:txEl>
                                          </p:spTgt>
                                        </p:tgtEl>
                                      </p:cBhvr>
                                    </p:animEffect>
                                  </p:childTnLst>
                                </p:cTn>
                              </p:par>
                              <p:par>
                                <p:cTn id="44" presetID="16" presetClass="entr" presetSubtype="21" fill="hold" nodeType="withEffect">
                                  <p:stCondLst>
                                    <p:cond delay="0"/>
                                  </p:stCondLst>
                                  <p:childTnLst>
                                    <p:set>
                                      <p:cBhvr>
                                        <p:cTn id="45" dur="1" fill="hold">
                                          <p:stCondLst>
                                            <p:cond delay="0"/>
                                          </p:stCondLst>
                                        </p:cTn>
                                        <p:tgtEl>
                                          <p:spTgt spid="19">
                                            <p:txEl>
                                              <p:pRg st="4" end="4"/>
                                            </p:txEl>
                                          </p:spTgt>
                                        </p:tgtEl>
                                        <p:attrNameLst>
                                          <p:attrName>style.visibility</p:attrName>
                                        </p:attrNameLst>
                                      </p:cBhvr>
                                      <p:to>
                                        <p:strVal val="visible"/>
                                      </p:to>
                                    </p:set>
                                    <p:animEffect transition="in" filter="barn(inVertical)">
                                      <p:cBhvr>
                                        <p:cTn id="46" dur="500"/>
                                        <p:tgtEl>
                                          <p:spTgt spid="19">
                                            <p:txEl>
                                              <p:pRg st="4" end="4"/>
                                            </p:txEl>
                                          </p:spTgt>
                                        </p:tgtEl>
                                      </p:cBhvr>
                                    </p:animEffect>
                                  </p:childTnLst>
                                </p:cTn>
                              </p:par>
                              <p:par>
                                <p:cTn id="47" presetID="16" presetClass="entr" presetSubtype="21" fill="hold" nodeType="withEffect">
                                  <p:stCondLst>
                                    <p:cond delay="0"/>
                                  </p:stCondLst>
                                  <p:childTnLst>
                                    <p:set>
                                      <p:cBhvr>
                                        <p:cTn id="48" dur="1" fill="hold">
                                          <p:stCondLst>
                                            <p:cond delay="0"/>
                                          </p:stCondLst>
                                        </p:cTn>
                                        <p:tgtEl>
                                          <p:spTgt spid="19">
                                            <p:txEl>
                                              <p:pRg st="5" end="5"/>
                                            </p:txEl>
                                          </p:spTgt>
                                        </p:tgtEl>
                                        <p:attrNameLst>
                                          <p:attrName>style.visibility</p:attrName>
                                        </p:attrNameLst>
                                      </p:cBhvr>
                                      <p:to>
                                        <p:strVal val="visible"/>
                                      </p:to>
                                    </p:set>
                                    <p:animEffect transition="in" filter="barn(inVertical)">
                                      <p:cBhvr>
                                        <p:cTn id="49" dur="500"/>
                                        <p:tgtEl>
                                          <p:spTgt spid="19">
                                            <p:txEl>
                                              <p:pRg st="5" end="5"/>
                                            </p:txEl>
                                          </p:spTgt>
                                        </p:tgtEl>
                                      </p:cBhvr>
                                    </p:animEffect>
                                  </p:childTnLst>
                                </p:cTn>
                              </p:par>
                              <p:par>
                                <p:cTn id="50" presetID="16" presetClass="entr" presetSubtype="21" fill="hold" nodeType="withEffect">
                                  <p:stCondLst>
                                    <p:cond delay="0"/>
                                  </p:stCondLst>
                                  <p:childTnLst>
                                    <p:set>
                                      <p:cBhvr>
                                        <p:cTn id="51" dur="1" fill="hold">
                                          <p:stCondLst>
                                            <p:cond delay="0"/>
                                          </p:stCondLst>
                                        </p:cTn>
                                        <p:tgtEl>
                                          <p:spTgt spid="19">
                                            <p:txEl>
                                              <p:pRg st="6" end="6"/>
                                            </p:txEl>
                                          </p:spTgt>
                                        </p:tgtEl>
                                        <p:attrNameLst>
                                          <p:attrName>style.visibility</p:attrName>
                                        </p:attrNameLst>
                                      </p:cBhvr>
                                      <p:to>
                                        <p:strVal val="visible"/>
                                      </p:to>
                                    </p:set>
                                    <p:animEffect transition="in" filter="barn(inVertical)">
                                      <p:cBhvr>
                                        <p:cTn id="52" dur="500"/>
                                        <p:tgtEl>
                                          <p:spTgt spid="19">
                                            <p:txEl>
                                              <p:pRg st="6" end="6"/>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
                                        </p:tgtEl>
                                        <p:attrNameLst>
                                          <p:attrName>style.visibility</p:attrName>
                                        </p:attrNameLst>
                                      </p:cBhvr>
                                      <p:to>
                                        <p:strVal val="visible"/>
                                      </p:to>
                                    </p:set>
                                    <p:animEffect transition="in" filter="barn(inVertical)">
                                      <p:cBhvr>
                                        <p:cTn id="57" dur="500"/>
                                        <p:tgtEl>
                                          <p:spTgt spid="2"/>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3"/>
                                        </p:tgtEl>
                                        <p:attrNameLst>
                                          <p:attrName>style.visibility</p:attrName>
                                        </p:attrNameLst>
                                      </p:cBhvr>
                                      <p:to>
                                        <p:strVal val="visible"/>
                                      </p:to>
                                    </p:set>
                                    <p:animEffect transition="in" filter="barn(inVertical)">
                                      <p:cBhvr>
                                        <p:cTn id="62" dur="500"/>
                                        <p:tgtEl>
                                          <p:spTgt spid="3"/>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5"/>
                                        </p:tgtEl>
                                        <p:attrNameLst>
                                          <p:attrName>style.visibility</p:attrName>
                                        </p:attrNameLst>
                                      </p:cBhvr>
                                      <p:to>
                                        <p:strVal val="visible"/>
                                      </p:to>
                                    </p:set>
                                    <p:animEffect transition="in" filter="barn(inVertical)">
                                      <p:cBhvr>
                                        <p:cTn id="67" dur="500"/>
                                        <p:tgtEl>
                                          <p:spTgt spid="5"/>
                                        </p:tgtEl>
                                      </p:cBhvr>
                                    </p:animEffect>
                                  </p:childTnLst>
                                </p:cTn>
                              </p:par>
                            </p:childTnLst>
                          </p:cTn>
                        </p:par>
                      </p:childTnLst>
                    </p:cTn>
                  </p:par>
                  <p:par>
                    <p:cTn id="68" fill="hold">
                      <p:stCondLst>
                        <p:cond delay="indefinite"/>
                      </p:stCondLst>
                      <p:childTnLst>
                        <p:par>
                          <p:cTn id="69" fill="hold">
                            <p:stCondLst>
                              <p:cond delay="0"/>
                            </p:stCondLst>
                            <p:childTnLst>
                              <p:par>
                                <p:cTn id="70" presetID="6" presetClass="entr" presetSubtype="16" fill="hold" grpId="0" nodeType="click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circle(in)">
                                      <p:cBhvr>
                                        <p:cTn id="72" dur="2000"/>
                                        <p:tgtEl>
                                          <p:spTgt spid="20"/>
                                        </p:tgtEl>
                                      </p:cBhvr>
                                    </p:animEffect>
                                  </p:childTnLst>
                                </p:cTn>
                              </p:par>
                            </p:childTnLst>
                          </p:cTn>
                        </p:par>
                      </p:childTnLst>
                    </p:cTn>
                  </p:par>
                  <p:par>
                    <p:cTn id="73" fill="hold">
                      <p:stCondLst>
                        <p:cond delay="indefinite"/>
                      </p:stCondLst>
                      <p:childTnLst>
                        <p:par>
                          <p:cTn id="74" fill="hold">
                            <p:stCondLst>
                              <p:cond delay="0"/>
                            </p:stCondLst>
                            <p:childTnLst>
                              <p:par>
                                <p:cTn id="75" presetID="6" presetClass="entr" presetSubtype="16" fill="hold" grpId="0" nodeType="click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circle(in)">
                                      <p:cBhvr>
                                        <p:cTn id="77" dur="2000"/>
                                        <p:tgtEl>
                                          <p:spTgt spid="23"/>
                                        </p:tgtEl>
                                      </p:cBhvr>
                                    </p:animEffect>
                                  </p:childTnLst>
                                </p:cTn>
                              </p:par>
                            </p:childTnLst>
                          </p:cTn>
                        </p:par>
                      </p:childTnLst>
                    </p:cTn>
                  </p:par>
                  <p:par>
                    <p:cTn id="78" fill="hold">
                      <p:stCondLst>
                        <p:cond delay="indefinite"/>
                      </p:stCondLst>
                      <p:childTnLst>
                        <p:par>
                          <p:cTn id="79" fill="hold">
                            <p:stCondLst>
                              <p:cond delay="0"/>
                            </p:stCondLst>
                            <p:childTnLst>
                              <p:par>
                                <p:cTn id="80" presetID="6" presetClass="entr" presetSubtype="16" fill="hold" grpId="0" nodeType="clickEffect">
                                  <p:stCondLst>
                                    <p:cond delay="0"/>
                                  </p:stCondLst>
                                  <p:childTnLst>
                                    <p:set>
                                      <p:cBhvr>
                                        <p:cTn id="81" dur="1" fill="hold">
                                          <p:stCondLst>
                                            <p:cond delay="0"/>
                                          </p:stCondLst>
                                        </p:cTn>
                                        <p:tgtEl>
                                          <p:spTgt spid="26"/>
                                        </p:tgtEl>
                                        <p:attrNameLst>
                                          <p:attrName>style.visibility</p:attrName>
                                        </p:attrNameLst>
                                      </p:cBhvr>
                                      <p:to>
                                        <p:strVal val="visible"/>
                                      </p:to>
                                    </p:set>
                                    <p:animEffect transition="in" filter="circle(in)">
                                      <p:cBhvr>
                                        <p:cTn id="82" dur="2000"/>
                                        <p:tgtEl>
                                          <p:spTgt spid="26"/>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21"/>
                                        </p:tgtEl>
                                        <p:attrNameLst>
                                          <p:attrName>style.visibility</p:attrName>
                                        </p:attrNameLst>
                                      </p:cBhvr>
                                      <p:to>
                                        <p:strVal val="visible"/>
                                      </p:to>
                                    </p:set>
                                    <p:animEffect transition="in" filter="barn(inVertical)">
                                      <p:cBhvr>
                                        <p:cTn id="87" dur="500"/>
                                        <p:tgtEl>
                                          <p:spTgt spid="21"/>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24"/>
                                        </p:tgtEl>
                                        <p:attrNameLst>
                                          <p:attrName>style.visibility</p:attrName>
                                        </p:attrNameLst>
                                      </p:cBhvr>
                                      <p:to>
                                        <p:strVal val="visible"/>
                                      </p:to>
                                    </p:set>
                                    <p:animEffect transition="in" filter="barn(inVertical)">
                                      <p:cBhvr>
                                        <p:cTn id="92" dur="500"/>
                                        <p:tgtEl>
                                          <p:spTgt spid="24"/>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grpId="0" nodeType="clickEffect">
                                  <p:stCondLst>
                                    <p:cond delay="0"/>
                                  </p:stCondLst>
                                  <p:childTnLst>
                                    <p:set>
                                      <p:cBhvr>
                                        <p:cTn id="96" dur="1" fill="hold">
                                          <p:stCondLst>
                                            <p:cond delay="0"/>
                                          </p:stCondLst>
                                        </p:cTn>
                                        <p:tgtEl>
                                          <p:spTgt spid="27"/>
                                        </p:tgtEl>
                                        <p:attrNameLst>
                                          <p:attrName>style.visibility</p:attrName>
                                        </p:attrNameLst>
                                      </p:cBhvr>
                                      <p:to>
                                        <p:strVal val="visible"/>
                                      </p:to>
                                    </p:set>
                                    <p:animEffect transition="in" filter="barn(inVertical)">
                                      <p:cBhvr>
                                        <p:cTn id="97" dur="500"/>
                                        <p:tgtEl>
                                          <p:spTgt spid="27"/>
                                        </p:tgtEl>
                                      </p:cBhvr>
                                    </p:animEffect>
                                  </p:childTnLst>
                                </p:cTn>
                              </p:par>
                            </p:childTnLst>
                          </p:cTn>
                        </p:par>
                      </p:childTnLst>
                    </p:cTn>
                  </p:par>
                  <p:par>
                    <p:cTn id="98" fill="hold">
                      <p:stCondLst>
                        <p:cond delay="indefinite"/>
                      </p:stCondLst>
                      <p:childTnLst>
                        <p:par>
                          <p:cTn id="99" fill="hold">
                            <p:stCondLst>
                              <p:cond delay="0"/>
                            </p:stCondLst>
                            <p:childTnLst>
                              <p:par>
                                <p:cTn id="100" presetID="16" presetClass="entr" presetSubtype="21" fill="hold" grpId="0" nodeType="clickEffect">
                                  <p:stCondLst>
                                    <p:cond delay="0"/>
                                  </p:stCondLst>
                                  <p:childTnLst>
                                    <p:set>
                                      <p:cBhvr>
                                        <p:cTn id="101" dur="1" fill="hold">
                                          <p:stCondLst>
                                            <p:cond delay="0"/>
                                          </p:stCondLst>
                                        </p:cTn>
                                        <p:tgtEl>
                                          <p:spTgt spid="22"/>
                                        </p:tgtEl>
                                        <p:attrNameLst>
                                          <p:attrName>style.visibility</p:attrName>
                                        </p:attrNameLst>
                                      </p:cBhvr>
                                      <p:to>
                                        <p:strVal val="visible"/>
                                      </p:to>
                                    </p:set>
                                    <p:animEffect transition="in" filter="barn(inVertical)">
                                      <p:cBhvr>
                                        <p:cTn id="102" dur="500"/>
                                        <p:tgtEl>
                                          <p:spTgt spid="22"/>
                                        </p:tgtEl>
                                      </p:cBhvr>
                                    </p:animEffect>
                                  </p:childTnLst>
                                </p:cTn>
                              </p:par>
                            </p:childTnLst>
                          </p:cTn>
                        </p:par>
                      </p:childTnLst>
                    </p:cTn>
                  </p:par>
                  <p:par>
                    <p:cTn id="103" fill="hold">
                      <p:stCondLst>
                        <p:cond delay="indefinite"/>
                      </p:stCondLst>
                      <p:childTnLst>
                        <p:par>
                          <p:cTn id="104" fill="hold">
                            <p:stCondLst>
                              <p:cond delay="0"/>
                            </p:stCondLst>
                            <p:childTnLst>
                              <p:par>
                                <p:cTn id="105" presetID="16" presetClass="entr" presetSubtype="21" fill="hold" grpId="0" nodeType="clickEffect">
                                  <p:stCondLst>
                                    <p:cond delay="0"/>
                                  </p:stCondLst>
                                  <p:childTnLst>
                                    <p:set>
                                      <p:cBhvr>
                                        <p:cTn id="106" dur="1" fill="hold">
                                          <p:stCondLst>
                                            <p:cond delay="0"/>
                                          </p:stCondLst>
                                        </p:cTn>
                                        <p:tgtEl>
                                          <p:spTgt spid="25"/>
                                        </p:tgtEl>
                                        <p:attrNameLst>
                                          <p:attrName>style.visibility</p:attrName>
                                        </p:attrNameLst>
                                      </p:cBhvr>
                                      <p:to>
                                        <p:strVal val="visible"/>
                                      </p:to>
                                    </p:set>
                                    <p:animEffect transition="in" filter="barn(inVertical)">
                                      <p:cBhvr>
                                        <p:cTn id="107" dur="500"/>
                                        <p:tgtEl>
                                          <p:spTgt spid="25"/>
                                        </p:tgtEl>
                                      </p:cBhvr>
                                    </p:animEffect>
                                  </p:childTnLst>
                                </p:cTn>
                              </p:par>
                            </p:childTnLst>
                          </p:cTn>
                        </p:par>
                      </p:childTnLst>
                    </p:cTn>
                  </p:par>
                  <p:par>
                    <p:cTn id="108" fill="hold">
                      <p:stCondLst>
                        <p:cond delay="indefinite"/>
                      </p:stCondLst>
                      <p:childTnLst>
                        <p:par>
                          <p:cTn id="109" fill="hold">
                            <p:stCondLst>
                              <p:cond delay="0"/>
                            </p:stCondLst>
                            <p:childTnLst>
                              <p:par>
                                <p:cTn id="110" presetID="16" presetClass="entr" presetSubtype="21" fill="hold" grpId="0" nodeType="clickEffect">
                                  <p:stCondLst>
                                    <p:cond delay="0"/>
                                  </p:stCondLst>
                                  <p:childTnLst>
                                    <p:set>
                                      <p:cBhvr>
                                        <p:cTn id="111" dur="1" fill="hold">
                                          <p:stCondLst>
                                            <p:cond delay="0"/>
                                          </p:stCondLst>
                                        </p:cTn>
                                        <p:tgtEl>
                                          <p:spTgt spid="28"/>
                                        </p:tgtEl>
                                        <p:attrNameLst>
                                          <p:attrName>style.visibility</p:attrName>
                                        </p:attrNameLst>
                                      </p:cBhvr>
                                      <p:to>
                                        <p:strVal val="visible"/>
                                      </p:to>
                                    </p:set>
                                    <p:animEffect transition="in" filter="barn(inVertical)">
                                      <p:cBhvr>
                                        <p:cTn id="11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 grpId="0"/>
      <p:bldP spid="20" grpId="0"/>
      <p:bldP spid="21" grpId="0"/>
      <p:bldP spid="22" grpId="0"/>
      <p:bldP spid="3" grpId="0"/>
      <p:bldP spid="23" grpId="0"/>
      <p:bldP spid="24" grpId="0"/>
      <p:bldP spid="25" grpId="0"/>
      <p:bldP spid="5" grpId="0"/>
      <p:bldP spid="26" grpId="0"/>
      <p:bldP spid="27" grpId="0"/>
      <p:bldP spid="28" grpId="0"/>
      <p:bldP spid="2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7">
            <a:extLst>
              <a:ext uri="{FF2B5EF4-FFF2-40B4-BE49-F238E27FC236}">
                <a16:creationId xmlns:a16="http://schemas.microsoft.com/office/drawing/2014/main" xmlns="" id="{BB111D0E-1EC7-4CF6-AC18-B6B340C8220A}"/>
              </a:ext>
            </a:extLst>
          </p:cNvPr>
          <p:cNvSpPr txBox="1"/>
          <p:nvPr/>
        </p:nvSpPr>
        <p:spPr>
          <a:xfrm>
            <a:off x="1408693" y="103096"/>
            <a:ext cx="9147441" cy="578882"/>
          </a:xfrm>
          <a:prstGeom prst="roundRect">
            <a:avLst/>
          </a:prstGeom>
          <a:solidFill>
            <a:srgbClr val="E7E6E6"/>
          </a:solidFill>
          <a:ln w="19050">
            <a:solidFill>
              <a:sysClr val="windowText" lastClr="000000"/>
            </a:solidFill>
            <a:prstDash val="sysDot"/>
          </a:ln>
        </p:spPr>
        <p:txBody>
          <a:bodyPr wrap="square" rtlCol="0">
            <a:spAutoFit/>
          </a:bodyPr>
          <a:lstStyle/>
          <a:p>
            <a:pPr>
              <a:defRPr/>
            </a:pPr>
            <a:r>
              <a:rPr lang="en-US" sz="2800" b="1" kern="0" smtClean="0">
                <a:solidFill>
                  <a:srgbClr val="FF0000"/>
                </a:solidFill>
                <a:latin typeface="Cambria" panose="02040503050406030204" pitchFamily="18" charset="0"/>
                <a:ea typeface="Cambria" panose="02040503050406030204" pitchFamily="18" charset="0"/>
              </a:rPr>
              <a:t>BÀI 1: SỐ NGUYÊN ÂM VÀ TẬP HỢP CÁC SỐ NGUYÊN</a:t>
            </a:r>
            <a:endParaRPr lang="en-US" sz="2800" b="1" kern="0" dirty="0">
              <a:solidFill>
                <a:srgbClr val="FF0000"/>
              </a:solidFill>
              <a:latin typeface="Cambria" panose="02040503050406030204" pitchFamily="18" charset="0"/>
              <a:ea typeface="Cambria" panose="02040503050406030204" pitchFamily="18" charset="0"/>
            </a:endParaRPr>
          </a:p>
        </p:txBody>
      </p:sp>
      <p:sp>
        <p:nvSpPr>
          <p:cNvPr id="8" name="TextBox 7"/>
          <p:cNvSpPr txBox="1"/>
          <p:nvPr/>
        </p:nvSpPr>
        <p:spPr>
          <a:xfrm>
            <a:off x="0" y="4874844"/>
            <a:ext cx="5818293" cy="1569660"/>
          </a:xfrm>
          <a:prstGeom prst="rect">
            <a:avLst/>
          </a:prstGeom>
          <a:noFill/>
        </p:spPr>
        <p:txBody>
          <a:bodyPr wrap="square" rtlCol="0">
            <a:spAutoFit/>
          </a:bodyPr>
          <a:lstStyle/>
          <a:p>
            <a:r>
              <a:rPr lang="en-US" sz="2400" smtClean="0">
                <a:solidFill>
                  <a:prstClr val="black"/>
                </a:solidFill>
                <a:latin typeface="Times New Roman" panose="02020603050405020304" pitchFamily="18" charset="0"/>
                <a:cs typeface="Times New Roman" panose="02020603050405020304" pitchFamily="18" charset="0"/>
              </a:rPr>
              <a:t>Vịnh Cam Ranh (Khánh Hòa) </a:t>
            </a:r>
            <a:r>
              <a:rPr lang="en-US" sz="2400">
                <a:solidFill>
                  <a:srgbClr val="FF0000"/>
                </a:solidFill>
                <a:latin typeface="Times New Roman" panose="02020603050405020304" pitchFamily="18" charset="0"/>
                <a:cs typeface="Times New Roman" panose="02020603050405020304" pitchFamily="18" charset="0"/>
              </a:rPr>
              <a:t>thấp</a:t>
            </a:r>
            <a:r>
              <a:rPr lang="en-US" sz="2400">
                <a:solidFill>
                  <a:prstClr val="black"/>
                </a:solidFill>
                <a:latin typeface="Times New Roman" panose="02020603050405020304" pitchFamily="18" charset="0"/>
                <a:cs typeface="Times New Roman" panose="02020603050405020304" pitchFamily="18" charset="0"/>
              </a:rPr>
              <a:t> hơn </a:t>
            </a:r>
            <a:r>
              <a:rPr lang="en-US" sz="2400" smtClean="0">
                <a:solidFill>
                  <a:prstClr val="black"/>
                </a:solidFill>
                <a:latin typeface="Times New Roman" panose="02020603050405020304" pitchFamily="18" charset="0"/>
                <a:cs typeface="Times New Roman" panose="02020603050405020304" pitchFamily="18" charset="0"/>
              </a:rPr>
              <a:t>mực nước biển 32 m</a:t>
            </a:r>
          </a:p>
          <a:p>
            <a:r>
              <a:rPr lang="en-US" sz="2400" smtClean="0">
                <a:solidFill>
                  <a:prstClr val="black"/>
                </a:solidFill>
                <a:latin typeface="Times New Roman" panose="02020603050405020304" pitchFamily="18" charset="0"/>
                <a:cs typeface="Times New Roman" panose="02020603050405020304" pitchFamily="18" charset="0"/>
              </a:rPr>
              <a:t>Ta nói độ cao của vịnh Cam Ranh là </a:t>
            </a:r>
            <a:r>
              <a:rPr lang="en-US" sz="2400" smtClean="0">
                <a:solidFill>
                  <a:srgbClr val="FF0000"/>
                </a:solidFill>
                <a:latin typeface="Times New Roman" panose="02020603050405020304" pitchFamily="18" charset="0"/>
                <a:cs typeface="Times New Roman" panose="02020603050405020304" pitchFamily="18" charset="0"/>
              </a:rPr>
              <a:t>– 32 m</a:t>
            </a:r>
          </a:p>
          <a:p>
            <a:r>
              <a:rPr lang="en-US" sz="2400" smtClean="0">
                <a:solidFill>
                  <a:prstClr val="black"/>
                </a:solidFill>
                <a:latin typeface="Times New Roman" panose="02020603050405020304" pitchFamily="18" charset="0"/>
                <a:cs typeface="Times New Roman" panose="02020603050405020304" pitchFamily="18" charset="0"/>
              </a:rPr>
              <a:t>Hay Vịnh Cam Ranh ở </a:t>
            </a:r>
            <a:r>
              <a:rPr lang="en-US" sz="2400" smtClean="0">
                <a:solidFill>
                  <a:srgbClr val="FF0000"/>
                </a:solidFill>
                <a:latin typeface="Times New Roman" panose="02020603050405020304" pitchFamily="18" charset="0"/>
                <a:cs typeface="Times New Roman" panose="02020603050405020304" pitchFamily="18" charset="0"/>
              </a:rPr>
              <a:t>độ sâu 32 m</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10" name="AutoShape 4" descr="Cảng biển nước sâu Vịnh Cam Ranh - Vị trí mang tính chiến lược trong bản đồ  quân sự Việt Na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4" name="Picture 6" descr="Cảng biển nước sâu Vịnh Cam Ranh - Vị trí mang tính chiến lược trong bản đồ  quân sự Việt N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50872"/>
            <a:ext cx="5394960" cy="3084119"/>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le 10"/>
          <p:cNvSpPr/>
          <p:nvPr/>
        </p:nvSpPr>
        <p:spPr>
          <a:xfrm>
            <a:off x="460375" y="776115"/>
            <a:ext cx="6063449" cy="506027"/>
          </a:xfrm>
          <a:prstGeom prst="roundRect">
            <a:avLst/>
          </a:prstGeom>
          <a:solidFill>
            <a:srgbClr val="FFC000"/>
          </a:solidFill>
          <a:ln>
            <a:no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smtClean="0">
                <a:solidFill>
                  <a:srgbClr val="FF0000"/>
                </a:solidFill>
                <a:latin typeface="Times New Roman" panose="02020603050405020304" pitchFamily="18" charset="0"/>
                <a:cs typeface="Times New Roman" panose="02020603050405020304" pitchFamily="18" charset="0"/>
              </a:rPr>
              <a:t>1. Làm quen với số nguyên âm</a:t>
            </a:r>
            <a:endParaRPr lang="en-US" sz="3200" b="1">
              <a:solidFill>
                <a:srgbClr val="FF0000"/>
              </a:solidFill>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3"/>
          <a:stretch>
            <a:fillRect/>
          </a:stretch>
        </p:blipFill>
        <p:spPr>
          <a:xfrm>
            <a:off x="6632251" y="1786709"/>
            <a:ext cx="4509118" cy="2958546"/>
          </a:xfrm>
          <a:prstGeom prst="rect">
            <a:avLst/>
          </a:prstGeom>
        </p:spPr>
      </p:pic>
      <p:sp>
        <p:nvSpPr>
          <p:cNvPr id="7" name="Rectangle 6"/>
          <p:cNvSpPr/>
          <p:nvPr/>
        </p:nvSpPr>
        <p:spPr>
          <a:xfrm>
            <a:off x="6113138" y="4782511"/>
            <a:ext cx="6096000" cy="1754326"/>
          </a:xfrm>
          <a:prstGeom prst="rect">
            <a:avLst/>
          </a:prstGeom>
        </p:spPr>
        <p:txBody>
          <a:bodyPr>
            <a:spAutoFit/>
          </a:bodyPr>
          <a:lstStyle/>
          <a:p>
            <a:pPr>
              <a:lnSpc>
                <a:spcPct val="150000"/>
              </a:lnSpc>
              <a:spcAft>
                <a:spcPts val="800"/>
              </a:spcAft>
            </a:pPr>
            <a:r>
              <a:rPr lang="en-US" sz="2400">
                <a:latin typeface="Times New Roman" panose="02020603050405020304" pitchFamily="18" charset="0"/>
                <a:ea typeface="Arial" panose="020B0604020202020204" pitchFamily="34" charset="0"/>
                <a:cs typeface="Times New Roman" panose="02020603050405020304" pitchFamily="18" charset="0"/>
              </a:rPr>
              <a:t>Đáy sông Sài Gòn có độ cao - 20 m, ta nói đáy sông Sài Gòn </a:t>
            </a:r>
            <a:r>
              <a:rPr lang="en-US" sz="2400" smtClean="0">
                <a:latin typeface="Times New Roman" panose="02020603050405020304" pitchFamily="18" charset="0"/>
                <a:ea typeface="Arial" panose="020B0604020202020204" pitchFamily="34" charset="0"/>
                <a:cs typeface="Times New Roman" panose="02020603050405020304" pitchFamily="18" charset="0"/>
              </a:rPr>
              <a:t>…….. hơn </a:t>
            </a:r>
            <a:r>
              <a:rPr lang="en-US" sz="2400">
                <a:latin typeface="Times New Roman" panose="02020603050405020304" pitchFamily="18" charset="0"/>
                <a:ea typeface="Arial" panose="020B0604020202020204" pitchFamily="34" charset="0"/>
                <a:cs typeface="Times New Roman" panose="02020603050405020304" pitchFamily="18" charset="0"/>
              </a:rPr>
              <a:t>mực nước biển …… hay đáy sông Sài Gòn ở </a:t>
            </a:r>
            <a:r>
              <a:rPr lang="en-US" sz="2400" smtClean="0">
                <a:latin typeface="Times New Roman" panose="02020603050405020304" pitchFamily="18" charset="0"/>
                <a:ea typeface="Arial" panose="020B0604020202020204" pitchFamily="34" charset="0"/>
                <a:cs typeface="Times New Roman" panose="02020603050405020304" pitchFamily="18" charset="0"/>
              </a:rPr>
              <a:t>………...20 m</a:t>
            </a:r>
            <a:endParaRPr lang="en-US" sz="2400">
              <a:effectLst/>
              <a:latin typeface="Arial" panose="020B0604020202020204" pitchFamily="34" charset="0"/>
              <a:ea typeface="Arial" panose="020B0604020202020204" pitchFamily="34" charset="0"/>
              <a:cs typeface="Times New Roman" panose="02020603050405020304" pitchFamily="18" charset="0"/>
            </a:endParaRPr>
          </a:p>
        </p:txBody>
      </p:sp>
      <p:sp>
        <p:nvSpPr>
          <p:cNvPr id="9" name="Rectangle 8"/>
          <p:cNvSpPr/>
          <p:nvPr/>
        </p:nvSpPr>
        <p:spPr>
          <a:xfrm>
            <a:off x="8011240" y="5388321"/>
            <a:ext cx="790601" cy="461665"/>
          </a:xfrm>
          <a:prstGeom prst="rect">
            <a:avLst/>
          </a:prstGeom>
        </p:spPr>
        <p:txBody>
          <a:bodyPr wrap="none">
            <a:spAutoFit/>
          </a:bodyPr>
          <a:lstStyle/>
          <a:p>
            <a:r>
              <a:rPr lang="en-US" sz="2400">
                <a:solidFill>
                  <a:srgbClr val="FF0000"/>
                </a:solidFill>
                <a:latin typeface="Times New Roman" panose="02020603050405020304" pitchFamily="18" charset="0"/>
                <a:cs typeface="Times New Roman" panose="02020603050405020304" pitchFamily="18" charset="0"/>
              </a:rPr>
              <a:t>thấp</a:t>
            </a:r>
            <a:r>
              <a:rPr lang="en-US" sz="2400">
                <a:solidFill>
                  <a:prstClr val="black"/>
                </a:solidFill>
                <a:latin typeface="Times New Roman" panose="02020603050405020304" pitchFamily="18" charset="0"/>
                <a:cs typeface="Times New Roman" panose="02020603050405020304" pitchFamily="18" charset="0"/>
              </a:rPr>
              <a:t> </a:t>
            </a:r>
            <a:endParaRPr lang="en-US" sz="2400"/>
          </a:p>
        </p:txBody>
      </p:sp>
      <p:sp>
        <p:nvSpPr>
          <p:cNvPr id="20" name="Rectangle 19"/>
          <p:cNvSpPr/>
          <p:nvPr/>
        </p:nvSpPr>
        <p:spPr>
          <a:xfrm>
            <a:off x="11141369" y="5388320"/>
            <a:ext cx="885179" cy="461665"/>
          </a:xfrm>
          <a:prstGeom prst="rect">
            <a:avLst/>
          </a:prstGeom>
        </p:spPr>
        <p:txBody>
          <a:bodyPr wrap="none">
            <a:spAutoFit/>
          </a:bodyPr>
          <a:lstStyle/>
          <a:p>
            <a:r>
              <a:rPr lang="en-US" sz="2400" smtClean="0">
                <a:solidFill>
                  <a:srgbClr val="FF0000"/>
                </a:solidFill>
                <a:latin typeface="Times New Roman" panose="02020603050405020304" pitchFamily="18" charset="0"/>
                <a:cs typeface="Times New Roman" panose="02020603050405020304" pitchFamily="18" charset="0"/>
              </a:rPr>
              <a:t>20 m</a:t>
            </a:r>
            <a:r>
              <a:rPr lang="en-US" sz="2400" smtClean="0">
                <a:solidFill>
                  <a:prstClr val="black"/>
                </a:solidFill>
                <a:latin typeface="Times New Roman" panose="02020603050405020304" pitchFamily="18" charset="0"/>
                <a:cs typeface="Times New Roman" panose="02020603050405020304" pitchFamily="18" charset="0"/>
              </a:rPr>
              <a:t> </a:t>
            </a:r>
            <a:endParaRPr lang="en-US" sz="2400"/>
          </a:p>
        </p:txBody>
      </p:sp>
      <p:sp>
        <p:nvSpPr>
          <p:cNvPr id="21" name="Rectangle 20"/>
          <p:cNvSpPr/>
          <p:nvPr/>
        </p:nvSpPr>
        <p:spPr>
          <a:xfrm>
            <a:off x="9279361" y="5940024"/>
            <a:ext cx="1056700" cy="461665"/>
          </a:xfrm>
          <a:prstGeom prst="rect">
            <a:avLst/>
          </a:prstGeom>
        </p:spPr>
        <p:txBody>
          <a:bodyPr wrap="none">
            <a:spAutoFit/>
          </a:bodyPr>
          <a:lstStyle/>
          <a:p>
            <a:r>
              <a:rPr lang="en-US" sz="2400" smtClean="0">
                <a:solidFill>
                  <a:srgbClr val="FF0000"/>
                </a:solidFill>
                <a:latin typeface="Times New Roman" panose="02020603050405020304" pitchFamily="18" charset="0"/>
                <a:cs typeface="Times New Roman" panose="02020603050405020304" pitchFamily="18" charset="0"/>
              </a:rPr>
              <a:t>độ sâu</a:t>
            </a:r>
            <a:r>
              <a:rPr lang="en-US" sz="2400" smtClean="0">
                <a:solidFill>
                  <a:prstClr val="black"/>
                </a:solidFill>
                <a:latin typeface="Times New Roman" panose="02020603050405020304" pitchFamily="18" charset="0"/>
                <a:cs typeface="Times New Roman" panose="02020603050405020304" pitchFamily="18" charset="0"/>
              </a:rPr>
              <a:t> </a:t>
            </a:r>
            <a:endParaRPr lang="en-US" sz="2400"/>
          </a:p>
        </p:txBody>
      </p:sp>
      <p:sp>
        <p:nvSpPr>
          <p:cNvPr id="22" name="Pentagon 21"/>
          <p:cNvSpPr/>
          <p:nvPr/>
        </p:nvSpPr>
        <p:spPr>
          <a:xfrm>
            <a:off x="307975" y="1307256"/>
            <a:ext cx="1880551" cy="423689"/>
          </a:xfrm>
          <a:prstGeom prst="homePlat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smtClean="0"/>
              <a:t>Ví dụ 3:</a:t>
            </a:r>
            <a:endParaRPr lang="en-US" sz="2400" b="1"/>
          </a:p>
        </p:txBody>
      </p:sp>
      <p:grpSp>
        <p:nvGrpSpPr>
          <p:cNvPr id="13" name="Group 12"/>
          <p:cNvGrpSpPr/>
          <p:nvPr/>
        </p:nvGrpSpPr>
        <p:grpSpPr>
          <a:xfrm>
            <a:off x="2342925" y="485593"/>
            <a:ext cx="6876845" cy="3412156"/>
            <a:chOff x="4191047" y="1463837"/>
            <a:chExt cx="6506889" cy="3412156"/>
          </a:xfrm>
          <a:solidFill>
            <a:srgbClr val="FFFF00"/>
          </a:solidFill>
        </p:grpSpPr>
        <p:sp>
          <p:nvSpPr>
            <p:cNvPr id="15" name="Explosion 2 14"/>
            <p:cNvSpPr/>
            <p:nvPr/>
          </p:nvSpPr>
          <p:spPr>
            <a:xfrm rot="517088">
              <a:off x="4191047" y="1463837"/>
              <a:ext cx="6506889" cy="3412156"/>
            </a:xfrm>
            <a:prstGeom prst="irregularSeal2">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5079300" y="2773702"/>
              <a:ext cx="4297198" cy="1077218"/>
            </a:xfrm>
            <a:prstGeom prst="rect">
              <a:avLst/>
            </a:prstGeom>
            <a:grpFill/>
          </p:spPr>
          <p:txBody>
            <a:bodyPr wrap="square" rtlCol="0">
              <a:spAutoFit/>
            </a:bodyPr>
            <a:lstStyle/>
            <a:p>
              <a:pPr algn="ctr"/>
              <a:r>
                <a:rPr lang="en-US" sz="3200" smtClean="0">
                  <a:latin typeface="Times New Roman" panose="02020603050405020304" pitchFamily="18" charset="0"/>
                  <a:cs typeface="Times New Roman" panose="02020603050405020304" pitchFamily="18" charset="0"/>
                </a:rPr>
                <a:t>Số nguyên âm thể hiện độ cao </a:t>
              </a:r>
              <a:r>
                <a:rPr lang="en-US" sz="3200" smtClean="0">
                  <a:solidFill>
                    <a:srgbClr val="FF0000"/>
                  </a:solidFill>
                  <a:latin typeface="Times New Roman" panose="02020603050405020304" pitchFamily="18" charset="0"/>
                  <a:cs typeface="Times New Roman" panose="02020603050405020304" pitchFamily="18" charset="0"/>
                </a:rPr>
                <a:t>dưới </a:t>
              </a:r>
              <a:r>
                <a:rPr lang="en-US" sz="3200" smtClean="0">
                  <a:latin typeface="Times New Roman" panose="02020603050405020304" pitchFamily="18" charset="0"/>
                  <a:cs typeface="Times New Roman" panose="02020603050405020304" pitchFamily="18" charset="0"/>
                </a:rPr>
                <a:t>mực nước biển</a:t>
              </a:r>
              <a:endParaRPr lang="en-US" sz="320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82441111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54"/>
                                        </p:tgtEl>
                                        <p:attrNameLst>
                                          <p:attrName>style.visibility</p:attrName>
                                        </p:attrNameLst>
                                      </p:cBhvr>
                                      <p:to>
                                        <p:strVal val="visible"/>
                                      </p:to>
                                    </p:set>
                                    <p:animEffect transition="in" filter="barn(inVertical)">
                                      <p:cBhvr>
                                        <p:cTn id="17" dur="500"/>
                                        <p:tgtEl>
                                          <p:spTgt spid="205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wipe(down)">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wipe(down)">
                                      <p:cBhvr>
                                        <p:cTn id="27" dur="500"/>
                                        <p:tgtEl>
                                          <p:spTgt spid="8">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8">
                                            <p:txEl>
                                              <p:pRg st="2" end="2"/>
                                            </p:txEl>
                                          </p:spTgt>
                                        </p:tgtEl>
                                        <p:attrNameLst>
                                          <p:attrName>style.visibility</p:attrName>
                                        </p:attrNameLst>
                                      </p:cBhvr>
                                      <p:to>
                                        <p:strVal val="visible"/>
                                      </p:to>
                                    </p:set>
                                    <p:animEffect transition="in" filter="wipe(down)">
                                      <p:cBhvr>
                                        <p:cTn id="32" dur="500"/>
                                        <p:tgtEl>
                                          <p:spTgt spid="8">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xit" presetSubtype="1" fill="hold" nodeType="clickEffect">
                                  <p:stCondLst>
                                    <p:cond delay="0"/>
                                  </p:stCondLst>
                                  <p:childTnLst>
                                    <p:animEffect transition="out" filter="wheel(1)">
                                      <p:cBhvr>
                                        <p:cTn id="41" dur="2000"/>
                                        <p:tgtEl>
                                          <p:spTgt spid="13"/>
                                        </p:tgtEl>
                                      </p:cBhvr>
                                    </p:animEffect>
                                    <p:set>
                                      <p:cBhvr>
                                        <p:cTn id="42" dur="1" fill="hold">
                                          <p:stCondLst>
                                            <p:cond delay="1999"/>
                                          </p:stCondLst>
                                        </p:cTn>
                                        <p:tgtEl>
                                          <p:spTgt spid="1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arn(inVertical)">
                                      <p:cBhvr>
                                        <p:cTn id="47" dur="500"/>
                                        <p:tgtEl>
                                          <p:spTgt spid="14"/>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barn(inVertical)">
                                      <p:cBhvr>
                                        <p:cTn id="50" dur="500"/>
                                        <p:tgtEl>
                                          <p:spTgt spid="7"/>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barn(inVertical)">
                                      <p:cBhvr>
                                        <p:cTn id="55" dur="500"/>
                                        <p:tgtEl>
                                          <p:spTgt spid="9"/>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barn(inVertical)">
                                      <p:cBhvr>
                                        <p:cTn id="60" dur="500"/>
                                        <p:tgtEl>
                                          <p:spTgt spid="20"/>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barn(inVertical)">
                                      <p:cBhvr>
                                        <p:cTn id="6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P spid="9" grpId="0"/>
      <p:bldP spid="20" grpId="0"/>
      <p:bldP spid="21" grpId="0"/>
      <p:bldP spid="22" grpId="0" animBg="1"/>
    </p:bldLst>
  </p:timing>
</p:sld>
</file>

<file path=ppt/theme/theme1.xml><?xml version="1.0" encoding="utf-8"?>
<a:theme xmlns:a="http://schemas.openxmlformats.org/drawingml/2006/main" name="1_Office 主题​​">
  <a:themeElements>
    <a:clrScheme name="黄绿色">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方正静蕾简体">
      <a:majorFont>
        <a:latin typeface="方正静蕾简体"/>
        <a:ea typeface="方正静蕾简体"/>
        <a:cs typeface=""/>
      </a:majorFont>
      <a:minorFont>
        <a:latin typeface="方正静蕾简体"/>
        <a:ea typeface="方正静蕾简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Deluxe">
      <a:dk1>
        <a:sysClr val="windowText" lastClr="000000"/>
      </a:dk1>
      <a:lt1>
        <a:sysClr val="window" lastClr="FFFFFF"/>
      </a:lt1>
      <a:dk2>
        <a:srgbClr val="30356E"/>
      </a:dk2>
      <a:lt2>
        <a:srgbClr val="FFF9E5"/>
      </a:lt2>
      <a:accent1>
        <a:srgbClr val="CC4757"/>
      </a:accent1>
      <a:accent2>
        <a:srgbClr val="FF6F61"/>
      </a:accent2>
      <a:accent3>
        <a:srgbClr val="FF953E"/>
      </a:accent3>
      <a:accent4>
        <a:srgbClr val="F8BD52"/>
      </a:accent4>
      <a:accent5>
        <a:srgbClr val="46A6BD"/>
      </a:accent5>
      <a:accent6>
        <a:srgbClr val="5488BC"/>
      </a:accent6>
      <a:hlink>
        <a:srgbClr val="FA7D7A"/>
      </a:hlink>
      <a:folHlink>
        <a:srgbClr val="FFCF3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1031-7">
  <a:themeElements>
    <a:clrScheme name="自定义 1429">
      <a:dk1>
        <a:sysClr val="windowText" lastClr="000000"/>
      </a:dk1>
      <a:lt1>
        <a:sysClr val="window" lastClr="FFFFFF"/>
      </a:lt1>
      <a:dk2>
        <a:srgbClr val="44546A"/>
      </a:dk2>
      <a:lt2>
        <a:srgbClr val="E7E6E6"/>
      </a:lt2>
      <a:accent1>
        <a:srgbClr val="9AA4C1"/>
      </a:accent1>
      <a:accent2>
        <a:srgbClr val="9AA4C1"/>
      </a:accent2>
      <a:accent3>
        <a:srgbClr val="9AA4C1"/>
      </a:accent3>
      <a:accent4>
        <a:srgbClr val="9AA4C1"/>
      </a:accent4>
      <a:accent5>
        <a:srgbClr val="9AA4C1"/>
      </a:accent5>
      <a:accent6>
        <a:srgbClr val="9AA4C1"/>
      </a:accent6>
      <a:hlink>
        <a:srgbClr val="9AA4C1"/>
      </a:hlink>
      <a:folHlink>
        <a:srgbClr val="9AA4C1"/>
      </a:folHlink>
    </a:clrScheme>
    <a:fontScheme name="Office">
      <a:majorFont>
        <a:latin typeface="Yeseva One"/>
        <a:ea typeface=""/>
        <a:cs typeface=""/>
        <a:font script="Jpan" typeface="游ゴシック Light"/>
        <a:font script="Hang" typeface="맑은 고딕"/>
        <a:font script="Hans" typeface="Yeseva One"/>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622</TotalTime>
  <Words>1521</Words>
  <Application>Microsoft Office PowerPoint</Application>
  <PresentationFormat>Custom</PresentationFormat>
  <Paragraphs>179</Paragraphs>
  <Slides>23</Slides>
  <Notes>1</Notes>
  <HiddenSlides>0</HiddenSlides>
  <MMClips>1</MMClips>
  <ScaleCrop>false</ScaleCrop>
  <HeadingPairs>
    <vt:vector size="4" baseType="variant">
      <vt:variant>
        <vt:lpstr>Theme</vt:lpstr>
      </vt:variant>
      <vt:variant>
        <vt:i4>4</vt:i4>
      </vt:variant>
      <vt:variant>
        <vt:lpstr>Slide Titles</vt:lpstr>
      </vt:variant>
      <vt:variant>
        <vt:i4>23</vt:i4>
      </vt:variant>
    </vt:vector>
  </HeadingPairs>
  <TitlesOfParts>
    <vt:vector size="27" baseType="lpstr">
      <vt:lpstr>1_Office 主题​​</vt:lpstr>
      <vt:lpstr>1_Office Theme</vt:lpstr>
      <vt:lpstr>2-1031-7</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luanvt</dc:creator>
  <cp:lastModifiedBy>WIN7X64</cp:lastModifiedBy>
  <cp:revision>66</cp:revision>
  <dcterms:created xsi:type="dcterms:W3CDTF">2021-08-10T09:04:33Z</dcterms:created>
  <dcterms:modified xsi:type="dcterms:W3CDTF">2025-12-04T06:58:10Z</dcterms:modified>
</cp:coreProperties>
</file>