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2"/>
  </p:notesMasterIdLst>
  <p:sldIdLst>
    <p:sldId id="257" r:id="rId5"/>
    <p:sldId id="269" r:id="rId6"/>
    <p:sldId id="270" r:id="rId7"/>
    <p:sldId id="425" r:id="rId8"/>
    <p:sldId id="264" r:id="rId9"/>
    <p:sldId id="426" r:id="rId10"/>
    <p:sldId id="321" r:id="rId11"/>
    <p:sldId id="366" r:id="rId12"/>
    <p:sldId id="403" r:id="rId13"/>
    <p:sldId id="407" r:id="rId14"/>
    <p:sldId id="427" r:id="rId15"/>
    <p:sldId id="378" r:id="rId16"/>
    <p:sldId id="326" r:id="rId17"/>
    <p:sldId id="428" r:id="rId18"/>
    <p:sldId id="429" r:id="rId19"/>
    <p:sldId id="400" r:id="rId20"/>
    <p:sldId id="371" r:id="rId21"/>
    <p:sldId id="430" r:id="rId22"/>
    <p:sldId id="375" r:id="rId23"/>
    <p:sldId id="416" r:id="rId24"/>
    <p:sldId id="395" r:id="rId25"/>
    <p:sldId id="431" r:id="rId26"/>
    <p:sldId id="380" r:id="rId27"/>
    <p:sldId id="432" r:id="rId28"/>
    <p:sldId id="433" r:id="rId29"/>
    <p:sldId id="434" r:id="rId30"/>
    <p:sldId id="35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E03F2-0654-4C0F-B48C-E51D81CC46BA}" type="datetimeFigureOut">
              <a:rPr lang="en-US" smtClean="0"/>
              <a:t>04/12/2025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6210A-A624-48FF-91B4-3BBE08BF2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04-12-2025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/>
          <a:srcRect l="15285" t="10430" r="46645" b="11190"/>
          <a:stretch>
            <a:fillRect/>
          </a:stretch>
        </p:blipFill>
        <p:spPr>
          <a:xfrm>
            <a:off x="-340941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/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144096" y="2654093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95" b="0" i="0" u="none" strike="noStrike" kern="10" cap="none" spc="0" normalizeH="0" baseline="0" noProof="0" dirty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/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6422" y="1875538"/>
            <a:ext cx="10248427" cy="240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Lo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100"/>
              <a:tabLst>
                <a:tab pos="393065" algn="l"/>
              </a:tabLst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2" y="459741"/>
            <a:ext cx="107591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chu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9109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188" y="835237"/>
            <a:ext cx="2584200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55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8536" y="5272997"/>
            <a:ext cx="1872954" cy="171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92" y="-134826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473992" y="215693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64572" y="2012790"/>
          <a:ext cx="10298926" cy="2312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926"/>
              </a:tblGrid>
              <a:tr h="14162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00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00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– 6 HS</a:t>
                      </a:r>
                    </a:p>
                    <a:p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hia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lvl="0" algn="just"/>
                      <a:endParaRPr lang="en-US" sz="3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03200" marR="0" indent="-203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59363" y="3367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960671" y="3022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64572" y="3513789"/>
          <a:ext cx="10298926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926"/>
              </a:tblGrid>
              <a:tr h="14162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00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endParaRPr lang="en-US" sz="300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58976" y="22576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56188" y="3422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43767" y="616467"/>
          <a:ext cx="5982789" cy="386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2789"/>
              </a:tblGrid>
              <a:tr h="205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LẮNG NGHE TÍCH CỰC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92475" y="389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818" y="1245832"/>
            <a:ext cx="10747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5662" y="2723160"/>
            <a:ext cx="5605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,…”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63" y="2547582"/>
            <a:ext cx="4275859" cy="2980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188" y="835237"/>
            <a:ext cx="2584200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55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8536" y="5272997"/>
            <a:ext cx="1872954" cy="171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92" y="-134826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473992" y="215693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64572" y="2012791"/>
          <a:ext cx="10298926" cy="1009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926"/>
              </a:tblGrid>
              <a:tr h="100950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4 </a:t>
                      </a: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3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hực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0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000" b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59363" y="3367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960671" y="3022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09629" y="3134865"/>
          <a:ext cx="10298926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926"/>
              </a:tblGrid>
              <a:tr h="14162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Khi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endParaRPr lang="en-US" sz="3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Khi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 Khi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3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4: Khi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9109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1416254">
            <a:off x="4262950" y="-13410"/>
            <a:ext cx="6460669" cy="1330572"/>
          </a:xfrm>
          <a:prstGeom prst="cloudCallou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2485" y="236764"/>
            <a:ext cx="5233307" cy="53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53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Thảo</a:t>
            </a:r>
            <a:r>
              <a:rPr kumimoji="0" lang="en-US" sz="253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53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luận</a:t>
            </a:r>
            <a:r>
              <a:rPr kumimoji="0" lang="en-US" sz="253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53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nhóm</a:t>
            </a:r>
            <a:endParaRPr kumimoji="0" lang="en-US" sz="253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7324" tIns="798261" rIns="491970" bIns="5713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008" y="3926171"/>
            <a:ext cx="2973787" cy="279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text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t="33507" r="21609" b="12812"/>
          <a:stretch>
            <a:fillRect/>
          </a:stretch>
        </p:blipFill>
        <p:spPr>
          <a:xfrm>
            <a:off x="1224501" y="1550504"/>
            <a:ext cx="10448013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4;p9"/>
          <p:cNvPicPr preferRelativeResize="0"/>
          <p:nvPr/>
        </p:nvPicPr>
        <p:blipFill rotWithShape="1">
          <a:blip r:embed="rId2"/>
          <a:srcRect l="15285" t="10430" r="46645" b="11190"/>
          <a:stretch>
            <a:fillRect/>
          </a:stretch>
        </p:blipFill>
        <p:spPr>
          <a:xfrm>
            <a:off x="-1564462" y="-71562"/>
            <a:ext cx="14499771" cy="7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nip Diagonal Corner Rectangle 2"/>
          <p:cNvSpPr/>
          <p:nvPr/>
        </p:nvSpPr>
        <p:spPr>
          <a:xfrm>
            <a:off x="0" y="0"/>
            <a:ext cx="4492482" cy="429370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5" name="TextBox 4"/>
          <p:cNvSpPr txBox="1"/>
          <p:nvPr/>
        </p:nvSpPr>
        <p:spPr>
          <a:xfrm flipV="1">
            <a:off x="457200" y="1158420"/>
            <a:ext cx="1112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102" y="6152606"/>
            <a:ext cx="1684898" cy="705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65509" y="3136718"/>
            <a:ext cx="8435368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9185" y="1179002"/>
            <a:ext cx="9293629" cy="475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9109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574" y="242596"/>
            <a:ext cx="13289612" cy="6708710"/>
          </a:xfrm>
          <a:prstGeom prst="rect">
            <a:avLst/>
          </a:prstGeom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353847" y="410028"/>
            <a:ext cx="9548831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0" y="0"/>
            <a:ext cx="1440259" cy="2112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7238" y="2315809"/>
            <a:ext cx="10415588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5605" y="4917567"/>
            <a:ext cx="8152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0589" y="25561"/>
            <a:ext cx="5960620" cy="683125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2" y="483480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791317" y="3148798"/>
            <a:ext cx="3218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I. KHỞI ĐỘNG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588" y="25561"/>
            <a:ext cx="5960619" cy="6831250"/>
            <a:chOff x="224589" y="468763"/>
            <a:chExt cx="4796590" cy="552296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68006" y="2123334"/>
              <a:ext cx="2923605" cy="225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CHỦ ĐỀ 4:</a:t>
              </a: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SẺ TRÁCH NHIỆM TRONG GIA ĐÌNH</a:t>
              </a:r>
              <a:endParaRPr kumimoji="0" lang="en-SG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589" y="468763"/>
              <a:ext cx="4796590" cy="5522964"/>
              <a:chOff x="4960019" y="114049"/>
              <a:chExt cx="2915653" cy="3037139"/>
            </a:xfrm>
          </p:grpSpPr>
          <p:pic>
            <p:nvPicPr>
              <p:cNvPr id="24" name="Picture 6" descr="696927qx7ttrgj3j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019" y="457200"/>
                <a:ext cx="723900" cy="2571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1152962fbcnoddsvs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11055" y="-712133"/>
                <a:ext cx="538385" cy="2190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 descr="932576nn4vbyoeua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199272" y="1474788"/>
                <a:ext cx="762000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11" descr="1145086ejqsyt499z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134" y="1556634"/>
              <a:ext cx="762000" cy="3187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Lập</a:t>
            </a:r>
            <a:r>
              <a:rPr kumimoji="0" lang="en-US" sz="5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5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endParaRPr kumimoji="0" lang="en-US" sz="54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-177674"/>
            <a:ext cx="1943897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screenshot of a computer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33508" r="23174" b="5507"/>
          <a:stretch>
            <a:fillRect/>
          </a:stretch>
        </p:blipFill>
        <p:spPr>
          <a:xfrm>
            <a:off x="316004" y="1526650"/>
            <a:ext cx="6445527" cy="5168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raphical user interfac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28889" r="23916" b="14074"/>
          <a:stretch>
            <a:fillRect/>
          </a:stretch>
        </p:blipFill>
        <p:spPr>
          <a:xfrm>
            <a:off x="7069493" y="1473200"/>
            <a:ext cx="4876800" cy="51683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5400" b="1" i="0" u="none" strike="noStrike" kern="120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54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>
            <a:fillRect/>
          </a:stretch>
        </p:blipFill>
        <p:spPr bwMode="auto">
          <a:xfrm>
            <a:off x="2513045" y="3711189"/>
            <a:ext cx="7165910" cy="277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3719157" y="1252218"/>
            <a:ext cx="3540384" cy="2345263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3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594942" y="956388"/>
            <a:ext cx="3380509" cy="2458970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297451" y="862318"/>
            <a:ext cx="4142572" cy="733271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BTVN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-177674"/>
            <a:ext cx="1943897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8702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CẶP ĐÔI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/>
          <a:srcRect l="15285" t="10430" r="46645" b="11190"/>
          <a:stretch>
            <a:fillRect/>
          </a:stretch>
        </p:blipFill>
        <p:spPr>
          <a:xfrm>
            <a:off x="534931" y="1225138"/>
            <a:ext cx="10735228" cy="525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27209" y="2730137"/>
            <a:ext cx="7182113" cy="217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2494150" y="579061"/>
            <a:ext cx="8645236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 SÁT CẢM XÚC CỦA NGƯỜI THÂN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/>
          <a:srcRect l="15285" t="10430" r="46645" b="11190"/>
          <a:stretch>
            <a:fillRect/>
          </a:stretch>
        </p:blipFill>
        <p:spPr>
          <a:xfrm>
            <a:off x="534931" y="1225138"/>
            <a:ext cx="10735228" cy="52548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494150" y="2072307"/>
          <a:ext cx="7331826" cy="3909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681"/>
                <a:gridCol w="910858"/>
                <a:gridCol w="1093286"/>
                <a:gridCol w="1092001"/>
              </a:tblGrid>
              <a:tr h="374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đúng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 đúng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Ông bà đỡ mệt hơn khi em hỏi thăm tình hình sức khỏe.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Bố mẹ vui vẻ, tự hào khi em biết chăm sóc người thân bị mệt, ốm.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Anh/ chị/ em giảm bớt lo âu căng thẳng khi được em động viên.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Gia đình em vui vẻ, hạnh phúc hơn.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Em thấy mình có ích và giá trị với người thân.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8702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209" y="527377"/>
            <a:ext cx="8462211" cy="1127164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,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t="24125" r="22500" b="27407"/>
          <a:stretch>
            <a:fillRect/>
          </a:stretch>
        </p:blipFill>
        <p:spPr>
          <a:xfrm>
            <a:off x="2363377" y="2030460"/>
            <a:ext cx="8203023" cy="422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Wallington" panose="00000500000000000000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Wallington" panose="00000500000000000000" pitchFamily="2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SG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395972" y="2611030"/>
            <a:ext cx="3315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SG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Microsoft YaHei" panose="020B0503020204020204" charset="-122"/>
                <a:cs typeface="+mn-cs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443" y="14274"/>
            <a:ext cx="6689557" cy="6831250"/>
          </a:xfrm>
          <a:prstGeom prst="rect">
            <a:avLst/>
          </a:prstGeom>
          <a:noFill/>
        </p:spPr>
      </p:pic>
      <p:pic>
        <p:nvPicPr>
          <p:cNvPr id="20" name="Picture 1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74" y="40782"/>
            <a:ext cx="7519794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51226" y="1005945"/>
            <a:ext cx="726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453427" y="2097625"/>
            <a:ext cx="9010240" cy="448594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766744" y="3171971"/>
            <a:ext cx="6623151" cy="23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–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Lễ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tabLst>
                <a:tab pos="25590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16593"/>
            <a:ext cx="3981847" cy="500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a Ngon Nen Lung Linh - Phuong Thao_ 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8051" y="38047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5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0589" y="25561"/>
            <a:ext cx="5960620" cy="683125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2" y="483480"/>
            <a:ext cx="4519478" cy="5676251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791317" y="3148798"/>
            <a:ext cx="3218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II. 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KẾT NỐI KINH NGHIỆM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588" y="25561"/>
            <a:ext cx="5960619" cy="6831250"/>
            <a:chOff x="224589" y="468763"/>
            <a:chExt cx="4796590" cy="552296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68006" y="2123334"/>
              <a:ext cx="2923605" cy="225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CHỦ ĐỀ 4:</a:t>
              </a: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CHIA SẺ TRÁCH NHIỆM TRONG GIA ĐÌNH</a:t>
              </a:r>
              <a:endParaRPr kumimoji="0" lang="en-SG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589" y="468763"/>
              <a:ext cx="4796590" cy="5522964"/>
              <a:chOff x="4960019" y="114049"/>
              <a:chExt cx="2915653" cy="3037139"/>
            </a:xfrm>
          </p:grpSpPr>
          <p:pic>
            <p:nvPicPr>
              <p:cNvPr id="24" name="Picture 6" descr="696927qx7ttrgj3j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019" y="457200"/>
                <a:ext cx="723900" cy="2571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1152962fbcnoddsvs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11055" y="-712133"/>
                <a:ext cx="538385" cy="2190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 descr="932576nn4vbyoeua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199272" y="1474788"/>
                <a:ext cx="762000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11" descr="1145086ejqsyt499z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134" y="1556634"/>
              <a:ext cx="762000" cy="3187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690459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9109" y="2239558"/>
            <a:ext cx="8462211" cy="60150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2443" y="14274"/>
            <a:ext cx="6689557" cy="6831250"/>
          </a:xfrm>
          <a:prstGeom prst="rect">
            <a:avLst/>
          </a:prstGeom>
          <a:noFill/>
        </p:spPr>
      </p:pic>
      <p:pic>
        <p:nvPicPr>
          <p:cNvPr id="20" name="Picture 19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74" y="40782"/>
            <a:ext cx="7519794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51226" y="1005945"/>
            <a:ext cx="726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453427" y="2097625"/>
            <a:ext cx="9010240" cy="448594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766744" y="3171971"/>
            <a:ext cx="66231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16593"/>
            <a:ext cx="3981847" cy="500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02" y="-20093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GÌ?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136" y="1578173"/>
            <a:ext cx="11410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9701" y="2571393"/>
            <a:ext cx="1042681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marR="0" lvl="0" indent="-139700" algn="just" defTabSz="914400" rtl="0" eaLnBrk="1" fontAlgn="auto" latinLnBrk="0" hangingPunct="1"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1397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3326" y="343257"/>
            <a:ext cx="10174557" cy="5604731"/>
            <a:chOff x="676916" y="624234"/>
            <a:chExt cx="10174557" cy="56047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2155" r="6544" b="13266"/>
            <a:stretch>
              <a:fillRect/>
            </a:stretch>
          </p:blipFill>
          <p:spPr bwMode="auto">
            <a:xfrm>
              <a:off x="834887" y="879342"/>
              <a:ext cx="10016586" cy="4595667"/>
            </a:xfrm>
            <a:prstGeom prst="rect">
              <a:avLst/>
            </a:prstGeom>
            <a:blipFill>
              <a:blip r:embed="rId4">
                <a:alphaModFix amt="1000"/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2857500" y="2268489"/>
            <a:ext cx="5184321" cy="111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ốm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49288" y="418707"/>
            <a:ext cx="805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 XỬ LÍ TÌNH HUỐNG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748" y="2154921"/>
            <a:ext cx="1090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TH1: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914" y="952107"/>
            <a:ext cx="71749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00"/>
              </a:spcAft>
              <a:tabLst>
                <a:tab pos="29527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</a:p>
          <a:p>
            <a:pPr algn="just">
              <a:spcAft>
                <a:spcPts val="900"/>
              </a:spcAft>
              <a:tabLst>
                <a:tab pos="29527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3, 4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</a:p>
        </p:txBody>
      </p:sp>
      <p:pic>
        <p:nvPicPr>
          <p:cNvPr id="8" name="图片 8" descr="6fc417983c9675ce1b60e983870aeb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39" y="5450047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6877" y="3515919"/>
            <a:ext cx="1090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TH2: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P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Microsoft Office PowerPoint</Application>
  <PresentationFormat>Custom</PresentationFormat>
  <Paragraphs>111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1_Office Theme</vt:lpstr>
      <vt:lpstr>2_Office Theme</vt:lpstr>
      <vt:lpstr>24_Office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WIN7X64</cp:lastModifiedBy>
  <cp:revision>54</cp:revision>
  <dcterms:created xsi:type="dcterms:W3CDTF">2021-12-27T01:32:00Z</dcterms:created>
  <dcterms:modified xsi:type="dcterms:W3CDTF">2025-12-04T06:11:40Z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12667DB3A1494F1F8A6D717C620F6400_13</vt:lpwstr>
  </property>
  <property fmtid="{D5CDD505-2E9C-101B-9397-08002B2CF9AE}" pid="3" name="KSOProductBuildVer">
    <vt:lpwstr>1033-12.2.0.13110</vt:lpwstr>
  </property>
</Properties>
</file>