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3" r:id="rId2"/>
    <p:sldId id="335" r:id="rId3"/>
    <p:sldId id="359" r:id="rId4"/>
    <p:sldId id="334"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00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showGuides="1">
      <p:cViewPr varScale="1">
        <p:scale>
          <a:sx n="91" d="100"/>
          <a:sy n="91"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12/03/2025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extLst>
      <p:ext uri="{BB962C8B-B14F-4D97-AF65-F5344CB8AC3E}">
        <p14:creationId xmlns:p14="http://schemas.microsoft.com/office/powerpoint/2010/main" val="170428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12/03/2025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12/03/2025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12/03/2025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12/03/2025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CHÀO</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MỪNG</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CÁC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EM</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HỌC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SINH</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p>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ĐẾN</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VỚI</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BÀI</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GIẢNG</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ĐIỆN</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TỬ</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endParaRPr>
          </a:p>
        </p:txBody>
      </p:sp>
      <p:sp>
        <p:nvSpPr>
          <p:cNvPr id="13" name="Title 1"/>
          <p:cNvSpPr txBox="1"/>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anose="02020603050405020304" pitchFamily="18" charset="0"/>
              </a:rPr>
              <a:t>BỘ SÁCH CÁNH DIỀU</a:t>
            </a:r>
            <a:endParaRPr lang="en-US" sz="4400" kern="0" dirty="0">
              <a:solidFill>
                <a:srgbClr val="0000FF"/>
              </a:solidFill>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223436"/>
            <a:ext cx="12192000" cy="1569660"/>
          </a:xfrm>
          <a:prstGeom prst="rect">
            <a:avLst/>
          </a:prstGeom>
        </p:spPr>
        <p:txBody>
          <a:bodyPr wrap="square">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vi-VN" sz="3200" dirty="0" smtClean="0">
                <a:solidFill>
                  <a:srgbClr val="FF00FF"/>
                </a:solidFill>
                <a:latin typeface="Times New Roman" panose="02020603050405020304" pitchFamily="18" charset="0"/>
                <a:cs typeface="Times New Roman" panose="02020603050405020304" pitchFamily="18" charset="0"/>
              </a:rPr>
              <a:t>10 loài động vật trong danh sách các loài có nguy cơ tuyệt chủng ở Việt Nam: Hổ Đông Dương, Sao la, Voọc mũi hếch, Voọc đầu trắng, Voi, Rùa da, Voọc mông trắng, Cá cóc Tam Đảo, Gấu ngựa, Culi,…</a:t>
            </a:r>
            <a:endParaRPr lang="en-US" sz="3200" dirty="0">
              <a:solidFill>
                <a:srgbClr val="FF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3904338" y="29028"/>
            <a:ext cx="4397829" cy="42503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36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8" name="TextBox 17"/>
          <p:cNvSpPr txBox="1"/>
          <p:nvPr/>
        </p:nvSpPr>
        <p:spPr>
          <a:xfrm>
            <a:off x="0" y="81146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ổn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hướng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660555"/>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Nguyên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gây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quá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núi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93055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duy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việc</a:t>
            </a:r>
            <a:r>
              <a:rPr lang="en-US" sz="2800" dirty="0" smtClean="0">
                <a:solidFill>
                  <a:srgbClr val="0000FF"/>
                </a:solidFill>
                <a:latin typeface="Times New Roman" panose="02020603050405020304" pitchFamily="18" charset="0"/>
                <a:cs typeface="Times New Roman" panose="02020603050405020304" pitchFamily="18" charset="0"/>
              </a:rPr>
              <a:t> du </a:t>
            </a:r>
            <a:r>
              <a:rPr lang="en-US" sz="2800" dirty="0" err="1" smtClean="0">
                <a:solidFill>
                  <a:srgbClr val="0000FF"/>
                </a:solidFill>
                <a:latin typeface="Times New Roman" panose="02020603050405020304" pitchFamily="18" charset="0"/>
                <a:cs typeface="Times New Roman" panose="02020603050405020304" pitchFamily="18" charset="0"/>
              </a:rPr>
              <a:t>nhập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77963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hoang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nghĩa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góp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460695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bắn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buôn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hoang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truyền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5427012"/>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vườn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0" y="58261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62331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con </a:t>
            </a:r>
            <a:r>
              <a:rPr lang="en-US" sz="2800" b="1" dirty="0" err="1" smtClean="0">
                <a:solidFill>
                  <a:srgbClr val="0000FF"/>
                </a:solidFill>
                <a:latin typeface="Times New Roman" panose="02020603050405020304" pitchFamily="18" charset="0"/>
                <a:cs typeface="Times New Roman" panose="02020603050405020304" pitchFamily="18" charset="0"/>
              </a:rPr>
              <a:t>người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152571" cy="1815882"/>
          </a:xfrm>
          <a:prstGeom prst="rect">
            <a:avLst/>
          </a:prstGeom>
        </p:spPr>
        <p:txBody>
          <a:bodyPr wrap="square">
            <a:spAutoFit/>
          </a:bodyPr>
          <a:lstStyle/>
          <a:p>
            <a:pPr algn="just"/>
            <a:r>
              <a:rPr lang="vi-VN" sz="2800" dirty="0" smtClean="0">
                <a:solidFill>
                  <a:srgbClr val="FF0000"/>
                </a:solidFill>
                <a:latin typeface="Times New Roman" panose="02020603050405020304" pitchFamily="18" charset="0"/>
                <a:cs typeface="Times New Roman" panose="02020603050405020304" pitchFamily="18" charset="0"/>
              </a:rPr>
              <a:t>Quan sát hình 42.3 và cho biết con người đã tác động đến môi trường bằng những cách nào qua các thời kì.</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1727166"/>
            <a:ext cx="5399314" cy="5114623"/>
          </a:xfrm>
          <a:prstGeom prst="rect">
            <a:avLst/>
          </a:prstGeom>
          <a:noFill/>
          <a:ln w="9525">
            <a:noFill/>
            <a:miter lim="800000"/>
            <a:headEnd/>
            <a:tailEnd/>
          </a:ln>
          <a:effectLst/>
        </p:spPr>
      </p:pic>
      <p:sp>
        <p:nvSpPr>
          <p:cNvPr id="5" name="Rectangle 4"/>
          <p:cNvSpPr/>
          <p:nvPr/>
        </p:nvSpPr>
        <p:spPr>
          <a:xfrm>
            <a:off x="5283200" y="0"/>
            <a:ext cx="6908800" cy="6124754"/>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Thời kì nguyên thủy: Con người chủ yếu khai thác thiên nhiên thông qua hình thức hái lượm và săn bắn. Tác động đáng kể của con người đối với môi trường là con người biết dùng lửa để nấu nướng thức ăn, sưởi ấm và xua đuổi thú dữ,… làm cho nhiều cánh rừng rộng lớn bị đốt cháy.</a:t>
            </a:r>
          </a:p>
          <a:p>
            <a:pPr algn="just"/>
            <a:r>
              <a:rPr lang="vi-VN" sz="2800" dirty="0" smtClean="0">
                <a:solidFill>
                  <a:srgbClr val="FF00FF"/>
                </a:solidFill>
                <a:latin typeface="Times New Roman" panose="02020603050405020304" pitchFamily="18" charset="0"/>
                <a:cs typeface="Times New Roman" panose="02020603050405020304" pitchFamily="18" charset="0"/>
              </a:rPr>
              <a:t>- Thời kì xã hội nông nghiệp: Hoạt động trồng trọt và chăn nuôi ở thời kì này đã dẫn tới việc chặt phá và đốt rừng lấy đất canh tác, chăn thả gia súc và định cư. Hoạt động cày xới đất canh tác góp phần làm thay đổi đất và tầng nước mặt, dẫn tới nhiều vùng đất bị khô cằn và suy giảm độ màu mỡ.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36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152571" cy="1815882"/>
          </a:xfrm>
          <a:prstGeom prst="rect">
            <a:avLst/>
          </a:prstGeom>
        </p:spPr>
        <p:txBody>
          <a:bodyPr wrap="square">
            <a:spAutoFit/>
          </a:bodyPr>
          <a:lstStyle/>
          <a:p>
            <a:pPr algn="just"/>
            <a:r>
              <a:rPr lang="vi-VN" sz="2800" dirty="0" smtClean="0">
                <a:solidFill>
                  <a:srgbClr val="FF0000"/>
                </a:solidFill>
                <a:latin typeface="Times New Roman" panose="02020603050405020304" pitchFamily="18" charset="0"/>
                <a:cs typeface="Times New Roman" panose="02020603050405020304" pitchFamily="18" charset="0"/>
              </a:rPr>
              <a:t>Quan sát hình 42.3 và cho biết con người đã tác động đến môi trường bằng những cách nào qua các thời kì.</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1727166"/>
            <a:ext cx="5399314" cy="5114623"/>
          </a:xfrm>
          <a:prstGeom prst="rect">
            <a:avLst/>
          </a:prstGeom>
          <a:noFill/>
          <a:ln w="9525">
            <a:noFill/>
            <a:miter lim="800000"/>
            <a:headEnd/>
            <a:tailEnd/>
          </a:ln>
          <a:effectLst/>
        </p:spPr>
      </p:pic>
      <p:sp>
        <p:nvSpPr>
          <p:cNvPr id="5" name="Rectangle 4"/>
          <p:cNvSpPr/>
          <p:nvPr/>
        </p:nvSpPr>
        <p:spPr>
          <a:xfrm>
            <a:off x="5283200" y="1111348"/>
            <a:ext cx="6908800" cy="3970318"/>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Thời kì xã hội công nghiệp: Máy móc ra đời đã tác động mạnh mẽ đến môi trường sống; nền nông nghiệp cơ giới hóa tạo ra nhiều vùng trồng trọt lớn; công nghiệp khai khoáng phát triển đã phá đi rất nhiều diện tích rừng trên Trái Đất. Đô thị hóa ngày càng tăng đã lấy đi nhiều vùng đất rừng tự nhiên và đất trồng trọt. Bên cạnh đó, một số hoạt động của con người cũng góp phần cải tạo môi trường.</a:t>
            </a:r>
            <a:endParaRPr lang="vi-VN"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3200" y="522504"/>
            <a:ext cx="6908800" cy="6001643"/>
          </a:xfrm>
          <a:prstGeom prst="rect">
            <a:avLst/>
          </a:prstGeom>
        </p:spPr>
        <p:txBody>
          <a:bodyPr wrap="square">
            <a:spAutoFit/>
          </a:bodyPr>
          <a:lstStyle/>
          <a:p>
            <a:pPr algn="just"/>
            <a:r>
              <a:rPr lang="vi-VN" sz="3200" dirty="0" smtClean="0">
                <a:solidFill>
                  <a:srgbClr val="FF00FF"/>
                </a:solidFill>
                <a:latin typeface="Times New Roman" panose="02020603050405020304" pitchFamily="18" charset="0"/>
                <a:cs typeface="Times New Roman" panose="02020603050405020304" pitchFamily="18" charset="0"/>
              </a:rPr>
              <a:t>- Làm mất đi nguồn thức ăn, nơi ở của nhiều sinh vật → Làm phá hủy và suy thoái các hệ sinh thái tự nhiên, làm mất đa dạng sinh học.</a:t>
            </a:r>
          </a:p>
          <a:p>
            <a:pPr algn="just"/>
            <a:r>
              <a:rPr lang="vi-VN" sz="3200" dirty="0" smtClean="0">
                <a:solidFill>
                  <a:srgbClr val="FF00FF"/>
                </a:solidFill>
                <a:latin typeface="Times New Roman" panose="02020603050405020304" pitchFamily="18" charset="0"/>
                <a:cs typeface="Times New Roman" panose="02020603050405020304" pitchFamily="18" charset="0"/>
              </a:rPr>
              <a:t>- Làm gia tăng lượng khí CO</a:t>
            </a:r>
            <a:r>
              <a:rPr lang="vi-VN" sz="3200" baseline="-25000" dirty="0" smtClean="0">
                <a:solidFill>
                  <a:srgbClr val="FF00FF"/>
                </a:solidFill>
                <a:latin typeface="Times New Roman" panose="02020603050405020304" pitchFamily="18" charset="0"/>
                <a:cs typeface="Times New Roman" panose="02020603050405020304" pitchFamily="18" charset="0"/>
              </a:rPr>
              <a:t>2</a:t>
            </a:r>
            <a:r>
              <a:rPr lang="vi-VN" sz="3200" dirty="0" smtClean="0">
                <a:solidFill>
                  <a:srgbClr val="FF00FF"/>
                </a:solidFill>
                <a:latin typeface="Times New Roman" panose="02020603050405020304" pitchFamily="18" charset="0"/>
                <a:cs typeface="Times New Roman" panose="02020603050405020304" pitchFamily="18" charset="0"/>
              </a:rPr>
              <a:t> trong không khí → Gây ra hiện tượng hiệu ứng nhà kính dẫn đến biến đổi khí hậu với hàng loạt các thảm họa môi trường nặng nề như lũ lụt, hạn hán,…</a:t>
            </a:r>
          </a:p>
          <a:p>
            <a:pPr algn="just"/>
            <a:r>
              <a:rPr lang="vi-VN" sz="3200" dirty="0" smtClean="0">
                <a:solidFill>
                  <a:srgbClr val="FF00FF"/>
                </a:solidFill>
                <a:latin typeface="Times New Roman" panose="02020603050405020304" pitchFamily="18" charset="0"/>
                <a:cs typeface="Times New Roman" panose="02020603050405020304" pitchFamily="18" charset="0"/>
              </a:rPr>
              <a:t>- Làm mất độ che phủ và giữ đất → Gây ra hiện tượng xói mòn, sạt lở đất, giảm lượng nước ngầm,…</a:t>
            </a:r>
            <a:endParaRPr lang="vi-VN" sz="3200" dirty="0">
              <a:solidFill>
                <a:srgbClr val="FF00FF"/>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25595"/>
            <a:ext cx="5210629" cy="36516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1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391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con </a:t>
            </a:r>
            <a:r>
              <a:rPr lang="en-US" sz="2800" b="1" dirty="0" err="1" smtClean="0">
                <a:solidFill>
                  <a:srgbClr val="0000FF"/>
                </a:solidFill>
                <a:latin typeface="Times New Roman" panose="02020603050405020304" pitchFamily="18" charset="0"/>
                <a:cs typeface="Times New Roman" panose="02020603050405020304" pitchFamily="18" charset="0"/>
              </a:rPr>
              <a:t>người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1652178"/>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rẫy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hủy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thoái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lũ</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2922178"/>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đó</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0" y="418492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Ô </a:t>
            </a:r>
            <a:r>
              <a:rPr lang="en-US" sz="2800" b="1" dirty="0" err="1" smtClean="0">
                <a:solidFill>
                  <a:srgbClr val="0000FF"/>
                </a:solidFill>
                <a:latin typeface="Times New Roman" panose="02020603050405020304" pitchFamily="18" charset="0"/>
                <a:cs typeface="Times New Roman" panose="02020603050405020304" pitchFamily="18" charset="0"/>
              </a:rPr>
              <a:t>nhiễm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0" y="460583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upRight)">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86737" y="0"/>
            <a:ext cx="6402387" cy="68072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123408" y="1571626"/>
            <a:ext cx="6063456" cy="31788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Effect transition="in" filter="fade">
                                      <p:cBhvr>
                                        <p:cTn id="9" dur="10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par>
                                <p:cTn id="18" presetID="37" presetClass="exit" presetSubtype="0" fill="hold" nodeType="withEffect">
                                  <p:stCondLst>
                                    <p:cond delay="0"/>
                                  </p:stCondLst>
                                  <p:childTnLst>
                                    <p:animEffect transition="out" filter="fade">
                                      <p:cBhvr>
                                        <p:cTn id="19" dur="1000"/>
                                        <p:tgtEl>
                                          <p:spTgt spid="1027"/>
                                        </p:tgtEl>
                                      </p:cBhvr>
                                    </p:animEffect>
                                    <p:anim calcmode="lin" valueType="num">
                                      <p:cBhvr>
                                        <p:cTn id="20" dur="1000"/>
                                        <p:tgtEl>
                                          <p:spTgt spid="1027"/>
                                        </p:tgtEl>
                                        <p:attrNameLst>
                                          <p:attrName>ppt_x</p:attrName>
                                        </p:attrNameLst>
                                      </p:cBhvr>
                                      <p:tavLst>
                                        <p:tav tm="0">
                                          <p:val>
                                            <p:strVal val="ppt_x"/>
                                          </p:val>
                                        </p:tav>
                                        <p:tav tm="100000">
                                          <p:val>
                                            <p:strVal val="ppt_x"/>
                                          </p:val>
                                        </p:tav>
                                      </p:tavLst>
                                    </p:anim>
                                    <p:anim calcmode="lin" valueType="num">
                                      <p:cBhvr>
                                        <p:cTn id="21" dur="100" decel="100000"/>
                                        <p:tgtEl>
                                          <p:spTgt spid="1027"/>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1027"/>
                                        </p:tgtEl>
                                        <p:attrNameLst>
                                          <p:attrName>ppt_y</p:attrName>
                                        </p:attrNameLst>
                                      </p:cBhvr>
                                      <p:tavLst>
                                        <p:tav tm="0">
                                          <p:val>
                                            <p:strVal val="ppt_y"/>
                                          </p:val>
                                        </p:tav>
                                        <p:tav tm="100000">
                                          <p:val>
                                            <p:strVal val="ppt_y+1"/>
                                          </p:val>
                                        </p:tav>
                                      </p:tavLst>
                                    </p:anim>
                                    <p:set>
                                      <p:cBhvr>
                                        <p:cTn id="23"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3200" y="522504"/>
            <a:ext cx="6908800" cy="5509200"/>
          </a:xfrm>
          <a:prstGeom prst="rect">
            <a:avLst/>
          </a:prstGeom>
        </p:spPr>
        <p:txBody>
          <a:bodyPr wrap="square">
            <a:spAutoFit/>
          </a:bodyPr>
          <a:lstStyle/>
          <a:p>
            <a:pPr algn="just"/>
            <a:r>
              <a:rPr lang="vi-VN" sz="3200" dirty="0" smtClean="0">
                <a:solidFill>
                  <a:srgbClr val="FF00FF"/>
                </a:solidFill>
                <a:latin typeface="+mj-lt"/>
              </a:rPr>
              <a:t>- Gây ô nhiễm môi trường không khí: Khói bụi, khí thải từ cháy rừng gây ô nhiễm môi trường không khí.</a:t>
            </a:r>
          </a:p>
          <a:p>
            <a:pPr algn="just"/>
            <a:r>
              <a:rPr lang="vi-VN" sz="3200" dirty="0" smtClean="0">
                <a:solidFill>
                  <a:srgbClr val="FF00FF"/>
                </a:solidFill>
                <a:latin typeface="+mj-lt"/>
              </a:rPr>
              <a:t>- Làm mất đi môi trường sống và tính mạng của nhiều loài sinh vật dẫn đến mất đa dạng sinh học.</a:t>
            </a:r>
          </a:p>
          <a:p>
            <a:pPr algn="just"/>
            <a:r>
              <a:rPr lang="vi-VN" sz="3200" dirty="0" smtClean="0">
                <a:solidFill>
                  <a:srgbClr val="FF00FF"/>
                </a:solidFill>
                <a:latin typeface="+mj-lt"/>
              </a:rPr>
              <a:t>- Làm giảm độ che phủ của rừng dẫn đến nhiều hậu quả môi trường lâu dài khác như: thoái hóa, xói mòn đất; suy giảm nguồn nước ngầm; gia tăng hiện tượng hiệu ứng nhà kính;….</a:t>
            </a:r>
            <a:endParaRPr lang="vi-VN" sz="32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0" y="1987324"/>
            <a:ext cx="5176266" cy="29910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3200" y="171733"/>
            <a:ext cx="6908800" cy="6555641"/>
          </a:xfrm>
          <a:prstGeom prst="rect">
            <a:avLst/>
          </a:prstGeom>
        </p:spPr>
        <p:txBody>
          <a:bodyPr wrap="square">
            <a:spAutoFit/>
          </a:bodyPr>
          <a:lstStyle/>
          <a:p>
            <a:pPr algn="just"/>
            <a:r>
              <a:rPr lang="vi-VN" sz="3000" dirty="0" smtClean="0">
                <a:solidFill>
                  <a:srgbClr val="FF00FF"/>
                </a:solidFill>
                <a:latin typeface="+mj-lt"/>
              </a:rPr>
              <a:t>- Phục hồi rừng và trồng nhiều cây xanh.</a:t>
            </a:r>
          </a:p>
          <a:p>
            <a:pPr algn="just"/>
            <a:r>
              <a:rPr lang="vi-VN" sz="3000" dirty="0" smtClean="0">
                <a:solidFill>
                  <a:srgbClr val="FF00FF"/>
                </a:solidFill>
                <a:latin typeface="+mj-lt"/>
              </a:rPr>
              <a:t>- Hạn chế phát triển dân số quá nhanh.</a:t>
            </a:r>
          </a:p>
          <a:p>
            <a:pPr algn="just"/>
            <a:r>
              <a:rPr lang="vi-VN" sz="3000" dirty="0" smtClean="0">
                <a:solidFill>
                  <a:srgbClr val="FF00FF"/>
                </a:solidFill>
                <a:latin typeface="+mj-lt"/>
              </a:rPr>
              <a:t>- Sử dụng các vật liệu thay thế thân thiện với môi trường.</a:t>
            </a:r>
          </a:p>
          <a:p>
            <a:pPr algn="just"/>
            <a:r>
              <a:rPr lang="vi-VN" sz="3000" dirty="0" smtClean="0">
                <a:solidFill>
                  <a:srgbClr val="FF00FF"/>
                </a:solidFill>
                <a:latin typeface="+mj-lt"/>
              </a:rPr>
              <a:t>- Đi bộ hoặc sử dụng xe đạp thay thế cho xe máy, ô tô khi có thể.</a:t>
            </a:r>
          </a:p>
          <a:p>
            <a:pPr algn="just"/>
            <a:r>
              <a:rPr lang="vi-VN" sz="3000" dirty="0" smtClean="0">
                <a:solidFill>
                  <a:srgbClr val="FF00FF"/>
                </a:solidFill>
                <a:latin typeface="+mj-lt"/>
              </a:rPr>
              <a:t>- Xây dựng hệ thống xử lí chất thải chăn nuôi.</a:t>
            </a:r>
          </a:p>
          <a:p>
            <a:pPr algn="just"/>
            <a:r>
              <a:rPr lang="vi-VN" sz="3000" dirty="0" smtClean="0">
                <a:solidFill>
                  <a:srgbClr val="FF00FF"/>
                </a:solidFill>
                <a:latin typeface="+mj-lt"/>
              </a:rPr>
              <a:t>- Đưa ra các giải pháp cưỡng chế hành chính, xử lý hình sự đủ tính răn đe đối với các hành vi gây ô nhiễm môi trường.</a:t>
            </a:r>
          </a:p>
          <a:p>
            <a:pPr algn="just"/>
            <a:r>
              <a:rPr lang="vi-VN" sz="3000" dirty="0" smtClean="0">
                <a:solidFill>
                  <a:srgbClr val="FF00FF"/>
                </a:solidFill>
                <a:latin typeface="+mj-lt"/>
              </a:rPr>
              <a:t>- Tuyên truyền và giáo dục để nâng cao hiểu biết và ý thức của mọi người trong việc bảo vệ môi trường.</a:t>
            </a:r>
            <a:endParaRPr lang="vi-VN" sz="30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0" y="2026100"/>
            <a:ext cx="5087584" cy="28361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1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391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con </a:t>
            </a:r>
            <a:r>
              <a:rPr lang="en-US" sz="2800" b="1" dirty="0" err="1" smtClean="0">
                <a:solidFill>
                  <a:srgbClr val="0000FF"/>
                </a:solidFill>
                <a:latin typeface="Times New Roman" panose="02020603050405020304" pitchFamily="18" charset="0"/>
                <a:cs typeface="Times New Roman" panose="02020603050405020304" pitchFamily="18" charset="0"/>
              </a:rPr>
              <a:t>người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1652178"/>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rẫy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hủy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thoái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lũ</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2922178"/>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đó</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0" y="418492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Ô </a:t>
            </a:r>
            <a:r>
              <a:rPr lang="en-US" sz="2800" b="1" dirty="0" err="1" smtClean="0">
                <a:solidFill>
                  <a:srgbClr val="0000FF"/>
                </a:solidFill>
                <a:latin typeface="Times New Roman" panose="02020603050405020304" pitchFamily="18" charset="0"/>
                <a:cs typeface="Times New Roman" panose="02020603050405020304" pitchFamily="18" charset="0"/>
              </a:rPr>
              <a:t>nhiễm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0" y="460583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544397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mọi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15553"/>
          </a:xfrm>
          <a:prstGeom prst="rect">
            <a:avLst/>
          </a:prstGeom>
          <a:noFill/>
        </p:spPr>
        <p:txBody>
          <a:bodyPr wrap="square" rtlCol="0">
            <a:spAutoFit/>
          </a:bodyPr>
          <a:lstStyle/>
          <a:p>
            <a:pPr algn="ctr"/>
            <a:r>
              <a:rPr lang="en-US" sz="3400" b="1" dirty="0" err="1" smtClean="0">
                <a:solidFill>
                  <a:srgbClr val="0000FF"/>
                </a:solidFill>
                <a:latin typeface="Times New Roman" panose="02020603050405020304" pitchFamily="18" charset="0"/>
                <a:cs typeface="Times New Roman" panose="02020603050405020304" pitchFamily="18" charset="0"/>
              </a:rPr>
              <a:t>BÀI</a:t>
            </a:r>
            <a:r>
              <a:rPr lang="en-US" sz="3400" b="1" dirty="0" smtClean="0">
                <a:solidFill>
                  <a:srgbClr val="0000FF"/>
                </a:solidFill>
                <a:latin typeface="Times New Roman" panose="02020603050405020304" pitchFamily="18" charset="0"/>
                <a:cs typeface="Times New Roman" panose="02020603050405020304" pitchFamily="18" charset="0"/>
              </a:rPr>
              <a:t> 42: </a:t>
            </a:r>
            <a:r>
              <a:rPr lang="en-US" sz="3400" b="1" dirty="0" err="1" smtClean="0">
                <a:solidFill>
                  <a:srgbClr val="0000FF"/>
                </a:solidFill>
                <a:latin typeface="Times New Roman" panose="02020603050405020304" pitchFamily="18" charset="0"/>
                <a:cs typeface="Times New Roman" panose="02020603050405020304" pitchFamily="18" charset="0"/>
              </a:rPr>
              <a:t>CÂN</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BẰNG</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TỰ</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NHIÊN</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VÀ</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BẢO</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VỆ</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MÔI</a:t>
            </a:r>
            <a:r>
              <a:rPr lang="en-US" sz="3400" b="1" dirty="0" smtClean="0">
                <a:solidFill>
                  <a:srgbClr val="0000FF"/>
                </a:solidFill>
                <a:latin typeface="Times New Roman" panose="02020603050405020304" pitchFamily="18" charset="0"/>
                <a:cs typeface="Times New Roman" panose="02020603050405020304" pitchFamily="18" charset="0"/>
              </a:rPr>
              <a:t> </a:t>
            </a:r>
            <a:r>
              <a:rPr lang="en-US" sz="3400" b="1" dirty="0" err="1" smtClean="0">
                <a:solidFill>
                  <a:srgbClr val="0000FF"/>
                </a:solidFill>
                <a:latin typeface="Times New Roman" panose="02020603050405020304" pitchFamily="18" charset="0"/>
                <a:cs typeface="Times New Roman" panose="02020603050405020304" pitchFamily="18" charset="0"/>
              </a:rPr>
              <a:t>TRƯỜNG</a:t>
            </a:r>
            <a:r>
              <a:rPr lang="en-US" sz="3400" b="1" dirty="0" smtClean="0">
                <a:solidFill>
                  <a:srgbClr val="0000FF"/>
                </a:solidFill>
                <a:latin typeface="Times New Roman" panose="02020603050405020304" pitchFamily="18" charset="0"/>
                <a:cs typeface="Times New Roman" panose="02020603050405020304" pitchFamily="18" charset="0"/>
              </a:rPr>
              <a:t>.</a:t>
            </a:r>
            <a:endParaRPr lang="en-US" sz="3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609588"/>
            <a:ext cx="12192000" cy="548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1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391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con </a:t>
            </a:r>
            <a:r>
              <a:rPr lang="en-US" sz="2800" b="1" dirty="0" err="1" smtClean="0">
                <a:solidFill>
                  <a:srgbClr val="0000FF"/>
                </a:solidFill>
                <a:latin typeface="Times New Roman" panose="02020603050405020304" pitchFamily="18" charset="0"/>
                <a:cs typeface="Times New Roman" panose="02020603050405020304" pitchFamily="18" charset="0"/>
              </a:rPr>
              <a:t>người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165943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Ô </a:t>
            </a:r>
            <a:r>
              <a:rPr lang="en-US" sz="2800" b="1" dirty="0" err="1" smtClean="0">
                <a:solidFill>
                  <a:srgbClr val="0000FF"/>
                </a:solidFill>
                <a:latin typeface="Times New Roman" panose="02020603050405020304" pitchFamily="18" charset="0"/>
                <a:cs typeface="Times New Roman" panose="02020603050405020304" pitchFamily="18" charset="0"/>
              </a:rPr>
              <a:t>nhiễm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trường</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0" y="2080350"/>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2918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mọi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p>
        </p:txBody>
      </p:sp>
      <p:sp>
        <p:nvSpPr>
          <p:cNvPr id="30" name="TextBox 29"/>
          <p:cNvSpPr txBox="1"/>
          <p:nvPr/>
        </p:nvSpPr>
        <p:spPr>
          <a:xfrm>
            <a:off x="0" y="37530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a:t>
            </a:r>
            <a:r>
              <a:rPr lang="en-US" sz="2800" b="1" dirty="0" err="1" smtClean="0">
                <a:solidFill>
                  <a:srgbClr val="0000FF"/>
                </a:solidFill>
                <a:latin typeface="Times New Roman" panose="02020603050405020304" pitchFamily="18" charset="0"/>
                <a:cs typeface="Times New Roman" panose="02020603050405020304" pitchFamily="18" charset="0"/>
              </a:rPr>
              <a:t>Biến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khí</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hậu</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4144949"/>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vượt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khỏi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trung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 </a:t>
            </a:r>
          </a:p>
        </p:txBody>
      </p:sp>
      <p:sp>
        <p:nvSpPr>
          <p:cNvPr id="32" name="TextBox 31"/>
          <p:cNvSpPr txBox="1"/>
          <p:nvPr/>
        </p:nvSpPr>
        <p:spPr>
          <a:xfrm>
            <a:off x="0" y="5400435"/>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nhằm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liệu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mới</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83200" y="171733"/>
            <a:ext cx="6908800" cy="6555641"/>
          </a:xfrm>
          <a:prstGeom prst="rect">
            <a:avLst/>
          </a:prstGeom>
        </p:spPr>
        <p:txBody>
          <a:bodyPr wrap="square">
            <a:spAutoFit/>
          </a:bodyPr>
          <a:lstStyle/>
          <a:p>
            <a:pPr algn="just"/>
            <a:r>
              <a:rPr lang="vi-VN" sz="3000" dirty="0" smtClean="0">
                <a:solidFill>
                  <a:srgbClr val="FF00FF"/>
                </a:solidFill>
                <a:latin typeface="+mj-lt"/>
              </a:rPr>
              <a:t>Hoạt động trồng rừng, phủ xanh đất trống, đồi trọc giúp tăng độ che phủ của cây xanh, từ đó mang lại nhiều lợi ích to lớn như:</a:t>
            </a:r>
          </a:p>
          <a:p>
            <a:pPr algn="just"/>
            <a:r>
              <a:rPr lang="vi-VN" sz="3000" dirty="0" smtClean="0">
                <a:solidFill>
                  <a:srgbClr val="FF00FF"/>
                </a:solidFill>
                <a:latin typeface="+mj-lt"/>
              </a:rPr>
              <a:t>- Giúp hạn chế sự gia tăng hàm lượng khí carbon dioxide trong không khí, từ đó giúp hạn chế tình trạng biến đổi khí hậu.</a:t>
            </a:r>
          </a:p>
          <a:p>
            <a:pPr algn="just"/>
            <a:r>
              <a:rPr lang="vi-VN" sz="3000" dirty="0" smtClean="0">
                <a:solidFill>
                  <a:srgbClr val="FF00FF"/>
                </a:solidFill>
                <a:latin typeface="+mj-lt"/>
              </a:rPr>
              <a:t>- Đảm bảo nguồn cung cấp thức ăn, nơi ở cho nhiều loài sinh vật, từ đó giúp bảo vệ đa dạng sinh học.</a:t>
            </a:r>
          </a:p>
          <a:p>
            <a:pPr algn="just"/>
            <a:r>
              <a:rPr lang="vi-VN" sz="3000" dirty="0" smtClean="0">
                <a:solidFill>
                  <a:srgbClr val="FF00FF"/>
                </a:solidFill>
                <a:latin typeface="+mj-lt"/>
              </a:rPr>
              <a:t>- Giúp bảo vệ các nguồn tài nguyên thiên đất, nước sạch,…</a:t>
            </a:r>
          </a:p>
          <a:p>
            <a:pPr algn="just"/>
            <a:r>
              <a:rPr lang="vi-VN" sz="3000" dirty="0" smtClean="0">
                <a:solidFill>
                  <a:srgbClr val="FF00FF"/>
                </a:solidFill>
                <a:latin typeface="+mj-lt"/>
              </a:rPr>
              <a:t>- Giúp cung cấp đủ nguyên, nhiên liệu cho quá trình sản xuất trong đời sống con người.</a:t>
            </a:r>
            <a:endParaRPr lang="vi-VN" sz="3000" dirty="0">
              <a:solidFill>
                <a:srgbClr val="FF00FF"/>
              </a:solidFill>
              <a:latin typeface="+mj-lt"/>
            </a:endParaRPr>
          </a:p>
        </p:txBody>
      </p:sp>
      <p:pic>
        <p:nvPicPr>
          <p:cNvPr id="5122" name="Picture 2"/>
          <p:cNvPicPr>
            <a:picLocks noChangeAspect="1" noChangeArrowheads="1"/>
          </p:cNvPicPr>
          <p:nvPr/>
        </p:nvPicPr>
        <p:blipFill>
          <a:blip r:embed="rId2"/>
          <a:srcRect/>
          <a:stretch>
            <a:fillRect/>
          </a:stretch>
        </p:blipFill>
        <p:spPr bwMode="auto">
          <a:xfrm>
            <a:off x="-1" y="1643524"/>
            <a:ext cx="4934857" cy="3516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10683"/>
            <a:ext cx="12192000" cy="2246769"/>
          </a:xfrm>
          <a:prstGeom prst="rect">
            <a:avLst/>
          </a:prstGeom>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1. </a:t>
            </a:r>
            <a:r>
              <a:rPr lang="vi-VN" sz="2800" dirty="0" smtClean="0">
                <a:solidFill>
                  <a:srgbClr val="FF00FF"/>
                </a:solidFill>
                <a:latin typeface="Times New Roman" panose="02020603050405020304" pitchFamily="18" charset="0"/>
                <a:cs typeface="Times New Roman" panose="02020603050405020304" pitchFamily="18" charset="0"/>
              </a:rPr>
              <a:t>Các loài sinh vật ngoại lai như: ốc bươu vàng, rùa tai đỏ, tôm hùm đất,… có thể gây mất cân bằng tự nhiên và gây ảnh hưởng nghiêm trọng tới sản xuất nông nghiệp v</a:t>
            </a:r>
            <a:r>
              <a:rPr lang="en-US" sz="2800" dirty="0" smtClean="0">
                <a:solidFill>
                  <a:srgbClr val="FF00FF"/>
                </a:solidFill>
                <a:latin typeface="Times New Roman" panose="02020603050405020304" pitchFamily="18" charset="0"/>
                <a:cs typeface="Times New Roman" panose="02020603050405020304" pitchFamily="18" charset="0"/>
              </a:rPr>
              <a:t>ì</a:t>
            </a:r>
            <a:r>
              <a:rPr lang="vi-VN" sz="28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c</a:t>
            </a:r>
            <a:r>
              <a:rPr lang="vi-VN" sz="2800" dirty="0" smtClean="0">
                <a:solidFill>
                  <a:srgbClr val="FF00FF"/>
                </a:solidFill>
                <a:latin typeface="Times New Roman" panose="02020603050405020304" pitchFamily="18" charset="0"/>
                <a:cs typeface="Times New Roman" panose="02020603050405020304" pitchFamily="18" charset="0"/>
              </a:rPr>
              <a:t>ác loài sinh vật ngoại lai sinh sản nhanh, thích nghi nhanh với những thay đổi của môi trường dẫn đến tình trạng cạnh tranh nguồn thức ăn và môi trường sống với sinh vật bản địa.</a:t>
            </a:r>
            <a:endParaRPr lang="vi-VN" sz="2800" dirty="0">
              <a:solidFill>
                <a:srgbClr val="FF00FF"/>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srcRect/>
          <a:stretch>
            <a:fillRect/>
          </a:stretch>
        </p:blipFill>
        <p:spPr bwMode="auto">
          <a:xfrm>
            <a:off x="1074036" y="0"/>
            <a:ext cx="10014857" cy="25688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upLef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51429" y="1"/>
            <a:ext cx="9158514" cy="2349211"/>
          </a:xfrm>
          <a:prstGeom prst="rect">
            <a:avLst/>
          </a:prstGeom>
          <a:noFill/>
          <a:ln w="9525">
            <a:noFill/>
            <a:miter lim="800000"/>
            <a:headEnd/>
            <a:tailEnd/>
          </a:ln>
          <a:effectLst/>
        </p:spPr>
      </p:pic>
      <p:sp>
        <p:nvSpPr>
          <p:cNvPr id="5" name="Rectangle 4"/>
          <p:cNvSpPr/>
          <p:nvPr/>
        </p:nvSpPr>
        <p:spPr>
          <a:xfrm>
            <a:off x="0" y="2015927"/>
            <a:ext cx="12192000" cy="4832092"/>
          </a:xfrm>
          <a:prstGeom prst="rect">
            <a:avLst/>
          </a:prstGeom>
          <a:solidFill>
            <a:schemeClr val="bg1"/>
          </a:solidFill>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2. </a:t>
            </a:r>
            <a:r>
              <a:rPr lang="vi-VN" sz="2800" dirty="0" smtClean="0">
                <a:solidFill>
                  <a:srgbClr val="FF00FF"/>
                </a:solidFill>
                <a:latin typeface="Times New Roman" panose="02020603050405020304" pitchFamily="18" charset="0"/>
                <a:cs typeface="Times New Roman" panose="02020603050405020304" pitchFamily="18" charset="0"/>
              </a:rPr>
              <a:t>- Tăng cường trồng và bảo vệ rừng.</a:t>
            </a:r>
          </a:p>
          <a:p>
            <a:pPr algn="just"/>
            <a:r>
              <a:rPr lang="vi-VN" sz="2800" dirty="0" smtClean="0">
                <a:solidFill>
                  <a:srgbClr val="FF00FF"/>
                </a:solidFill>
                <a:latin typeface="Times New Roman" panose="02020603050405020304" pitchFamily="18" charset="0"/>
                <a:cs typeface="Times New Roman" panose="02020603050405020304" pitchFamily="18" charset="0"/>
              </a:rPr>
              <a:t>- Thực hiện các biện pháp chống xói mòn, khô hạn, ngập úng và chống mặn cho đất,… đồng thời nâng cao độ màu mỡ cho đất.</a:t>
            </a:r>
          </a:p>
          <a:p>
            <a:pPr algn="just"/>
            <a:r>
              <a:rPr lang="vi-VN" sz="2800" dirty="0" smtClean="0">
                <a:solidFill>
                  <a:srgbClr val="FF00FF"/>
                </a:solidFill>
                <a:latin typeface="Times New Roman" panose="02020603050405020304" pitchFamily="18" charset="0"/>
                <a:cs typeface="Times New Roman" panose="02020603050405020304" pitchFamily="18" charset="0"/>
              </a:rPr>
              <a:t>- Sử dụng tiết kiệm nguồn nước; tăng cường biện pháp cải tạo các nguồn nước bị ô nhiễm;…</a:t>
            </a:r>
          </a:p>
          <a:p>
            <a:pPr algn="just"/>
            <a:r>
              <a:rPr lang="vi-VN" sz="2800" dirty="0" smtClean="0">
                <a:solidFill>
                  <a:srgbClr val="FF00FF"/>
                </a:solidFill>
                <a:latin typeface="Times New Roman" panose="02020603050405020304" pitchFamily="18" charset="0"/>
                <a:cs typeface="Times New Roman" panose="02020603050405020304" pitchFamily="18" charset="0"/>
              </a:rPr>
              <a:t>- Bảo vệ các loài sinh vật đặc biệt là những loài đang có nguy cơ tuyệt chủng.</a:t>
            </a:r>
          </a:p>
          <a:p>
            <a:pPr algn="just"/>
            <a:r>
              <a:rPr lang="vi-VN" sz="2800" dirty="0" smtClean="0">
                <a:solidFill>
                  <a:srgbClr val="FF00FF"/>
                </a:solidFill>
                <a:latin typeface="Times New Roman" panose="02020603050405020304" pitchFamily="18" charset="0"/>
                <a:cs typeface="Times New Roman" panose="02020603050405020304" pitchFamily="18" charset="0"/>
              </a:rPr>
              <a:t>- Sử dụng các loại năng lượng sạch như năng lượng mặt trời, năng lượng gió,…</a:t>
            </a:r>
          </a:p>
          <a:p>
            <a:pPr algn="just"/>
            <a:r>
              <a:rPr lang="vi-VN" sz="2800" dirty="0" smtClean="0">
                <a:solidFill>
                  <a:srgbClr val="FF00FF"/>
                </a:solidFill>
                <a:latin typeface="Times New Roman" panose="02020603050405020304" pitchFamily="18" charset="0"/>
                <a:cs typeface="Times New Roman" panose="02020603050405020304" pitchFamily="18" charset="0"/>
              </a:rPr>
              <a:t>- Hạn chế làm phát sinh rác thải bằng cách tiết kiệm hoặc tái sử dụng các sản phẩm,…</a:t>
            </a:r>
          </a:p>
          <a:p>
            <a:pPr algn="just"/>
            <a:r>
              <a:rPr lang="vi-VN" sz="2800" dirty="0" smtClean="0">
                <a:solidFill>
                  <a:srgbClr val="FF00FF"/>
                </a:solidFill>
                <a:latin typeface="Times New Roman" panose="02020603050405020304" pitchFamily="18" charset="0"/>
                <a:cs typeface="Times New Roman" panose="02020603050405020304" pitchFamily="18" charset="0"/>
              </a:rPr>
              <a:t>- Tuyên truyền nâng cao nhận thức của người dân trong việc bảo vệ và cải tạo môi trường.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98752" y="1"/>
            <a:ext cx="10072065" cy="2583542"/>
          </a:xfrm>
          <a:prstGeom prst="rect">
            <a:avLst/>
          </a:prstGeom>
          <a:noFill/>
          <a:ln w="9525">
            <a:noFill/>
            <a:miter lim="800000"/>
            <a:headEnd/>
            <a:tailEnd/>
          </a:ln>
          <a:effectLst/>
        </p:spPr>
      </p:pic>
      <p:sp>
        <p:nvSpPr>
          <p:cNvPr id="5" name="Rectangle 4"/>
          <p:cNvSpPr/>
          <p:nvPr/>
        </p:nvSpPr>
        <p:spPr>
          <a:xfrm>
            <a:off x="0" y="2436833"/>
            <a:ext cx="12192000" cy="4401205"/>
          </a:xfrm>
          <a:prstGeom prst="rect">
            <a:avLst/>
          </a:prstGeom>
          <a:solidFill>
            <a:schemeClr val="bg1"/>
          </a:solidFill>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3. </a:t>
            </a:r>
          </a:p>
          <a:p>
            <a:pPr algn="just"/>
            <a:r>
              <a:rPr lang="vi-VN" sz="2800" dirty="0" smtClean="0">
                <a:solidFill>
                  <a:srgbClr val="FF00FF"/>
                </a:solidFill>
                <a:latin typeface="Times New Roman" panose="02020603050405020304" pitchFamily="18" charset="0"/>
                <a:cs typeface="Times New Roman" panose="02020603050405020304" pitchFamily="18" charset="0"/>
              </a:rPr>
              <a:t>- Thông tin nhanh, chính xác trong dự báo, cảnh báo bão, áp thấp nhiệt đới, mưa lớn, rét đậm, rét hại, lũ lụt và nắng nóng,…, đồng thời, đẩy mạnh các biện pháp phòng chống thiên tai nhằm giảm thiểu tối đa thiệt  hại về người và của.</a:t>
            </a:r>
          </a:p>
          <a:p>
            <a:pPr algn="just"/>
            <a:r>
              <a:rPr lang="vi-VN" sz="2800" dirty="0" smtClean="0">
                <a:solidFill>
                  <a:srgbClr val="FF00FF"/>
                </a:solidFill>
                <a:latin typeface="Times New Roman" panose="02020603050405020304" pitchFamily="18" charset="0"/>
                <a:cs typeface="Times New Roman" panose="02020603050405020304" pitchFamily="18" charset="0"/>
              </a:rPr>
              <a:t>- Đầu tư hạ tầng thích ứng với biến đổi khí hậu: quy hoạch các khu dân cư để thích ứng với biến đổi khí hậu; nâng cấp hệ thống đê điều, các công trình thủy lợi;…</a:t>
            </a:r>
          </a:p>
          <a:p>
            <a:pPr algn="just"/>
            <a:r>
              <a:rPr lang="vi-VN" sz="2800" dirty="0" smtClean="0">
                <a:solidFill>
                  <a:srgbClr val="FF00FF"/>
                </a:solidFill>
                <a:latin typeface="Times New Roman" panose="02020603050405020304" pitchFamily="18" charset="0"/>
                <a:cs typeface="Times New Roman" panose="02020603050405020304" pitchFamily="18" charset="0"/>
              </a:rPr>
              <a:t>- Chuyển giao và áp dụng công nghệ trong sản xuất để thích ứng với biến đổi khí hậu: Một số giống cây trồng, vật nuôi và các quy trình sản xuất thích ứng biến đổi khí hậu đã được chuyển giao và áp dụng.</a:t>
            </a:r>
          </a:p>
          <a:p>
            <a:pPr algn="just"/>
            <a:r>
              <a:rPr lang="vi-VN" sz="2800" dirty="0" smtClean="0">
                <a:solidFill>
                  <a:srgbClr val="FF00FF"/>
                </a:solidFill>
                <a:latin typeface="Times New Roman" panose="02020603050405020304" pitchFamily="18" charset="0"/>
                <a:cs typeface="Times New Roman" panose="02020603050405020304" pitchFamily="18" charset="0"/>
              </a:rPr>
              <a:t>- Tuyên truyền, nâng cao nhận thức của người dân về tình hình biến đổi khí hậu.</a:t>
            </a:r>
            <a:endParaRPr lang="vi-VN"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740682"/>
            <a:ext cx="12192000" cy="33204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8" name="TextBox 17"/>
          <p:cNvSpPr txBox="1"/>
          <p:nvPr/>
        </p:nvSpPr>
        <p:spPr>
          <a:xfrm>
            <a:off x="0" y="81146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ổn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hướng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70794"/>
            <a:ext cx="12192000" cy="1815882"/>
          </a:xfrm>
          <a:prstGeom prst="rect">
            <a:avLst/>
          </a:prstGeom>
        </p:spPr>
        <p:txBody>
          <a:bodyPr wrap="square">
            <a:spAutoFit/>
          </a:bodyPr>
          <a:lstStyle/>
          <a:p>
            <a:pPr algn="just"/>
            <a:r>
              <a:rPr lang="vi-VN" sz="2800" dirty="0" smtClean="0">
                <a:solidFill>
                  <a:srgbClr val="FF00FF"/>
                </a:solidFill>
                <a:latin typeface="+mj-lt"/>
              </a:rPr>
              <a:t>Ví dụ thể hiện sự cân bằng tự nhiên: Sự cân bằng tự nhiên xảy ra giữa quần thể sâu và chim ăn sâu: Khi số lượng chim tăng cao, chim ăn nhiều sâu → số lượng sâu giảm → không đủ thức ăn cho chim sâu → số lượng chim sâu giảm → số lượng sâu tăng. Như vậy, số lượng sâu và chim ăn sâu luôn được duy trì ở mức cân bằng.</a:t>
            </a:r>
            <a:endParaRPr lang="vi-VN" sz="2800" dirty="0">
              <a:solidFill>
                <a:srgbClr val="FF00FF"/>
              </a:solidFill>
              <a:latin typeface="+mj-lt"/>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3706360" y="0"/>
            <a:ext cx="4711926" cy="272566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62463" y="2228850"/>
            <a:ext cx="3267075" cy="2400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4)">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8" name="TextBox 17"/>
          <p:cNvSpPr txBox="1"/>
          <p:nvPr/>
        </p:nvSpPr>
        <p:spPr>
          <a:xfrm>
            <a:off x="0" y="81146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ổn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hướng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660555"/>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Nguyên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gây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quá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núi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46569"/>
            <a:ext cx="12192000" cy="2554545"/>
          </a:xfrm>
          <a:prstGeom prst="rect">
            <a:avLst/>
          </a:prstGeom>
        </p:spPr>
        <p:txBody>
          <a:bodyPr wrap="square">
            <a:spAutoFit/>
          </a:bodyPr>
          <a:lstStyle/>
          <a:p>
            <a:pPr algn="just"/>
            <a:r>
              <a:rPr lang="vi-VN" sz="3200" dirty="0" smtClean="0">
                <a:solidFill>
                  <a:srgbClr val="FF00FF"/>
                </a:solidFill>
                <a:latin typeface="+mj-lt"/>
              </a:rPr>
              <a:t>- Chặt phá rừng.</a:t>
            </a:r>
          </a:p>
          <a:p>
            <a:pPr algn="just"/>
            <a:r>
              <a:rPr lang="vi-VN" sz="3200" dirty="0" smtClean="0">
                <a:solidFill>
                  <a:srgbClr val="FF00FF"/>
                </a:solidFill>
                <a:latin typeface="+mj-lt"/>
              </a:rPr>
              <a:t>- Săn bắt, tiêu diệt quá mức các loài động vật hoang dã.</a:t>
            </a:r>
          </a:p>
          <a:p>
            <a:pPr algn="just"/>
            <a:r>
              <a:rPr lang="vi-VN" sz="3200" dirty="0" smtClean="0">
                <a:solidFill>
                  <a:srgbClr val="FF00FF"/>
                </a:solidFill>
                <a:latin typeface="+mj-lt"/>
              </a:rPr>
              <a:t>- Du nhập vào hệ sinh thái các loài sinh vật lạ.</a:t>
            </a:r>
          </a:p>
          <a:p>
            <a:pPr algn="just"/>
            <a:r>
              <a:rPr lang="vi-VN" sz="3200" dirty="0" smtClean="0">
                <a:solidFill>
                  <a:srgbClr val="FF00FF"/>
                </a:solidFill>
                <a:latin typeface="+mj-lt"/>
              </a:rPr>
              <a:t>- Gây ô nhiễm môi trường sống: xả rác bừa bãi, lạm dụng thuốc bảo vệ thực vật, xả nước thải công nghiệp chưa qua xử lí,…</a:t>
            </a:r>
            <a:endParaRPr lang="vi-VN" sz="3200" dirty="0">
              <a:solidFill>
                <a:srgbClr val="FF00FF"/>
              </a:solidFill>
              <a:latin typeface="+mj-lt"/>
            </a:endParaRPr>
          </a:p>
        </p:txBody>
      </p:sp>
      <p:pic>
        <p:nvPicPr>
          <p:cNvPr id="2051" name="Picture 3"/>
          <p:cNvPicPr>
            <a:picLocks noChangeAspect="1" noChangeArrowheads="1"/>
          </p:cNvPicPr>
          <p:nvPr/>
        </p:nvPicPr>
        <p:blipFill>
          <a:blip r:embed="rId2"/>
          <a:srcRect/>
          <a:stretch>
            <a:fillRect/>
          </a:stretch>
        </p:blipFill>
        <p:spPr bwMode="auto">
          <a:xfrm>
            <a:off x="3983494" y="0"/>
            <a:ext cx="4159022" cy="3055608"/>
          </a:xfrm>
          <a:prstGeom prst="rect">
            <a:avLst/>
          </a:prstGeom>
          <a:noFill/>
          <a:ln w="9525">
            <a:noFill/>
            <a:miter lim="800000"/>
            <a:headEnd/>
            <a:tailEnd/>
          </a:ln>
          <a:effectLst/>
        </p:spPr>
      </p:pic>
      <p:sp>
        <p:nvSpPr>
          <p:cNvPr id="5" name="Rectangle 4"/>
          <p:cNvSpPr/>
          <p:nvPr/>
        </p:nvSpPr>
        <p:spPr>
          <a:xfrm>
            <a:off x="0" y="5464598"/>
            <a:ext cx="12192000" cy="584775"/>
          </a:xfrm>
          <a:prstGeom prst="rect">
            <a:avLst/>
          </a:prstGeom>
        </p:spPr>
        <p:txBody>
          <a:bodyPr wrap="square">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Chúng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duy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trì</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bằng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tự</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nhiên</a:t>
            </a: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smtClean="0">
                <a:solidFill>
                  <a:srgbClr val="FF00FF"/>
                </a:solidFill>
                <a:latin typeface="+mj-lt"/>
              </a:rPr>
              <a:t>  </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plus(in)">
                                      <p:cBhvr>
                                        <p:cTn id="7" dur="1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4)">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heel(4)">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heel(4)">
                                      <p:cBhvr>
                                        <p:cTn id="3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42: </a:t>
            </a:r>
            <a:r>
              <a:rPr lang="en-US" sz="2800" b="1" dirty="0" err="1" smtClean="0">
                <a:solidFill>
                  <a:srgbClr val="FF00FF"/>
                </a:solidFill>
                <a:latin typeface="Times New Roman" panose="02020603050405020304" pitchFamily="18" charset="0"/>
                <a:cs typeface="Times New Roman" panose="02020603050405020304" pitchFamily="18" charset="0"/>
              </a:rPr>
              <a:t>CÂN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BẰNG</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TỰ</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NHIÊN</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BẢO</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VỆ</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MÔI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TRƯỜNG</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8" name="TextBox 17"/>
          <p:cNvSpPr txBox="1"/>
          <p:nvPr/>
        </p:nvSpPr>
        <p:spPr>
          <a:xfrm>
            <a:off x="0" y="81146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ổn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hướng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660555"/>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Nguyên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gây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quá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con </a:t>
            </a:r>
            <a:r>
              <a:rPr lang="en-US" sz="2800" dirty="0" err="1" smtClean="0">
                <a:solidFill>
                  <a:srgbClr val="0000FF"/>
                </a:solidFill>
                <a:latin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núi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trú</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93055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Biện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duy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bằng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việc</a:t>
            </a:r>
            <a:r>
              <a:rPr lang="en-US" sz="2800" dirty="0" smtClean="0">
                <a:solidFill>
                  <a:srgbClr val="0000FF"/>
                </a:solidFill>
                <a:latin typeface="Times New Roman" panose="02020603050405020304" pitchFamily="18" charset="0"/>
                <a:cs typeface="Times New Roman" panose="02020603050405020304" pitchFamily="18" charset="0"/>
              </a:rPr>
              <a:t> du </a:t>
            </a:r>
            <a:r>
              <a:rPr lang="en-US" sz="2800" dirty="0" err="1" smtClean="0">
                <a:solidFill>
                  <a:srgbClr val="0000FF"/>
                </a:solidFill>
                <a:latin typeface="Times New Roman" panose="02020603050405020304" pitchFamily="18" charset="0"/>
                <a:cs typeface="Times New Roman" panose="02020603050405020304" pitchFamily="18" charset="0"/>
              </a:rPr>
              <a:t>nhập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gây</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779639"/>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động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hoang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tự</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nhiên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nghĩa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góp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460695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soát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bắn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buôn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hoang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truyền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nâng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 ý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5427012"/>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vườn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4171" y="682171"/>
            <a:ext cx="6937829" cy="2246769"/>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Xây dựng kế hoạch hành động quốc gia về tăng cường kiểm soát các hoạt động săn bắn, buôn bán động vật hoang dã</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sym typeface="Wingdings 3" panose="05040102010807070707"/>
              </a:rPr>
              <a:t></a:t>
            </a:r>
            <a:r>
              <a:rPr lang="vi-VN" sz="2800" dirty="0" smtClean="0">
                <a:solidFill>
                  <a:srgbClr val="FF00FF"/>
                </a:solidFill>
                <a:latin typeface="Times New Roman" panose="02020603050405020304" pitchFamily="18" charset="0"/>
                <a:cs typeface="Times New Roman" panose="02020603050405020304" pitchFamily="18" charset="0"/>
              </a:rPr>
              <a:t>Răn đe, ngăn chặn , từ đó, giúp giảm thiểu tối đa các hành vi săn bắn, buôn bán động vật hoang dã.</a:t>
            </a:r>
            <a:endParaRPr lang="vi-VN" sz="2800" dirty="0">
              <a:solidFill>
                <a:srgbClr val="FF00FF"/>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0"/>
            <a:ext cx="5132161" cy="3411197"/>
          </a:xfrm>
          <a:prstGeom prst="rect">
            <a:avLst/>
          </a:prstGeom>
          <a:noFill/>
          <a:ln w="9525">
            <a:noFill/>
            <a:miter lim="800000"/>
            <a:headEnd/>
            <a:tailEnd/>
          </a:ln>
          <a:effectLst/>
        </p:spPr>
      </p:pic>
      <p:sp>
        <p:nvSpPr>
          <p:cNvPr id="6" name="Rectangle 5"/>
          <p:cNvSpPr/>
          <p:nvPr/>
        </p:nvSpPr>
        <p:spPr>
          <a:xfrm>
            <a:off x="0" y="3309035"/>
            <a:ext cx="12192000" cy="1815882"/>
          </a:xfrm>
          <a:prstGeom prst="rect">
            <a:avLst/>
          </a:prstGeom>
        </p:spPr>
        <p:txBody>
          <a:bodyPr wrap="square">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 </a:t>
            </a:r>
            <a:r>
              <a:rPr lang="vi-VN" sz="2800" dirty="0" smtClean="0">
                <a:solidFill>
                  <a:srgbClr val="FF00FF"/>
                </a:solidFill>
                <a:latin typeface="Times New Roman" panose="02020603050405020304" pitchFamily="18" charset="0"/>
                <a:cs typeface="Times New Roman" panose="02020603050405020304" pitchFamily="18" charset="0"/>
              </a:rPr>
              <a:t>Tổ chức các hoạt động tuyên truyền nâng cao ý thức cộng đồng về bảo vệ các loài động vật hoang dã,…</a:t>
            </a:r>
            <a:r>
              <a:rPr lang="vi-VN" sz="2800" dirty="0" smtClean="0">
                <a:solidFill>
                  <a:srgbClr val="FF00FF"/>
                </a:solidFill>
                <a:latin typeface="Times New Roman" panose="02020603050405020304" pitchFamily="18" charset="0"/>
                <a:cs typeface="Times New Roman" panose="02020603050405020304" pitchFamily="18" charset="0"/>
                <a:sym typeface="Wingdings 3" panose="05040102010807070707"/>
              </a:rPr>
              <a:t></a:t>
            </a:r>
            <a:r>
              <a:rPr lang="vi-VN" sz="2800" dirty="0" smtClean="0">
                <a:solidFill>
                  <a:srgbClr val="FF00FF"/>
                </a:solidFill>
                <a:latin typeface="Times New Roman" panose="02020603050405020304" pitchFamily="18" charset="0"/>
                <a:cs typeface="Times New Roman" panose="02020603050405020304" pitchFamily="18" charset="0"/>
              </a:rPr>
              <a:t>Giúp người dân hiểu rõ về vai trò và tầm quan trọng của việc bảo vệ các loài động vật hoang dã, từ đó, nâng cao ý thức bảo vệ động vật hoang dã.</a:t>
            </a:r>
            <a:endParaRPr lang="en-US" sz="2800" dirty="0">
              <a:solidFill>
                <a:srgbClr val="FF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5166864"/>
            <a:ext cx="12192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Bảo vệ các khu rừng và biển; Xây dựng các khu bảo tồn thiên nhiên, các vườn quốc gia,…</a:t>
            </a:r>
            <a:r>
              <a:rPr lang="vi-VN" sz="2800" dirty="0" smtClean="0">
                <a:solidFill>
                  <a:srgbClr val="FF00FF"/>
                </a:solidFill>
                <a:latin typeface="Times New Roman" panose="02020603050405020304" pitchFamily="18" charset="0"/>
                <a:cs typeface="Times New Roman" panose="02020603050405020304" pitchFamily="18" charset="0"/>
                <a:sym typeface="Wingdings 3" panose="05040102010807070707"/>
              </a:rPr>
              <a:t></a:t>
            </a:r>
            <a:r>
              <a:rPr lang="vi-VN" sz="2800" dirty="0" smtClean="0">
                <a:solidFill>
                  <a:srgbClr val="FF00FF"/>
                </a:solidFill>
                <a:latin typeface="Times New Roman" panose="02020603050405020304" pitchFamily="18" charset="0"/>
                <a:cs typeface="Times New Roman" panose="02020603050405020304" pitchFamily="18" charset="0"/>
              </a:rPr>
              <a:t>Giúp bảo vệ môi trường sống của các loài động vật hoang dã.</a:t>
            </a:r>
            <a:endParaRPr lang="en-US"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4)">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36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36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0</TotalTime>
  <Words>2556</Words>
  <Application>Microsoft Office PowerPoint</Application>
  <PresentationFormat>Custom</PresentationFormat>
  <Paragraphs>111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WIN7X64</cp:lastModifiedBy>
  <cp:revision>1368</cp:revision>
  <dcterms:created xsi:type="dcterms:W3CDTF">2022-07-11T10:05:00Z</dcterms:created>
  <dcterms:modified xsi:type="dcterms:W3CDTF">2025-03-12T01:23:14Z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811938D1F6C1413C87D3706742F4157B_12</vt:lpwstr>
  </property>
  <property fmtid="{D5CDD505-2E9C-101B-9397-08002B2CF9AE}" pid="3" name="KSOProductBuildVer">
    <vt:lpwstr>1033-12.2.0.20323</vt:lpwstr>
  </property>
</Properties>
</file>