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333" r:id="rId2"/>
    <p:sldId id="335" r:id="rId3"/>
    <p:sldId id="359" r:id="rId4"/>
    <p:sldId id="334" r:id="rId5"/>
    <p:sldId id="440" r:id="rId6"/>
    <p:sldId id="455" r:id="rId7"/>
    <p:sldId id="456" r:id="rId8"/>
    <p:sldId id="457" r:id="rId9"/>
    <p:sldId id="458" r:id="rId10"/>
    <p:sldId id="459" r:id="rId11"/>
    <p:sldId id="460" r:id="rId12"/>
    <p:sldId id="461" r:id="rId13"/>
    <p:sldId id="462" r:id="rId14"/>
    <p:sldId id="463" r:id="rId15"/>
    <p:sldId id="464" r:id="rId16"/>
    <p:sldId id="465" r:id="rId17"/>
    <p:sldId id="466" r:id="rId18"/>
    <p:sldId id="467" r:id="rId19"/>
    <p:sldId id="468" r:id="rId20"/>
    <p:sldId id="469" r:id="rId21"/>
    <p:sldId id="470" r:id="rId22"/>
    <p:sldId id="471" r:id="rId23"/>
    <p:sldId id="472" r:id="rId24"/>
    <p:sldId id="473" r:id="rId25"/>
    <p:sldId id="45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FFFF"/>
    <a:srgbClr val="FF0000"/>
    <a:srgbClr val="0000FF"/>
    <a:srgbClr val="006600"/>
    <a:srgbClr val="FF6600"/>
    <a:srgbClr val="9C0C24"/>
    <a:srgbClr val="A8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showGuides="1">
      <p:cViewPr varScale="1">
        <p:scale>
          <a:sx n="91" d="100"/>
          <a:sy n="91" d="100"/>
        </p:scale>
        <p:origin x="-33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t>12/03/2025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t>‹#›</a:t>
            </a:fld>
            <a:endParaRPr lang="en-US"/>
          </a:p>
        </p:txBody>
      </p:sp>
    </p:spTree>
    <p:extLst>
      <p:ext uri="{BB962C8B-B14F-4D97-AF65-F5344CB8AC3E}">
        <p14:creationId xmlns:p14="http://schemas.microsoft.com/office/powerpoint/2010/main" val="4025934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t>12/03/2025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547B41-D574-4D99-8733-CDF2B4333776}" type="datetimeFigureOut">
              <a:rPr lang="en-US" smtClean="0"/>
              <a:t>12/03/2025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547B41-D574-4D99-8733-CDF2B4333776}" type="datetimeFigureOut">
              <a:rPr lang="en-US" smtClean="0"/>
              <a:t>12/03/2025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t>12/03/2025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t>12/03/2025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t>12/03/2025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CHÀO</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MỪNG</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CÁC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EM</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HỌC</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SINH</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p>
          <a:p>
            <a:pPr algn="ct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ĐẾN</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VỚI</a:t>
            </a:r>
            <a:r>
              <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BÀI</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GIẢNG</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ĐIỆN</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 </a:t>
            </a:r>
            <a:r>
              <a:rPr lang="en-US" kern="10" dirty="0" err="1"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TỬ</a:t>
            </a:r>
            <a:r>
              <a:rPr lang="en-US" kern="10" dirty="0" smtClean="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rPr>
              <a:t>!</a:t>
            </a:r>
            <a:endParaRPr lang="en-US" kern="10" dirty="0">
              <a:ln w="9525">
                <a:solidFill>
                  <a:srgbClr val="CC99FF"/>
                </a:solidFill>
                <a:rou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anose="02020603050405020304"/>
              <a:cs typeface="Times New Roman" panose="02020603050405020304"/>
            </a:endParaRP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MÔN: </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KHOA HỌC TỰ </a:t>
            </a:r>
            <a:r>
              <a:rPr lang="en-US" sz="3600" b="1" kern="1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NHIÊN</a:t>
            </a:r>
            <a:r>
              <a:rPr lang="en-US" sz="3600" b="1" kern="1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rPr>
              <a:t> 8</a:t>
            </a:r>
            <a:endPar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a:cs typeface="Times New Roman" panose="02020603050405020304"/>
            </a:endParaRPr>
          </a:p>
        </p:txBody>
      </p:sp>
      <p:sp>
        <p:nvSpPr>
          <p:cNvPr id="13" name="Title 1"/>
          <p:cNvSpPr txBox="1"/>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smtClean="0">
                <a:solidFill>
                  <a:srgbClr val="0000FF"/>
                </a:solidFill>
                <a:ea typeface="+mj-ea"/>
                <a:cs typeface="Times New Roman" panose="02020603050405020304" pitchFamily="18" charset="0"/>
              </a:rPr>
              <a:t>BỘ SÁCH CÁNH DIỀU</a:t>
            </a:r>
            <a:endParaRPr lang="en-US" sz="4400" kern="0" dirty="0">
              <a:solidFill>
                <a:srgbClr val="0000FF"/>
              </a:solidFill>
              <a:ea typeface="+mj-ea"/>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anose="02020603050405020304" pitchFamily="18" charset="0"/>
                <a:cs typeface="Times New Roman" panose="02020603050405020304" pitchFamily="18" charset="0"/>
              </a:rPr>
              <a:t>Liệt kê một số chuỗi thức ăn có trong hình 41.4. Các chuỗi thức ăn đó có mắt xích nào chung?</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a:srcRect/>
          <a:stretch>
            <a:fillRect/>
          </a:stretch>
        </p:blipFill>
        <p:spPr bwMode="auto">
          <a:xfrm>
            <a:off x="1922917" y="429760"/>
            <a:ext cx="6553426" cy="4712168"/>
          </a:xfrm>
          <a:prstGeom prst="rect">
            <a:avLst/>
          </a:prstGeom>
          <a:noFill/>
          <a:ln w="9525">
            <a:noFill/>
            <a:miter lim="800000"/>
            <a:headEnd/>
            <a:tailEnd/>
          </a:ln>
          <a:effectLst/>
        </p:spPr>
      </p:pic>
      <p:sp>
        <p:nvSpPr>
          <p:cNvPr id="5123" name="Rectangle 3"/>
          <p:cNvSpPr>
            <a:spLocks noChangeArrowheads="1"/>
          </p:cNvSpPr>
          <p:nvPr/>
        </p:nvSpPr>
        <p:spPr bwMode="auto">
          <a:xfrm>
            <a:off x="0" y="5080005"/>
            <a:ext cx="12192000" cy="1815882"/>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Một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chuỗi</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thức</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ăn</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trong</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hình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41.4:</a:t>
            </a: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Cây</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Thỏ</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Linh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Miêu</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Sư</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Tử</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Nấm</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Giun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đất</a:t>
            </a:r>
            <a:r>
              <a:rPr lang="en-US" sz="2800" dirty="0" smtClean="0">
                <a:solidFill>
                  <a:srgbClr val="FF00FF"/>
                </a:solidFill>
                <a:latin typeface="Times New Roman" panose="02020603050405020304" pitchFamily="18" charset="0"/>
                <a:cs typeface="Times New Roman" panose="02020603050405020304" pitchFamily="18" charset="0"/>
              </a:rPr>
              <a:t>/Vi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r>
              <a:rPr lang="en-US" sz="2800" dirty="0" smtClean="0">
                <a:solidFill>
                  <a:srgbClr val="FF00FF"/>
                </a:solidFill>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Cây</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Chuột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Linh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Miêu</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Sư</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Tử</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Nấm</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Giun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đất</a:t>
            </a:r>
            <a:r>
              <a:rPr lang="en-US" sz="2800" dirty="0" smtClean="0">
                <a:solidFill>
                  <a:srgbClr val="FF00FF"/>
                </a:solidFill>
                <a:latin typeface="Times New Roman" panose="02020603050405020304" pitchFamily="18" charset="0"/>
                <a:cs typeface="Times New Roman" panose="02020603050405020304" pitchFamily="18" charset="0"/>
              </a:rPr>
              <a:t>/Vi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r>
              <a:rPr lang="en-US" sz="2800" dirty="0" smtClean="0">
                <a:solidFill>
                  <a:srgbClr val="FF00FF"/>
                </a:solidFill>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Cây</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Chuột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Rắn</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Linh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Miêu</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Sư</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Tử</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Nấm</a:t>
            </a:r>
            <a:r>
              <a:rPr lang="en-US" sz="2800" dirty="0" smtClean="0">
                <a:solidFill>
                  <a:srgbClr val="FF00FF"/>
                </a:solidFill>
                <a:latin typeface="Times New Roman" panose="02020603050405020304" pitchFamily="18" charset="0"/>
                <a:cs typeface="Times New Roman" panose="02020603050405020304" pitchFamily="18" charset="0"/>
              </a:rPr>
              <a:t>/</a:t>
            </a:r>
            <a:r>
              <a:rPr lang="en-US" sz="2800" dirty="0" err="1" smtClean="0">
                <a:solidFill>
                  <a:srgbClr val="FF00FF"/>
                </a:solidFill>
                <a:latin typeface="Times New Roman" panose="02020603050405020304" pitchFamily="18" charset="0"/>
                <a:cs typeface="Times New Roman" panose="02020603050405020304" pitchFamily="18" charset="0"/>
              </a:rPr>
              <a:t>Giun</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đất</a:t>
            </a:r>
            <a:r>
              <a:rPr lang="en-US" sz="2800" dirty="0" smtClean="0">
                <a:solidFill>
                  <a:srgbClr val="FF00FF"/>
                </a:solidFill>
                <a:latin typeface="Times New Roman" panose="02020603050405020304" pitchFamily="18" charset="0"/>
                <a:cs typeface="Times New Roman" panose="02020603050405020304" pitchFamily="18" charset="0"/>
              </a:rPr>
              <a:t>/Vi </a:t>
            </a:r>
            <a:r>
              <a:rPr lang="en-US" sz="2800" dirty="0" err="1" smtClean="0">
                <a:solidFill>
                  <a:srgbClr val="FF00FF"/>
                </a:solidFill>
                <a:latin typeface="Times New Roman" panose="02020603050405020304" pitchFamily="18" charset="0"/>
                <a:cs typeface="Times New Roman" panose="02020603050405020304" pitchFamily="18" charset="0"/>
              </a:rPr>
              <a:t>sinh</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vật</a:t>
            </a:r>
            <a:r>
              <a:rPr lang="en-US" sz="2800" dirty="0" smtClean="0">
                <a:solidFill>
                  <a:srgbClr val="FF00FF"/>
                </a:solidFill>
                <a:latin typeface="Times New Roman" panose="02020603050405020304" pitchFamily="18" charset="0"/>
                <a:cs typeface="Times New Roman" panose="02020603050405020304" pitchFamily="18" charset="0"/>
              </a:rPr>
              <a:t>.</a:t>
            </a:r>
            <a:endPar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endParaRPr>
          </a:p>
        </p:txBody>
      </p:sp>
      <p:sp>
        <p:nvSpPr>
          <p:cNvPr id="7" name="Rectangle 3"/>
          <p:cNvSpPr>
            <a:spLocks noChangeArrowheads="1"/>
          </p:cNvSpPr>
          <p:nvPr/>
        </p:nvSpPr>
        <p:spPr bwMode="auto">
          <a:xfrm>
            <a:off x="8534400" y="1872348"/>
            <a:ext cx="3657600" cy="224676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just" defTabSz="914400" rtl="0" eaLnBrk="0" fontAlgn="base" latinLnBrk="0" hangingPunct="0">
              <a:lnSpc>
                <a:spcPct val="100000"/>
              </a:lnSpc>
              <a:spcBef>
                <a:spcPct val="0"/>
              </a:spcBef>
              <a:spcAft>
                <a:spcPct val="0"/>
              </a:spcAft>
              <a:buClrTx/>
              <a:buSzTx/>
              <a:buFontTx/>
              <a:buNone/>
            </a:pP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Các</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chuỗi</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thức</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ăn</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trên</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có</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mắt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xích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chung</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là</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Cây</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xanh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Chuột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a:t>
            </a:r>
            <a:r>
              <a:rPr kumimoji="0" lang="en-US" sz="2800" b="0" i="0" u="none" strike="noStrike" cap="none" normalizeH="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Linh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Miêu</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Sư</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Tử</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Nấm</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Giun</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đất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Vi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sinh</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vật</a:t>
            </a:r>
            <a:r>
              <a:rPr kumimoji="0" lang="en-US" sz="2800" b="0"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rPr>
              <a:t>.</a:t>
            </a:r>
          </a:p>
        </p:txBody>
      </p:sp>
      <p:sp>
        <p:nvSpPr>
          <p:cNvPr id="8" name="Left Brace 7"/>
          <p:cNvSpPr/>
          <p:nvPr/>
        </p:nvSpPr>
        <p:spPr>
          <a:xfrm>
            <a:off x="1451429" y="508000"/>
            <a:ext cx="899885" cy="4252686"/>
          </a:xfrm>
          <a:prstGeom prst="leftBrace">
            <a:avLst>
              <a:gd name="adj1" fmla="val 8333"/>
              <a:gd name="adj2" fmla="val 50000"/>
            </a:avLst>
          </a:prstGeom>
          <a:ln w="57150">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3"/>
          <p:cNvSpPr>
            <a:spLocks noChangeArrowheads="1"/>
          </p:cNvSpPr>
          <p:nvPr/>
        </p:nvSpPr>
        <p:spPr bwMode="auto">
          <a:xfrm>
            <a:off x="0" y="1952163"/>
            <a:ext cx="1378857" cy="138499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smtClean="0">
                <a:ln>
                  <a:noFill/>
                </a:ln>
                <a:solidFill>
                  <a:srgbClr val="FF00FF"/>
                </a:solidFill>
                <a:effectLst/>
                <a:latin typeface="Times New Roman" panose="02020603050405020304" pitchFamily="18" charset="0"/>
                <a:cs typeface="Times New Roman" panose="02020603050405020304" pitchFamily="18" charset="0"/>
              </a:rPr>
              <a:t>LƯỚI</a:t>
            </a:r>
            <a:endParaRPr kumimoji="0" lang="en-US" sz="2800" b="1"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en-US" sz="2800" b="1" dirty="0" err="1" smtClean="0">
                <a:solidFill>
                  <a:srgbClr val="FF00FF"/>
                </a:solidFill>
                <a:latin typeface="Times New Roman" panose="02020603050405020304" pitchFamily="18" charset="0"/>
                <a:cs typeface="Times New Roman" panose="02020603050405020304" pitchFamily="18" charset="0"/>
              </a:rPr>
              <a:t>THỨC</a:t>
            </a:r>
            <a:endParaRPr lang="en-US" sz="2800" b="1" dirty="0" smtClean="0">
              <a:solidFill>
                <a:srgbClr val="FF00FF"/>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pPr>
            <a:r>
              <a:rPr lang="en-US" sz="2800" b="1" dirty="0" err="1" smtClean="0">
                <a:solidFill>
                  <a:srgbClr val="FF00FF"/>
                </a:solidFill>
                <a:latin typeface="Times New Roman" panose="02020603050405020304" pitchFamily="18" charset="0"/>
                <a:cs typeface="Times New Roman" panose="02020603050405020304" pitchFamily="18" charset="0"/>
              </a:rPr>
              <a:t>ĂN</a:t>
            </a:r>
            <a:endParaRPr kumimoji="0" lang="en-US" sz="2800" b="1" i="0" u="none" strike="noStrike" cap="none" normalizeH="0" baseline="0" dirty="0" smtClean="0">
              <a:ln>
                <a:noFill/>
              </a:ln>
              <a:solidFill>
                <a:srgbClr val="FF00FF"/>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7" presetClass="entr" presetSubtype="0" fill="hold" nodeType="after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900" decel="100000" fill="hold"/>
                                        <p:tgtEl>
                                          <p:spTgt spid="512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122"/>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123"/>
                                        </p:tgtEl>
                                        <p:attrNameLst>
                                          <p:attrName>style.visibility</p:attrName>
                                        </p:attrNameLst>
                                      </p:cBhvr>
                                      <p:to>
                                        <p:strVal val="visible"/>
                                      </p:to>
                                    </p:set>
                                    <p:animEffect transition="in" filter="wheel(4)">
                                      <p:cBhvr>
                                        <p:cTn id="20" dur="1000"/>
                                        <p:tgtEl>
                                          <p:spTgt spid="5123"/>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1000"/>
                                        <p:tgtEl>
                                          <p:spTgt spid="8"/>
                                        </p:tgtEl>
                                      </p:cBhvr>
                                    </p:animEffect>
                                  </p:childTnLst>
                                </p:cTn>
                              </p:par>
                            </p:childTnLst>
                          </p:cTn>
                        </p:par>
                        <p:par>
                          <p:cTn id="31" fill="hold">
                            <p:stCondLst>
                              <p:cond delay="1000"/>
                            </p:stCondLst>
                            <p:childTnLst>
                              <p:par>
                                <p:cTn id="32" presetID="21" presetClass="entr" presetSubtype="4" repeatCount="300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4)">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123" grpId="0"/>
      <p:bldP spid="7" grpId="0"/>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vi-VN" sz="2800" b="1" dirty="0" smtClean="0">
                <a:solidFill>
                  <a:srgbClr val="0000FF"/>
                </a:solidFill>
                <a:latin typeface="Times New Roman" panose="02020603050405020304" pitchFamily="18" charset="0"/>
                <a:cs typeface="Times New Roman" panose="02020603050405020304" pitchFamily="18" charset="0"/>
              </a:rPr>
              <a:t>Lư</a:t>
            </a:r>
            <a:r>
              <a:rPr lang="en-US" sz="2800" b="1" dirty="0" err="1" smtClean="0">
                <a:solidFill>
                  <a:srgbClr val="0000FF"/>
                </a:solidFill>
                <a:latin typeface="Times New Roman" panose="02020603050405020304" pitchFamily="18" charset="0"/>
                <a:cs typeface="Times New Roman" panose="02020603050405020304" pitchFamily="18" charset="0"/>
              </a:rPr>
              <a:t>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xuất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tiêu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thụ</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giải</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Righ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strips(upRight)">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upRigh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strips(upRight)">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upRight)">
                                      <p:cBhvr>
                                        <p:cTn id="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4727348" cy="3109767"/>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a:stretch>
            <a:fillRect/>
          </a:stretch>
        </p:blipFill>
        <p:spPr bwMode="auto">
          <a:xfrm>
            <a:off x="-1" y="3917933"/>
            <a:ext cx="4833257" cy="1743142"/>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4811939" y="1"/>
            <a:ext cx="7380061" cy="6858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plus(in)">
                                      <p:cBhvr>
                                        <p:cTn id="7" dur="10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strips(upRight)">
                                      <p:cBhvr>
                                        <p:cTn id="12" dur="1000"/>
                                        <p:tgtEl>
                                          <p:spTgt spid="2560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strips(downLeft)">
                                      <p:cBhvr>
                                        <p:cTn id="17" dur="10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4705134" cy="523220"/>
          </a:xfrm>
          <a:prstGeom prst="rect">
            <a:avLst/>
          </a:prstGeom>
        </p:spPr>
        <p:txBody>
          <a:bodyPr wrap="none">
            <a:spAutoFit/>
          </a:bodyPr>
          <a:lstStyle/>
          <a:p>
            <a:pPr algn="just"/>
            <a:r>
              <a:rPr lang="en-US" sz="2800" dirty="0" err="1" smtClean="0">
                <a:solidFill>
                  <a:srgbClr val="FF0000"/>
                </a:solidFill>
                <a:latin typeface="Times New Roman" panose="02020603050405020304" pitchFamily="18" charset="0"/>
                <a:cs typeface="Times New Roman" panose="02020603050405020304" pitchFamily="18" charset="0"/>
              </a:rPr>
              <a:t>Nêu</a:t>
            </a:r>
            <a:r>
              <a:rPr lang="en-US" sz="2800" dirty="0" smtClean="0">
                <a:solidFill>
                  <a:srgbClr val="FF0000"/>
                </a:solidFill>
                <a:latin typeface="Times New Roman" panose="02020603050405020304" pitchFamily="18" charset="0"/>
                <a:cs typeface="Times New Roman" panose="02020603050405020304" pitchFamily="18" charset="0"/>
              </a:rPr>
              <a:t> ý </a:t>
            </a:r>
            <a:r>
              <a:rPr lang="en-US" sz="2800" dirty="0" err="1" smtClean="0">
                <a:solidFill>
                  <a:srgbClr val="FF0000"/>
                </a:solidFill>
                <a:latin typeface="Times New Roman" panose="02020603050405020304" pitchFamily="18" charset="0"/>
                <a:cs typeface="Times New Roman" panose="02020603050405020304" pitchFamily="18" charset="0"/>
              </a:rPr>
              <a:t>nghĩa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tháp</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sinh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thái</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style.rotation</p:attrName>
                                        </p:attrNameLst>
                                      </p:cBhvr>
                                      <p:tavLst>
                                        <p:tav tm="0">
                                          <p:val>
                                            <p:fltVal val="90"/>
                                          </p:val>
                                        </p:tav>
                                        <p:tav tm="100000">
                                          <p:val>
                                            <p:fltVal val="0"/>
                                          </p:val>
                                        </p:tav>
                                      </p:tavLst>
                                    </p:anim>
                                    <p:animEffect transition="in" filter="fade">
                                      <p:cBhvr>
                                        <p:cTn id="10" dur="1000"/>
                                        <p:tgtEl>
                                          <p:spTgt spid="26627"/>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166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7" name="TextBox 26"/>
          <p:cNvSpPr txBox="1"/>
          <p:nvPr/>
        </p:nvSpPr>
        <p:spPr>
          <a:xfrm>
            <a:off x="0" y="29039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vi-VN" sz="2800" b="1" dirty="0" smtClean="0">
                <a:solidFill>
                  <a:srgbClr val="0000FF"/>
                </a:solidFill>
                <a:latin typeface="Times New Roman" panose="02020603050405020304" pitchFamily="18" charset="0"/>
                <a:cs typeface="Times New Roman" panose="02020603050405020304" pitchFamily="18" charset="0"/>
              </a:rPr>
              <a:t>Lư</a:t>
            </a:r>
            <a:r>
              <a:rPr lang="en-US" sz="2800" b="1" dirty="0" err="1" smtClean="0">
                <a:solidFill>
                  <a:srgbClr val="0000FF"/>
                </a:solidFill>
                <a:latin typeface="Times New Roman" panose="02020603050405020304" pitchFamily="18" charset="0"/>
                <a:cs typeface="Times New Roman" panose="02020603050405020304" pitchFamily="18" charset="0"/>
              </a:rPr>
              <a:t>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3310369"/>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tập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chung</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9" name="TextBox 28"/>
          <p:cNvSpPr txBox="1"/>
          <p:nvPr/>
        </p:nvSpPr>
        <p:spPr>
          <a:xfrm>
            <a:off x="0" y="37240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chủ</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yếu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30" name="TextBox 29"/>
          <p:cNvSpPr txBox="1"/>
          <p:nvPr/>
        </p:nvSpPr>
        <p:spPr>
          <a:xfrm>
            <a:off x="0" y="41304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xuất</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0" y="4558597"/>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tiêu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thụ</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0" y="4979511"/>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giải</a:t>
            </a:r>
            <a:endParaRPr lang="en-US" sz="2800" dirty="0" smtClean="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5378654"/>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a:t>
            </a:r>
            <a:r>
              <a:rPr lang="en-US" sz="2800" b="1" dirty="0" err="1" smtClean="0">
                <a:solidFill>
                  <a:srgbClr val="0000FF"/>
                </a:solidFill>
                <a:latin typeface="Times New Roman" panose="02020603050405020304" pitchFamily="18" charset="0"/>
                <a:cs typeface="Times New Roman" panose="02020603050405020304" pitchFamily="18" charset="0"/>
              </a:rPr>
              <a:t>Tháp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0" y="578505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Tháp sinh thái giúp xem xét mức độ hiệu quả dinh dưỡng của mỗi bậc dinh dưỡng trong hệ sinh thái.</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upRight)">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strips(upRight)">
                                      <p:cBhvr>
                                        <p:cTn id="1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srcRect/>
          <a:stretch>
            <a:fillRect/>
          </a:stretch>
        </p:blipFill>
        <p:spPr bwMode="auto">
          <a:xfrm>
            <a:off x="4618" y="0"/>
            <a:ext cx="12187382" cy="2971800"/>
          </a:xfrm>
          <a:prstGeom prst="rect">
            <a:avLst/>
          </a:prstGeom>
          <a:noFill/>
          <a:ln w="9525">
            <a:noFill/>
            <a:miter lim="800000"/>
            <a:headEnd/>
            <a:tailEnd/>
          </a:ln>
          <a:effectLst/>
        </p:spPr>
      </p:pic>
      <p:sp>
        <p:nvSpPr>
          <p:cNvPr id="7" name="Rectangle 6"/>
          <p:cNvSpPr/>
          <p:nvPr/>
        </p:nvSpPr>
        <p:spPr>
          <a:xfrm>
            <a:off x="185783" y="2915722"/>
            <a:ext cx="9964587" cy="523220"/>
          </a:xfrm>
          <a:prstGeom prst="rect">
            <a:avLst/>
          </a:prstGeom>
        </p:spPr>
        <p:txBody>
          <a:bodyPr wrap="none">
            <a:spAutoFit/>
          </a:bodyPr>
          <a:lstStyle/>
          <a:p>
            <a:pPr algn="just"/>
            <a:r>
              <a:rPr lang="vi-VN" sz="2800" dirty="0" smtClean="0">
                <a:solidFill>
                  <a:srgbClr val="FF0000"/>
                </a:solidFill>
                <a:latin typeface="Times New Roman" panose="02020603050405020304" pitchFamily="18" charset="0"/>
                <a:cs typeface="Times New Roman" panose="02020603050405020304" pitchFamily="18" charset="0"/>
              </a:rPr>
              <a:t>Hãy xác định tên của ba loại tháp trong hình 41.5. Giải thích vì sao?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3352965"/>
            <a:ext cx="12192000" cy="3108543"/>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Tháp số 1 là </a:t>
            </a:r>
            <a:r>
              <a:rPr lang="vi-VN" sz="2800" b="1" dirty="0" smtClean="0">
                <a:solidFill>
                  <a:srgbClr val="FF00FF"/>
                </a:solidFill>
                <a:latin typeface="Times New Roman" panose="02020603050405020304" pitchFamily="18" charset="0"/>
                <a:cs typeface="Times New Roman" panose="02020603050405020304" pitchFamily="18" charset="0"/>
              </a:rPr>
              <a:t>tháp số lượng</a:t>
            </a:r>
            <a:r>
              <a:rPr lang="vi-VN" sz="2800" dirty="0" smtClean="0">
                <a:solidFill>
                  <a:srgbClr val="FF00FF"/>
                </a:solidFill>
                <a:latin typeface="Times New Roman" panose="02020603050405020304" pitchFamily="18" charset="0"/>
                <a:cs typeface="Times New Roman" panose="02020603050405020304" pitchFamily="18" charset="0"/>
              </a:rPr>
              <a:t>, vì tháp này được xây dựng dựa trên số lượng cá thể sinh vật trên một đơn vị diện tích ở mỗi bậc dinh dưỡng.</a:t>
            </a:r>
          </a:p>
          <a:p>
            <a:pPr algn="just"/>
            <a:r>
              <a:rPr lang="vi-VN" sz="2800" dirty="0" smtClean="0">
                <a:solidFill>
                  <a:srgbClr val="FF00FF"/>
                </a:solidFill>
                <a:latin typeface="Times New Roman" panose="02020603050405020304" pitchFamily="18" charset="0"/>
                <a:cs typeface="Times New Roman" panose="02020603050405020304" pitchFamily="18" charset="0"/>
              </a:rPr>
              <a:t>- Tháp số 2 là </a:t>
            </a:r>
            <a:r>
              <a:rPr lang="vi-VN" sz="2800" b="1" dirty="0" smtClean="0">
                <a:solidFill>
                  <a:srgbClr val="FF00FF"/>
                </a:solidFill>
                <a:latin typeface="Times New Roman" panose="02020603050405020304" pitchFamily="18" charset="0"/>
                <a:cs typeface="Times New Roman" panose="02020603050405020304" pitchFamily="18" charset="0"/>
              </a:rPr>
              <a:t>tháp khối lượng</a:t>
            </a:r>
            <a:r>
              <a:rPr lang="vi-VN" sz="2800" dirty="0" smtClean="0">
                <a:solidFill>
                  <a:srgbClr val="FF00FF"/>
                </a:solidFill>
                <a:latin typeface="Times New Roman" panose="02020603050405020304" pitchFamily="18" charset="0"/>
                <a:cs typeface="Times New Roman" panose="02020603050405020304" pitchFamily="18" charset="0"/>
              </a:rPr>
              <a:t>, vì tháp này được xây dựng dựa trên khối lượng tổng số của tất cả các sinh vật trên một đơn vị diện tích ở mỗi bậc dinh dưỡng.</a:t>
            </a:r>
          </a:p>
          <a:p>
            <a:pPr algn="just"/>
            <a:r>
              <a:rPr lang="vi-VN" sz="2800" dirty="0" smtClean="0">
                <a:solidFill>
                  <a:srgbClr val="FF00FF"/>
                </a:solidFill>
                <a:latin typeface="Times New Roman" panose="02020603050405020304" pitchFamily="18" charset="0"/>
                <a:cs typeface="Times New Roman" panose="02020603050405020304" pitchFamily="18" charset="0"/>
              </a:rPr>
              <a:t>- Tháp số 3 là </a:t>
            </a:r>
            <a:r>
              <a:rPr lang="vi-VN" sz="2800" b="1" dirty="0" smtClean="0">
                <a:solidFill>
                  <a:srgbClr val="FF00FF"/>
                </a:solidFill>
                <a:latin typeface="Times New Roman" panose="02020603050405020304" pitchFamily="18" charset="0"/>
                <a:cs typeface="Times New Roman" panose="02020603050405020304" pitchFamily="18" charset="0"/>
              </a:rPr>
              <a:t>tháp năng lượng</a:t>
            </a:r>
            <a:r>
              <a:rPr lang="vi-VN" sz="2800" dirty="0" smtClean="0">
                <a:solidFill>
                  <a:srgbClr val="FF00FF"/>
                </a:solidFill>
                <a:latin typeface="Times New Roman" panose="02020603050405020304" pitchFamily="18" charset="0"/>
                <a:cs typeface="Times New Roman" panose="02020603050405020304" pitchFamily="18" charset="0"/>
              </a:rPr>
              <a:t>, vì tháp này được xây dựng dựa trên số năng lượng được tích lũy trên một đơn vị diện tích trong một đơn vị thời gian ở mỗi bậc dinh dưỡng.</a:t>
            </a:r>
            <a:endParaRPr lang="vi-VN"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heel(4)">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heel(4)">
                                      <p:cBhvr>
                                        <p:cTn id="17" dur="1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heel(4)">
                                      <p:cBhvr>
                                        <p:cTn id="22"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vi-VN" sz="2800" b="1" dirty="0" smtClean="0">
                <a:solidFill>
                  <a:srgbClr val="0000FF"/>
                </a:solidFill>
                <a:latin typeface="Times New Roman" panose="02020603050405020304" pitchFamily="18" charset="0"/>
                <a:cs typeface="Times New Roman" panose="02020603050405020304" pitchFamily="18" charset="0"/>
              </a:rPr>
              <a:t>Lư</a:t>
            </a:r>
            <a:r>
              <a:rPr lang="en-US" sz="2800" b="1" dirty="0" err="1" smtClean="0">
                <a:solidFill>
                  <a:srgbClr val="0000FF"/>
                </a:solidFill>
                <a:latin typeface="Times New Roman" panose="02020603050405020304" pitchFamily="18" charset="0"/>
                <a:cs typeface="Times New Roman" panose="02020603050405020304" pitchFamily="18" charset="0"/>
              </a:rPr>
              <a:t>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a:t>
            </a:r>
            <a:r>
              <a:rPr lang="en-US" sz="2800" b="1" dirty="0" err="1" smtClean="0">
                <a:solidFill>
                  <a:srgbClr val="0000FF"/>
                </a:solidFill>
                <a:latin typeface="Times New Roman" panose="02020603050405020304" pitchFamily="18" charset="0"/>
                <a:cs typeface="Times New Roman" panose="02020603050405020304" pitchFamily="18" charset="0"/>
              </a:rPr>
              <a:t>Tháp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Tháp sinh thái giúp xem xét mức độ hiệu quả dinh dưỡng của mỗi bậc dinh dưỡng trong hệ sinh thái.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NĂNG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dòng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upRight)">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trips(upRight)">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strips(upRight)">
                                      <p:cBhvr>
                                        <p:cTn id="1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9" grpId="0"/>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pPr algn="just"/>
            <a:r>
              <a:rPr lang="vi-VN" sz="2800" dirty="0" smtClean="0">
                <a:solidFill>
                  <a:srgbClr val="FF0000"/>
                </a:solidFill>
                <a:latin typeface="Times New Roman" panose="02020603050405020304" pitchFamily="18" charset="0"/>
                <a:cs typeface="Times New Roman" panose="02020603050405020304" pitchFamily="18" charset="0"/>
              </a:rPr>
              <a:t>Quan sát hình 41.6, mô tả quá trình trao đổi vật chất và chuyển hóa năng lượng trong hệ sinh thái.</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6628" name="Picture 4"/>
          <p:cNvPicPr>
            <a:picLocks noChangeAspect="1" noChangeArrowheads="1"/>
          </p:cNvPicPr>
          <p:nvPr/>
        </p:nvPicPr>
        <p:blipFill>
          <a:blip r:embed="rId2"/>
          <a:srcRect/>
          <a:stretch>
            <a:fillRect/>
          </a:stretch>
        </p:blipFill>
        <p:spPr bwMode="auto">
          <a:xfrm>
            <a:off x="0" y="876528"/>
            <a:ext cx="6096000" cy="5088928"/>
          </a:xfrm>
          <a:prstGeom prst="rect">
            <a:avLst/>
          </a:prstGeom>
          <a:noFill/>
          <a:ln w="9525">
            <a:noFill/>
            <a:miter lim="800000"/>
            <a:headEnd/>
            <a:tailEnd/>
          </a:ln>
          <a:effectLst/>
        </p:spPr>
      </p:pic>
      <p:sp>
        <p:nvSpPr>
          <p:cNvPr id="5" name="Rectangle 4"/>
          <p:cNvSpPr/>
          <p:nvPr/>
        </p:nvSpPr>
        <p:spPr>
          <a:xfrm>
            <a:off x="6125029" y="415784"/>
            <a:ext cx="6066971" cy="6555641"/>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 Trong hệ sinh thái, các chất vô cơ từ môi trường ngoài truyền vào cơ thể sinh vật, qua các mắt xích của chuỗi và lưới thức ăn (sinh vật sản xuất → sinh vật tiêu thụ → sinh vật phân giải) rồi trả lại môi trường.</a:t>
            </a:r>
          </a:p>
          <a:p>
            <a:pPr algn="just"/>
            <a:r>
              <a:rPr lang="vi-VN" sz="2800" dirty="0" smtClean="0">
                <a:solidFill>
                  <a:srgbClr val="FF00FF"/>
                </a:solidFill>
                <a:latin typeface="Times New Roman" panose="02020603050405020304" pitchFamily="18" charset="0"/>
                <a:cs typeface="Times New Roman" panose="02020603050405020304" pitchFamily="18" charset="0"/>
              </a:rPr>
              <a:t>- Nguồn năng lượng trong hệ sinh thái phần lớn được lấy từ năng lượng ánh sáng mặt trời. Năng lượng từ ánh sáng mặt trời được truyền vào quần xã ở mắt xích đầu tiên là sinh vật sản xuất, sau đó truyền theo một chiều qua các bậc dinh dưỡng, năng lượng giảm dần do sinh vật sử dụng và trả lại môi trường dưới dạng nhiệt.</a:t>
            </a:r>
            <a:endParaRPr lang="vi-VN" sz="2800"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1000"/>
                                        <p:tgtEl>
                                          <p:spTgt spid="7"/>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26628"/>
                                        </p:tgtEl>
                                        <p:attrNameLst>
                                          <p:attrName>style.visibility</p:attrName>
                                        </p:attrNameLst>
                                      </p:cBhvr>
                                      <p:to>
                                        <p:strVal val="visible"/>
                                      </p:to>
                                    </p:set>
                                    <p:anim calcmode="lin" valueType="num">
                                      <p:cBhvr>
                                        <p:cTn id="11" dur="1000" fill="hold"/>
                                        <p:tgtEl>
                                          <p:spTgt spid="26628"/>
                                        </p:tgtEl>
                                        <p:attrNameLst>
                                          <p:attrName>ppt_w</p:attrName>
                                        </p:attrNameLst>
                                      </p:cBhvr>
                                      <p:tavLst>
                                        <p:tav tm="0">
                                          <p:val>
                                            <p:fltVal val="0"/>
                                          </p:val>
                                        </p:tav>
                                        <p:tav tm="100000">
                                          <p:val>
                                            <p:strVal val="#ppt_w"/>
                                          </p:val>
                                        </p:tav>
                                      </p:tavLst>
                                    </p:anim>
                                    <p:anim calcmode="lin" valueType="num">
                                      <p:cBhvr>
                                        <p:cTn id="12" dur="1000" fill="hold"/>
                                        <p:tgtEl>
                                          <p:spTgt spid="26628"/>
                                        </p:tgtEl>
                                        <p:attrNameLst>
                                          <p:attrName>ppt_h</p:attrName>
                                        </p:attrNameLst>
                                      </p:cBhvr>
                                      <p:tavLst>
                                        <p:tav tm="0">
                                          <p:val>
                                            <p:fltVal val="0"/>
                                          </p:val>
                                        </p:tav>
                                        <p:tav tm="100000">
                                          <p:val>
                                            <p:strVal val="#ppt_h"/>
                                          </p:val>
                                        </p:tav>
                                      </p:tavLst>
                                    </p:anim>
                                    <p:anim calcmode="lin" valueType="num">
                                      <p:cBhvr>
                                        <p:cTn id="13" dur="1000" fill="hold"/>
                                        <p:tgtEl>
                                          <p:spTgt spid="26628"/>
                                        </p:tgtEl>
                                        <p:attrNameLst>
                                          <p:attrName>style.rotation</p:attrName>
                                        </p:attrNameLst>
                                      </p:cBhvr>
                                      <p:tavLst>
                                        <p:tav tm="0">
                                          <p:val>
                                            <p:fltVal val="90"/>
                                          </p:val>
                                        </p:tav>
                                        <p:tav tm="100000">
                                          <p:val>
                                            <p:fltVal val="0"/>
                                          </p:val>
                                        </p:tav>
                                      </p:tavLst>
                                    </p:anim>
                                    <p:animEffect transition="in" filter="fade">
                                      <p:cBhvr>
                                        <p:cTn id="14" dur="1000"/>
                                        <p:tgtEl>
                                          <p:spTgt spid="2662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1000"/>
                                        <p:tgtEl>
                                          <p:spTgt spid="5">
                                            <p:txEl>
                                              <p:pRg st="1" end="1"/>
                                            </p:txEl>
                                          </p:spTgt>
                                        </p:tgtEl>
                                      </p:cBhvr>
                                    </p:animEffect>
                                    <p:anim calcmode="lin" valueType="num">
                                      <p:cBhvr>
                                        <p:cTn id="2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126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0" y="168476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2. </a:t>
            </a:r>
            <a:r>
              <a:rPr lang="vi-VN" sz="2800" b="1" dirty="0" smtClean="0">
                <a:solidFill>
                  <a:srgbClr val="0000FF"/>
                </a:solidFill>
                <a:latin typeface="Times New Roman" panose="02020603050405020304" pitchFamily="18" charset="0"/>
                <a:cs typeface="Times New Roman" panose="02020603050405020304" pitchFamily="18" charset="0"/>
              </a:rPr>
              <a:t>Lư</a:t>
            </a:r>
            <a:r>
              <a:rPr lang="en-US" sz="2800" b="1" dirty="0" err="1" smtClean="0">
                <a:solidFill>
                  <a:srgbClr val="0000FF"/>
                </a:solidFill>
                <a:latin typeface="Times New Roman" panose="02020603050405020304" pitchFamily="18" charset="0"/>
                <a:cs typeface="Times New Roman" panose="02020603050405020304" pitchFamily="18" charset="0"/>
              </a:rPr>
              <a:t>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20839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3. </a:t>
            </a:r>
            <a:r>
              <a:rPr lang="en-US" sz="2800" b="1" dirty="0" err="1" smtClean="0">
                <a:solidFill>
                  <a:srgbClr val="0000FF"/>
                </a:solidFill>
                <a:latin typeface="Times New Roman" panose="02020603050405020304" pitchFamily="18" charset="0"/>
                <a:cs typeface="Times New Roman" panose="02020603050405020304" pitchFamily="18" charset="0"/>
              </a:rPr>
              <a:t>Tháp</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0" y="2490311"/>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vi-VN" sz="2800" dirty="0" smtClean="0">
                <a:solidFill>
                  <a:srgbClr val="0000FF"/>
                </a:solidFill>
                <a:latin typeface="Times New Roman" panose="02020603050405020304" pitchFamily="18" charset="0"/>
                <a:cs typeface="Times New Roman" panose="02020603050405020304" pitchFamily="18" charset="0"/>
              </a:rPr>
              <a:t>Tháp sinh thái giúp xem xét mức độ hiệu quả dinh dưỡng của mỗi bậc dinh dưỡng trong hệ sinh thái.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0" y="3382940"/>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0" y="3789340"/>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NĂNG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0" y="4602140"/>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dòng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5857626"/>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TẦM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TRỌNG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VIỆT</a:t>
            </a:r>
            <a:r>
              <a:rPr lang="en-US" sz="2800" b="1" dirty="0" smtClean="0">
                <a:solidFill>
                  <a:srgbClr val="0000FF"/>
                </a:solidFill>
                <a:latin typeface="Times New Roman" panose="02020603050405020304" pitchFamily="18" charset="0"/>
                <a:cs typeface="Times New Roman" panose="02020603050405020304" pitchFamily="18" charset="0"/>
              </a:rPr>
              <a:t> NAM</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47776"/>
            <a:ext cx="12192001" cy="954107"/>
          </a:xfrm>
          <a:prstGeom prst="rect">
            <a:avLst/>
          </a:prstGeom>
        </p:spPr>
        <p:txBody>
          <a:bodyPr wrap="square">
            <a:spAutoFit/>
          </a:bodyPr>
          <a:lstStyle/>
          <a:p>
            <a:pPr algn="just"/>
            <a:r>
              <a:rPr lang="vi-VN" sz="2800" dirty="0" smtClean="0">
                <a:solidFill>
                  <a:srgbClr val="FF0000"/>
                </a:solidFill>
                <a:latin typeface="+mj-lt"/>
              </a:rPr>
              <a:t>Quan sát hình 41.7, vận dụng những hiểu biết của bản thân, hãy nêu đặc điểm, ý nghĩa của mỗi hệ sinh thái.</a:t>
            </a:r>
            <a:endParaRPr lang="vi-VN" sz="2800" dirty="0" smtClean="0">
              <a:solidFill>
                <a:srgbClr val="FF0000"/>
              </a:solidFill>
              <a:latin typeface="+mj-lt"/>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442298"/>
            <a:ext cx="12192000" cy="4401205"/>
          </a:xfrm>
          <a:prstGeom prst="rect">
            <a:avLst/>
          </a:prstGeom>
          <a:solidFill>
            <a:schemeClr val="bg1"/>
          </a:solidFill>
        </p:spPr>
        <p:txBody>
          <a:bodyPr wrap="square">
            <a:spAutoFit/>
          </a:bodyPr>
          <a:lstStyle/>
          <a:p>
            <a:pPr algn="just"/>
            <a:r>
              <a:rPr lang="vi-VN" sz="2800" dirty="0" smtClean="0">
                <a:solidFill>
                  <a:srgbClr val="FF00FF"/>
                </a:solidFill>
                <a:latin typeface="+mj-lt"/>
              </a:rPr>
              <a:t>- Hệ sinh thái rừng Cúc Phương:</a:t>
            </a:r>
          </a:p>
          <a:p>
            <a:pPr algn="just"/>
            <a:r>
              <a:rPr lang="vi-VN" sz="2800" dirty="0" smtClean="0">
                <a:solidFill>
                  <a:srgbClr val="FF00FF"/>
                </a:solidFill>
                <a:latin typeface="+mj-lt"/>
              </a:rPr>
              <a:t>+ Đặc điểm: Là hệ sinh thái rừng nhiệt đới gió mùa, xanh quanh năm, có quần thể động, thực vật vô cùng phong phú và đa dạng. Thảm thực vật Cúc Phương với ưu thế là rừng trên núi đá vôi, có thể hình thành nên nhiều tầng tán, nhưng do địa hình dốc nên tầng tán thường không liên tục. Là nơi sinh sống của nhiều loài thú, chim, bò sát, lưỡng cư và hàng ngàn loài côn trùng, trong đó có nhiều loài nằm trong sách đỏ Việt Nam.</a:t>
            </a:r>
          </a:p>
          <a:p>
            <a:pPr algn="just"/>
            <a:r>
              <a:rPr lang="vi-VN" sz="2800" dirty="0" smtClean="0">
                <a:solidFill>
                  <a:srgbClr val="FF00FF"/>
                </a:solidFill>
                <a:latin typeface="+mj-lt"/>
              </a:rPr>
              <a:t>+ Ý nghĩa: Hệ sinh thái rừng Cúc Phương là nơi dự trữ nguồn gene phong phú, bảo vệ các loài sinh vật, điều hòa khí hậu, bảo vệ đa dạng sinh học; đồng thời, cũng là nơi tham quan du lịch tạo sự phát triển kinh tế bền vững.</a:t>
            </a:r>
            <a:endParaRPr lang="vi-VN" sz="28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6" fill="hold" grpId="1" nodeType="clickEffect">
                                  <p:stCondLst>
                                    <p:cond delay="0"/>
                                  </p:stCondLst>
                                  <p:childTnLst>
                                    <p:animEffect transition="out" filter="barn(inHorizontal)">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par>
                                <p:cTn id="19" presetID="21"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41: </a:t>
            </a:r>
            <a:r>
              <a:rPr lang="en-US" sz="3600" b="1" dirty="0" err="1" smtClean="0">
                <a:solidFill>
                  <a:srgbClr val="0000FF"/>
                </a:solidFill>
                <a:latin typeface="Times New Roman" panose="02020603050405020304" pitchFamily="18" charset="0"/>
                <a:cs typeface="Times New Roman" panose="02020603050405020304" pitchFamily="18" charset="0"/>
              </a:rPr>
              <a:t>HỆ</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SINH</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THÁI</a:t>
            </a:r>
            <a:r>
              <a:rPr lang="en-US" sz="3600" b="1" dirty="0" smtClean="0">
                <a:solidFill>
                  <a:srgbClr val="0000FF"/>
                </a:solidFill>
                <a:latin typeface="Times New Roman" panose="02020603050405020304" pitchFamily="18" charset="0"/>
                <a:cs typeface="Times New Roman" panose="02020603050405020304" pitchFamily="18" charset="0"/>
              </a:rPr>
              <a:t>.</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0" y="1909936"/>
            <a:ext cx="12192000"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8: </a:t>
            </a:r>
            <a:r>
              <a:rPr lang="en-US" sz="4800" b="1" cap="none" spc="0" dirty="0" err="1" smtClean="0">
                <a:ln w="11430"/>
                <a:solidFill>
                  <a:srgbClr val="FF00FF"/>
                </a:solidFill>
                <a:effectLst>
                  <a:outerShdw blurRad="80000" dist="40000" dir="5040000" algn="tl">
                    <a:srgbClr val="000000">
                      <a:alpha val="30000"/>
                    </a:srgbClr>
                  </a:outerShdw>
                </a:effectLst>
              </a:rPr>
              <a:t>SINH</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THÁI</a:t>
            </a:r>
            <a:endParaRPr lang="en-US" sz="4800" b="1" cap="none" spc="0" dirty="0">
              <a:ln w="11430"/>
              <a:solidFill>
                <a:srgbClr val="FF00FF"/>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r>
              <a:rPr lang="vi-VN" sz="3200" dirty="0" smtClean="0">
                <a:solidFill>
                  <a:srgbClr val="FF00FF"/>
                </a:solidFill>
                <a:latin typeface="+mj-lt"/>
              </a:rPr>
              <a:t>- Hệ sinh thái biển Nha Trang:</a:t>
            </a:r>
          </a:p>
          <a:p>
            <a:r>
              <a:rPr lang="vi-VN" sz="3200" dirty="0" smtClean="0">
                <a:solidFill>
                  <a:srgbClr val="FF00FF"/>
                </a:solidFill>
                <a:latin typeface="+mj-lt"/>
              </a:rPr>
              <a:t>+ Đặc điểm: Là nơi có độ đa dạng sinh học cao, là nơi cư trú của nhiều loài san hô, cá cảnh biển và các loài hải sản. Các loài thực vật, tảo, rong biển cũng góp phần tạo nên đa dạng sinh học.</a:t>
            </a:r>
          </a:p>
          <a:p>
            <a:r>
              <a:rPr lang="vi-VN" sz="3200" dirty="0" smtClean="0">
                <a:solidFill>
                  <a:srgbClr val="FF00FF"/>
                </a:solidFill>
                <a:latin typeface="+mj-lt"/>
              </a:rPr>
              <a:t>+ Ý nghĩa: Hệ sinh thái biển Nha trang là nơi dự trữ nguồn gen phong phú, có vai trò quan trọng đối với tự nhiên và con người: tham gia điều hòa khí hậu, là nơi sống của nhiều loài sinh vật, cung cấp nhiều sản phẩm có giá trị cho con người; đồng thời, cũng là nơi tham quan du lịch tạo sự phát triển kinh tế bền vững.</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192000" cy="3339210"/>
          </a:xfrm>
          <a:prstGeom prst="rect">
            <a:avLst/>
          </a:prstGeom>
          <a:noFill/>
          <a:ln w="9525">
            <a:noFill/>
            <a:miter lim="800000"/>
            <a:headEnd/>
            <a:tailEnd/>
          </a:ln>
          <a:effectLst/>
        </p:spPr>
      </p:pic>
      <p:sp>
        <p:nvSpPr>
          <p:cNvPr id="7" name="Rectangle 6"/>
          <p:cNvSpPr/>
          <p:nvPr/>
        </p:nvSpPr>
        <p:spPr>
          <a:xfrm>
            <a:off x="0" y="2318885"/>
            <a:ext cx="12192000" cy="4524315"/>
          </a:xfrm>
          <a:prstGeom prst="rect">
            <a:avLst/>
          </a:prstGeom>
          <a:solidFill>
            <a:schemeClr val="bg1"/>
          </a:solidFill>
        </p:spPr>
        <p:txBody>
          <a:bodyPr wrap="square">
            <a:spAutoFit/>
          </a:bodyPr>
          <a:lstStyle/>
          <a:p>
            <a:pPr algn="just"/>
            <a:r>
              <a:rPr lang="vi-VN" sz="3200" dirty="0" smtClean="0">
                <a:solidFill>
                  <a:srgbClr val="FF00FF"/>
                </a:solidFill>
                <a:latin typeface="+mj-lt"/>
              </a:rPr>
              <a:t>- Hệ sinh thái nông nghiệp vùng đồng bằng sông Cửu Long:</a:t>
            </a:r>
          </a:p>
          <a:p>
            <a:pPr algn="just"/>
            <a:r>
              <a:rPr lang="vi-VN" sz="3200" dirty="0" smtClean="0">
                <a:solidFill>
                  <a:srgbClr val="FF00FF"/>
                </a:solidFill>
                <a:latin typeface="+mj-lt"/>
              </a:rPr>
              <a:t>+ Đặc điểm: Là nơi canh tác đa dạng nhưng chủ yếu dựa trên nền lúa, đây là hệ sinh thái được duy trì dưới tác động thường xuyên của con người.</a:t>
            </a:r>
          </a:p>
          <a:p>
            <a:pPr algn="just"/>
            <a:r>
              <a:rPr lang="vi-VN" sz="3200" dirty="0" smtClean="0">
                <a:solidFill>
                  <a:srgbClr val="FF00FF"/>
                </a:solidFill>
                <a:latin typeface="+mj-lt"/>
              </a:rPr>
              <a:t>+ Ý nghĩa: Hệ sinh thái nông nghiệp vùng đồng bằng sông Cửu Long có vai trò rất quan trọng trong sản xuất nông nghiệp tạo ra lương thực, thực phẩm và cung cấp nguyên liệu cho công nghiệp tạo đà cho sự phát triển kinh tế; ngoài ra, hệ sinh thái này cũng có vai trò quan trọng trong bảo vệ đa dạng sinh học,…</a:t>
            </a:r>
            <a:endParaRPr lang="vi-VN" sz="32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4" name="TextBox 23"/>
          <p:cNvSpPr txBox="1"/>
          <p:nvPr/>
        </p:nvSpPr>
        <p:spPr>
          <a:xfrm>
            <a:off x="0" y="83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0" y="1263853"/>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III. </a:t>
            </a:r>
            <a:r>
              <a:rPr lang="en-US" sz="2800" b="1" dirty="0" err="1" smtClean="0">
                <a:solidFill>
                  <a:srgbClr val="0000FF"/>
                </a:solidFill>
                <a:latin typeface="Times New Roman" panose="02020603050405020304" pitchFamily="18" charset="0"/>
                <a:cs typeface="Times New Roman" panose="02020603050405020304" pitchFamily="18" charset="0"/>
              </a:rPr>
              <a:t>TRAO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ĐỔI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CHẤT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CHUYỂN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HÓA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NĂNG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LƯỢNG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TRONG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0" y="2076653"/>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chuyển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hóa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đổi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giữa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dòng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năng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lượng</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3303111"/>
            <a:ext cx="12192000" cy="954107"/>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IV. </a:t>
            </a:r>
            <a:r>
              <a:rPr lang="en-US" sz="2800" b="1" dirty="0" err="1" smtClean="0">
                <a:solidFill>
                  <a:srgbClr val="0000FF"/>
                </a:solidFill>
                <a:latin typeface="Times New Roman" panose="02020603050405020304" pitchFamily="18" charset="0"/>
                <a:cs typeface="Times New Roman" panose="02020603050405020304" pitchFamily="18" charset="0"/>
              </a:rPr>
              <a:t>TẦM</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QUAN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TRỌNG</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BẢO</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MỘT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SỐ</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ĐIỂN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HÌNH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CỦA</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VIỆT</a:t>
            </a:r>
            <a:r>
              <a:rPr lang="en-US" sz="2800" b="1" dirty="0" smtClean="0">
                <a:solidFill>
                  <a:srgbClr val="0000FF"/>
                </a:solidFill>
                <a:latin typeface="Times New Roman" panose="02020603050405020304" pitchFamily="18" charset="0"/>
                <a:cs typeface="Times New Roman" panose="02020603050405020304" pitchFamily="18" charset="0"/>
              </a:rPr>
              <a:t> NAM</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0" y="4166711"/>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ven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những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hình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Việt</a:t>
            </a:r>
            <a:r>
              <a:rPr lang="en-US" sz="2800" dirty="0" smtClean="0">
                <a:solidFill>
                  <a:srgbClr val="0000FF"/>
                </a:solidFill>
                <a:latin typeface="Times New Roman" panose="02020603050405020304" pitchFamily="18" charset="0"/>
                <a:cs typeface="Times New Roman" panose="02020603050405020304" pitchFamily="18" charset="0"/>
              </a:rPr>
              <a:t> Nam.</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0" y="4986769"/>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pháp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được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thực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hiện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nhằm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duy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cải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xây</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dựng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bảo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tồn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dụng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hợp</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phòng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chống</a:t>
            </a:r>
            <a:r>
              <a:rPr lang="en-US" sz="2800" dirty="0" smtClean="0">
                <a:solidFill>
                  <a:srgbClr val="0000FF"/>
                </a:solidFill>
                <a:latin typeface="Times New Roman" panose="02020603050405020304" pitchFamily="18" charset="0"/>
                <a:cs typeface="Times New Roman" panose="02020603050405020304" pitchFamily="18" charset="0"/>
              </a:rPr>
              <a:t> ô </a:t>
            </a:r>
            <a:r>
              <a:rPr lang="en-US" sz="2800" dirty="0" err="1" smtClean="0">
                <a:solidFill>
                  <a:srgbClr val="0000FF"/>
                </a:solidFill>
                <a:latin typeface="Times New Roman" panose="02020603050405020304" pitchFamily="18" charset="0"/>
                <a:cs typeface="Times New Roman" panose="02020603050405020304" pitchFamily="18" charset="0"/>
              </a:rPr>
              <a:t>nhiễm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0" y="2104571"/>
            <a:ext cx="12192000" cy="584775"/>
          </a:xfrm>
          <a:prstGeom prst="rect">
            <a:avLst/>
          </a:prstGeom>
          <a:blipFill>
            <a:blip r:embed="rId2"/>
            <a:tile tx="0" ty="0" sx="100000" sy="100000" flip="none" algn="tl"/>
          </a:blipFill>
          <a:ln w="38100">
            <a:solidFill>
              <a:srgbClr val="00FFFF"/>
            </a:solidFill>
          </a:ln>
        </p:spPr>
        <p:txBody>
          <a:bodyPr wrap="square">
            <a:spAutoFit/>
          </a:bodyPr>
          <a:lstStyle/>
          <a:p>
            <a:pPr algn="just"/>
            <a:r>
              <a:rPr lang="en-US" sz="3200" dirty="0" err="1" smtClean="0">
                <a:solidFill>
                  <a:srgbClr val="FF0000"/>
                </a:solidFill>
                <a:latin typeface="Times New Roman" panose="02020603050405020304" pitchFamily="18" charset="0"/>
                <a:cs typeface="Times New Roman" panose="02020603050405020304" pitchFamily="18" charset="0"/>
              </a:rPr>
              <a:t>Để</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vệ</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hệ</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thái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chúng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thực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hiện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những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biện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pháp</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nào</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upRight)">
                                      <p:cBhvr>
                                        <p:cTn id="17" dur="1000"/>
                                        <p:tgtEl>
                                          <p:spTgt spid="29"/>
                                        </p:tgtEl>
                                      </p:cBhvr>
                                    </p:animEffect>
                                  </p:childTnLst>
                                </p:cTn>
                              </p:par>
                              <p:par>
                                <p:cTn id="18" presetID="18" presetClass="exit" presetSubtype="12" fill="hold" grpId="1" nodeType="withEffect">
                                  <p:stCondLst>
                                    <p:cond delay="0"/>
                                  </p:stCondLst>
                                  <p:childTnLst>
                                    <p:animEffect transition="out" filter="strips(downLeft)">
                                      <p:cBhvr>
                                        <p:cTn id="19" dur="1000"/>
                                        <p:tgtEl>
                                          <p:spTgt spid="30"/>
                                        </p:tgtEl>
                                      </p:cBhvr>
                                    </p:animEffect>
                                    <p:set>
                                      <p:cBhvr>
                                        <p:cTn id="2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51087" y="132724"/>
            <a:ext cx="8040914" cy="6494085"/>
          </a:xfrm>
          <a:prstGeom prst="rect">
            <a:avLst/>
          </a:prstGeom>
          <a:solidFill>
            <a:schemeClr val="bg1"/>
          </a:solidFill>
        </p:spPr>
        <p:txBody>
          <a:bodyPr wrap="square">
            <a:spAutoFit/>
          </a:bodyPr>
          <a:lstStyle/>
          <a:p>
            <a:pPr algn="just"/>
            <a:r>
              <a:rPr lang="vi-VN" sz="3200" dirty="0" smtClean="0">
                <a:solidFill>
                  <a:srgbClr val="FF00FF"/>
                </a:solidFill>
                <a:latin typeface="+mj-lt"/>
              </a:rPr>
              <a:t>- Cung cấp đầy đủ các chất dinh dưỡng cho cây trồng một cách an toàn, ít gây ngộ độc, sốc phân cho cây trồng.</a:t>
            </a:r>
          </a:p>
          <a:p>
            <a:pPr algn="just"/>
            <a:r>
              <a:rPr lang="vi-VN" sz="3200" dirty="0" smtClean="0">
                <a:solidFill>
                  <a:srgbClr val="FF00FF"/>
                </a:solidFill>
                <a:latin typeface="+mj-lt"/>
              </a:rPr>
              <a:t>- Giúp cải tạo đất: Phân bón hữu cơ giúp bổ sung lượng mùn lớn cho đất, nhờ đó, giúp cải tạo đất bạc màu, đất nghèo dinh dưỡng mà không làm mất cân bằng pH của đất; làm tăng độ tơi xốp, thoáng khí cho đất.</a:t>
            </a:r>
          </a:p>
          <a:p>
            <a:pPr algn="just"/>
            <a:r>
              <a:rPr lang="vi-VN" sz="3200" dirty="0" smtClean="0">
                <a:solidFill>
                  <a:srgbClr val="FF00FF"/>
                </a:solidFill>
                <a:latin typeface="+mj-lt"/>
              </a:rPr>
              <a:t>- Tạo điều kiện cho hệ vi sinh vật đất phát triển.</a:t>
            </a:r>
          </a:p>
          <a:p>
            <a:pPr algn="just"/>
            <a:r>
              <a:rPr lang="vi-VN" sz="3200" dirty="0" smtClean="0">
                <a:solidFill>
                  <a:srgbClr val="FF00FF"/>
                </a:solidFill>
                <a:latin typeface="+mj-lt"/>
              </a:rPr>
              <a:t>→ Như vậy, việc khuyến khích sử dụng các loại phân bón hữu cơ thay cho các loại phân bón hóa học sẽ giúp hệ sinh thái nông nghiệp phát triển bền vững.</a:t>
            </a:r>
            <a:endParaRPr lang="vi-VN" sz="32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0" y="1393344"/>
            <a:ext cx="4238171" cy="410101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785840"/>
            <a:ext cx="12191649" cy="4657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986528"/>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1</a:t>
            </a:r>
            <a:r>
              <a:rPr lang="vi-VN" sz="2800" b="1" dirty="0" smtClean="0">
                <a:latin typeface="Times New Roman" panose="02020603050405020304" pitchFamily="18" charset="0"/>
                <a:cs typeface="Times New Roman" panose="02020603050405020304" pitchFamily="18" charset="0"/>
              </a:rPr>
              <a:t>: </a:t>
            </a:r>
            <a:r>
              <a:rPr lang="vi-VN" sz="2800" dirty="0" smtClean="0"/>
              <a:t> </a:t>
            </a:r>
            <a:r>
              <a:rPr lang="vi-VN" sz="2800" dirty="0" smtClean="0">
                <a:latin typeface="+mj-lt"/>
              </a:rPr>
              <a:t>Hệ sinh thái là một hệ thống sinh học hoàn chỉnh và tương đối ổn định, bao gồm</a:t>
            </a:r>
          </a:p>
          <a:p>
            <a:r>
              <a:rPr lang="vi-VN" sz="2800" b="1" dirty="0" smtClean="0">
                <a:latin typeface="+mj-lt"/>
              </a:rPr>
              <a:t>A.</a:t>
            </a:r>
            <a:r>
              <a:rPr lang="vi-VN" sz="2800" dirty="0" smtClean="0">
                <a:latin typeface="+mj-lt"/>
              </a:rPr>
              <a:t> quần xã sinh vật và môi trường sống của quần xã sinh vật.</a:t>
            </a:r>
          </a:p>
          <a:p>
            <a:r>
              <a:rPr lang="vi-VN" sz="2800" b="1" dirty="0" smtClean="0">
                <a:latin typeface="+mj-lt"/>
              </a:rPr>
              <a:t>B.</a:t>
            </a:r>
            <a:r>
              <a:rPr lang="vi-VN" sz="2800" dirty="0" smtClean="0">
                <a:latin typeface="+mj-lt"/>
              </a:rPr>
              <a:t> các quần thể sinh vật và môi trường sống của chúng.</a:t>
            </a:r>
          </a:p>
          <a:p>
            <a:r>
              <a:rPr lang="vi-VN" sz="2800" b="1" dirty="0" smtClean="0">
                <a:latin typeface="+mj-lt"/>
              </a:rPr>
              <a:t>C.</a:t>
            </a:r>
            <a:r>
              <a:rPr lang="vi-VN" sz="2800" dirty="0" smtClean="0">
                <a:latin typeface="+mj-lt"/>
              </a:rPr>
              <a:t> các nhóm sinh vật và môi trường sống của chúng.</a:t>
            </a:r>
          </a:p>
          <a:p>
            <a:r>
              <a:rPr lang="vi-VN" sz="2800" b="1" dirty="0" smtClean="0">
                <a:latin typeface="+mj-lt"/>
              </a:rPr>
              <a:t>D.</a:t>
            </a:r>
            <a:r>
              <a:rPr lang="vi-VN" sz="2800" dirty="0" smtClean="0">
                <a:latin typeface="+mj-lt"/>
              </a:rPr>
              <a:t> các nhóm thực vật, động vật và môi trường sống.</a:t>
            </a:r>
            <a:endParaRPr lang="en-US" sz="2800" dirty="0" smtClean="0">
              <a:latin typeface="+mj-lt"/>
            </a:endParaRPr>
          </a:p>
          <a:p>
            <a:r>
              <a:rPr lang="vi-VN" sz="2800" b="1" dirty="0" smtClean="0">
                <a:latin typeface="+mj-lt"/>
              </a:rPr>
              <a:t>Bài </a:t>
            </a:r>
            <a:r>
              <a:rPr lang="en-US" sz="2800" b="1" dirty="0" smtClean="0">
                <a:latin typeface="Times New Roman" panose="02020603050405020304" pitchFamily="18" charset="0"/>
                <a:cs typeface="Times New Roman" panose="02020603050405020304" pitchFamily="18" charset="0"/>
              </a:rPr>
              <a:t>2</a:t>
            </a:r>
            <a:r>
              <a:rPr lang="vi-VN" sz="2800" b="1" dirty="0" smtClean="0">
                <a:latin typeface="+mj-lt"/>
              </a:rPr>
              <a:t>: </a:t>
            </a:r>
            <a:r>
              <a:rPr lang="vi-VN" sz="2800" dirty="0" smtClean="0">
                <a:latin typeface="+mj-lt"/>
              </a:rPr>
              <a:t>Yếu tố nào sau đây không thuộc thành phần hữu sinh của hệ sinh thái?</a:t>
            </a:r>
          </a:p>
          <a:p>
            <a:r>
              <a:rPr lang="vi-VN" sz="2800" b="1" dirty="0" smtClean="0">
                <a:latin typeface="+mj-lt"/>
              </a:rPr>
              <a:t>A.</a:t>
            </a:r>
            <a:r>
              <a:rPr lang="vi-VN" sz="2800" dirty="0" smtClean="0">
                <a:latin typeface="+mj-lt"/>
              </a:rPr>
              <a:t> Cây xanh.   </a:t>
            </a:r>
            <a:r>
              <a:rPr lang="vi-VN" sz="2800" b="1" dirty="0" smtClean="0">
                <a:latin typeface="+mj-lt"/>
              </a:rPr>
              <a:t>B.</a:t>
            </a:r>
            <a:r>
              <a:rPr lang="vi-VN" sz="2800" dirty="0" smtClean="0">
                <a:latin typeface="+mj-lt"/>
              </a:rPr>
              <a:t> Côn trùng.    </a:t>
            </a:r>
            <a:r>
              <a:rPr lang="vi-VN" sz="2800" b="1" dirty="0" smtClean="0">
                <a:latin typeface="+mj-lt"/>
              </a:rPr>
              <a:t>C.</a:t>
            </a:r>
            <a:r>
              <a:rPr lang="vi-VN" sz="2800" dirty="0" smtClean="0">
                <a:latin typeface="+mj-lt"/>
              </a:rPr>
              <a:t> Nấm.  </a:t>
            </a:r>
            <a:r>
              <a:rPr lang="en-US" sz="2800" dirty="0" smtClean="0">
                <a:latin typeface="+mj-lt"/>
              </a:rPr>
              <a:t>	</a:t>
            </a:r>
            <a:r>
              <a:rPr lang="vi-VN" sz="2800" b="1" dirty="0" smtClean="0">
                <a:latin typeface="+mj-lt"/>
              </a:rPr>
              <a:t>D.</a:t>
            </a:r>
            <a:r>
              <a:rPr lang="vi-VN" sz="2800" dirty="0" smtClean="0">
                <a:latin typeface="+mj-lt"/>
              </a:rPr>
              <a:t> Cây gỗ mục.</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3</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Sinh vật nào sau đây thuộc nhóm sinh vật phân giải trong hệ sinh thái?</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Châu chấu.     </a:t>
            </a:r>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Cò.         </a:t>
            </a:r>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Ếch.        </a:t>
            </a:r>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Vi khuẩn.</a:t>
            </a:r>
          </a:p>
          <a:p>
            <a:r>
              <a:rPr lang="vi-VN" sz="2800" b="1" dirty="0" smtClean="0">
                <a:latin typeface="Times New Roman" panose="02020603050405020304" pitchFamily="18" charset="0"/>
                <a:cs typeface="Times New Roman" panose="02020603050405020304" pitchFamily="18" charset="0"/>
              </a:rPr>
              <a:t>Bài </a:t>
            </a:r>
            <a:r>
              <a:rPr lang="en-US" sz="2800" b="1" dirty="0" smtClean="0">
                <a:latin typeface="Times New Roman" panose="02020603050405020304" pitchFamily="18" charset="0"/>
                <a:cs typeface="Times New Roman" panose="02020603050405020304" pitchFamily="18" charset="0"/>
              </a:rPr>
              <a:t>4</a:t>
            </a:r>
            <a:r>
              <a:rPr 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Sơ đồ nào dưới đây mô tả đúng một chuỗi thức ăn trong hệ sinh thái?</a:t>
            </a:r>
          </a:p>
          <a:p>
            <a:r>
              <a:rPr lang="vi-VN" sz="2800" b="1" dirty="0" smtClean="0">
                <a:latin typeface="Times New Roman" panose="02020603050405020304" pitchFamily="18" charset="0"/>
                <a:cs typeface="Times New Roman" panose="02020603050405020304" pitchFamily="18" charset="0"/>
              </a:rPr>
              <a:t>A.</a:t>
            </a:r>
            <a:r>
              <a:rPr lang="vi-VN" sz="2800" dirty="0" smtClean="0">
                <a:latin typeface="Times New Roman" panose="02020603050405020304" pitchFamily="18" charset="0"/>
                <a:cs typeface="Times New Roman" panose="02020603050405020304" pitchFamily="18" charset="0"/>
              </a:rPr>
              <a:t> Cỏ → châu chấu → rắn → gà → vi khuẩn.  </a:t>
            </a:r>
          </a:p>
          <a:p>
            <a:r>
              <a:rPr lang="vi-VN" sz="2800" b="1" dirty="0" smtClean="0">
                <a:latin typeface="Times New Roman" panose="02020603050405020304" pitchFamily="18" charset="0"/>
                <a:cs typeface="Times New Roman" panose="02020603050405020304" pitchFamily="18" charset="0"/>
              </a:rPr>
              <a:t>B.</a:t>
            </a:r>
            <a:r>
              <a:rPr lang="vi-VN" sz="2800" dirty="0" smtClean="0">
                <a:latin typeface="Times New Roman" panose="02020603050405020304" pitchFamily="18" charset="0"/>
                <a:cs typeface="Times New Roman" panose="02020603050405020304" pitchFamily="18" charset="0"/>
              </a:rPr>
              <a:t> Cỏ → vi khuẩn → châu chấu → gà → rắn.</a:t>
            </a:r>
          </a:p>
          <a:p>
            <a:r>
              <a:rPr lang="vi-VN" sz="2800" b="1"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 Cỏ → châu chấu → gà → rắn → vi khuẩn.</a:t>
            </a:r>
          </a:p>
          <a:p>
            <a:r>
              <a:rPr lang="vi-VN" sz="2800" b="1" dirty="0" smtClean="0">
                <a:latin typeface="Times New Roman" panose="02020603050405020304" pitchFamily="18" charset="0"/>
                <a:cs typeface="Times New Roman" panose="02020603050405020304" pitchFamily="18" charset="0"/>
              </a:rPr>
              <a:t>D.</a:t>
            </a:r>
            <a:r>
              <a:rPr lang="vi-VN" sz="2800" dirty="0" smtClean="0">
                <a:latin typeface="Times New Roman" panose="02020603050405020304" pitchFamily="18" charset="0"/>
                <a:cs typeface="Times New Roman" panose="02020603050405020304" pitchFamily="18" charset="0"/>
              </a:rPr>
              <a:t> Cỏ → rắn → gà → châu chấu → vi khuẩn</a:t>
            </a:r>
          </a:p>
          <a:p>
            <a:endParaRPr lang="vi-VN" sz="2800" dirty="0">
              <a:latin typeface="+mj-lt"/>
            </a:endParaRPr>
          </a:p>
        </p:txBody>
      </p:sp>
      <p:sp>
        <p:nvSpPr>
          <p:cNvPr id="5" name="Oval 4"/>
          <p:cNvSpPr/>
          <p:nvPr/>
        </p:nvSpPr>
        <p:spPr>
          <a:xfrm>
            <a:off x="0" y="9433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408057" y="3055189"/>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94400" y="3904274"/>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5638732"/>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773740" y="0"/>
            <a:ext cx="10621108" cy="68610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19886" y="0"/>
            <a:ext cx="3672114" cy="3539430"/>
          </a:xfrm>
          <a:prstGeom prst="rect">
            <a:avLst/>
          </a:prstGeom>
        </p:spPr>
        <p:txBody>
          <a:bodyPr wrap="square">
            <a:spAutoFit/>
          </a:bodyPr>
          <a:lstStyle/>
          <a:p>
            <a:pPr algn="just"/>
            <a:r>
              <a:rPr lang="vi-VN" sz="2800" dirty="0" smtClean="0">
                <a:solidFill>
                  <a:srgbClr val="FF00FF"/>
                </a:solidFill>
                <a:latin typeface="+mj-lt"/>
              </a:rPr>
              <a:t>- Các thành phần cấu trúc cơ bản của hệ sinh thái:</a:t>
            </a:r>
          </a:p>
          <a:p>
            <a:pPr algn="just"/>
            <a:r>
              <a:rPr lang="vi-VN" sz="2800" dirty="0" smtClean="0">
                <a:solidFill>
                  <a:srgbClr val="FF00FF"/>
                </a:solidFill>
                <a:latin typeface="+mj-lt"/>
              </a:rPr>
              <a:t>+ Môi trường sống (thành phần vô sinh): ánh sáng, nhiệt độ, độ ẩm, đất, nước, xác sinh vật,…</a:t>
            </a:r>
          </a:p>
        </p:txBody>
      </p:sp>
      <p:pic>
        <p:nvPicPr>
          <p:cNvPr id="2050" name="Picture 2"/>
          <p:cNvPicPr>
            <a:picLocks noChangeAspect="1" noChangeArrowheads="1"/>
          </p:cNvPicPr>
          <p:nvPr/>
        </p:nvPicPr>
        <p:blipFill>
          <a:blip r:embed="rId2"/>
          <a:srcRect/>
          <a:stretch>
            <a:fillRect/>
          </a:stretch>
        </p:blipFill>
        <p:spPr bwMode="auto">
          <a:xfrm>
            <a:off x="-1" y="0"/>
            <a:ext cx="8474517" cy="4920343"/>
          </a:xfrm>
          <a:prstGeom prst="rect">
            <a:avLst/>
          </a:prstGeom>
          <a:noFill/>
          <a:ln w="9525">
            <a:noFill/>
            <a:miter lim="800000"/>
            <a:headEnd/>
            <a:tailEnd/>
          </a:ln>
          <a:effectLst/>
        </p:spPr>
      </p:pic>
      <p:sp>
        <p:nvSpPr>
          <p:cNvPr id="5" name="Rectangle 4"/>
          <p:cNvSpPr/>
          <p:nvPr/>
        </p:nvSpPr>
        <p:spPr>
          <a:xfrm>
            <a:off x="0" y="5033032"/>
            <a:ext cx="12192001" cy="1815882"/>
          </a:xfrm>
          <a:prstGeom prst="rect">
            <a:avLst/>
          </a:prstGeom>
        </p:spPr>
        <p:txBody>
          <a:bodyPr wrap="square">
            <a:spAutoFit/>
          </a:bodyPr>
          <a:lstStyle/>
          <a:p>
            <a:pPr algn="just"/>
            <a:r>
              <a:rPr lang="vi-VN" sz="2800" dirty="0" smtClean="0">
                <a:solidFill>
                  <a:srgbClr val="FF00FF"/>
                </a:solidFill>
                <a:latin typeface="+mj-lt"/>
              </a:rPr>
              <a:t>- Mối quan hệ giữa các thành phần cấu trúc cơ bản của hệ sinh thái: Các thành phần vô sinh và hữu sinh của hệ sinh thái tác động qua lại lẫn nhau, đồng thời, các sinh vật trong thành phần hữu sinh của hệ sinh thái cũng luôn tương tác với nhau tạo thành một hệ thống sinh học hoàn chỉnh và tương đối ổn định.</a:t>
            </a:r>
          </a:p>
        </p:txBody>
      </p:sp>
      <p:sp>
        <p:nvSpPr>
          <p:cNvPr id="6" name="Rectangle 5"/>
          <p:cNvSpPr/>
          <p:nvPr/>
        </p:nvSpPr>
        <p:spPr>
          <a:xfrm>
            <a:off x="6052457" y="3512442"/>
            <a:ext cx="6139543" cy="1384995"/>
          </a:xfrm>
          <a:prstGeom prst="rect">
            <a:avLst/>
          </a:prstGeom>
        </p:spPr>
        <p:txBody>
          <a:bodyPr wrap="square">
            <a:spAutoFit/>
          </a:bodyPr>
          <a:lstStyle/>
          <a:p>
            <a:pPr algn="just"/>
            <a:r>
              <a:rPr lang="vi-VN" sz="2800" dirty="0" smtClean="0">
                <a:solidFill>
                  <a:srgbClr val="FF00FF"/>
                </a:solidFill>
                <a:latin typeface="+mj-lt"/>
              </a:rPr>
              <a:t>+ Quần xã sinh vật (thành phần hữu sinh): sinh vật sản xuất, sinh vật tiêu thụ, sinh vật phân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4)">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7" name="TextBox 16"/>
          <p:cNvSpPr txBox="1"/>
          <p:nvPr/>
        </p:nvSpPr>
        <p:spPr>
          <a:xfrm>
            <a:off x="0" y="811469"/>
            <a:ext cx="12192000" cy="1815882"/>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quần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xã</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luôn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thời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động</a:t>
            </a:r>
            <a:r>
              <a:rPr lang="en-US" sz="2800" dirty="0" smtClean="0">
                <a:solidFill>
                  <a:srgbClr val="0000FF"/>
                </a:solidFill>
                <a:latin typeface="Times New Roman" panose="02020603050405020304" pitchFamily="18" charset="0"/>
                <a:cs typeface="Times New Roman" panose="02020603050405020304" pitchFamily="18" charset="0"/>
              </a:rPr>
              <a:t> qua </a:t>
            </a:r>
            <a:r>
              <a:rPr lang="en-US" sz="2800" dirty="0" err="1" smtClean="0">
                <a:solidFill>
                  <a:srgbClr val="0000FF"/>
                </a:solidFill>
                <a:latin typeface="Times New Roman" panose="02020603050405020304" pitchFamily="18" charset="0"/>
                <a:cs typeface="Times New Roman" panose="02020603050405020304" pitchFamily="18" charset="0"/>
              </a:rPr>
              <a:t>lại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tố</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môi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trường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thành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học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hoàn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chỉnh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tương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đối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ổn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định</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8" name="TextBox 17"/>
          <p:cNvSpPr txBox="1"/>
          <p:nvPr/>
        </p:nvSpPr>
        <p:spPr>
          <a:xfrm>
            <a:off x="0" y="2516897"/>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2945069"/>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3387755"/>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cỏ</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rêu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15927"/>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ngọt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mặn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4621469"/>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ruộng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a:t>
            </a:r>
          </a:p>
        </p:txBody>
      </p:sp>
      <p:pic>
        <p:nvPicPr>
          <p:cNvPr id="3074" name="Picture 2"/>
          <p:cNvPicPr>
            <a:picLocks noChangeAspect="1" noChangeArrowheads="1"/>
          </p:cNvPicPr>
          <p:nvPr/>
        </p:nvPicPr>
        <p:blipFill>
          <a:blip r:embed="rId2"/>
          <a:srcRect/>
          <a:stretch>
            <a:fillRect/>
          </a:stretch>
        </p:blipFill>
        <p:spPr bwMode="auto">
          <a:xfrm>
            <a:off x="2106384" y="4229328"/>
            <a:ext cx="7970038" cy="26286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upRight)">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trips(upRigh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upRight)">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strips(up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 calcmode="lin" valueType="num">
                                      <p:cBhvr>
                                        <p:cTn id="32" dur="1000" fill="hold"/>
                                        <p:tgtEl>
                                          <p:spTgt spid="3074"/>
                                        </p:tgtEl>
                                        <p:attrNameLst>
                                          <p:attrName>ppt_w</p:attrName>
                                        </p:attrNameLst>
                                      </p:cBhvr>
                                      <p:tavLst>
                                        <p:tav tm="0">
                                          <p:val>
                                            <p:fltVal val="0"/>
                                          </p:val>
                                        </p:tav>
                                        <p:tav tm="100000">
                                          <p:val>
                                            <p:strVal val="#ppt_w"/>
                                          </p:val>
                                        </p:tav>
                                      </p:tavLst>
                                    </p:anim>
                                    <p:anim calcmode="lin" valueType="num">
                                      <p:cBhvr>
                                        <p:cTn id="33" dur="1000" fill="hold"/>
                                        <p:tgtEl>
                                          <p:spTgt spid="3074"/>
                                        </p:tgtEl>
                                        <p:attrNameLst>
                                          <p:attrName>ppt_h</p:attrName>
                                        </p:attrNameLst>
                                      </p:cBhvr>
                                      <p:tavLst>
                                        <p:tav tm="0">
                                          <p:val>
                                            <p:fltVal val="0"/>
                                          </p:val>
                                        </p:tav>
                                        <p:tav tm="100000">
                                          <p:val>
                                            <p:strVal val="#ppt_h"/>
                                          </p:val>
                                        </p:tav>
                                      </p:tavLst>
                                    </p:anim>
                                    <p:animEffect transition="in" filter="fade">
                                      <p:cBhvr>
                                        <p:cTn id="34" dur="1000"/>
                                        <p:tgtEl>
                                          <p:spTgt spid="307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strips(upRight)">
                                      <p:cBhvr>
                                        <p:cTn id="39" dur="1000"/>
                                        <p:tgtEl>
                                          <p:spTgt spid="23"/>
                                        </p:tgtEl>
                                      </p:cBhvr>
                                    </p:animEffect>
                                  </p:childTnLst>
                                </p:cTn>
                              </p:par>
                              <p:par>
                                <p:cTn id="40" presetID="21" presetClass="exit" presetSubtype="4" fill="hold" nodeType="withEffect">
                                  <p:stCondLst>
                                    <p:cond delay="0"/>
                                  </p:stCondLst>
                                  <p:childTnLst>
                                    <p:animEffect transition="out" filter="wheel(4)">
                                      <p:cBhvr>
                                        <p:cTn id="41" dur="2000"/>
                                        <p:tgtEl>
                                          <p:spTgt spid="3074"/>
                                        </p:tgtEl>
                                      </p:cBhvr>
                                    </p:animEffect>
                                    <p:set>
                                      <p:cBhvr>
                                        <p:cTn id="42"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954107"/>
          </a:xfrm>
          <a:prstGeom prst="rect">
            <a:avLst/>
          </a:prstGeom>
        </p:spPr>
        <p:txBody>
          <a:bodyPr wrap="square">
            <a:spAutoFit/>
          </a:bodyPr>
          <a:lstStyle/>
          <a:p>
            <a:r>
              <a:rPr lang="vi-VN" sz="2800" dirty="0" smtClean="0">
                <a:solidFill>
                  <a:srgbClr val="FF0000"/>
                </a:solidFill>
                <a:latin typeface="+mj-lt"/>
              </a:rPr>
              <a:t>Lấy ví dụ cho mỗi kiểu hệ sinh thái và cho biết các thành phần của hệ sinh thái đó theo mẫu bảng sau:</a:t>
            </a:r>
            <a:endParaRPr lang="en-US" sz="2800" dirty="0">
              <a:solidFill>
                <a:srgbClr val="FF0000"/>
              </a:solidFill>
              <a:latin typeface="+mj-lt"/>
            </a:endParaRPr>
          </a:p>
        </p:txBody>
      </p:sp>
      <p:graphicFrame>
        <p:nvGraphicFramePr>
          <p:cNvPr id="8" name="Table 7"/>
          <p:cNvGraphicFramePr>
            <a:graphicFrameLocks noGrp="1"/>
          </p:cNvGraphicFramePr>
          <p:nvPr/>
        </p:nvGraphicFramePr>
        <p:xfrm>
          <a:off x="0" y="980923"/>
          <a:ext cx="12192000" cy="5059680"/>
        </p:xfrm>
        <a:graphic>
          <a:graphicData uri="http://schemas.openxmlformats.org/drawingml/2006/table">
            <a:tbl>
              <a:tblPr firstRow="1" bandRow="1">
                <a:tableStyleId>{5C22544A-7EE6-4342-B048-85BDC9FD1C3A}</a:tableStyleId>
              </a:tblPr>
              <a:tblGrid>
                <a:gridCol w="4064000"/>
                <a:gridCol w="4064000"/>
                <a:gridCol w="4064000"/>
              </a:tblGrid>
              <a:tr h="370840">
                <a:tc>
                  <a:txBody>
                    <a:bodyPr/>
                    <a:lstStyle/>
                    <a:p>
                      <a:pPr algn="ctr"/>
                      <a:r>
                        <a:rPr lang="en-US" sz="2800" dirty="0" err="1" smtClean="0">
                          <a:latin typeface="Times New Roman" panose="02020603050405020304" pitchFamily="18" charset="0"/>
                          <a:cs typeface="Times New Roman" panose="02020603050405020304" pitchFamily="18" charset="0"/>
                        </a:rPr>
                        <a:t>Tên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của</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hệ</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thái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vô</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sinh</a:t>
                      </a:r>
                      <a:endParaRPr lang="en-US" sz="2800" baseline="0" dirty="0" smtClean="0">
                        <a:latin typeface="Times New Roman" panose="02020603050405020304" pitchFamily="18" charset="0"/>
                        <a:cs typeface="Times New Roman" panose="02020603050405020304" pitchFamily="18" charset="0"/>
                      </a:endParaRPr>
                    </a:p>
                    <a:p>
                      <a:pPr algn="ctr"/>
                      <a:r>
                        <a:rPr lang="en-US" sz="2800" baseline="0" dirty="0" smtClean="0">
                          <a:latin typeface="Times New Roman" panose="02020603050405020304" pitchFamily="18" charset="0"/>
                          <a:cs typeface="Times New Roman" panose="02020603050405020304" pitchFamily="18" charset="0"/>
                        </a:rPr>
                        <a:t>(</a:t>
                      </a:r>
                      <a:r>
                        <a:rPr lang="en-US" sz="2800" baseline="0" dirty="0" err="1" smtClean="0">
                          <a:latin typeface="Times New Roman" panose="02020603050405020304" pitchFamily="18" charset="0"/>
                          <a:cs typeface="Times New Roman" panose="02020603050405020304" pitchFamily="18" charset="0"/>
                        </a:rPr>
                        <a:t>môi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trường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sống</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smtClean="0">
                          <a:latin typeface="Times New Roman" panose="02020603050405020304" pitchFamily="18" charset="0"/>
                          <a:cs typeface="Times New Roman" panose="02020603050405020304" pitchFamily="18" charset="0"/>
                        </a:rPr>
                        <a:t>Thành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hữu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sinh</a:t>
                      </a:r>
                      <a:endParaRPr lang="en-US" sz="2800" baseline="0" dirty="0" smtClean="0">
                        <a:latin typeface="Times New Roman" panose="02020603050405020304" pitchFamily="18" charset="0"/>
                        <a:cs typeface="Times New Roman" panose="02020603050405020304" pitchFamily="18" charset="0"/>
                      </a:endParaRPr>
                    </a:p>
                    <a:p>
                      <a:pPr algn="ctr"/>
                      <a:r>
                        <a:rPr lang="en-US" sz="2800" baseline="0" dirty="0" smtClean="0">
                          <a:latin typeface="Times New Roman" panose="02020603050405020304" pitchFamily="18" charset="0"/>
                          <a:cs typeface="Times New Roman" panose="02020603050405020304" pitchFamily="18" charset="0"/>
                        </a:rPr>
                        <a:t>(</a:t>
                      </a:r>
                      <a:r>
                        <a:rPr lang="en-US" sz="2800" baseline="0" dirty="0" err="1" smtClean="0">
                          <a:latin typeface="Times New Roman" panose="02020603050405020304" pitchFamily="18" charset="0"/>
                          <a:cs typeface="Times New Roman" panose="02020603050405020304" pitchFamily="18" charset="0"/>
                        </a:rPr>
                        <a:t>quần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xã</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sinh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vật</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r>
              <a:tr h="370840">
                <a:tc>
                  <a:txBody>
                    <a:bodyPr/>
                    <a:lstStyle/>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smtClean="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tc>
              </a:tr>
            </a:tbl>
          </a:graphicData>
        </a:graphic>
      </p:graphicFrame>
      <p:sp>
        <p:nvSpPr>
          <p:cNvPr id="5" name="Rectangle 4"/>
          <p:cNvSpPr/>
          <p:nvPr/>
        </p:nvSpPr>
        <p:spPr>
          <a:xfrm>
            <a:off x="1" y="2057601"/>
            <a:ext cx="4064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Hệ sinh thái rừng nhiệt đới gió mùa</a:t>
            </a:r>
          </a:p>
        </p:txBody>
      </p:sp>
      <p:sp>
        <p:nvSpPr>
          <p:cNvPr id="9" name="Rectangle 8"/>
          <p:cNvSpPr/>
          <p:nvPr/>
        </p:nvSpPr>
        <p:spPr>
          <a:xfrm>
            <a:off x="4056744" y="2050342"/>
            <a:ext cx="4064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Ánh sáng, nhiệt độ, độ ẩm, đất, nước, xác sinh vật,…</a:t>
            </a:r>
          </a:p>
        </p:txBody>
      </p:sp>
      <p:sp>
        <p:nvSpPr>
          <p:cNvPr id="10" name="Rectangle 9"/>
          <p:cNvSpPr/>
          <p:nvPr/>
        </p:nvSpPr>
        <p:spPr>
          <a:xfrm>
            <a:off x="8128000" y="2050342"/>
            <a:ext cx="4064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Cây gỗ, cây cỏ, dương xỉ, rêu, kiến, rắn, hươu, voi,…</a:t>
            </a:r>
          </a:p>
        </p:txBody>
      </p:sp>
      <p:sp>
        <p:nvSpPr>
          <p:cNvPr id="11" name="Rectangle 10"/>
          <p:cNvSpPr/>
          <p:nvPr/>
        </p:nvSpPr>
        <p:spPr>
          <a:xfrm>
            <a:off x="7261" y="3458205"/>
            <a:ext cx="4064000" cy="523220"/>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Hệ sinh thái hồ nước ngọt</a:t>
            </a:r>
          </a:p>
        </p:txBody>
      </p:sp>
      <p:sp>
        <p:nvSpPr>
          <p:cNvPr id="12" name="Rectangle 11"/>
          <p:cNvSpPr/>
          <p:nvPr/>
        </p:nvSpPr>
        <p:spPr>
          <a:xfrm>
            <a:off x="4064004" y="3450946"/>
            <a:ext cx="4064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Ánh sáng, nhiệt độ, đất, nước, xác sinh vật,…</a:t>
            </a:r>
          </a:p>
        </p:txBody>
      </p:sp>
      <p:sp>
        <p:nvSpPr>
          <p:cNvPr id="13" name="Rectangle 12"/>
          <p:cNvSpPr/>
          <p:nvPr/>
        </p:nvSpPr>
        <p:spPr>
          <a:xfrm>
            <a:off x="8135260" y="3320320"/>
            <a:ext cx="4064000" cy="1384995"/>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Cá chép, tôm, </a:t>
            </a:r>
            <a:r>
              <a:rPr lang="en-US" sz="2800" dirty="0" err="1" smtClean="0">
                <a:solidFill>
                  <a:srgbClr val="FF00FF"/>
                </a:solidFill>
                <a:latin typeface="Times New Roman" panose="02020603050405020304" pitchFamily="18" charset="0"/>
                <a:cs typeface="Times New Roman" panose="02020603050405020304" pitchFamily="18" charset="0"/>
              </a:rPr>
              <a:t>trai</a:t>
            </a:r>
            <a:r>
              <a:rPr lang="en-US" sz="2800" dirty="0" smtClean="0">
                <a:solidFill>
                  <a:srgbClr val="FF00FF"/>
                </a:solidFill>
                <a:latin typeface="Times New Roman" panose="02020603050405020304" pitchFamily="18" charset="0"/>
                <a:cs typeface="Times New Roman" panose="02020603050405020304" pitchFamily="18" charset="0"/>
              </a:rPr>
              <a:t> </a:t>
            </a:r>
            <a:r>
              <a:rPr lang="en-US" sz="2800" dirty="0" err="1" smtClean="0">
                <a:solidFill>
                  <a:srgbClr val="FF00FF"/>
                </a:solidFill>
                <a:latin typeface="Times New Roman" panose="02020603050405020304" pitchFamily="18" charset="0"/>
                <a:cs typeface="Times New Roman" panose="02020603050405020304" pitchFamily="18" charset="0"/>
              </a:rPr>
              <a:t>sông</a:t>
            </a:r>
            <a:r>
              <a:rPr lang="vi-VN" sz="2800" dirty="0" smtClean="0">
                <a:solidFill>
                  <a:srgbClr val="FF00FF"/>
                </a:solidFill>
                <a:latin typeface="Times New Roman" panose="02020603050405020304" pitchFamily="18" charset="0"/>
                <a:cs typeface="Times New Roman" panose="02020603050405020304" pitchFamily="18" charset="0"/>
              </a:rPr>
              <a:t>, cá rô phi, rong đuôi chó, bèo tây,…</a:t>
            </a:r>
          </a:p>
        </p:txBody>
      </p:sp>
      <p:sp>
        <p:nvSpPr>
          <p:cNvPr id="14" name="Rectangle 13"/>
          <p:cNvSpPr/>
          <p:nvPr/>
        </p:nvSpPr>
        <p:spPr>
          <a:xfrm>
            <a:off x="7261" y="5098287"/>
            <a:ext cx="4064000" cy="523220"/>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Hệ sinh thái đồng ruộng</a:t>
            </a:r>
          </a:p>
        </p:txBody>
      </p:sp>
      <p:sp>
        <p:nvSpPr>
          <p:cNvPr id="15" name="Rectangle 14"/>
          <p:cNvSpPr/>
          <p:nvPr/>
        </p:nvSpPr>
        <p:spPr>
          <a:xfrm>
            <a:off x="4064004" y="4858804"/>
            <a:ext cx="4064000" cy="954107"/>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Ánh sáng, nhiệt độ, độ ẩm, đất, nước, xác sinh vật,…</a:t>
            </a:r>
          </a:p>
        </p:txBody>
      </p:sp>
      <p:sp>
        <p:nvSpPr>
          <p:cNvPr id="16" name="Rectangle 15"/>
          <p:cNvSpPr/>
          <p:nvPr/>
        </p:nvSpPr>
        <p:spPr>
          <a:xfrm>
            <a:off x="8135260" y="4684636"/>
            <a:ext cx="4064000" cy="1384995"/>
          </a:xfrm>
          <a:prstGeom prst="rect">
            <a:avLst/>
          </a:prstGeom>
        </p:spPr>
        <p:txBody>
          <a:bodyPr wrap="square">
            <a:spAutoFit/>
          </a:bodyPr>
          <a:lstStyle/>
          <a:p>
            <a:pPr algn="just"/>
            <a:r>
              <a:rPr lang="vi-VN" sz="2800" dirty="0" smtClean="0">
                <a:solidFill>
                  <a:srgbClr val="FF00FF"/>
                </a:solidFill>
                <a:latin typeface="Times New Roman" panose="02020603050405020304" pitchFamily="18" charset="0"/>
                <a:cs typeface="Times New Roman" panose="02020603050405020304" pitchFamily="18" charset="0"/>
              </a:rPr>
              <a:t>Lúa, cỏ, ốc bươu vàng, cua đồng, châu chấu, sâu ăn lá,…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36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4)">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4)">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4)">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4)">
                                      <p:cBhvr>
                                        <p:cTn id="45" dur="2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4)">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heel(4)">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4)">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anose="02020603050405020304" pitchFamily="18" charset="0"/>
                <a:cs typeface="Times New Roman" panose="02020603050405020304" pitchFamily="18" charset="0"/>
              </a:rPr>
              <a:t>BÀI</a:t>
            </a:r>
            <a:r>
              <a:rPr lang="en-US" sz="2600" b="1" dirty="0" smtClean="0">
                <a:solidFill>
                  <a:srgbClr val="FF00FF"/>
                </a:solidFill>
                <a:latin typeface="Times New Roman" panose="02020603050405020304" pitchFamily="18" charset="0"/>
                <a:cs typeface="Times New Roman" panose="02020603050405020304" pitchFamily="18" charset="0"/>
              </a:rPr>
              <a:t> 41:  </a:t>
            </a:r>
            <a:r>
              <a:rPr lang="en-US" sz="2600" b="1" dirty="0" err="1" smtClean="0">
                <a:solidFill>
                  <a:srgbClr val="FF00FF"/>
                </a:solidFill>
                <a:latin typeface="Times New Roman" panose="02020603050405020304" pitchFamily="18" charset="0"/>
                <a:cs typeface="Times New Roman" panose="02020603050405020304" pitchFamily="18" charset="0"/>
              </a:rPr>
              <a:t>HỆ</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SINH</a:t>
            </a:r>
            <a:r>
              <a:rPr lang="en-US" sz="2600" b="1" dirty="0" smtClean="0">
                <a:solidFill>
                  <a:srgbClr val="FF00FF"/>
                </a:solidFill>
                <a:latin typeface="Times New Roman" panose="02020603050405020304" pitchFamily="18" charset="0"/>
                <a:cs typeface="Times New Roman" panose="02020603050405020304" pitchFamily="18" charset="0"/>
              </a:rPr>
              <a:t> </a:t>
            </a:r>
            <a:r>
              <a:rPr lang="en-US" sz="2600" b="1" dirty="0" err="1" smtClean="0">
                <a:solidFill>
                  <a:srgbClr val="FF00FF"/>
                </a:solidFill>
                <a:latin typeface="Times New Roman" panose="02020603050405020304" pitchFamily="18" charset="0"/>
                <a:cs typeface="Times New Roman" panose="02020603050405020304" pitchFamily="18" charset="0"/>
              </a:rPr>
              <a:t>THÁI</a:t>
            </a:r>
            <a:r>
              <a:rPr lang="en-US" sz="2600" b="1" dirty="0" smtClean="0">
                <a:solidFill>
                  <a:srgbClr val="FF00FF"/>
                </a:solidFill>
                <a:latin typeface="Times New Roman" panose="02020603050405020304" pitchFamily="18" charset="0"/>
                <a:cs typeface="Times New Roman" panose="02020603050405020304" pitchFamily="18" charset="0"/>
              </a:rPr>
              <a:t>.</a:t>
            </a:r>
            <a:endParaRPr lang="en-US" sz="2600" b="1" dirty="0">
              <a:solidFill>
                <a:srgbClr val="FF00FF"/>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397812"/>
            <a:ext cx="12192000" cy="523220"/>
          </a:xfrm>
          <a:prstGeom prst="rect">
            <a:avLst/>
          </a:prstGeom>
          <a:noFill/>
        </p:spPr>
        <p:txBody>
          <a:bodyPr wrap="square" rtlCol="0">
            <a:spAutoFit/>
          </a:bodyPr>
          <a:lstStyle/>
          <a:p>
            <a:r>
              <a:rPr lang="en-US" sz="2800" b="1" dirty="0" smtClean="0">
                <a:solidFill>
                  <a:srgbClr val="0000FF"/>
                </a:solidFill>
                <a:latin typeface="Times New Roman" panose="02020603050405020304" pitchFamily="18" charset="0"/>
                <a:cs typeface="Times New Roman" panose="02020603050405020304" pitchFamily="18" charset="0"/>
              </a:rPr>
              <a:t>I. </a:t>
            </a:r>
            <a:r>
              <a:rPr lang="en-US" sz="2800" b="1" dirty="0" err="1" smtClean="0">
                <a:solidFill>
                  <a:srgbClr val="0000FF"/>
                </a:solidFill>
                <a:latin typeface="Times New Roman" panose="02020603050405020304" pitchFamily="18" charset="0"/>
                <a:cs typeface="Times New Roman" panose="02020603050405020304" pitchFamily="18" charset="0"/>
              </a:rPr>
              <a:t>HỆ</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SINH</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THÁI</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6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8" name="TextBox 17"/>
          <p:cNvSpPr txBox="1"/>
          <p:nvPr/>
        </p:nvSpPr>
        <p:spPr>
          <a:xfrm>
            <a:off x="0" y="847754"/>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đất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0" y="12759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tự</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nhiên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0" y="1718612"/>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trên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cạn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nhiệt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mạc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cỏ</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rêu</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2" name="TextBox 21"/>
          <p:cNvSpPr txBox="1"/>
          <p:nvPr/>
        </p:nvSpPr>
        <p:spPr>
          <a:xfrm>
            <a:off x="0" y="2146784"/>
            <a:ext cx="12192000" cy="954107"/>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ngọt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ao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hồ</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sông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mặn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biển</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3" name="TextBox 22"/>
          <p:cNvSpPr txBox="1"/>
          <p:nvPr/>
        </p:nvSpPr>
        <p:spPr>
          <a:xfrm>
            <a:off x="0" y="2952326"/>
            <a:ext cx="12192000" cy="523220"/>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thái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nhân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tạo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ruộng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rừng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trồng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đô</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thị</a:t>
            </a:r>
            <a:r>
              <a:rPr lang="en-US" sz="2800" dirty="0" smtClean="0">
                <a:solidFill>
                  <a:srgbClr val="0000FF"/>
                </a:solidFill>
                <a:latin typeface="Times New Roman" panose="02020603050405020304" pitchFamily="18" charset="0"/>
                <a:cs typeface="Times New Roman" panose="02020603050405020304" pitchFamily="18" charset="0"/>
              </a:rPr>
              <a:t>…</a:t>
            </a:r>
          </a:p>
        </p:txBody>
      </p:sp>
      <p:sp>
        <p:nvSpPr>
          <p:cNvPr id="24" name="TextBox 23"/>
          <p:cNvSpPr txBox="1"/>
          <p:nvPr/>
        </p:nvSpPr>
        <p:spPr>
          <a:xfrm>
            <a:off x="0" y="337297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II.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VÀ</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LƯỚI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0" y="3801411"/>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anose="02020603050405020304" pitchFamily="18" charset="0"/>
                <a:cs typeface="Times New Roman" panose="02020603050405020304" pitchFamily="18" charset="0"/>
              </a:rPr>
              <a:t>1. </a:t>
            </a:r>
            <a:r>
              <a:rPr lang="en-US" sz="2800" b="1" dirty="0" err="1" smtClean="0">
                <a:solidFill>
                  <a:srgbClr val="0000FF"/>
                </a:solidFill>
                <a:latin typeface="Times New Roman" panose="02020603050405020304" pitchFamily="18" charset="0"/>
                <a:cs typeface="Times New Roman" panose="02020603050405020304" pitchFamily="18" charset="0"/>
              </a:rPr>
              <a:t>Chuỗi</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thức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ăn</a:t>
            </a:r>
            <a:endParaRPr lang="en-US" sz="2800" b="1" dirty="0" smtClean="0">
              <a:solidFill>
                <a:srgbClr val="0000FF"/>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0" y="4207811"/>
            <a:ext cx="12192000" cy="1384995"/>
          </a:xfrm>
          <a:prstGeom prst="rect">
            <a:avLst/>
          </a:prstGeom>
          <a:noFill/>
        </p:spPr>
        <p:txBody>
          <a:bodyPr wrap="square" rtlCol="0">
            <a:spAutoFit/>
          </a:bodyPr>
          <a:lstStyle/>
          <a:p>
            <a:pPr algn="just"/>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gồm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nhiều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có</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quan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hệ</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dưỡng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với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loài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mắc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xích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Trong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một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chuỗi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trước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thức</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ăn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của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vật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phía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strips(upRigh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strips(up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3828347"/>
            <a:ext cx="12192001" cy="646331"/>
          </a:xfrm>
          <a:prstGeom prst="rect">
            <a:avLst/>
          </a:prstGeom>
        </p:spPr>
        <p:txBody>
          <a:bodyPr wrap="square">
            <a:spAutoFit/>
          </a:bodyPr>
          <a:lstStyle/>
          <a:p>
            <a:pPr algn="just"/>
            <a:r>
              <a:rPr lang="en-US" sz="3600" dirty="0" err="1" smtClean="0">
                <a:solidFill>
                  <a:srgbClr val="FF00FF"/>
                </a:solidFill>
                <a:latin typeface="Times New Roman" panose="02020603050405020304" pitchFamily="18" charset="0"/>
                <a:cs typeface="Times New Roman" panose="02020603050405020304" pitchFamily="18" charset="0"/>
              </a:rPr>
              <a:t>Cỏ</a:t>
            </a:r>
            <a:r>
              <a:rPr lang="en-US" sz="3600" dirty="0" smtClean="0">
                <a:solidFill>
                  <a:srgbClr val="FF00FF"/>
                </a:solidFill>
                <a:latin typeface="Times New Roman" panose="02020603050405020304" pitchFamily="18" charset="0"/>
                <a:cs typeface="Times New Roman" panose="02020603050405020304" pitchFamily="18" charset="0"/>
              </a:rPr>
              <a:t> → </a:t>
            </a:r>
            <a:r>
              <a:rPr lang="en-US" sz="3600" dirty="0" err="1" smtClean="0">
                <a:solidFill>
                  <a:srgbClr val="FF00FF"/>
                </a:solidFill>
                <a:latin typeface="Times New Roman" panose="02020603050405020304" pitchFamily="18" charset="0"/>
                <a:cs typeface="Times New Roman" panose="02020603050405020304" pitchFamily="18" charset="0"/>
              </a:rPr>
              <a:t>Châu</a:t>
            </a:r>
            <a:r>
              <a:rPr lang="en-US" sz="3600" dirty="0" smtClean="0">
                <a:solidFill>
                  <a:srgbClr val="FF00FF"/>
                </a:solidFill>
                <a:latin typeface="Times New Roman" panose="02020603050405020304" pitchFamily="18" charset="0"/>
                <a:cs typeface="Times New Roman" panose="02020603050405020304" pitchFamily="18" charset="0"/>
              </a:rPr>
              <a:t> </a:t>
            </a:r>
            <a:r>
              <a:rPr lang="en-US" sz="3600" dirty="0" err="1" smtClean="0">
                <a:solidFill>
                  <a:srgbClr val="FF00FF"/>
                </a:solidFill>
                <a:latin typeface="Times New Roman" panose="02020603050405020304" pitchFamily="18" charset="0"/>
                <a:cs typeface="Times New Roman" panose="02020603050405020304" pitchFamily="18" charset="0"/>
              </a:rPr>
              <a:t>chấu</a:t>
            </a:r>
            <a:r>
              <a:rPr lang="en-US" sz="3600" dirty="0" smtClean="0">
                <a:solidFill>
                  <a:srgbClr val="FF00FF"/>
                </a:solidFill>
                <a:latin typeface="Times New Roman" panose="02020603050405020304" pitchFamily="18" charset="0"/>
                <a:cs typeface="Times New Roman" panose="02020603050405020304" pitchFamily="18" charset="0"/>
              </a:rPr>
              <a:t> → </a:t>
            </a:r>
            <a:r>
              <a:rPr lang="en-US" sz="3600" dirty="0" err="1" smtClean="0">
                <a:solidFill>
                  <a:srgbClr val="FF00FF"/>
                </a:solidFill>
                <a:latin typeface="Times New Roman" panose="02020603050405020304" pitchFamily="18" charset="0"/>
                <a:cs typeface="Times New Roman" panose="02020603050405020304" pitchFamily="18" charset="0"/>
              </a:rPr>
              <a:t>Ếch</a:t>
            </a:r>
            <a:r>
              <a:rPr lang="en-US" sz="3600" dirty="0" smtClean="0">
                <a:solidFill>
                  <a:srgbClr val="FF00FF"/>
                </a:solidFill>
                <a:latin typeface="Times New Roman" panose="02020603050405020304" pitchFamily="18" charset="0"/>
                <a:cs typeface="Times New Roman" panose="02020603050405020304" pitchFamily="18" charset="0"/>
              </a:rPr>
              <a:t> → </a:t>
            </a:r>
            <a:r>
              <a:rPr lang="en-US" sz="3600" dirty="0" err="1" smtClean="0">
                <a:solidFill>
                  <a:srgbClr val="FF00FF"/>
                </a:solidFill>
                <a:latin typeface="Times New Roman" panose="02020603050405020304" pitchFamily="18" charset="0"/>
                <a:cs typeface="Times New Roman" panose="02020603050405020304" pitchFamily="18" charset="0"/>
              </a:rPr>
              <a:t>Rắn</a:t>
            </a:r>
            <a:r>
              <a:rPr lang="en-US" sz="3600" dirty="0" smtClean="0">
                <a:solidFill>
                  <a:srgbClr val="FF00FF"/>
                </a:solidFill>
                <a:latin typeface="Times New Roman" panose="02020603050405020304" pitchFamily="18" charset="0"/>
                <a:cs typeface="Times New Roman" panose="02020603050405020304" pitchFamily="18" charset="0"/>
              </a:rPr>
              <a:t> → </a:t>
            </a:r>
            <a:r>
              <a:rPr lang="en-US" sz="3600" dirty="0" err="1" smtClean="0">
                <a:solidFill>
                  <a:srgbClr val="FF00FF"/>
                </a:solidFill>
                <a:latin typeface="Times New Roman" panose="02020603050405020304" pitchFamily="18" charset="0"/>
                <a:cs typeface="Times New Roman" panose="02020603050405020304" pitchFamily="18" charset="0"/>
              </a:rPr>
              <a:t>Diều</a:t>
            </a:r>
            <a:r>
              <a:rPr lang="en-US" sz="3600" dirty="0" smtClean="0">
                <a:solidFill>
                  <a:srgbClr val="FF00FF"/>
                </a:solidFill>
                <a:latin typeface="Times New Roman" panose="02020603050405020304" pitchFamily="18" charset="0"/>
                <a:cs typeface="Times New Roman" panose="02020603050405020304" pitchFamily="18" charset="0"/>
              </a:rPr>
              <a:t> </a:t>
            </a:r>
            <a:r>
              <a:rPr lang="en-US" sz="3600" dirty="0" err="1" smtClean="0">
                <a:solidFill>
                  <a:srgbClr val="FF00FF"/>
                </a:solidFill>
                <a:latin typeface="Times New Roman" panose="02020603050405020304" pitchFamily="18" charset="0"/>
                <a:cs typeface="Times New Roman" panose="02020603050405020304" pitchFamily="18" charset="0"/>
              </a:rPr>
              <a:t>hâu</a:t>
            </a:r>
            <a:endParaRPr lang="vi-VN" sz="3600" dirty="0" smtClean="0">
              <a:solidFill>
                <a:srgbClr val="FF00FF"/>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3497490" y="0"/>
            <a:ext cx="5138510" cy="37791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plus(in)">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0</TotalTime>
  <Words>2090</Words>
  <Application>Microsoft Office PowerPoint</Application>
  <PresentationFormat>Custom</PresentationFormat>
  <Paragraphs>156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WIN7X64</cp:lastModifiedBy>
  <cp:revision>1335</cp:revision>
  <dcterms:created xsi:type="dcterms:W3CDTF">2022-07-11T10:05:00Z</dcterms:created>
  <dcterms:modified xsi:type="dcterms:W3CDTF">2025-03-12T01:22:57Z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AA48691192FE44CA99631C1696A5B8C7_12</vt:lpwstr>
  </property>
  <property fmtid="{D5CDD505-2E9C-101B-9397-08002B2CF9AE}" pid="3" name="KSOProductBuildVer">
    <vt:lpwstr>1033-12.2.0.20323</vt:lpwstr>
  </property>
</Properties>
</file>