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33" r:id="rId2"/>
    <p:sldId id="335" r:id="rId3"/>
    <p:sldId id="359" r:id="rId4"/>
    <p:sldId id="334" r:id="rId5"/>
    <p:sldId id="440" r:id="rId6"/>
    <p:sldId id="455" r:id="rId7"/>
    <p:sldId id="456" r:id="rId8"/>
    <p:sldId id="457" r:id="rId9"/>
    <p:sldId id="458" r:id="rId10"/>
    <p:sldId id="459" r:id="rId11"/>
    <p:sldId id="460" r:id="rId12"/>
    <p:sldId id="461" r:id="rId13"/>
    <p:sldId id="462" r:id="rId14"/>
    <p:sldId id="463" r:id="rId15"/>
    <p:sldId id="454" r:id="rId16"/>
    <p:sldId id="464" r:id="rId17"/>
    <p:sldId id="465" r:id="rId18"/>
    <p:sldId id="4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0000"/>
    <a:srgbClr val="00FFFF"/>
    <a:srgbClr val="006600"/>
    <a:srgbClr val="FF6600"/>
    <a:srgbClr val="9C0C24"/>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showGuides="1">
      <p:cViewPr varScale="1">
        <p:scale>
          <a:sx n="91" d="100"/>
          <a:sy n="91" d="100"/>
        </p:scale>
        <p:origin x="-33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t>12/03/2025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t>‹#›</a:t>
            </a:fld>
            <a:endParaRPr lang="en-US"/>
          </a:p>
        </p:txBody>
      </p:sp>
    </p:spTree>
    <p:extLst>
      <p:ext uri="{BB962C8B-B14F-4D97-AF65-F5344CB8AC3E}">
        <p14:creationId xmlns:p14="http://schemas.microsoft.com/office/powerpoint/2010/main" val="403114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547B41-D574-4D99-8733-CDF2B4333776}" type="datetimeFigureOut">
              <a:rPr lang="en-US" smtClean="0"/>
              <a:t>12/03/2025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547B41-D574-4D99-8733-CDF2B4333776}" type="datetimeFigureOut">
              <a:rPr lang="en-US" smtClean="0"/>
              <a:t>12/03/2025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47B41-D574-4D99-8733-CDF2B4333776}" type="datetimeFigureOut">
              <a:rPr lang="en-US" smtClean="0"/>
              <a:t>12/03/2025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t>12/03/2025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CHÀO</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MỪNG</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CÁC</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EM</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HỌC</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SINH</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p>
          <a:p>
            <a:pPr algn="ct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ĐẾN</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VỚI</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BÀI</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GIẢNG</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ĐIỆN</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TỬ</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a:t>
            </a:r>
            <a:endPar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endParaRPr>
          </a:p>
        </p:txBody>
      </p:sp>
      <p:sp>
        <p:nvSpPr>
          <p:cNvPr id="13" name="Title 1"/>
          <p:cNvSpPr txBox="1"/>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anose="02020603050405020304" pitchFamily="18" charset="0"/>
              </a:rPr>
              <a:t>BỘ SÁCH CÁNH DIỀU</a:t>
            </a:r>
            <a:endParaRPr lang="en-US" sz="4400" kern="0" dirty="0">
              <a:solidFill>
                <a:srgbClr val="0000FF"/>
              </a:solidFill>
              <a:ea typeface="+mj-ea"/>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40:  </a:t>
            </a:r>
            <a:r>
              <a:rPr lang="en-US" sz="2600" b="1" dirty="0" err="1" smtClean="0">
                <a:solidFill>
                  <a:srgbClr val="FF00FF"/>
                </a:solidFill>
                <a:latin typeface="Times New Roman" panose="02020603050405020304" pitchFamily="18" charset="0"/>
                <a:cs typeface="Times New Roman" panose="02020603050405020304" pitchFamily="18" charset="0"/>
              </a:rPr>
              <a:t>QUẦN</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XÃ</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VẬT</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KHÁI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NIỆM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1" name="TextBox 20"/>
          <p:cNvSpPr txBox="1"/>
          <p:nvPr/>
        </p:nvSpPr>
        <p:spPr>
          <a:xfrm>
            <a:off x="0" y="811469"/>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MỘT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ĐẶC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0" y="1239641"/>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Độ</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0" y="1660557"/>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hiện</a:t>
            </a:r>
            <a:r>
              <a:rPr lang="en-US" sz="2800" dirty="0" smtClean="0">
                <a:solidFill>
                  <a:srgbClr val="0000FF"/>
                </a:solidFill>
                <a:latin typeface="Times New Roman" panose="02020603050405020304" pitchFamily="18" charset="0"/>
                <a:cs typeface="Times New Roman" panose="02020603050405020304" pitchFamily="18" charset="0"/>
              </a:rPr>
              <a:t> qua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phú</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0" y="248787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Thành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loài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2908785"/>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Loài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ưu</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thế</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đóng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vai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trò</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trọng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ảnh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hưởng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quyết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do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0" y="3728842"/>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Loài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đặc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trưng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ở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hẳn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0" y="4570671"/>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III. </a:t>
            </a:r>
            <a:r>
              <a:rPr lang="en-US" sz="2800" b="1" dirty="0" err="1" smtClean="0">
                <a:solidFill>
                  <a:srgbClr val="0000FF"/>
                </a:solidFill>
                <a:latin typeface="Times New Roman" panose="02020603050405020304" pitchFamily="18" charset="0"/>
                <a:cs typeface="Times New Roman" panose="02020603050405020304" pitchFamily="18" charset="0"/>
              </a:rPr>
              <a:t>MỘT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BIỆN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PHÁP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0"/>
            <a:ext cx="12192000" cy="523220"/>
          </a:xfrm>
          <a:prstGeom prst="rect">
            <a:avLst/>
          </a:prstGeom>
          <a:noFill/>
        </p:spPr>
        <p:txBody>
          <a:bodyPr wrap="square" rtlCol="0">
            <a:spAutoFit/>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Nêu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số</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pháp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bảo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vệ</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sinh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học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trong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quần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xã</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srcRect/>
          <a:stretch>
            <a:fillRect/>
          </a:stretch>
        </p:blipFill>
        <p:spPr bwMode="auto">
          <a:xfrm>
            <a:off x="0" y="750655"/>
            <a:ext cx="12192000" cy="578812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1000" fill="hold"/>
                                        <p:tgtEl>
                                          <p:spTgt spid="7170"/>
                                        </p:tgtEl>
                                        <p:attrNameLst>
                                          <p:attrName>ppt_w</p:attrName>
                                        </p:attrNameLst>
                                      </p:cBhvr>
                                      <p:tavLst>
                                        <p:tav tm="0">
                                          <p:val>
                                            <p:fltVal val="0"/>
                                          </p:val>
                                        </p:tav>
                                        <p:tav tm="100000">
                                          <p:val>
                                            <p:strVal val="#ppt_w"/>
                                          </p:val>
                                        </p:tav>
                                      </p:tavLst>
                                    </p:anim>
                                    <p:anim calcmode="lin" valueType="num">
                                      <p:cBhvr>
                                        <p:cTn id="16" dur="1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3286150" y="28567"/>
            <a:ext cx="5632604" cy="3614738"/>
          </a:xfrm>
          <a:prstGeom prst="rect">
            <a:avLst/>
          </a:prstGeom>
          <a:noFill/>
          <a:ln w="9525">
            <a:noFill/>
            <a:miter lim="800000"/>
            <a:headEnd/>
            <a:tailEnd/>
          </a:ln>
          <a:effectLst/>
        </p:spPr>
      </p:pic>
      <p:sp>
        <p:nvSpPr>
          <p:cNvPr id="5" name="Rectangle 4"/>
          <p:cNvSpPr/>
          <p:nvPr/>
        </p:nvSpPr>
        <p:spPr>
          <a:xfrm>
            <a:off x="414338" y="3852000"/>
            <a:ext cx="11344275" cy="1384995"/>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Ý nghĩa của một số biện pháp bảo vệ đa dạng sinh học: giúp bảo vệ sự đa dạng loài, bảo vệ môi trường sống của các loài sinh vật, bảo vệ kịp thời những sinh vật có nguy cơ tuyệt chủng</a:t>
            </a:r>
            <a:r>
              <a:rPr lang="en-US" sz="2800" dirty="0" smtClean="0">
                <a:solidFill>
                  <a:srgbClr val="FF00FF"/>
                </a:solidFill>
                <a:latin typeface="Times New Roman" panose="02020603050405020304" pitchFamily="18" charset="0"/>
                <a:cs typeface="Times New Roman" panose="02020603050405020304" pitchFamily="18" charset="0"/>
              </a:rPr>
              <a:t>.</a:t>
            </a:r>
            <a:endParaRPr lang="en-US" sz="28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amond(in)">
                                      <p:cBhvr>
                                        <p:cTn id="7" dur="1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40:  </a:t>
            </a:r>
            <a:r>
              <a:rPr lang="en-US" sz="2600" b="1" dirty="0" err="1" smtClean="0">
                <a:solidFill>
                  <a:srgbClr val="FF00FF"/>
                </a:solidFill>
                <a:latin typeface="Times New Roman" panose="02020603050405020304" pitchFamily="18" charset="0"/>
                <a:cs typeface="Times New Roman" panose="02020603050405020304" pitchFamily="18" charset="0"/>
              </a:rPr>
              <a:t>QUẦN</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XÃ</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VẬT</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KHÁI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NIỆM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1" name="TextBox 20"/>
          <p:cNvSpPr txBox="1"/>
          <p:nvPr/>
        </p:nvSpPr>
        <p:spPr>
          <a:xfrm>
            <a:off x="0" y="811469"/>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MỘT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ĐẶC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0" y="1239641"/>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Độ</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0" y="1660557"/>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hiện</a:t>
            </a:r>
            <a:r>
              <a:rPr lang="en-US" sz="2800" dirty="0" smtClean="0">
                <a:solidFill>
                  <a:srgbClr val="0000FF"/>
                </a:solidFill>
                <a:latin typeface="Times New Roman" panose="02020603050405020304" pitchFamily="18" charset="0"/>
                <a:cs typeface="Times New Roman" panose="02020603050405020304" pitchFamily="18" charset="0"/>
              </a:rPr>
              <a:t> qua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phú</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0" y="248787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Thành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loài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2908785"/>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Loài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ưu</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thế</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đóng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vai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trò</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trọng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ảnh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hưởng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quyết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do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0" y="3728842"/>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Loài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đặc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trưng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ở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hẳn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0" y="4570671"/>
            <a:ext cx="12192000" cy="492443"/>
          </a:xfrm>
          <a:prstGeom prst="rect">
            <a:avLst/>
          </a:prstGeom>
          <a:noFill/>
        </p:spPr>
        <p:txBody>
          <a:bodyPr wrap="square" rtlCol="0">
            <a:spAutoFit/>
          </a:bodyPr>
          <a:lstStyle/>
          <a:p>
            <a:pPr algn="just"/>
            <a:r>
              <a:rPr lang="en-US" sz="2600" b="1" dirty="0" smtClean="0">
                <a:solidFill>
                  <a:srgbClr val="0000FF"/>
                </a:solidFill>
                <a:latin typeface="Times New Roman" panose="02020603050405020304" pitchFamily="18" charset="0"/>
                <a:cs typeface="Times New Roman" panose="02020603050405020304" pitchFamily="18" charset="0"/>
              </a:rPr>
              <a:t>III. </a:t>
            </a:r>
            <a:r>
              <a:rPr lang="en-US" sz="2600" b="1" dirty="0" err="1" smtClean="0">
                <a:solidFill>
                  <a:srgbClr val="0000FF"/>
                </a:solidFill>
                <a:latin typeface="Times New Roman" panose="02020603050405020304" pitchFamily="18" charset="0"/>
                <a:cs typeface="Times New Roman" panose="02020603050405020304" pitchFamily="18" charset="0"/>
              </a:rPr>
              <a:t>MỘT</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SỐ</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BIỆN</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PHÁP</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BẢO</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VỆ</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ĐA</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DẠNG</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SINH</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HỌC</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TRONG</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QUẦN</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XÃ</a:t>
            </a:r>
            <a:endParaRPr lang="en-US" sz="2600" b="1" dirty="0" smtClean="0">
              <a:solidFill>
                <a:srgbClr val="0000FF"/>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0" y="4969824"/>
            <a:ext cx="12192000" cy="1815882"/>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truyền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ý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tồn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vườn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nghiêm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cấm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khai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bắt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buôn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luật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hoang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tuyệt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chủng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195661" y="1571679"/>
            <a:ext cx="5815745" cy="3571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900"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970318"/>
          </a:xfrm>
          <a:prstGeom prst="rect">
            <a:avLst/>
          </a:prstGeom>
        </p:spPr>
        <p:txBody>
          <a:bodyPr wrap="square">
            <a:spAutoFit/>
          </a:bodyPr>
          <a:lstStyle/>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1</a:t>
            </a:r>
            <a:r>
              <a:rPr lang="vi-VN" sz="2800" b="1" dirty="0" smtClean="0">
                <a:latin typeface="Times New Roman" panose="02020603050405020304" pitchFamily="18" charset="0"/>
                <a:cs typeface="Times New Roman" panose="02020603050405020304" pitchFamily="18" charset="0"/>
              </a:rPr>
              <a:t>: </a:t>
            </a:r>
            <a:r>
              <a:rPr lang="vi-VN" sz="2800" dirty="0" smtClean="0"/>
              <a:t> </a:t>
            </a:r>
            <a:r>
              <a:rPr lang="vi-VN" sz="2800" dirty="0" smtClean="0">
                <a:latin typeface="Times New Roman" panose="02020603050405020304" pitchFamily="18" charset="0"/>
                <a:cs typeface="Times New Roman" panose="02020603050405020304" pitchFamily="18" charset="0"/>
              </a:rPr>
              <a:t>Tập hợp các quần thể sinh vật được gọi là quần xã sinh vật khi thoả mãn các điều kiện nào dưới đây?</a:t>
            </a:r>
          </a:p>
          <a:p>
            <a:r>
              <a:rPr lang="vi-VN" sz="2800" dirty="0" smtClean="0">
                <a:latin typeface="Times New Roman" panose="02020603050405020304" pitchFamily="18" charset="0"/>
                <a:cs typeface="Times New Roman" panose="02020603050405020304" pitchFamily="18" charset="0"/>
              </a:rPr>
              <a:t>(1) Các quần thể thuộc cùng một loài.</a:t>
            </a:r>
          </a:p>
          <a:p>
            <a:r>
              <a:rPr lang="vi-VN" sz="2800" dirty="0" smtClean="0">
                <a:latin typeface="Times New Roman" panose="02020603050405020304" pitchFamily="18" charset="0"/>
                <a:cs typeface="Times New Roman" panose="02020603050405020304" pitchFamily="18" charset="0"/>
              </a:rPr>
              <a:t>(2) Các quần thể tồn tại độc lập, không phụ thuộc vào nhau.</a:t>
            </a:r>
          </a:p>
          <a:p>
            <a:r>
              <a:rPr lang="vi-VN" sz="2800" dirty="0" smtClean="0">
                <a:latin typeface="Times New Roman" panose="02020603050405020304" pitchFamily="18" charset="0"/>
                <a:cs typeface="Times New Roman" panose="02020603050405020304" pitchFamily="18" charset="0"/>
              </a:rPr>
              <a:t>(3) Các quần thể thuộc cùng một loài hoặc thuộc các loài khác nhau.</a:t>
            </a:r>
          </a:p>
          <a:p>
            <a:r>
              <a:rPr lang="vi-VN" sz="2800" dirty="0" smtClean="0">
                <a:latin typeface="Times New Roman" panose="02020603050405020304" pitchFamily="18" charset="0"/>
                <a:cs typeface="Times New Roman" panose="02020603050405020304" pitchFamily="18" charset="0"/>
              </a:rPr>
              <a:t>(4) Các quần thể cùng sống trong một không gian và thời gian nhất định.</a:t>
            </a:r>
          </a:p>
          <a:p>
            <a:r>
              <a:rPr lang="vi-VN" sz="2800" dirty="0" smtClean="0">
                <a:latin typeface="Times New Roman" panose="02020603050405020304" pitchFamily="18" charset="0"/>
                <a:cs typeface="Times New Roman" panose="02020603050405020304" pitchFamily="18" charset="0"/>
              </a:rPr>
              <a:t>(5) Các quần thể thuộc nhiều loài khác nhau.</a:t>
            </a:r>
          </a:p>
          <a:p>
            <a:r>
              <a:rPr lang="vi-VN" sz="2800" dirty="0" smtClean="0">
                <a:latin typeface="Times New Roman" panose="02020603050405020304" pitchFamily="18" charset="0"/>
                <a:cs typeface="Times New Roman" panose="02020603050405020304" pitchFamily="18" charset="0"/>
              </a:rPr>
              <a:t>(6) Các quần thể có mối quan hệ mật thiết, gắn bó với nhau như một thể thống nhất.</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(1), (2), (3).       </a:t>
            </a:r>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(1), (4), (5).              </a:t>
            </a:r>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(4), (5), (6).     </a:t>
            </a:r>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(3), (4), (5).</a:t>
            </a:r>
            <a:endParaRPr lang="vi-VN" sz="2800" dirty="0">
              <a:latin typeface="Times New Roman" panose="02020603050405020304" pitchFamily="18" charset="0"/>
              <a:cs typeface="Times New Roman" panose="02020603050405020304" pitchFamily="18" charset="0"/>
            </a:endParaRPr>
          </a:p>
        </p:txBody>
      </p:sp>
      <p:sp>
        <p:nvSpPr>
          <p:cNvPr id="5" name="Oval 4"/>
          <p:cNvSpPr/>
          <p:nvPr/>
        </p:nvSpPr>
        <p:spPr>
          <a:xfrm>
            <a:off x="6096000" y="34833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55641"/>
          </a:xfrm>
          <a:prstGeom prst="rect">
            <a:avLst/>
          </a:prstGeom>
        </p:spPr>
        <p:txBody>
          <a:bodyPr wrap="square">
            <a:spAutoFit/>
          </a:bodyPr>
          <a:lstStyle/>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2</a:t>
            </a:r>
            <a:r>
              <a:rPr lang="vi-VN" sz="2800" b="1" dirty="0" smtClean="0">
                <a:latin typeface="Times New Roman" panose="02020603050405020304" pitchFamily="18" charset="0"/>
                <a:cs typeface="Times New Roman" panose="02020603050405020304" pitchFamily="18" charset="0"/>
              </a:rPr>
              <a:t>: </a:t>
            </a:r>
            <a:r>
              <a:rPr lang="vi-VN" sz="2800" dirty="0" smtClean="0">
                <a:latin typeface="+mj-lt"/>
              </a:rPr>
              <a:t> Tập hợp sinh vật nào dưới đây là quần xã sinh vật?</a:t>
            </a:r>
          </a:p>
          <a:p>
            <a:r>
              <a:rPr lang="vi-VN" sz="2800" b="1" dirty="0" smtClean="0">
                <a:latin typeface="+mj-lt"/>
              </a:rPr>
              <a:t>A.</a:t>
            </a:r>
            <a:r>
              <a:rPr lang="vi-VN" sz="2800" dirty="0" smtClean="0">
                <a:latin typeface="+mj-lt"/>
              </a:rPr>
              <a:t> Các cây lúa trong một ruộng lúa.                  </a:t>
            </a:r>
          </a:p>
          <a:p>
            <a:r>
              <a:rPr lang="vi-VN" sz="2800" b="1" dirty="0" smtClean="0">
                <a:latin typeface="+mj-lt"/>
              </a:rPr>
              <a:t>B.</a:t>
            </a:r>
            <a:r>
              <a:rPr lang="vi-VN" sz="2800" dirty="0" smtClean="0">
                <a:latin typeface="+mj-lt"/>
              </a:rPr>
              <a:t> Các sinh vật sống trong một hồ nước và khu vực ven hồ.</a:t>
            </a:r>
          </a:p>
          <a:p>
            <a:r>
              <a:rPr lang="vi-VN" sz="2800" b="1" dirty="0" smtClean="0">
                <a:latin typeface="+mj-lt"/>
              </a:rPr>
              <a:t>C.</a:t>
            </a:r>
            <a:r>
              <a:rPr lang="vi-VN" sz="2800" dirty="0" smtClean="0">
                <a:latin typeface="+mj-lt"/>
              </a:rPr>
              <a:t> Các cây sen trong một đầm sen.                    </a:t>
            </a:r>
          </a:p>
          <a:p>
            <a:r>
              <a:rPr lang="vi-VN" sz="2800" b="1" dirty="0" smtClean="0">
                <a:latin typeface="+mj-lt"/>
              </a:rPr>
              <a:t>D.</a:t>
            </a:r>
            <a:r>
              <a:rPr lang="vi-VN" sz="2800" dirty="0" smtClean="0">
                <a:latin typeface="+mj-lt"/>
              </a:rPr>
              <a:t> Các con kiến trong một tổ kiến.</a:t>
            </a:r>
            <a:endParaRPr lang="en-US" sz="2800" dirty="0" smtClean="0">
              <a:latin typeface="+mj-lt"/>
            </a:endParaRPr>
          </a:p>
          <a:p>
            <a:pPr algn="just"/>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3</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Loài có vai trò quan trọng trong quần xã do số lượng cá thể nhiều, sinh khối lớn và có ảnh hưởng quyết định đến các nhân tố sinh thái trong môi trường được gọi là</a:t>
            </a:r>
          </a:p>
          <a:p>
            <a:pPr algn="just"/>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ưu thế.         </a:t>
            </a:r>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thường gặp.        </a:t>
            </a:r>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chủ chốt.        </a:t>
            </a:r>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ngẫu nhiên.</a:t>
            </a:r>
          </a:p>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4</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Trong quần xã sinh vật sa mạc, loài ưu thế là</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xương rồng và cây bụi.                                                                    </a:t>
            </a:r>
          </a:p>
          <a:p>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xương rồng và cây gỗ lớn.</a:t>
            </a:r>
          </a:p>
          <a:p>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cỏ và xương rồng.                                         </a:t>
            </a:r>
          </a:p>
          <a:p>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xương rồng, cỏ và cây bụi.</a:t>
            </a:r>
          </a:p>
          <a:p>
            <a:endParaRPr lang="vi-VN" sz="2800" dirty="0">
              <a:latin typeface="+mj-lt"/>
            </a:endParaRPr>
          </a:p>
        </p:txBody>
      </p:sp>
      <p:sp>
        <p:nvSpPr>
          <p:cNvPr id="5" name="Oval 4"/>
          <p:cNvSpPr/>
          <p:nvPr/>
        </p:nvSpPr>
        <p:spPr>
          <a:xfrm>
            <a:off x="0" y="89981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349061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0" y="435421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262979"/>
          </a:xfrm>
          <a:prstGeom prst="rect">
            <a:avLst/>
          </a:prstGeom>
        </p:spPr>
        <p:txBody>
          <a:bodyPr wrap="square">
            <a:spAutoFit/>
          </a:bodyPr>
          <a:lstStyle/>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5</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Trong quần xã rừng U Minh, tràm là loài</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ưu thế.    </a:t>
            </a:r>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đặc trưng.      </a:t>
            </a:r>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chủ chốt.        </a:t>
            </a:r>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ngẫu nhiên.</a:t>
            </a:r>
          </a:p>
          <a:p>
            <a:pPr algn="just"/>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6</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Các đặc điểm nào dưới đây là đặc trưng cơ bản của quần xã sinh vật?</a:t>
            </a:r>
          </a:p>
          <a:p>
            <a:pPr algn="just"/>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Thành phần loài, thành phần nhóm tuổi.      </a:t>
            </a:r>
          </a:p>
          <a:p>
            <a:pPr algn="just"/>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Độ phong phú, sự phân bố các cá thể trong quần thể.</a:t>
            </a:r>
          </a:p>
          <a:p>
            <a:pPr algn="just"/>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Thành phần loài, tỉ lệ giới tính.</a:t>
            </a:r>
          </a:p>
          <a:p>
            <a:pPr algn="just"/>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Thành phần loài, độ đa dạng.</a:t>
            </a:r>
          </a:p>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7</a:t>
            </a:r>
            <a:r>
              <a:rPr lang="vi-VN" sz="2800" b="1" dirty="0" smtClean="0">
                <a:latin typeface="Times New Roman" panose="02020603050405020304" pitchFamily="18" charset="0"/>
                <a:cs typeface="Times New Roman" panose="02020603050405020304" pitchFamily="18" charset="0"/>
              </a:rPr>
              <a:t>: </a:t>
            </a:r>
            <a:r>
              <a:rPr lang="vi-VN" sz="2800" dirty="0" smtClean="0"/>
              <a:t> </a:t>
            </a:r>
            <a:r>
              <a:rPr lang="vi-VN" sz="2800" dirty="0" smtClean="0">
                <a:latin typeface="Times New Roman" panose="02020603050405020304" pitchFamily="18" charset="0"/>
                <a:cs typeface="Times New Roman" panose="02020603050405020304" pitchFamily="18" charset="0"/>
              </a:rPr>
              <a:t>Độ đa dạng của quần xã thể hiện ở</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số lượng loài có trong quần xã.                    </a:t>
            </a:r>
          </a:p>
          <a:p>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số lượng cá thể mỗi loài trong quần xã.</a:t>
            </a:r>
          </a:p>
          <a:p>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mức độ phong phú về mối quan hệ giữa các loài trong quần xã.</a:t>
            </a:r>
          </a:p>
          <a:p>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số lượng loài và số lượng cá thể mỗi loài trong quần xã.</a:t>
            </a:r>
          </a:p>
        </p:txBody>
      </p:sp>
      <p:sp>
        <p:nvSpPr>
          <p:cNvPr id="5" name="Oval 4"/>
          <p:cNvSpPr/>
          <p:nvPr/>
        </p:nvSpPr>
        <p:spPr>
          <a:xfrm>
            <a:off x="1756228" y="478905"/>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26197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0" y="476061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8</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Quần xã nào đưới dây có độ đa dạng cao nhất?</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Rừng nhiệt đới.   </a:t>
            </a:r>
            <a:r>
              <a:rPr lang="en-US" sz="2800"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B</a:t>
            </a:r>
            <a:r>
              <a:rPr lang="vi-VN" sz="2800" b="1"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Rừng ôn đới lá kim.</a:t>
            </a:r>
          </a:p>
          <a:p>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Sa mạc.       </a:t>
            </a:r>
            <a:r>
              <a:rPr lang="en-US" sz="2800"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Đồng rêu đới lạnh.</a:t>
            </a:r>
          </a:p>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9</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Yếu tố nào dưới đây ảnh hưởng quyết định đến độ đa dạng của quần xã?</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Số lượng quần thể trong quần xã.                 </a:t>
            </a:r>
          </a:p>
          <a:p>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Các mối quan hệ trong quần xã.</a:t>
            </a:r>
          </a:p>
          <a:p>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Điều kiện khí hậu trong quần xã.                  </a:t>
            </a:r>
          </a:p>
          <a:p>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Số lượng cá thể trong quần xã.</a:t>
            </a:r>
          </a:p>
          <a:p>
            <a:pPr algn="just"/>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10</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Hoạt động nào dưới đây có tác dụng bảo vệ sự đa dạng của quần xã?</a:t>
            </a:r>
          </a:p>
          <a:p>
            <a:pPr algn="just"/>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Tạo điều kiện cho các loài ưu thế phát triển mạnh mẽ lẫn át các loài khác.</a:t>
            </a:r>
          </a:p>
          <a:p>
            <a:pPr algn="just"/>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Bảo vệ môi trường sống của quần xã.</a:t>
            </a:r>
          </a:p>
          <a:p>
            <a:pPr algn="just"/>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Tạo điều kiện cho các loài đặc trưng phát triển kìm hãm sự phát triển của các loài khác.</a:t>
            </a:r>
          </a:p>
          <a:p>
            <a:pPr algn="just"/>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Du nhập thêm các loài khác vào quần xã.</a:t>
            </a:r>
            <a:endParaRPr lang="vi-VN" sz="2800" dirty="0">
              <a:latin typeface="Times New Roman" panose="02020603050405020304" pitchFamily="18" charset="0"/>
              <a:cs typeface="Times New Roman" panose="02020603050405020304" pitchFamily="18" charset="0"/>
            </a:endParaRPr>
          </a:p>
        </p:txBody>
      </p:sp>
      <p:sp>
        <p:nvSpPr>
          <p:cNvPr id="5" name="Oval 4"/>
          <p:cNvSpPr/>
          <p:nvPr/>
        </p:nvSpPr>
        <p:spPr>
          <a:xfrm>
            <a:off x="0" y="507934"/>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26197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0" y="4339713"/>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anose="02020603050405020304" pitchFamily="18" charset="0"/>
                <a:cs typeface="Times New Roman" panose="02020603050405020304" pitchFamily="18" charset="0"/>
              </a:rPr>
              <a:t>BÀI</a:t>
            </a:r>
            <a:r>
              <a:rPr lang="en-US" sz="3600" b="1" dirty="0" smtClean="0">
                <a:solidFill>
                  <a:srgbClr val="0000FF"/>
                </a:solidFill>
                <a:latin typeface="Times New Roman" panose="02020603050405020304" pitchFamily="18" charset="0"/>
                <a:cs typeface="Times New Roman" panose="02020603050405020304" pitchFamily="18" charset="0"/>
              </a:rPr>
              <a:t> 40: </a:t>
            </a:r>
            <a:r>
              <a:rPr lang="en-US" sz="3600" b="1" dirty="0" err="1" smtClean="0">
                <a:solidFill>
                  <a:srgbClr val="0000FF"/>
                </a:solidFill>
                <a:latin typeface="Times New Roman" panose="02020603050405020304" pitchFamily="18" charset="0"/>
                <a:cs typeface="Times New Roman" panose="02020603050405020304" pitchFamily="18" charset="0"/>
              </a:rPr>
              <a:t>QUẦN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XÃ</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SINH</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VẬT</a:t>
            </a:r>
            <a:r>
              <a:rPr lang="en-US" sz="3600" b="1" dirty="0" smtClean="0">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909936"/>
            <a:ext cx="121920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8: </a:t>
            </a:r>
            <a:r>
              <a:rPr lang="en-US" sz="4800" b="1" cap="none" spc="0" dirty="0" err="1" smtClean="0">
                <a:ln w="11430"/>
                <a:solidFill>
                  <a:srgbClr val="FF00FF"/>
                </a:solidFill>
                <a:effectLst>
                  <a:outerShdw blurRad="80000" dist="40000" dir="5040000" algn="tl">
                    <a:srgbClr val="000000">
                      <a:alpha val="30000"/>
                    </a:srgbClr>
                  </a:outerShdw>
                </a:effectLst>
              </a:rPr>
              <a:t>SINH</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THÁI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620808"/>
            <a:ext cx="12172813" cy="144479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40:  </a:t>
            </a:r>
            <a:r>
              <a:rPr lang="en-US" sz="2600" b="1" dirty="0" err="1" smtClean="0">
                <a:solidFill>
                  <a:srgbClr val="FF00FF"/>
                </a:solidFill>
                <a:latin typeface="Times New Roman" panose="02020603050405020304" pitchFamily="18" charset="0"/>
                <a:cs typeface="Times New Roman" panose="02020603050405020304" pitchFamily="18" charset="0"/>
              </a:rPr>
              <a:t>QUẦN</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XÃ</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VẬT</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KHÁI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NIỆM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7" name="TextBox 16"/>
          <p:cNvSpPr txBox="1"/>
          <p:nvPr/>
        </p:nvSpPr>
        <p:spPr>
          <a:xfrm>
            <a:off x="0" y="840500"/>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thuộc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cùng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gắn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0" y="2110501"/>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ruộng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lúa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a:t>
            </a:r>
          </a:p>
        </p:txBody>
      </p:sp>
      <p:pic>
        <p:nvPicPr>
          <p:cNvPr id="2050" name="Picture 2"/>
          <p:cNvPicPr>
            <a:picLocks noChangeAspect="1" noChangeArrowheads="1"/>
          </p:cNvPicPr>
          <p:nvPr/>
        </p:nvPicPr>
        <p:blipFill>
          <a:blip r:embed="rId2"/>
          <a:srcRect/>
          <a:stretch>
            <a:fillRect/>
          </a:stretch>
        </p:blipFill>
        <p:spPr bwMode="auto">
          <a:xfrm>
            <a:off x="0" y="2753350"/>
            <a:ext cx="5600927" cy="4104650"/>
          </a:xfrm>
          <a:prstGeom prst="rect">
            <a:avLst/>
          </a:prstGeom>
          <a:noFill/>
          <a:ln w="9525">
            <a:noFill/>
            <a:miter lim="800000"/>
            <a:headEnd/>
            <a:tailEnd/>
          </a:ln>
          <a:effectLst/>
        </p:spPr>
      </p:pic>
      <p:sp>
        <p:nvSpPr>
          <p:cNvPr id="20" name="Rectangle 19"/>
          <p:cNvSpPr/>
          <p:nvPr/>
        </p:nvSpPr>
        <p:spPr>
          <a:xfrm>
            <a:off x="5878286" y="2710273"/>
            <a:ext cx="6313714" cy="3970318"/>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Quần xã ruộng lúa, gồm có các quần thể như: lúa, cỏ, giun đất, vi sinh vật,… Trong quần xã này, lúa che mát, chắn bớt gió cho cỏ; cỏ che mát, giữ ẩm cho gốc lúa, đồng thời cạnh tranh chất dinh dưỡng trong đất với gốc lúa; lúa, cỏ giữ cho đất ẩm, có nhiệt độ thích hợp cho hệ vi sinh vật phát triển; giun đất làm tơi xốp cho lúa, cỏ.</a:t>
            </a:r>
            <a:r>
              <a:rPr lang="en-US" sz="2800" dirty="0" smtClean="0">
                <a:solidFill>
                  <a:srgbClr val="FF00FF"/>
                </a:solidFill>
                <a:latin typeface="+mj-lt"/>
              </a:rPr>
              <a:t> </a:t>
            </a:r>
            <a:endParaRPr lang="en-US" sz="2800" dirty="0">
              <a:solidFill>
                <a:srgbClr val="FF00FF"/>
              </a:solidFill>
              <a:latin typeface="+mj-lt"/>
            </a:endParaRPr>
          </a:p>
        </p:txBody>
      </p:sp>
      <p:sp>
        <p:nvSpPr>
          <p:cNvPr id="21" name="TextBox 20"/>
          <p:cNvSpPr txBox="1"/>
          <p:nvPr/>
        </p:nvSpPr>
        <p:spPr>
          <a:xfrm>
            <a:off x="0" y="25822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MỘT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ĐẶC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0" y="3010384"/>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Độ</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900" decel="100000" fill="hold"/>
                                        <p:tgtEl>
                                          <p:spTgt spid="205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360"/>
                                          </p:val>
                                        </p:tav>
                                        <p:tav tm="100000">
                                          <p:val>
                                            <p:fltVal val="0"/>
                                          </p:val>
                                        </p:tav>
                                      </p:tavLst>
                                    </p:anim>
                                    <p:animEffect transition="in" filter="fade">
                                      <p:cBhvr>
                                        <p:cTn id="28" dur="1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trips(upRight)">
                                      <p:cBhvr>
                                        <p:cTn id="33" dur="1000"/>
                                        <p:tgtEl>
                                          <p:spTgt spid="18"/>
                                        </p:tgtEl>
                                      </p:cBhvr>
                                    </p:animEffect>
                                  </p:childTnLst>
                                </p:cTn>
                              </p:par>
                              <p:par>
                                <p:cTn id="34" presetID="21" presetClass="exit" presetSubtype="4" fill="hold" nodeType="withEffect">
                                  <p:stCondLst>
                                    <p:cond delay="0"/>
                                  </p:stCondLst>
                                  <p:childTnLst>
                                    <p:animEffect transition="out" filter="wheel(4)">
                                      <p:cBhvr>
                                        <p:cTn id="35" dur="2000"/>
                                        <p:tgtEl>
                                          <p:spTgt spid="2050"/>
                                        </p:tgtEl>
                                      </p:cBhvr>
                                    </p:animEffect>
                                    <p:set>
                                      <p:cBhvr>
                                        <p:cTn id="36" dur="1" fill="hold">
                                          <p:stCondLst>
                                            <p:cond delay="1999"/>
                                          </p:stCondLst>
                                        </p:cTn>
                                        <p:tgtEl>
                                          <p:spTgt spid="2050"/>
                                        </p:tgtEl>
                                        <p:attrNameLst>
                                          <p:attrName>style.visibility</p:attrName>
                                        </p:attrNameLst>
                                      </p:cBhvr>
                                      <p:to>
                                        <p:strVal val="hidden"/>
                                      </p:to>
                                    </p:set>
                                  </p:childTnLst>
                                </p:cTn>
                              </p:par>
                              <p:par>
                                <p:cTn id="37" presetID="21" presetClass="exit" presetSubtype="4" fill="hold" grpId="1" nodeType="withEffect">
                                  <p:stCondLst>
                                    <p:cond delay="0"/>
                                  </p:stCondLst>
                                  <p:childTnLst>
                                    <p:animEffect transition="out" filter="wheel(4)">
                                      <p:cBhvr>
                                        <p:cTn id="38" dur="2000"/>
                                        <p:tgtEl>
                                          <p:spTgt spid="20"/>
                                        </p:tgtEl>
                                      </p:cBhvr>
                                    </p:animEffect>
                                    <p:set>
                                      <p:cBhvr>
                                        <p:cTn id="39" dur="1" fill="hold">
                                          <p:stCondLst>
                                            <p:cond delay="1999"/>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strips(upRight)">
                                      <p:cBhvr>
                                        <p:cTn id="44" dur="1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strips(upRight)">
                                      <p:cBhvr>
                                        <p:cTn id="4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20" grpId="0"/>
      <p:bldP spid="20" grpId="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88255"/>
            <a:ext cx="12192001" cy="3539430"/>
          </a:xfrm>
          <a:prstGeom prst="rect">
            <a:avLst/>
          </a:prstGeom>
        </p:spPr>
        <p:txBody>
          <a:bodyPr wrap="square">
            <a:spAutoFit/>
          </a:bodyPr>
          <a:lstStyle/>
          <a:p>
            <a:pPr algn="just">
              <a:buFontTx/>
              <a:buChar char="-"/>
            </a:pPr>
            <a:r>
              <a:rPr lang="vi-VN" sz="2800" dirty="0" smtClean="0">
                <a:solidFill>
                  <a:srgbClr val="FF00FF"/>
                </a:solidFill>
                <a:latin typeface="+mj-lt"/>
              </a:rPr>
              <a:t>Số lượng loài ở hai quần xã trên có sự khác nhau, quần xã sinh vật vùng sa mạc có số lượng loài ít hơn quần xã rừng rụng lá theo mùa.</a:t>
            </a:r>
            <a:endParaRPr lang="en-US" sz="2800" dirty="0" smtClean="0">
              <a:solidFill>
                <a:srgbClr val="FF00FF"/>
              </a:solidFill>
              <a:latin typeface="+mj-lt"/>
            </a:endParaRPr>
          </a:p>
          <a:p>
            <a:pPr algn="just">
              <a:buFontTx/>
              <a:buChar char="-"/>
            </a:pPr>
            <a:r>
              <a:rPr lang="vi-VN" sz="2800" dirty="0" smtClean="0">
                <a:solidFill>
                  <a:srgbClr val="FF00FF"/>
                </a:solidFill>
                <a:latin typeface="+mj-lt"/>
              </a:rPr>
              <a:t> Giải thích: Có sự khác nhau về số lượng loài ở hai quần xã trên là do môi trường sống ở các khu vực này khác nhau. Ở khu vực quần xã rừng rụng lá theo mùa có khí hậu ôn đới thích hợp với sự sinh trưởng và phát triển của nhiều loài động, thực vật → số lượng loài đa dạng hơn. Còn ở vùng sa mạc, điều kiện sống khắc nghiệt (nắng nóng, thiếu nước) nên chỉ có một số ít loài có thể tồn tại, sinh trưởng và phát triển → số lượng loài ít đa dạng hơn.</a:t>
            </a:r>
            <a:endParaRPr lang="vi-VN" sz="2800" dirty="0">
              <a:solidFill>
                <a:srgbClr val="FF00FF"/>
              </a:solidFill>
              <a:latin typeface="+mj-lt"/>
            </a:endParaRPr>
          </a:p>
        </p:txBody>
      </p:sp>
      <p:pic>
        <p:nvPicPr>
          <p:cNvPr id="3074" name="Picture 2"/>
          <p:cNvPicPr>
            <a:picLocks noChangeAspect="1" noChangeArrowheads="1"/>
          </p:cNvPicPr>
          <p:nvPr/>
        </p:nvPicPr>
        <p:blipFill>
          <a:blip r:embed="rId2"/>
          <a:srcRect/>
          <a:stretch>
            <a:fillRect/>
          </a:stretch>
        </p:blipFill>
        <p:spPr bwMode="auto">
          <a:xfrm>
            <a:off x="1001467" y="0"/>
            <a:ext cx="10160012" cy="34513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40:  </a:t>
            </a:r>
            <a:r>
              <a:rPr lang="en-US" sz="2600" b="1" dirty="0" err="1" smtClean="0">
                <a:solidFill>
                  <a:srgbClr val="FF00FF"/>
                </a:solidFill>
                <a:latin typeface="Times New Roman" panose="02020603050405020304" pitchFamily="18" charset="0"/>
                <a:cs typeface="Times New Roman" panose="02020603050405020304" pitchFamily="18" charset="0"/>
              </a:rPr>
              <a:t>QUẦN</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XÃ</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VẬT</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KHÁI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NIỆM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7" name="TextBox 16"/>
          <p:cNvSpPr txBox="1"/>
          <p:nvPr/>
        </p:nvSpPr>
        <p:spPr>
          <a:xfrm>
            <a:off x="0" y="840500"/>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thuộc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cùng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gắn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0" y="2110501"/>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ruộng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lúa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25822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MỘT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ĐẶC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0" y="3010384"/>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Độ</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0" y="3431300"/>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hiện</a:t>
            </a:r>
            <a:r>
              <a:rPr lang="en-US" sz="2800" dirty="0" smtClean="0">
                <a:solidFill>
                  <a:srgbClr val="0000FF"/>
                </a:solidFill>
                <a:latin typeface="Times New Roman" panose="02020603050405020304" pitchFamily="18" charset="0"/>
                <a:cs typeface="Times New Roman" panose="02020603050405020304" pitchFamily="18" charset="0"/>
              </a:rPr>
              <a:t> qua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phú</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0" y="42586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Thành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loài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xã</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4679528"/>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Loài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ưu</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thế</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đóng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vai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trò</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trọng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ảnh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hưởng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quyết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do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0" y="5499585"/>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Loài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đặc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trưng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ở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hẳn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trips(upRigh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upRight)">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trips(upRight)">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2" y="4810460"/>
            <a:ext cx="5399314" cy="954107"/>
          </a:xfrm>
          <a:prstGeom prst="rect">
            <a:avLst/>
          </a:prstGeom>
        </p:spPr>
        <p:txBody>
          <a:bodyPr wrap="square">
            <a:spAutoFit/>
          </a:bodyPr>
          <a:lstStyle/>
          <a:p>
            <a:pPr algn="just"/>
            <a:r>
              <a:rPr lang="en-US" sz="2800" dirty="0" err="1" smtClean="0">
                <a:solidFill>
                  <a:srgbClr val="FF00FF"/>
                </a:solidFill>
                <a:latin typeface="Times New Roman" panose="02020603050405020304" pitchFamily="18" charset="0"/>
                <a:cs typeface="Times New Roman" panose="02020603050405020304" pitchFamily="18" charset="0"/>
              </a:rPr>
              <a:t>Lúa</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là</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loài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ưu</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thế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trên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quần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xã</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cánh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đồng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lúa</a:t>
            </a:r>
            <a:endParaRPr lang="vi-VN" sz="2800" dirty="0">
              <a:solidFill>
                <a:srgbClr val="FF00FF"/>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srcRect/>
          <a:stretch>
            <a:fillRect/>
          </a:stretch>
        </p:blipFill>
        <p:spPr bwMode="auto">
          <a:xfrm>
            <a:off x="145140" y="1001290"/>
            <a:ext cx="5471887" cy="36174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5729829" y="972263"/>
            <a:ext cx="6389601" cy="3628570"/>
          </a:xfrm>
          <a:prstGeom prst="rect">
            <a:avLst/>
          </a:prstGeom>
          <a:noFill/>
          <a:ln w="9525">
            <a:noFill/>
            <a:miter lim="800000"/>
            <a:headEnd/>
            <a:tailEnd/>
          </a:ln>
          <a:effectLst/>
        </p:spPr>
      </p:pic>
      <p:sp>
        <p:nvSpPr>
          <p:cNvPr id="7" name="Rectangle 6"/>
          <p:cNvSpPr/>
          <p:nvPr/>
        </p:nvSpPr>
        <p:spPr>
          <a:xfrm>
            <a:off x="5786439" y="4846746"/>
            <a:ext cx="6200774" cy="954107"/>
          </a:xfrm>
          <a:prstGeom prst="rect">
            <a:avLst/>
          </a:prstGeom>
        </p:spPr>
        <p:txBody>
          <a:bodyPr wrap="square">
            <a:spAutoFit/>
          </a:bodyPr>
          <a:lstStyle/>
          <a:p>
            <a:pPr algn="just"/>
            <a:r>
              <a:rPr lang="en-US" sz="2800" dirty="0" err="1" smtClean="0">
                <a:solidFill>
                  <a:srgbClr val="FF00FF"/>
                </a:solidFill>
                <a:latin typeface="Times New Roman" panose="02020603050405020304" pitchFamily="18" charset="0"/>
                <a:cs typeface="Times New Roman" panose="02020603050405020304" pitchFamily="18" charset="0"/>
              </a:rPr>
              <a:t>Sồi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xanh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thành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ngạnh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là</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loài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ưu</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thế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trên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quần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xã</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rừng</a:t>
            </a:r>
            <a:r>
              <a:rPr lang="en-US" sz="2800" dirty="0" smtClean="0">
                <a:solidFill>
                  <a:srgbClr val="FF00FF"/>
                </a:solidFill>
                <a:latin typeface="Times New Roman" panose="02020603050405020304" pitchFamily="18" charset="0"/>
                <a:cs typeface="Times New Roman" panose="02020603050405020304" pitchFamily="18" charset="0"/>
              </a:rPr>
              <a:t> ở </a:t>
            </a:r>
            <a:r>
              <a:rPr lang="en-US" sz="2800" dirty="0" err="1" smtClean="0">
                <a:solidFill>
                  <a:srgbClr val="FF00FF"/>
                </a:solidFill>
                <a:latin typeface="Times New Roman" panose="02020603050405020304" pitchFamily="18" charset="0"/>
                <a:cs typeface="Times New Roman" panose="02020603050405020304" pitchFamily="18" charset="0"/>
              </a:rPr>
              <a:t>vườn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quốc</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gia</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Ba</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Vì</a:t>
            </a:r>
            <a:r>
              <a:rPr lang="en-US" sz="2800" dirty="0" smtClean="0">
                <a:solidFill>
                  <a:srgbClr val="FF00FF"/>
                </a:solidFill>
                <a:latin typeface="Times New Roman" panose="02020603050405020304" pitchFamily="18" charset="0"/>
                <a:cs typeface="Times New Roman" panose="02020603050405020304" pitchFamily="18" charset="0"/>
              </a:rPr>
              <a:t>.</a:t>
            </a:r>
            <a:endParaRPr lang="vi-VN" sz="28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p:cTn id="19" dur="1000" fill="hold"/>
                                        <p:tgtEl>
                                          <p:spTgt spid="4100"/>
                                        </p:tgtEl>
                                        <p:attrNameLst>
                                          <p:attrName>ppt_w</p:attrName>
                                        </p:attrNameLst>
                                      </p:cBhvr>
                                      <p:tavLst>
                                        <p:tav tm="0">
                                          <p:val>
                                            <p:fltVal val="0"/>
                                          </p:val>
                                        </p:tav>
                                        <p:tav tm="100000">
                                          <p:val>
                                            <p:strVal val="#ppt_w"/>
                                          </p:val>
                                        </p:tav>
                                      </p:tavLst>
                                    </p:anim>
                                    <p:anim calcmode="lin" valueType="num">
                                      <p:cBhvr>
                                        <p:cTn id="20" dur="1000" fill="hold"/>
                                        <p:tgtEl>
                                          <p:spTgt spid="4100"/>
                                        </p:tgtEl>
                                        <p:attrNameLst>
                                          <p:attrName>ppt_h</p:attrName>
                                        </p:attrNameLst>
                                      </p:cBhvr>
                                      <p:tavLst>
                                        <p:tav tm="0">
                                          <p:val>
                                            <p:fltVal val="0"/>
                                          </p:val>
                                        </p:tav>
                                        <p:tav tm="100000">
                                          <p:val>
                                            <p:strVal val="#ppt_h"/>
                                          </p:val>
                                        </p:tav>
                                      </p:tavLst>
                                    </p:anim>
                                    <p:anim calcmode="lin" valueType="num">
                                      <p:cBhvr>
                                        <p:cTn id="21" dur="1000" fill="hold"/>
                                        <p:tgtEl>
                                          <p:spTgt spid="4100"/>
                                        </p:tgtEl>
                                        <p:attrNameLst>
                                          <p:attrName>style.rotation</p:attrName>
                                        </p:attrNameLst>
                                      </p:cBhvr>
                                      <p:tavLst>
                                        <p:tav tm="0">
                                          <p:val>
                                            <p:fltVal val="360"/>
                                          </p:val>
                                        </p:tav>
                                        <p:tav tm="100000">
                                          <p:val>
                                            <p:fltVal val="0"/>
                                          </p:val>
                                        </p:tav>
                                      </p:tavLst>
                                    </p:anim>
                                    <p:animEffect transition="in" filter="fade">
                                      <p:cBhvr>
                                        <p:cTn id="22" dur="1000"/>
                                        <p:tgtEl>
                                          <p:spTgt spid="4100"/>
                                        </p:tgtEl>
                                      </p:cBhvr>
                                    </p:animEffect>
                                  </p:childTnLst>
                                </p:cTn>
                              </p:par>
                            </p:childTnLst>
                          </p:cTn>
                        </p:par>
                        <p:par>
                          <p:cTn id="23" fill="hold">
                            <p:stCondLst>
                              <p:cond delay="1000"/>
                            </p:stCondLst>
                            <p:childTnLst>
                              <p:par>
                                <p:cTn id="24" presetID="21"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4)">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459" y="4153235"/>
            <a:ext cx="4569278" cy="1384995"/>
          </a:xfrm>
          <a:prstGeom prst="rect">
            <a:avLst/>
          </a:prstGeom>
        </p:spPr>
        <p:txBody>
          <a:bodyPr wrap="square">
            <a:spAutoFit/>
          </a:bodyPr>
          <a:lstStyle/>
          <a:p>
            <a:pPr algn="just"/>
            <a:r>
              <a:rPr lang="en-US" sz="2800" dirty="0" err="1" smtClean="0">
                <a:solidFill>
                  <a:srgbClr val="FF00FF"/>
                </a:solidFill>
                <a:latin typeface="Times New Roman" panose="02020603050405020304" pitchFamily="18" charset="0"/>
                <a:cs typeface="Times New Roman" panose="02020603050405020304" pitchFamily="18" charset="0"/>
              </a:rPr>
              <a:t>Vọoc</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Cát</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Bà</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là</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loài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đặc</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trưng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trên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quần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xã</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rừng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Cát</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Bà</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Hải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Phòng</a:t>
            </a:r>
            <a:r>
              <a:rPr lang="en-US" sz="2800" dirty="0" smtClean="0">
                <a:solidFill>
                  <a:srgbClr val="FF00FF"/>
                </a:solidFill>
                <a:latin typeface="Times New Roman" panose="02020603050405020304" pitchFamily="18" charset="0"/>
                <a:cs typeface="Times New Roman" panose="02020603050405020304" pitchFamily="18" charset="0"/>
              </a:rPr>
              <a:t>.</a:t>
            </a:r>
            <a:endParaRPr lang="vi-VN" sz="2800" dirty="0">
              <a:solidFill>
                <a:srgbClr val="FF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5214939" y="4160944"/>
            <a:ext cx="6200774" cy="954107"/>
          </a:xfrm>
          <a:prstGeom prst="rect">
            <a:avLst/>
          </a:prstGeom>
        </p:spPr>
        <p:txBody>
          <a:bodyPr wrap="square">
            <a:spAutoFit/>
          </a:bodyPr>
          <a:lstStyle/>
          <a:p>
            <a:pPr algn="just"/>
            <a:r>
              <a:rPr lang="en-US" sz="2800" dirty="0" err="1" smtClean="0">
                <a:solidFill>
                  <a:srgbClr val="FF00FF"/>
                </a:solidFill>
                <a:latin typeface="Times New Roman" panose="02020603050405020304" pitchFamily="18" charset="0"/>
                <a:cs typeface="Times New Roman" panose="02020603050405020304" pitchFamily="18" charset="0"/>
              </a:rPr>
              <a:t>Tràm</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là</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loài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đặc</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trưng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trên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quần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xã</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rừng</a:t>
            </a:r>
            <a:r>
              <a:rPr lang="en-US" sz="2800" dirty="0" smtClean="0">
                <a:solidFill>
                  <a:srgbClr val="FF00FF"/>
                </a:solidFill>
                <a:latin typeface="Times New Roman" panose="02020603050405020304" pitchFamily="18" charset="0"/>
                <a:cs typeface="Times New Roman" panose="02020603050405020304" pitchFamily="18" charset="0"/>
              </a:rPr>
              <a:t> U Minh, </a:t>
            </a:r>
            <a:r>
              <a:rPr lang="en-US" sz="2800" dirty="0" err="1" smtClean="0">
                <a:solidFill>
                  <a:srgbClr val="FF00FF"/>
                </a:solidFill>
                <a:latin typeface="Times New Roman" panose="02020603050405020304" pitchFamily="18" charset="0"/>
                <a:cs typeface="Times New Roman" panose="02020603050405020304" pitchFamily="18" charset="0"/>
              </a:rPr>
              <a:t>Kiên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Giang</a:t>
            </a:r>
            <a:r>
              <a:rPr lang="en-US" sz="2800" dirty="0" smtClean="0">
                <a:solidFill>
                  <a:srgbClr val="FF00FF"/>
                </a:solidFill>
                <a:latin typeface="Times New Roman" panose="02020603050405020304" pitchFamily="18" charset="0"/>
                <a:cs typeface="Times New Roman" panose="02020603050405020304" pitchFamily="18" charset="0"/>
              </a:rPr>
              <a:t>.</a:t>
            </a:r>
            <a:endParaRPr lang="vi-VN" sz="2800" dirty="0">
              <a:solidFill>
                <a:srgbClr val="FF00FF"/>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srcRect/>
          <a:stretch>
            <a:fillRect/>
          </a:stretch>
        </p:blipFill>
        <p:spPr bwMode="auto">
          <a:xfrm>
            <a:off x="30964" y="447673"/>
            <a:ext cx="4830007" cy="356711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815245" y="495304"/>
            <a:ext cx="7376756" cy="3533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900" decel="100000" fill="hold"/>
                                        <p:tgtEl>
                                          <p:spTgt spid="51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wheel(4)">
                                      <p:cBhvr>
                                        <p:cTn id="20" dur="1000"/>
                                        <p:tgtEl>
                                          <p:spTgt spid="5123"/>
                                        </p:tgtEl>
                                      </p:cBhvr>
                                    </p:animEffect>
                                  </p:childTnLst>
                                </p:cTn>
                              </p:par>
                            </p:childTnLst>
                          </p:cTn>
                        </p:par>
                        <p:par>
                          <p:cTn id="21" fill="hold">
                            <p:stCondLst>
                              <p:cond delay="1000"/>
                            </p:stCondLst>
                            <p:childTnLst>
                              <p:par>
                                <p:cTn id="22" presetID="21"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290130" y="29028"/>
            <a:ext cx="5843814" cy="3876675"/>
            <a:chOff x="6348186" y="0"/>
            <a:chExt cx="5843814" cy="3876675"/>
          </a:xfrm>
        </p:grpSpPr>
        <p:pic>
          <p:nvPicPr>
            <p:cNvPr id="6147" name="Picture 3"/>
            <p:cNvPicPr>
              <a:picLocks noChangeAspect="1" noChangeArrowheads="1"/>
            </p:cNvPicPr>
            <p:nvPr/>
          </p:nvPicPr>
          <p:blipFill>
            <a:blip r:embed="rId2"/>
            <a:srcRect/>
            <a:stretch>
              <a:fillRect/>
            </a:stretch>
          </p:blipFill>
          <p:spPr bwMode="auto">
            <a:xfrm>
              <a:off x="6364094" y="0"/>
              <a:ext cx="5827906" cy="3876675"/>
            </a:xfrm>
            <a:prstGeom prst="rect">
              <a:avLst/>
            </a:prstGeom>
            <a:noFill/>
            <a:ln w="9525">
              <a:noFill/>
              <a:miter lim="800000"/>
              <a:headEnd/>
              <a:tailEnd/>
            </a:ln>
            <a:effectLst/>
          </p:spPr>
        </p:pic>
        <p:sp>
          <p:nvSpPr>
            <p:cNvPr id="4" name="Rectangle 3"/>
            <p:cNvSpPr/>
            <p:nvPr/>
          </p:nvSpPr>
          <p:spPr>
            <a:xfrm>
              <a:off x="6348186" y="120760"/>
              <a:ext cx="5843814" cy="1384995"/>
            </a:xfrm>
            <a:prstGeom prst="rect">
              <a:avLst/>
            </a:prstGeom>
          </p:spPr>
          <p:txBody>
            <a:bodyPr wrap="square">
              <a:spAutoFit/>
            </a:bodyPr>
            <a:lstStyle/>
            <a:p>
              <a:pPr algn="just"/>
              <a:r>
                <a:rPr lang="en-US" sz="2800" dirty="0" smtClean="0">
                  <a:solidFill>
                    <a:srgbClr val="FF00FF"/>
                  </a:solidFill>
                  <a:latin typeface="Times New Roman" panose="02020603050405020304" pitchFamily="18" charset="0"/>
                  <a:cs typeface="Times New Roman" panose="02020603050405020304" pitchFamily="18" charset="0"/>
                </a:rPr>
                <a:t>B</a:t>
              </a:r>
              <a:r>
                <a:rPr lang="vi-VN" sz="2800" dirty="0" smtClean="0">
                  <a:solidFill>
                    <a:srgbClr val="FF00FF"/>
                  </a:solidFill>
                  <a:latin typeface="Times New Roman" panose="02020603050405020304" pitchFamily="18" charset="0"/>
                  <a:cs typeface="Times New Roman" panose="02020603050405020304" pitchFamily="18" charset="0"/>
                </a:rPr>
                <a:t>ò rừng Bison là loài chiếm ưu thế trong quần xã đồng cỏ lớn ở Bắc Mỹ;…</a:t>
              </a:r>
              <a:endParaRPr lang="vi-VN" sz="2800" dirty="0">
                <a:solidFill>
                  <a:srgbClr val="FF00FF"/>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0" y="2819400"/>
            <a:ext cx="6096000" cy="4038600"/>
            <a:chOff x="0" y="2819400"/>
            <a:chExt cx="6096000" cy="4038600"/>
          </a:xfrm>
        </p:grpSpPr>
        <p:pic>
          <p:nvPicPr>
            <p:cNvPr id="6148" name="Picture 4"/>
            <p:cNvPicPr>
              <a:picLocks noChangeAspect="1" noChangeArrowheads="1"/>
            </p:cNvPicPr>
            <p:nvPr/>
          </p:nvPicPr>
          <p:blipFill>
            <a:blip r:embed="rId3"/>
            <a:srcRect/>
            <a:stretch>
              <a:fillRect/>
            </a:stretch>
          </p:blipFill>
          <p:spPr bwMode="auto">
            <a:xfrm>
              <a:off x="0" y="2819400"/>
              <a:ext cx="6096000" cy="4038600"/>
            </a:xfrm>
            <a:prstGeom prst="rect">
              <a:avLst/>
            </a:prstGeom>
            <a:noFill/>
            <a:ln w="9525">
              <a:noFill/>
              <a:miter lim="800000"/>
              <a:headEnd/>
              <a:tailEnd/>
            </a:ln>
            <a:effectLst/>
          </p:spPr>
        </p:pic>
        <p:sp>
          <p:nvSpPr>
            <p:cNvPr id="7" name="Rectangle 6"/>
            <p:cNvSpPr/>
            <p:nvPr/>
          </p:nvSpPr>
          <p:spPr>
            <a:xfrm>
              <a:off x="0" y="2832433"/>
              <a:ext cx="6052458" cy="954107"/>
            </a:xfrm>
            <a:prstGeom prst="rect">
              <a:avLst/>
            </a:prstGeom>
          </p:spPr>
          <p:txBody>
            <a:bodyPr wrap="square">
              <a:spAutoFit/>
            </a:bodyPr>
            <a:lstStyle/>
            <a:p>
              <a:pPr algn="just"/>
              <a:r>
                <a:rPr lang="vi-VN" sz="2800" dirty="0" smtClean="0">
                  <a:solidFill>
                    <a:schemeClr val="bg1"/>
                  </a:solidFill>
                  <a:latin typeface="Times New Roman" panose="02020603050405020304" pitchFamily="18" charset="0"/>
                  <a:cs typeface="Times New Roman" panose="02020603050405020304" pitchFamily="18" charset="0"/>
                </a:rPr>
                <a:t>Cá cóc Tam Đảo là loài đặc trưng của rừng nhiệt đới Tam Đảo</a:t>
              </a:r>
              <a:r>
                <a:rPr lang="en-US" sz="2800" dirty="0" smtClean="0">
                  <a:solidFill>
                    <a:schemeClr val="bg1"/>
                  </a:solidFill>
                  <a:latin typeface="Times New Roman" panose="02020603050405020304" pitchFamily="18" charset="0"/>
                  <a:cs typeface="Times New Roman" panose="02020603050405020304" pitchFamily="18" charset="0"/>
                </a:rPr>
                <a:t>.</a:t>
              </a:r>
              <a:endParaRPr lang="vi-VN" sz="2800" dirty="0">
                <a:solidFill>
                  <a:schemeClr val="bg1"/>
                </a:solidFill>
                <a:latin typeface="Times New Roman" panose="02020603050405020304" pitchFamily="18" charset="0"/>
                <a:cs typeface="Times New Roman" panose="02020603050405020304" pitchFamily="18" charset="0"/>
              </a:endParaRPr>
            </a:p>
          </p:txBody>
        </p:sp>
      </p:grpSp>
      <p:pic>
        <p:nvPicPr>
          <p:cNvPr id="6146" name="Picture 2"/>
          <p:cNvPicPr>
            <a:picLocks noChangeAspect="1" noChangeArrowheads="1"/>
          </p:cNvPicPr>
          <p:nvPr/>
        </p:nvPicPr>
        <p:blipFill>
          <a:blip r:embed="rId4"/>
          <a:srcRect/>
          <a:stretch>
            <a:fillRect/>
          </a:stretch>
        </p:blipFill>
        <p:spPr bwMode="auto">
          <a:xfrm>
            <a:off x="478963" y="0"/>
            <a:ext cx="4688114" cy="2794393"/>
          </a:xfrm>
          <a:prstGeom prst="rect">
            <a:avLst/>
          </a:prstGeom>
          <a:noFill/>
          <a:ln w="9525">
            <a:noFill/>
            <a:miter lim="800000"/>
            <a:headEnd/>
            <a:tailEnd/>
          </a:ln>
          <a:effectLst/>
        </p:spPr>
      </p:pic>
      <p:grpSp>
        <p:nvGrpSpPr>
          <p:cNvPr id="13" name="Group 12"/>
          <p:cNvGrpSpPr/>
          <p:nvPr/>
        </p:nvGrpSpPr>
        <p:grpSpPr>
          <a:xfrm>
            <a:off x="6749149" y="3977111"/>
            <a:ext cx="5181600" cy="2880889"/>
            <a:chOff x="7010401" y="3977111"/>
            <a:chExt cx="5181600" cy="2880889"/>
          </a:xfrm>
        </p:grpSpPr>
        <p:pic>
          <p:nvPicPr>
            <p:cNvPr id="6149" name="Picture 5"/>
            <p:cNvPicPr>
              <a:picLocks noChangeAspect="1" noChangeArrowheads="1"/>
            </p:cNvPicPr>
            <p:nvPr/>
          </p:nvPicPr>
          <p:blipFill>
            <a:blip r:embed="rId5"/>
            <a:srcRect/>
            <a:stretch>
              <a:fillRect/>
            </a:stretch>
          </p:blipFill>
          <p:spPr bwMode="auto">
            <a:xfrm>
              <a:off x="7010401" y="3977111"/>
              <a:ext cx="5181600" cy="2880889"/>
            </a:xfrm>
            <a:prstGeom prst="rect">
              <a:avLst/>
            </a:prstGeom>
            <a:noFill/>
            <a:ln w="9525">
              <a:noFill/>
              <a:miter lim="800000"/>
              <a:headEnd/>
              <a:tailEnd/>
            </a:ln>
            <a:effectLst/>
          </p:spPr>
        </p:pic>
        <p:sp>
          <p:nvSpPr>
            <p:cNvPr id="8" name="Rectangle 7"/>
            <p:cNvSpPr/>
            <p:nvPr/>
          </p:nvSpPr>
          <p:spPr>
            <a:xfrm>
              <a:off x="7039429" y="5903893"/>
              <a:ext cx="5152571" cy="954107"/>
            </a:xfrm>
            <a:prstGeom prst="rect">
              <a:avLst/>
            </a:prstGeom>
          </p:spPr>
          <p:txBody>
            <a:bodyPr wrap="square">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C</a:t>
              </a:r>
              <a:r>
                <a:rPr lang="vi-VN" sz="2800" dirty="0" smtClean="0">
                  <a:solidFill>
                    <a:schemeClr val="bg1"/>
                  </a:solidFill>
                  <a:latin typeface="Times New Roman" panose="02020603050405020304" pitchFamily="18" charset="0"/>
                  <a:cs typeface="Times New Roman" panose="02020603050405020304" pitchFamily="18" charset="0"/>
                </a:rPr>
                <a:t>ây cọ là loài đặc trưng ở quần xã vùng đồi Phú Thọ</a:t>
              </a:r>
              <a:endParaRPr lang="en-US" sz="28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Effect transition="in" filter="fade">
                                      <p:cBhvr>
                                        <p:cTn id="9" dur="10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36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900" decel="100000" fill="hold"/>
                                        <p:tgtEl>
                                          <p:spTgt spid="1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Left)">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0</TotalTime>
  <Words>889</Words>
  <Application>Microsoft Office PowerPoint</Application>
  <PresentationFormat>Custom</PresentationFormat>
  <Paragraphs>102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WIN7X64</cp:lastModifiedBy>
  <cp:revision>1301</cp:revision>
  <dcterms:created xsi:type="dcterms:W3CDTF">2022-07-11T10:05:00Z</dcterms:created>
  <dcterms:modified xsi:type="dcterms:W3CDTF">2025-03-12T01:22:34Z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D07B41231B7B456DAD8AC0DD38D55546_12</vt:lpwstr>
  </property>
  <property fmtid="{D5CDD505-2E9C-101B-9397-08002B2CF9AE}" pid="3" name="KSOProductBuildVer">
    <vt:lpwstr>1033-12.2.0.20323</vt:lpwstr>
  </property>
</Properties>
</file>