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4" r:id="rId2"/>
    <p:sldMasterId id="2147483708" r:id="rId3"/>
    <p:sldMasterId id="2147483828" r:id="rId4"/>
    <p:sldMasterId id="2147483840" r:id="rId5"/>
    <p:sldMasterId id="2147483852" r:id="rId6"/>
  </p:sldMasterIdLst>
  <p:notesMasterIdLst>
    <p:notesMasterId r:id="rId37"/>
  </p:notesMasterIdLst>
  <p:sldIdLst>
    <p:sldId id="322" r:id="rId7"/>
    <p:sldId id="263" r:id="rId8"/>
    <p:sldId id="256" r:id="rId9"/>
    <p:sldId id="257" r:id="rId10"/>
    <p:sldId id="268" r:id="rId11"/>
    <p:sldId id="267" r:id="rId12"/>
    <p:sldId id="266" r:id="rId13"/>
    <p:sldId id="298" r:id="rId14"/>
    <p:sldId id="301" r:id="rId15"/>
    <p:sldId id="317" r:id="rId16"/>
    <p:sldId id="307" r:id="rId17"/>
    <p:sldId id="308" r:id="rId18"/>
    <p:sldId id="269" r:id="rId19"/>
    <p:sldId id="305" r:id="rId20"/>
    <p:sldId id="272" r:id="rId21"/>
    <p:sldId id="310" r:id="rId22"/>
    <p:sldId id="309" r:id="rId23"/>
    <p:sldId id="303" r:id="rId24"/>
    <p:sldId id="284" r:id="rId25"/>
    <p:sldId id="318" r:id="rId26"/>
    <p:sldId id="319" r:id="rId27"/>
    <p:sldId id="290" r:id="rId28"/>
    <p:sldId id="320" r:id="rId29"/>
    <p:sldId id="304" r:id="rId30"/>
    <p:sldId id="323" r:id="rId31"/>
    <p:sldId id="286" r:id="rId32"/>
    <p:sldId id="324" r:id="rId33"/>
    <p:sldId id="299" r:id="rId34"/>
    <p:sldId id="300" r:id="rId35"/>
    <p:sldId id="321" r:id="rId36"/>
  </p:sldIdLst>
  <p:sldSz cx="9144000" cy="5143500" type="screen16x9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86EA42"/>
    <a:srgbClr val="E961D9"/>
    <a:srgbClr val="00CC00"/>
    <a:srgbClr val="9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36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2A550-6F9B-4A85-AAC7-30B8475471CE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FB354-3A4C-46B5-95E9-888EDC11D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354-3A4C-46B5-95E9-888EDC11D3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28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354-3A4C-46B5-95E9-888EDC11D3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1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354-3A4C-46B5-95E9-888EDC11D3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31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354-3A4C-46B5-95E9-888EDC11D3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9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354-3A4C-46B5-95E9-888EDC11D3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354-3A4C-46B5-95E9-888EDC11D3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354-3A4C-46B5-95E9-888EDC11D3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354-3A4C-46B5-95E9-888EDC11D3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2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354-3A4C-46B5-95E9-888EDC11D3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34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354-3A4C-46B5-95E9-888EDC11D3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9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58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64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54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7818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72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61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435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79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810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3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695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C55-0C6B-4A13-87CC-C2505286EE28}" type="datetimeFigureOut">
              <a:rPr lang="vi-VN" smtClean="0"/>
              <a:t>16/07/2023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09CC-8AD1-4DB5-812D-B100B6DFD0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2408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C55-0C6B-4A13-87CC-C2505286EE28}" type="datetimeFigureOut">
              <a:rPr lang="vi-VN" smtClean="0"/>
              <a:t>16/07/2023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09CC-8AD1-4DB5-812D-B100B6DFD0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575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C55-0C6B-4A13-87CC-C2505286EE28}" type="datetimeFigureOut">
              <a:rPr lang="vi-VN" smtClean="0"/>
              <a:t>16/07/2023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09CC-8AD1-4DB5-812D-B100B6DFD0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7935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C55-0C6B-4A13-87CC-C2505286EE28}" type="datetimeFigureOut">
              <a:rPr lang="vi-VN" smtClean="0"/>
              <a:t>16/07/2023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09CC-8AD1-4DB5-812D-B100B6DFD0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60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C55-0C6B-4A13-87CC-C2505286EE28}" type="datetimeFigureOut">
              <a:rPr lang="vi-VN" smtClean="0"/>
              <a:t>16/07/2023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09CC-8AD1-4DB5-812D-B100B6DFD0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9269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C55-0C6B-4A13-87CC-C2505286EE28}" type="datetimeFigureOut">
              <a:rPr lang="vi-VN" smtClean="0"/>
              <a:t>16/07/2023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09CC-8AD1-4DB5-812D-B100B6DFD0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645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C55-0C6B-4A13-87CC-C2505286EE28}" type="datetimeFigureOut">
              <a:rPr lang="vi-VN" smtClean="0"/>
              <a:t>16/07/2023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09CC-8AD1-4DB5-812D-B100B6DFD0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57277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C55-0C6B-4A13-87CC-C2505286EE28}" type="datetimeFigureOut">
              <a:rPr lang="vi-VN" smtClean="0"/>
              <a:t>16/07/2023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09CC-8AD1-4DB5-812D-B100B6DFD0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3170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C55-0C6B-4A13-87CC-C2505286EE28}" type="datetimeFigureOut">
              <a:rPr lang="vi-VN" smtClean="0"/>
              <a:t>16/07/2023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09CC-8AD1-4DB5-812D-B100B6DFD0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97726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C55-0C6B-4A13-87CC-C2505286EE28}" type="datetimeFigureOut">
              <a:rPr lang="vi-VN" smtClean="0"/>
              <a:t>16/07/2023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09CC-8AD1-4DB5-812D-B100B6DFD0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38731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C55-0C6B-4A13-87CC-C2505286EE28}" type="datetimeFigureOut">
              <a:rPr lang="vi-VN" smtClean="0"/>
              <a:t>16/07/2023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09CC-8AD1-4DB5-812D-B100B6DFD0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300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0C55-0C6B-4A13-87CC-C2505286EE28}" type="datetimeFigureOut">
              <a:rPr lang="vi-VN" smtClean="0"/>
              <a:t>16/07/2023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B09CC-8AD1-4DB5-812D-B100B6DFD0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991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59.png"/><Relationship Id="rId7" Type="http://schemas.openxmlformats.org/officeDocument/2006/relationships/image" Target="../media/image6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6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7.wdp"/><Relationship Id="rId18" Type="http://schemas.openxmlformats.org/officeDocument/2006/relationships/image" Target="../media/image16.png"/><Relationship Id="rId26" Type="http://schemas.microsoft.com/office/2007/relationships/hdphoto" Target="../media/hdphoto13.wdp"/><Relationship Id="rId39" Type="http://schemas.microsoft.com/office/2007/relationships/hdphoto" Target="../media/hdphoto18.wdp"/><Relationship Id="rId3" Type="http://schemas.openxmlformats.org/officeDocument/2006/relationships/image" Target="../media/image8.jpg"/><Relationship Id="rId21" Type="http://schemas.microsoft.com/office/2007/relationships/hdphoto" Target="../media/hdphoto11.wdp"/><Relationship Id="rId34" Type="http://schemas.openxmlformats.org/officeDocument/2006/relationships/slide" Target="slide5.xml"/><Relationship Id="rId42" Type="http://schemas.microsoft.com/office/2007/relationships/hdphoto" Target="../media/hdphoto19.wdp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17" Type="http://schemas.microsoft.com/office/2007/relationships/hdphoto" Target="../media/hdphoto9.wdp"/><Relationship Id="rId25" Type="http://schemas.openxmlformats.org/officeDocument/2006/relationships/image" Target="../media/image20.png"/><Relationship Id="rId33" Type="http://schemas.microsoft.com/office/2007/relationships/hdphoto" Target="../media/hdphoto16.wdp"/><Relationship Id="rId38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image" Target="../media/image22.png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6.wdp"/><Relationship Id="rId24" Type="http://schemas.microsoft.com/office/2007/relationships/hdphoto" Target="../media/hdphoto12.wdp"/><Relationship Id="rId32" Type="http://schemas.openxmlformats.org/officeDocument/2006/relationships/image" Target="../media/image23.png"/><Relationship Id="rId37" Type="http://schemas.openxmlformats.org/officeDocument/2006/relationships/slide" Target="slide6.xml"/><Relationship Id="rId40" Type="http://schemas.openxmlformats.org/officeDocument/2006/relationships/slide" Target="slide7.xml"/><Relationship Id="rId5" Type="http://schemas.microsoft.com/office/2007/relationships/hdphoto" Target="../media/hdphoto3.wdp"/><Relationship Id="rId15" Type="http://schemas.microsoft.com/office/2007/relationships/hdphoto" Target="../media/hdphoto8.wdp"/><Relationship Id="rId23" Type="http://schemas.openxmlformats.org/officeDocument/2006/relationships/image" Target="../media/image19.png"/><Relationship Id="rId28" Type="http://schemas.microsoft.com/office/2007/relationships/hdphoto" Target="../media/hdphoto14.wdp"/><Relationship Id="rId36" Type="http://schemas.microsoft.com/office/2007/relationships/hdphoto" Target="../media/hdphoto17.wdp"/><Relationship Id="rId10" Type="http://schemas.openxmlformats.org/officeDocument/2006/relationships/image" Target="../media/image12.png"/><Relationship Id="rId19" Type="http://schemas.microsoft.com/office/2007/relationships/hdphoto" Target="../media/hdphoto10.wdp"/><Relationship Id="rId31" Type="http://schemas.openxmlformats.org/officeDocument/2006/relationships/slide" Target="slide4.xml"/><Relationship Id="rId4" Type="http://schemas.openxmlformats.org/officeDocument/2006/relationships/image" Target="../media/image9.png"/><Relationship Id="rId9" Type="http://schemas.microsoft.com/office/2007/relationships/hdphoto" Target="../media/hdphoto5.wdp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image" Target="../media/image21.png"/><Relationship Id="rId30" Type="http://schemas.microsoft.com/office/2007/relationships/hdphoto" Target="../media/hdphoto15.wdp"/><Relationship Id="rId35" Type="http://schemas.openxmlformats.org/officeDocument/2006/relationships/image" Target="../media/image24.png"/><Relationship Id="rId43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audio" Target="../media/audio3.wav"/><Relationship Id="rId10" Type="http://schemas.openxmlformats.org/officeDocument/2006/relationships/image" Target="../media/image29.jpeg"/><Relationship Id="rId4" Type="http://schemas.openxmlformats.org/officeDocument/2006/relationships/audio" Target="../media/audio2.wav"/><Relationship Id="rId9" Type="http://schemas.microsoft.com/office/2007/relationships/hdphoto" Target="../media/hdphoto20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13" Type="http://schemas.openxmlformats.org/officeDocument/2006/relationships/image" Target="../media/image32.wmf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" Target="slide3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3.wmf"/><Relationship Id="rId10" Type="http://schemas.openxmlformats.org/officeDocument/2006/relationships/image" Target="../media/image29.jpeg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slide" Target="slide3.xml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29.jpeg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" y="955411"/>
            <a:ext cx="1895475" cy="863203"/>
            <a:chOff x="136" y="980"/>
            <a:chExt cx="1592" cy="725"/>
          </a:xfrm>
        </p:grpSpPr>
        <p:sp>
          <p:nvSpPr>
            <p:cNvPr id="6150" name="Text Box 4"/>
            <p:cNvSpPr txBox="1">
              <a:spLocks noChangeArrowheads="1"/>
            </p:cNvSpPr>
            <p:nvPr/>
          </p:nvSpPr>
          <p:spPr bwMode="auto">
            <a:xfrm>
              <a:off x="144" y="988"/>
              <a:ext cx="1584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950" b="1" i="1" u="sng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Bài 1</a:t>
              </a:r>
              <a:endParaRPr lang="en-US" altLang="en-US" sz="495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1" name="Text Box 10"/>
            <p:cNvSpPr txBox="1">
              <a:spLocks noChangeArrowheads="1"/>
            </p:cNvSpPr>
            <p:nvPr/>
          </p:nvSpPr>
          <p:spPr bwMode="auto">
            <a:xfrm>
              <a:off x="136" y="980"/>
              <a:ext cx="1584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950" b="1" i="1" u="sng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4950" b="1" i="1" u="sng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1:</a:t>
              </a:r>
              <a:endParaRPr lang="en-US" altLang="en-US" sz="495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114550" y="1805516"/>
            <a:ext cx="5325666" cy="1023938"/>
            <a:chOff x="663" y="1422"/>
            <a:chExt cx="4473" cy="860"/>
          </a:xfrm>
        </p:grpSpPr>
        <p:sp>
          <p:nvSpPr>
            <p:cNvPr id="614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63" y="1562"/>
              <a:ext cx="4464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1500" b="1" kern="10" dirty="0"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ĐƠN THỨC VÀ ĐA THỨC NHIỀU BIẾN</a:t>
              </a:r>
              <a:endParaRPr lang="en-US" sz="15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14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72" y="1422"/>
              <a:ext cx="4464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15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4" name="Frame 3">
            <a:extLst>
              <a:ext uri="{FF2B5EF4-FFF2-40B4-BE49-F238E27FC236}">
                <a16:creationId xmlns:a16="http://schemas.microsoft.com/office/drawing/2014/main" id="{F011E852-BA76-0194-6F9A-1186097AEBE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3586A-517F-E334-AC6D-AEE1ABE77735}"/>
              </a:ext>
            </a:extLst>
          </p:cNvPr>
          <p:cNvSpPr txBox="1"/>
          <p:nvPr/>
        </p:nvSpPr>
        <p:spPr>
          <a:xfrm>
            <a:off x="3543300" y="307116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6092D2-63EB-450F-B5FB-4ED5AA27D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580868"/>
              </p:ext>
            </p:extLst>
          </p:nvPr>
        </p:nvGraphicFramePr>
        <p:xfrm>
          <a:off x="1524000" y="1786890"/>
          <a:ext cx="60960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0527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72957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THỨC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 THỨC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87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38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3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8987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954D52-090D-4BB0-B4BE-F26D2E959D5B}"/>
              </a:ext>
            </a:extLst>
          </p:cNvPr>
          <p:cNvSpPr txBox="1"/>
          <p:nvPr/>
        </p:nvSpPr>
        <p:spPr>
          <a:xfrm>
            <a:off x="1066800" y="20955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 rồi điền vào các cột tương ứng trong 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C67608F-DD13-3182-CAB6-BFA6B8734F5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62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9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570799" y="358914"/>
            <a:ext cx="6630801" cy="4329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VÀ ĐA THỨC NHIỀU BIẾN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86200" y="2397264"/>
                <a:ext cx="68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397264"/>
                <a:ext cx="685800" cy="707886"/>
              </a:xfrm>
              <a:prstGeom prst="rect">
                <a:avLst/>
              </a:prstGeom>
              <a:blipFill>
                <a:blip r:embed="rId4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D58E3C74-39F1-4989-A6B1-4327110C2821}"/>
              </a:ext>
            </a:extLst>
          </p:cNvPr>
          <p:cNvSpPr txBox="1"/>
          <p:nvPr/>
        </p:nvSpPr>
        <p:spPr>
          <a:xfrm>
            <a:off x="838200" y="1443157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730ECBDB-9694-94F2-3D74-570BE7CD929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62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5DE498-ACB6-4675-B380-4BE220DAA053}"/>
                  </a:ext>
                </a:extLst>
              </p:cNvPr>
              <p:cNvSpPr txBox="1"/>
              <p:nvPr/>
            </p:nvSpPr>
            <p:spPr>
              <a:xfrm>
                <a:off x="3886200" y="2397264"/>
                <a:ext cx="68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5DE498-ACB6-4675-B380-4BE220DAA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397264"/>
                <a:ext cx="6858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D6D6661-FE7E-4C57-A3C1-2E3311DA4B05}"/>
              </a:ext>
            </a:extLst>
          </p:cNvPr>
          <p:cNvSpPr txBox="1"/>
          <p:nvPr/>
        </p:nvSpPr>
        <p:spPr>
          <a:xfrm>
            <a:off x="838200" y="1443157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E9534F-3ADE-44FA-A3FC-459F23B31EDF}"/>
              </a:ext>
            </a:extLst>
          </p:cNvPr>
          <p:cNvSpPr/>
          <p:nvPr/>
        </p:nvSpPr>
        <p:spPr>
          <a:xfrm>
            <a:off x="381000" y="331523"/>
            <a:ext cx="6630801" cy="4329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VÀ ĐA THỨC NHIỀU BIẾN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C78C1CD-088D-9201-D7BE-FB5036251C9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62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8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08596FC3-34D8-43F0-8CCF-DC2238986667}"/>
              </a:ext>
            </a:extLst>
          </p:cNvPr>
          <p:cNvSpPr txBox="1"/>
          <p:nvPr/>
        </p:nvSpPr>
        <p:spPr>
          <a:xfrm>
            <a:off x="838200" y="1443157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81F248-68A2-490D-85A4-838868A6E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2F3D79C-43F7-40F0-85F3-9297DB8687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649932"/>
              </p:ext>
            </p:extLst>
          </p:nvPr>
        </p:nvGraphicFramePr>
        <p:xfrm>
          <a:off x="3757613" y="2617788"/>
          <a:ext cx="1243012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000" imgH="393480" progId="Equation.DSMT4">
                  <p:embed/>
                </p:oleObj>
              </mc:Choice>
              <mc:Fallback>
                <p:oleObj name="Equation" r:id="rId3" imgW="4950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2617788"/>
                        <a:ext cx="1243012" cy="989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412FE5-D95C-4AED-8FA5-59E767DC34BD}"/>
              </a:ext>
            </a:extLst>
          </p:cNvPr>
          <p:cNvSpPr/>
          <p:nvPr/>
        </p:nvSpPr>
        <p:spPr>
          <a:xfrm>
            <a:off x="341499" y="288647"/>
            <a:ext cx="6630801" cy="4329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VÀ ĐA THỨC NHIỀU BIẾN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A5047F0-03D8-BB13-6144-29147F207C6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62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44E77A-41A9-400D-ADEC-A84D3200A88D}"/>
                  </a:ext>
                </a:extLst>
              </p:cNvPr>
              <p:cNvSpPr txBox="1"/>
              <p:nvPr/>
            </p:nvSpPr>
            <p:spPr>
              <a:xfrm>
                <a:off x="3276600" y="2583744"/>
                <a:ext cx="259080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vi-VN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𝒚𝒛</m:t>
                      </m:r>
                    </m:oMath>
                  </m:oMathPara>
                </a14:m>
                <a:endParaRPr lang="vi-VN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44E77A-41A9-400D-ADEC-A84D3200A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583744"/>
                <a:ext cx="2590800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0F231B9-3C19-49F5-941F-6B6F4CA29C99}"/>
              </a:ext>
            </a:extLst>
          </p:cNvPr>
          <p:cNvSpPr txBox="1"/>
          <p:nvPr/>
        </p:nvSpPr>
        <p:spPr>
          <a:xfrm>
            <a:off x="838200" y="1443157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dưới đây: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FB4BF2-A70A-40F6-8523-02DEF3FE335E}"/>
              </a:ext>
            </a:extLst>
          </p:cNvPr>
          <p:cNvSpPr/>
          <p:nvPr/>
        </p:nvSpPr>
        <p:spPr>
          <a:xfrm>
            <a:off x="457200" y="337272"/>
            <a:ext cx="6630801" cy="4329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VÀ ĐA THỨC NHIỀU BIẾN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107D8C57-776A-091F-5DD4-2A0A586DD91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62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6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7D910C-0DB6-4633-A3A1-2C7D279926EE}"/>
              </a:ext>
            </a:extLst>
          </p:cNvPr>
          <p:cNvSpPr txBox="1"/>
          <p:nvPr/>
        </p:nvSpPr>
        <p:spPr>
          <a:xfrm>
            <a:off x="838200" y="1443157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1D430A-BFC4-4AAD-9C3B-DFF6C400D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BE3F7F8-2AF6-410C-9CEC-4A8870C35E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327488"/>
              </p:ext>
            </p:extLst>
          </p:nvPr>
        </p:nvGraphicFramePr>
        <p:xfrm>
          <a:off x="3429000" y="2397264"/>
          <a:ext cx="6651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640" imgH="419040" progId="Equation.DSMT4">
                  <p:embed/>
                </p:oleObj>
              </mc:Choice>
              <mc:Fallback>
                <p:oleObj name="Equation" r:id="rId3" imgW="21564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97264"/>
                        <a:ext cx="665163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545794-09E3-4F14-8A5C-657B2DDDCBCD}"/>
              </a:ext>
            </a:extLst>
          </p:cNvPr>
          <p:cNvSpPr/>
          <p:nvPr/>
        </p:nvSpPr>
        <p:spPr>
          <a:xfrm>
            <a:off x="228600" y="324082"/>
            <a:ext cx="6630801" cy="4329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VÀ ĐA THỨC NHIỀU BIẾN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037C9F67-5D6F-19B1-5202-A7988F089B1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62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5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8176B58-8B7E-4CD3-A49A-516116D640ED}"/>
              </a:ext>
            </a:extLst>
          </p:cNvPr>
          <p:cNvSpPr txBox="1"/>
          <p:nvPr/>
        </p:nvSpPr>
        <p:spPr>
          <a:xfrm>
            <a:off x="838200" y="1443157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3DF3C5-0276-468C-B667-FA3CC352B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7200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7904DB0-36A5-4477-A9E4-82A170BC7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339468"/>
              </p:ext>
            </p:extLst>
          </p:nvPr>
        </p:nvGraphicFramePr>
        <p:xfrm>
          <a:off x="4184650" y="2754313"/>
          <a:ext cx="1182688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40" imgH="393480" progId="Equation.DSMT4">
                  <p:embed/>
                </p:oleObj>
              </mc:Choice>
              <mc:Fallback>
                <p:oleObj name="Equation" r:id="rId3" imgW="4316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2754313"/>
                        <a:ext cx="1182688" cy="1077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BA0A3F-8410-4898-83E0-350948EF0ACA}"/>
              </a:ext>
            </a:extLst>
          </p:cNvPr>
          <p:cNvSpPr/>
          <p:nvPr/>
        </p:nvSpPr>
        <p:spPr>
          <a:xfrm>
            <a:off x="228600" y="321114"/>
            <a:ext cx="6630801" cy="4329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VÀ ĐA THỨC NHIỀU BIẾN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41A2050-75C3-96B4-27F4-52403A30405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62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761A50D3-144D-46C5-9FB1-CCB339746BDA}"/>
              </a:ext>
            </a:extLst>
          </p:cNvPr>
          <p:cNvSpPr txBox="1"/>
          <p:nvPr/>
        </p:nvSpPr>
        <p:spPr>
          <a:xfrm>
            <a:off x="838200" y="1443157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218597-1D61-4246-9776-F766331F4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5366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CA1C312-56CD-4FD1-9AB9-9A1E40487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690502"/>
              </p:ext>
            </p:extLst>
          </p:nvPr>
        </p:nvGraphicFramePr>
        <p:xfrm>
          <a:off x="3857625" y="2536825"/>
          <a:ext cx="106838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080" imgH="419040" progId="Equation.DSMT4">
                  <p:embed/>
                </p:oleObj>
              </mc:Choice>
              <mc:Fallback>
                <p:oleObj name="Equation" r:id="rId3" imgW="40608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2536825"/>
                        <a:ext cx="1068388" cy="1101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0FA73E-8CFD-49EB-B0C7-C099B7B8F1E9}"/>
              </a:ext>
            </a:extLst>
          </p:cNvPr>
          <p:cNvSpPr/>
          <p:nvPr/>
        </p:nvSpPr>
        <p:spPr>
          <a:xfrm>
            <a:off x="376777" y="288647"/>
            <a:ext cx="6630801" cy="4329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VÀ ĐA THỨC NHIỀU BIẾN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CF83275-A73B-42BD-009E-76D3B7C0588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62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16"/>
          <p:cNvSpPr>
            <a:spLocks noChangeArrowheads="1"/>
          </p:cNvSpPr>
          <p:nvPr/>
        </p:nvSpPr>
        <p:spPr bwMode="auto">
          <a:xfrm>
            <a:off x="2" y="2715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7" name="Rectangle 19"/>
          <p:cNvSpPr>
            <a:spLocks noChangeArrowheads="1"/>
          </p:cNvSpPr>
          <p:nvPr/>
        </p:nvSpPr>
        <p:spPr bwMode="auto">
          <a:xfrm>
            <a:off x="2" y="27014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133600" y="1352550"/>
            <a:ext cx="5125522" cy="2380517"/>
          </a:xfrm>
          <a:prstGeom prst="irregularSeal1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ĐỘNG </a:t>
            </a: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 NHÂN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883745368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12ABA1B-1D01-4E5A-82E1-F0963D266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428"/>
            <a:ext cx="8763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(SGK/Tr11):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41B6DC1-D929-4CB7-8A64-633B75A85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571224"/>
              </p:ext>
            </p:extLst>
          </p:nvPr>
        </p:nvGraphicFramePr>
        <p:xfrm>
          <a:off x="1676400" y="978082"/>
          <a:ext cx="4495800" cy="93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7229" imgH="431613" progId="Equation.DSMT4">
                  <p:embed/>
                </p:oleObj>
              </mc:Choice>
              <mc:Fallback>
                <p:oleObj name="Equation" r:id="rId3" imgW="1777229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78082"/>
                        <a:ext cx="4495800" cy="935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AFF38CB5-8BA8-4698-921F-EB787A06A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7DC4BB-96DF-4F6C-9491-438C772ED21C}"/>
              </a:ext>
            </a:extLst>
          </p:cNvPr>
          <p:cNvSpPr/>
          <p:nvPr/>
        </p:nvSpPr>
        <p:spPr>
          <a:xfrm>
            <a:off x="3903146" y="1856324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i="1" u="sng" dirty="0" err="1">
                <a:solidFill>
                  <a:srgbClr val="C459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C459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544373-C74C-4B55-8679-B5D69A922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543821"/>
            <a:ext cx="5430008" cy="495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F30C5-7517-43C4-ADA4-7C5313F90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67" y="3063391"/>
            <a:ext cx="6716062" cy="838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6205DF-F110-4930-9562-E6EBD9C1C4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076608"/>
            <a:ext cx="6182588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54865"/>
            <a:ext cx="3200400" cy="294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3173155"/>
            <a:ext cx="281940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Brush Script MT" panose="03060802040406070304" pitchFamily="66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3076" name="Picture 4" descr="C:\Users\ADMIN\Desktop\Tai nguyen thiet ke tro choi\Bảng gỗ\bat dau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5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ú Ếch Con Nhạc Thiếu Nhi Không L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743" end="140082.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10400" y="4210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5F86C2E-4850-4FF4-84B5-470609E9C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77461"/>
              </p:ext>
            </p:extLst>
          </p:nvPr>
        </p:nvGraphicFramePr>
        <p:xfrm>
          <a:off x="1570236" y="998632"/>
          <a:ext cx="2964550" cy="40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172" imgH="203112" progId="Equation.DSMT4">
                  <p:embed/>
                </p:oleObj>
              </mc:Choice>
              <mc:Fallback>
                <p:oleObj name="Equation" r:id="rId3" imgW="1447172" imgH="20311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236" y="998632"/>
                        <a:ext cx="2964550" cy="4095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7C7F1DD-16F1-4BCC-8E02-60255D155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915116"/>
              </p:ext>
            </p:extLst>
          </p:nvPr>
        </p:nvGraphicFramePr>
        <p:xfrm>
          <a:off x="1570236" y="1549589"/>
          <a:ext cx="3744686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28800" imgH="203200" progId="Equation.DSMT4">
                  <p:embed/>
                </p:oleObj>
              </mc:Choice>
              <mc:Fallback>
                <p:oleObj name="Equation" r:id="rId5" imgW="18288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236" y="1549589"/>
                        <a:ext cx="3744686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0C3EF16-67AD-4798-80F4-EF32248BD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44925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(SGK/Tr11):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73D89-C3C9-4352-886A-528622BC7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205E2-03E3-43B6-8B56-A653E74565A7}"/>
              </a:ext>
            </a:extLst>
          </p:cNvPr>
          <p:cNvSpPr/>
          <p:nvPr/>
        </p:nvSpPr>
        <p:spPr>
          <a:xfrm>
            <a:off x="3126053" y="1931254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i="1" u="sng" dirty="0" err="1">
                <a:solidFill>
                  <a:srgbClr val="C459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C459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D122DB0-228E-42BE-A746-40BE425AB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054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DAD9BF9-32A5-4153-BF6B-F7E405CE9E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676242"/>
              </p:ext>
            </p:extLst>
          </p:nvPr>
        </p:nvGraphicFramePr>
        <p:xfrm>
          <a:off x="427256" y="2493144"/>
          <a:ext cx="3773353" cy="1457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03400" imgH="698500" progId="Equation.DSMT4">
                  <p:embed/>
                </p:oleObj>
              </mc:Choice>
              <mc:Fallback>
                <p:oleObj name="Equation" r:id="rId7" imgW="1803400" imgH="6985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56" y="2493144"/>
                        <a:ext cx="3773353" cy="1457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7E5166E-47A5-494F-A909-C82D43F69683}"/>
              </a:ext>
            </a:extLst>
          </p:cNvPr>
          <p:cNvSpPr/>
          <p:nvPr/>
        </p:nvSpPr>
        <p:spPr>
          <a:xfrm>
            <a:off x="609600" y="4101584"/>
            <a:ext cx="1787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8AA43F-7BD6-47BA-9950-E5505AB20EF3}"/>
              </a:ext>
            </a:extLst>
          </p:cNvPr>
          <p:cNvCxnSpPr/>
          <p:nvPr/>
        </p:nvCxnSpPr>
        <p:spPr>
          <a:xfrm>
            <a:off x="4305300" y="2605480"/>
            <a:ext cx="0" cy="2099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7">
            <a:extLst>
              <a:ext uri="{FF2B5EF4-FFF2-40B4-BE49-F238E27FC236}">
                <a16:creationId xmlns:a16="http://schemas.microsoft.com/office/drawing/2014/main" id="{9D5EAC13-2E14-4FEC-9757-0319DEA8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979" y="25839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B8A47E5-D1A0-4FBF-B1D8-F0ADB0F73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657330"/>
              </p:ext>
            </p:extLst>
          </p:nvPr>
        </p:nvGraphicFramePr>
        <p:xfrm>
          <a:off x="4439936" y="2373177"/>
          <a:ext cx="4209817" cy="162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55800" imgH="749300" progId="Equation.DSMT4">
                  <p:embed/>
                </p:oleObj>
              </mc:Choice>
              <mc:Fallback>
                <p:oleObj name="Equation" r:id="rId9" imgW="1955800" imgH="749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936" y="2373177"/>
                        <a:ext cx="4209817" cy="1622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8A5A301-B9B8-4593-A529-D1DBBF50EED5}"/>
              </a:ext>
            </a:extLst>
          </p:cNvPr>
          <p:cNvSpPr/>
          <p:nvPr/>
        </p:nvSpPr>
        <p:spPr>
          <a:xfrm>
            <a:off x="4474157" y="4206228"/>
            <a:ext cx="1728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9004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87C5FF5-27CB-4B37-BEB7-EF61D806F0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361668"/>
              </p:ext>
            </p:extLst>
          </p:nvPr>
        </p:nvGraphicFramePr>
        <p:xfrm>
          <a:off x="463550" y="503238"/>
          <a:ext cx="48006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720" imgH="317160" progId="Equation.DSMT4">
                  <p:embed/>
                </p:oleObj>
              </mc:Choice>
              <mc:Fallback>
                <p:oleObj name="Equation" r:id="rId3" imgW="2628720" imgH="317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503238"/>
                        <a:ext cx="4800600" cy="579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99A6F42-6631-4466-A5DA-4CB8E7254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735655"/>
              </p:ext>
            </p:extLst>
          </p:nvPr>
        </p:nvGraphicFramePr>
        <p:xfrm>
          <a:off x="6120342" y="490209"/>
          <a:ext cx="25939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74640" imgH="419040" progId="Equation.DSMT4">
                  <p:embed/>
                </p:oleObj>
              </mc:Choice>
              <mc:Fallback>
                <p:oleObj name="Equation" r:id="rId5" imgW="157464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342" y="490209"/>
                        <a:ext cx="2593975" cy="684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11808E3-DB11-4333-8B66-C6C5E3095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1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(SGK/Tr11)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F8197-7556-459A-A4BA-81CF9DC1BB28}"/>
              </a:ext>
            </a:extLst>
          </p:cNvPr>
          <p:cNvSpPr txBox="1"/>
          <p:nvPr/>
        </p:nvSpPr>
        <p:spPr>
          <a:xfrm>
            <a:off x="5410200" y="574197"/>
            <a:ext cx="9366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tại</a:t>
            </a:r>
            <a:r>
              <a:rPr lang="en-US" sz="26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650E50-0162-4227-BCC2-BB4AFD7517D0}"/>
              </a:ext>
            </a:extLst>
          </p:cNvPr>
          <p:cNvSpPr/>
          <p:nvPr/>
        </p:nvSpPr>
        <p:spPr>
          <a:xfrm>
            <a:off x="3670006" y="1076325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i="1" u="sng" dirty="0" err="1">
                <a:solidFill>
                  <a:srgbClr val="C459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C459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404B1FD1-B8A0-45CD-94EB-9A3DB6B89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8F535B8-40F7-4C52-B958-35F2B41EE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924631"/>
              </p:ext>
            </p:extLst>
          </p:nvPr>
        </p:nvGraphicFramePr>
        <p:xfrm>
          <a:off x="463550" y="1544850"/>
          <a:ext cx="5013325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20680" imgH="761760" progId="Equation.DSMT4">
                  <p:embed/>
                </p:oleObj>
              </mc:Choice>
              <mc:Fallback>
                <p:oleObj name="Equation" r:id="rId7" imgW="2920680" imgH="7617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544850"/>
                        <a:ext cx="5013325" cy="1306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7">
            <a:extLst>
              <a:ext uri="{FF2B5EF4-FFF2-40B4-BE49-F238E27FC236}">
                <a16:creationId xmlns:a16="http://schemas.microsoft.com/office/drawing/2014/main" id="{C934D08E-41FA-4ED1-B6E5-5D0D38193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3572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06EA947-5331-42AF-A01E-F913DE215A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761807"/>
              </p:ext>
            </p:extLst>
          </p:nvPr>
        </p:nvGraphicFramePr>
        <p:xfrm>
          <a:off x="685800" y="3397250"/>
          <a:ext cx="523398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85920" imgH="787320" progId="Equation.DSMT4">
                  <p:embed/>
                </p:oleObj>
              </mc:Choice>
              <mc:Fallback>
                <p:oleObj name="Equation" r:id="rId9" imgW="3085920" imgH="7873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397250"/>
                        <a:ext cx="5233987" cy="1339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AA55641-B6DA-393F-9B5A-851487365638}"/>
              </a:ext>
            </a:extLst>
          </p:cNvPr>
          <p:cNvSpPr txBox="1"/>
          <p:nvPr/>
        </p:nvSpPr>
        <p:spPr>
          <a:xfrm>
            <a:off x="176213" y="2924551"/>
            <a:ext cx="66817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/>
              <a:t>Giá trị của đa thức P tại                                  là: </a:t>
            </a:r>
            <a:endParaRPr lang="en-US" sz="2600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C991F25-D4FE-BD7E-D388-5D0051416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49250"/>
              </p:ext>
            </p:extLst>
          </p:nvPr>
        </p:nvGraphicFramePr>
        <p:xfrm>
          <a:off x="3505200" y="2851362"/>
          <a:ext cx="25939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94038" imgH="684260" progId="Equation.DSMT4">
                  <p:embed/>
                </p:oleObj>
              </mc:Choice>
              <mc:Fallback>
                <p:oleObj name="Equation" r:id="rId11" imgW="2594038" imgH="6842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05200" y="2851362"/>
                        <a:ext cx="2593975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8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8AAAB5F-5F03-4514-B4B1-059B0CF65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179012"/>
                <a:ext cx="8610600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1" i="0" u="none" strike="noStrike" cap="none" normalizeH="0" baseline="0" dirty="0">
                    <a:ln>
                      <a:noFill/>
                    </a:ln>
                    <a:solidFill>
                      <a:srgbClr val="C4591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5 (SGK/Tr11) 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kumimoji="0" lang="en-US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8AAAB5F-5F03-4514-B4B1-059B0CF65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" y="179012"/>
                <a:ext cx="8610600" cy="1815882"/>
              </a:xfrm>
              <a:prstGeom prst="rect">
                <a:avLst/>
              </a:prstGeom>
              <a:blipFill>
                <a:blip r:embed="rId3"/>
                <a:stretch>
                  <a:fillRect l="-1487" t="-3020" b="-90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1">
            <a:extLst>
              <a:ext uri="{FF2B5EF4-FFF2-40B4-BE49-F238E27FC236}">
                <a16:creationId xmlns:a16="http://schemas.microsoft.com/office/drawing/2014/main" id="{4CE31CD0-86FB-4A01-956D-18B6D5399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" name="Picture 29" descr="A pink rectangular object with black lines&#10;&#10;Description automatically generated">
            <a:extLst>
              <a:ext uri="{FF2B5EF4-FFF2-40B4-BE49-F238E27FC236}">
                <a16:creationId xmlns:a16="http://schemas.microsoft.com/office/drawing/2014/main" id="{42394A5A-EA8F-4430-979E-C011F1B4B23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0" y="1994894"/>
            <a:ext cx="3657600" cy="243987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A91C7AC-07C2-4E12-9833-7BB84AEB23E8}"/>
              </a:ext>
            </a:extLst>
          </p:cNvPr>
          <p:cNvSpPr/>
          <p:nvPr/>
        </p:nvSpPr>
        <p:spPr>
          <a:xfrm>
            <a:off x="3509905" y="4434770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633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extLst>
              <a:ext uri="{FF2B5EF4-FFF2-40B4-BE49-F238E27FC236}">
                <a16:creationId xmlns:a16="http://schemas.microsoft.com/office/drawing/2014/main" id="{4CE31CD0-86FB-4A01-956D-18B6D5399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" name="Picture 29" descr="A pink rectangular object with black lines&#10;&#10;Description automatically generated">
            <a:extLst>
              <a:ext uri="{FF2B5EF4-FFF2-40B4-BE49-F238E27FC236}">
                <a16:creationId xmlns:a16="http://schemas.microsoft.com/office/drawing/2014/main" id="{42394A5A-EA8F-4430-979E-C011F1B4B2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06635" y="43574"/>
            <a:ext cx="3230545" cy="220902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A91C7AC-07C2-4E12-9833-7BB84AEB23E8}"/>
              </a:ext>
            </a:extLst>
          </p:cNvPr>
          <p:cNvSpPr/>
          <p:nvPr/>
        </p:nvSpPr>
        <p:spPr>
          <a:xfrm>
            <a:off x="6731779" y="2188169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237185-ED9D-48CC-B00B-A80FA2DE4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98" y="1353169"/>
            <a:ext cx="5115639" cy="647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CF5050-51B4-4845-9886-AE493BE89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41" y="2106833"/>
            <a:ext cx="5391902" cy="54300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3ACE1BF-C9FB-47F3-B17F-9F53615C2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1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77E1F87-A348-4C40-B6D9-D78C327EB3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270979"/>
              </p:ext>
            </p:extLst>
          </p:nvPr>
        </p:nvGraphicFramePr>
        <p:xfrm>
          <a:off x="533400" y="3925235"/>
          <a:ext cx="5521151" cy="666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27300" imgH="304800" progId="Equation.DSMT4">
                  <p:embed/>
                </p:oleObj>
              </mc:Choice>
              <mc:Fallback>
                <p:oleObj name="Equation" r:id="rId6" imgW="2527300" imgH="304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25235"/>
                        <a:ext cx="5521151" cy="666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00BC5A12-208B-4A88-8CE9-1E2880E1A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34635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43A9353-A632-45B7-BCB8-91E98F670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83835"/>
              </p:ext>
            </p:extLst>
          </p:nvPr>
        </p:nvGraphicFramePr>
        <p:xfrm>
          <a:off x="609600" y="3283498"/>
          <a:ext cx="3489121" cy="684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8728" imgH="304668" progId="Equation.DSMT4">
                  <p:embed/>
                </p:oleObj>
              </mc:Choice>
              <mc:Fallback>
                <p:oleObj name="Equation" r:id="rId8" imgW="1548728" imgH="30466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83498"/>
                        <a:ext cx="3489121" cy="6849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DB207B2-1293-47B4-A57C-43CC131CF9D9}"/>
              </a:ext>
            </a:extLst>
          </p:cNvPr>
          <p:cNvSpPr/>
          <p:nvPr/>
        </p:nvSpPr>
        <p:spPr>
          <a:xfrm>
            <a:off x="1524000" y="446414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i="1" u="sng" dirty="0" err="1">
                <a:solidFill>
                  <a:srgbClr val="C459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C459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84BEC9-BC57-2890-30B2-9E1F7E648AAE}"/>
                  </a:ext>
                </a:extLst>
              </p:cNvPr>
              <p:cNvSpPr txBox="1"/>
              <p:nvPr/>
            </p:nvSpPr>
            <p:spPr>
              <a:xfrm>
                <a:off x="146539" y="2701487"/>
                <a:ext cx="67290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vi-VN" alt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/>
                  <a:t> thì</a:t>
                </a:r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84BEC9-BC57-2890-30B2-9E1F7E648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39" y="2701487"/>
                <a:ext cx="6729046" cy="523220"/>
              </a:xfrm>
              <a:prstGeom prst="rect">
                <a:avLst/>
              </a:prstGeom>
              <a:blipFill>
                <a:blip r:embed="rId10"/>
                <a:stretch>
                  <a:fillRect l="-181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9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16"/>
          <p:cNvSpPr>
            <a:spLocks noChangeArrowheads="1"/>
          </p:cNvSpPr>
          <p:nvPr/>
        </p:nvSpPr>
        <p:spPr bwMode="auto">
          <a:xfrm>
            <a:off x="2" y="2715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7" name="Rectangle 19"/>
          <p:cNvSpPr>
            <a:spLocks noChangeArrowheads="1"/>
          </p:cNvSpPr>
          <p:nvPr/>
        </p:nvSpPr>
        <p:spPr bwMode="auto">
          <a:xfrm>
            <a:off x="2" y="27014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1528624" y="1381491"/>
            <a:ext cx="5125522" cy="2380517"/>
          </a:xfrm>
          <a:prstGeom prst="irregularSeal1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ĐỘNG VẬN DỤNG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3BF9FBE-BFD7-CB16-9BDC-398C23E61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13" y="590550"/>
            <a:ext cx="1108666" cy="1108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608648-26BC-B54C-5DBE-734B4A84D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395" y="408646"/>
            <a:ext cx="1632163" cy="111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21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9F2D06-366F-6361-FD1E-8140DAF96356}"/>
                  </a:ext>
                </a:extLst>
              </p:cNvPr>
              <p:cNvSpPr txBox="1"/>
              <p:nvPr/>
            </p:nvSpPr>
            <p:spPr>
              <a:xfrm>
                <a:off x="228600" y="995110"/>
                <a:ext cx="51816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dirty="0"/>
                  <a:t>a) Hãy tìm đơn thức thu gọn với hai biến </a:t>
                </a:r>
                <a14:m>
                  <m:oMath xmlns:m="http://schemas.openxmlformats.org/officeDocument/2006/math"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400" dirty="0"/>
                  <a:t> và </a:t>
                </a:r>
                <a14:m>
                  <m:oMath xmlns:m="http://schemas.openxmlformats.org/officeDocument/2006/math"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400" dirty="0"/>
                  <a:t> biểu thị diện tích mảnh đất đã cho bằng hai cách: </a:t>
                </a:r>
              </a:p>
              <a:p>
                <a:pPr algn="just"/>
                <a:r>
                  <a:rPr lang="vi-VN" sz="2400" b="1" dirty="0"/>
                  <a:t>Cách 1</a:t>
                </a:r>
                <a:r>
                  <a:rPr lang="vi-VN" sz="2400" dirty="0"/>
                  <a:t>:  Tìm tổng diện tích của hai hình chữ nhật </a:t>
                </a:r>
                <a14:m>
                  <m:oMath xmlns:m="http://schemas.openxmlformats.org/officeDocument/2006/math"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sz="2400" dirty="0"/>
                  <a:t>  và </a:t>
                </a:r>
                <a14:m>
                  <m:oMath xmlns:m="http://schemas.openxmlformats.org/officeDocument/2006/math"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𝐸𝐹𝐺𝐶</m:t>
                    </m:r>
                  </m:oMath>
                </a14:m>
                <a:endParaRPr lang="vi-VN" sz="2400" dirty="0"/>
              </a:p>
              <a:p>
                <a:pPr algn="just"/>
                <a:r>
                  <a:rPr lang="vi-VN" sz="2400" b="1" dirty="0"/>
                  <a:t>Cách 2: </a:t>
                </a:r>
                <a:r>
                  <a:rPr lang="vi-VN" sz="2400" dirty="0"/>
                  <a:t>lấy diện tích của hình chữ nhật </a:t>
                </a:r>
                <a14:m>
                  <m:oMath xmlns:m="http://schemas.openxmlformats.org/officeDocument/2006/math"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𝐻𝐹𝐺𝐷</m:t>
                    </m:r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trừ đi diện tích của hình chữ nhật </a:t>
                </a:r>
                <a14:m>
                  <m:oMath xmlns:m="http://schemas.openxmlformats.org/officeDocument/2006/math"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𝐻𝐸𝐵𝐴</m:t>
                    </m:r>
                  </m:oMath>
                </a14:m>
                <a:r>
                  <a:rPr lang="vi-VN" sz="2400" dirty="0"/>
                  <a:t>. </a:t>
                </a:r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9F2D06-366F-6361-FD1E-8140DAF96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95110"/>
                <a:ext cx="5181600" cy="3046988"/>
              </a:xfrm>
              <a:prstGeom prst="rect">
                <a:avLst/>
              </a:prstGeom>
              <a:blipFill>
                <a:blip r:embed="rId2"/>
                <a:stretch>
                  <a:fillRect l="-1882" t="-1600" r="-1765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48C6D89-94C9-34CB-69A0-92BCB5187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299404"/>
            <a:ext cx="3273972" cy="2438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FCB999-3A4B-E126-E327-0158EFEF8651}"/>
                  </a:ext>
                </a:extLst>
              </p:cNvPr>
              <p:cNvSpPr txBox="1"/>
              <p:nvPr/>
            </p:nvSpPr>
            <p:spPr>
              <a:xfrm>
                <a:off x="304800" y="44461"/>
                <a:ext cx="837937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dirty="0"/>
                  <a:t>Một mảnh đất có dạng như phần được tô màu xanh trong hình bên cùng với các kích thước (tính bằng </a:t>
                </a:r>
                <a14:m>
                  <m:oMath xmlns:m="http://schemas.openxmlformats.org/officeDocument/2006/math"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dirty="0"/>
                  <a:t> được ghi trên đó</a:t>
                </a:r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FCB999-3A4B-E126-E327-0158EFEF8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461"/>
                <a:ext cx="8379372" cy="830997"/>
              </a:xfrm>
              <a:prstGeom prst="rect">
                <a:avLst/>
              </a:prstGeom>
              <a:blipFill>
                <a:blip r:embed="rId4"/>
                <a:stretch>
                  <a:fillRect l="-1091" t="-5839" r="-1091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0CE1D6-4484-01F9-A24D-8C07FEA79BC5}"/>
                  </a:ext>
                </a:extLst>
              </p:cNvPr>
              <p:cNvSpPr txBox="1"/>
              <p:nvPr/>
            </p:nvSpPr>
            <p:spPr>
              <a:xfrm>
                <a:off x="231422" y="4161750"/>
                <a:ext cx="754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b) Hãy tính diện tích của mảnh đất nếu </a:t>
                </a:r>
                <a14:m>
                  <m:oMath xmlns:m="http://schemas.openxmlformats.org/officeDocument/2006/math"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0CE1D6-4484-01F9-A24D-8C07FEA79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22" y="4161750"/>
                <a:ext cx="7543800" cy="461665"/>
              </a:xfrm>
              <a:prstGeom prst="rect">
                <a:avLst/>
              </a:prstGeom>
              <a:blipFill>
                <a:blip r:embed="rId5"/>
                <a:stretch>
                  <a:fillRect l="-129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450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C037DD-7BD7-FF94-2BFF-56769C254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14350"/>
            <a:ext cx="3273972" cy="243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98A018-549C-E6C0-765D-3714C5070D50}"/>
              </a:ext>
            </a:extLst>
          </p:cNvPr>
          <p:cNvSpPr txBox="1"/>
          <p:nvPr/>
        </p:nvSpPr>
        <p:spPr>
          <a:xfrm>
            <a:off x="381000" y="5017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Cách 1: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8D688-4FE5-64D1-05A8-11096F838E56}"/>
              </a:ext>
            </a:extLst>
          </p:cNvPr>
          <p:cNvSpPr txBox="1"/>
          <p:nvPr/>
        </p:nvSpPr>
        <p:spPr>
          <a:xfrm>
            <a:off x="194733" y="1000486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Diện tích của mảnh đất là: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A975BE-31EE-63F3-7116-D4E0941AD3B6}"/>
              </a:ext>
            </a:extLst>
          </p:cNvPr>
          <p:cNvSpPr txBox="1"/>
          <p:nvPr/>
        </p:nvSpPr>
        <p:spPr>
          <a:xfrm>
            <a:off x="217311" y="218636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Cách 2: 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DE1F3A-FBA5-429B-0D61-16355990EED2}"/>
                  </a:ext>
                </a:extLst>
              </p:cNvPr>
              <p:cNvSpPr txBox="1"/>
              <p:nvPr/>
            </p:nvSpPr>
            <p:spPr>
              <a:xfrm>
                <a:off x="222957" y="2709582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/>
                  <a:t>Diện tích của mảnh đất là: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 −2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vi-V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DE1F3A-FBA5-429B-0D61-16355990E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57" y="2709582"/>
                <a:ext cx="8153400" cy="954107"/>
              </a:xfrm>
              <a:prstGeom prst="rect">
                <a:avLst/>
              </a:prstGeom>
              <a:blipFill>
                <a:blip r:embed="rId3"/>
                <a:stretch>
                  <a:fillRect l="-1571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0BF8F6-2F07-2CFA-C722-697B444E5EED}"/>
                  </a:ext>
                </a:extLst>
              </p:cNvPr>
              <p:cNvSpPr txBox="1"/>
              <p:nvPr/>
            </p:nvSpPr>
            <p:spPr>
              <a:xfrm>
                <a:off x="31045" y="1546960"/>
                <a:ext cx="48937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+mj-lt"/>
                        </a:rPr>
                        <m:t>𝑆</m:t>
                      </m:r>
                      <m:r>
                        <a:rPr lang="vi-VN" sz="2800" b="0" i="1" smtClean="0">
                          <a:latin typeface="+mj-lt"/>
                        </a:rPr>
                        <m:t>=2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2800" b="0" i="1" smtClean="0">
                          <a:latin typeface="+mj-lt"/>
                        </a:rPr>
                        <m:t>2</m:t>
                      </m:r>
                      <m:r>
                        <a:rPr lang="vi-VN" sz="2800" b="0" i="1" smtClean="0">
                          <a:latin typeface="+mj-lt"/>
                        </a:rPr>
                        <m:t>𝑦</m:t>
                      </m:r>
                      <m:r>
                        <a:rPr lang="vi-VN" sz="2800" b="0" i="1" smtClean="0">
                          <a:latin typeface="+mj-lt"/>
                        </a:rPr>
                        <m:t>+3</m:t>
                      </m:r>
                      <m:r>
                        <a:rPr lang="vi-VN" sz="2800" b="0" i="1" smtClean="0">
                          <a:latin typeface="+mj-lt"/>
                        </a:rPr>
                        <m:t>𝑥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0BF8F6-2F07-2CFA-C722-697B444E5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" y="1546960"/>
                <a:ext cx="489373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6A958A0-F156-867C-BB72-AD3FCD6722F1}"/>
              </a:ext>
            </a:extLst>
          </p:cNvPr>
          <p:cNvSpPr txBox="1"/>
          <p:nvPr/>
        </p:nvSpPr>
        <p:spPr>
          <a:xfrm>
            <a:off x="285045" y="0"/>
            <a:ext cx="78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a) 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F5ED56-3362-0D9D-B0B6-8993E9ACAAE8}"/>
                  </a:ext>
                </a:extLst>
              </p:cNvPr>
              <p:cNvSpPr txBox="1"/>
              <p:nvPr/>
            </p:nvSpPr>
            <p:spPr>
              <a:xfrm>
                <a:off x="533400" y="3805977"/>
                <a:ext cx="480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/>
                  <a:t>b) Khi 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800" b="1" dirty="0"/>
                  <a:t> thì:  </a:t>
                </a:r>
                <a:endParaRPr lang="en-US" sz="28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F5ED56-3362-0D9D-B0B6-8993E9ACA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05977"/>
                <a:ext cx="4800600" cy="523220"/>
              </a:xfrm>
              <a:prstGeom prst="rect">
                <a:avLst/>
              </a:prstGeom>
              <a:blipFill>
                <a:blip r:embed="rId5"/>
                <a:stretch>
                  <a:fillRect l="-266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D1611E-4AE1-A504-B8DF-83C9FC0406E4}"/>
                  </a:ext>
                </a:extLst>
              </p:cNvPr>
              <p:cNvSpPr txBox="1"/>
              <p:nvPr/>
            </p:nvSpPr>
            <p:spPr>
              <a:xfrm>
                <a:off x="1082322" y="4329197"/>
                <a:ext cx="4572000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+mj-lt"/>
                        </a:rPr>
                        <m:t>𝑆</m:t>
                      </m:r>
                      <m:r>
                        <a:rPr lang="vi-VN" sz="2800" b="0" i="1" smtClean="0">
                          <a:latin typeface="+mj-lt"/>
                        </a:rPr>
                        <m:t>=7.4.5=140 </m:t>
                      </m:r>
                      <m:d>
                        <m:dPr>
                          <m:ctrlPr>
                            <a:rPr lang="vi-VN" sz="2800" b="0" i="1" smtClean="0">
                              <a:latin typeface="+mj-lt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2800" b="0" i="1" smtClean="0">
                                  <a:latin typeface="+mj-lt"/>
                                </a:rPr>
                              </m:ctrlPr>
                            </m:sSupPr>
                            <m:e>
                              <m:r>
                                <a:rPr lang="vi-VN" sz="2800" b="0" i="1" smtClean="0">
                                  <a:latin typeface="+mj-lt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vi-VN" sz="2800" b="0" i="1" smtClean="0">
                                  <a:latin typeface="+mj-lt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D1611E-4AE1-A504-B8DF-83C9FC04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322" y="4329197"/>
                <a:ext cx="4572000" cy="578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6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61FCAD3-5FB8-DD5F-0085-E45D5EADAFEC}"/>
              </a:ext>
            </a:extLst>
          </p:cNvPr>
          <p:cNvSpPr/>
          <p:nvPr/>
        </p:nvSpPr>
        <p:spPr>
          <a:xfrm>
            <a:off x="228600" y="2571750"/>
            <a:ext cx="2209800" cy="990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Đơn thức, Đa thức nhiều biến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F4FE25-DE41-45AF-2043-F59E00EB2250}"/>
              </a:ext>
            </a:extLst>
          </p:cNvPr>
          <p:cNvGrpSpPr/>
          <p:nvPr/>
        </p:nvGrpSpPr>
        <p:grpSpPr>
          <a:xfrm rot="4160215">
            <a:off x="1068348" y="3191877"/>
            <a:ext cx="1879005" cy="1702821"/>
            <a:chOff x="5604598" y="1001486"/>
            <a:chExt cx="2450831" cy="2674443"/>
          </a:xfrm>
        </p:grpSpPr>
        <p:pic>
          <p:nvPicPr>
            <p:cNvPr id="9" name="Picture 5" descr="Cover">
              <a:extLst>
                <a:ext uri="{FF2B5EF4-FFF2-40B4-BE49-F238E27FC236}">
                  <a16:creationId xmlns:a16="http://schemas.microsoft.com/office/drawing/2014/main" id="{A7083F72-E58D-5282-BCEA-2E75FC976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598" y="2296280"/>
              <a:ext cx="1457476" cy="1379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7B32BE-AD6C-52B2-FB29-775114915C53}"/>
                </a:ext>
              </a:extLst>
            </p:cNvPr>
            <p:cNvSpPr/>
            <p:nvPr/>
          </p:nvSpPr>
          <p:spPr>
            <a:xfrm>
              <a:off x="7685314" y="1001486"/>
              <a:ext cx="370115" cy="2939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505150-768E-0A0C-4C54-488F915CBD60}"/>
              </a:ext>
            </a:extLst>
          </p:cNvPr>
          <p:cNvGrpSpPr/>
          <p:nvPr/>
        </p:nvGrpSpPr>
        <p:grpSpPr>
          <a:xfrm rot="17895283">
            <a:off x="26617" y="678129"/>
            <a:ext cx="1879005" cy="1702821"/>
            <a:chOff x="5604598" y="1001486"/>
            <a:chExt cx="2450831" cy="2674443"/>
          </a:xfrm>
        </p:grpSpPr>
        <p:pic>
          <p:nvPicPr>
            <p:cNvPr id="12" name="Picture 5" descr="Cover">
              <a:extLst>
                <a:ext uri="{FF2B5EF4-FFF2-40B4-BE49-F238E27FC236}">
                  <a16:creationId xmlns:a16="http://schemas.microsoft.com/office/drawing/2014/main" id="{C7180116-CA85-A9D7-27C5-3775B1E48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598" y="2296280"/>
              <a:ext cx="1457476" cy="1379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99D088-FA38-5793-2F1D-8E237956D44B}"/>
                </a:ext>
              </a:extLst>
            </p:cNvPr>
            <p:cNvSpPr/>
            <p:nvPr/>
          </p:nvSpPr>
          <p:spPr>
            <a:xfrm>
              <a:off x="7685314" y="1001486"/>
              <a:ext cx="370115" cy="2939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A76690-C511-2A98-9C4F-EA4E3D9D7BC5}"/>
              </a:ext>
            </a:extLst>
          </p:cNvPr>
          <p:cNvSpPr/>
          <p:nvPr/>
        </p:nvSpPr>
        <p:spPr>
          <a:xfrm>
            <a:off x="914400" y="1242546"/>
            <a:ext cx="2057400" cy="4095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Đơn thức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5811BB-4C4C-4C64-9C32-84E92C760B45}"/>
              </a:ext>
            </a:extLst>
          </p:cNvPr>
          <p:cNvSpPr/>
          <p:nvPr/>
        </p:nvSpPr>
        <p:spPr>
          <a:xfrm>
            <a:off x="1832087" y="3831510"/>
            <a:ext cx="1517738" cy="40952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Đa thức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C95D0D76-4AA7-DA38-1735-5C6A810142B9}"/>
              </a:ext>
            </a:extLst>
          </p:cNvPr>
          <p:cNvCxnSpPr>
            <a:cxnSpLocks/>
          </p:cNvCxnSpPr>
          <p:nvPr/>
        </p:nvCxnSpPr>
        <p:spPr>
          <a:xfrm flipV="1">
            <a:off x="1600200" y="298926"/>
            <a:ext cx="1063822" cy="943620"/>
          </a:xfrm>
          <a:prstGeom prst="curvedConnector3">
            <a:avLst>
              <a:gd name="adj1" fmla="val -9425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BF653A8D-32AC-7691-9EEB-A21E3492C59C}"/>
              </a:ext>
            </a:extLst>
          </p:cNvPr>
          <p:cNvCxnSpPr>
            <a:cxnSpLocks/>
            <a:stCxn id="14" idx="0"/>
          </p:cNvCxnSpPr>
          <p:nvPr/>
        </p:nvCxnSpPr>
        <p:spPr>
          <a:xfrm rot="5400000" flipH="1" flipV="1">
            <a:off x="2441499" y="334221"/>
            <a:ext cx="409927" cy="1406724"/>
          </a:xfrm>
          <a:prstGeom prst="curvedConnector2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48B89748-C8C7-13FC-2D03-DF0F3B935DB4}"/>
              </a:ext>
            </a:extLst>
          </p:cNvPr>
          <p:cNvCxnSpPr>
            <a:cxnSpLocks/>
          </p:cNvCxnSpPr>
          <p:nvPr/>
        </p:nvCxnSpPr>
        <p:spPr>
          <a:xfrm>
            <a:off x="1653253" y="1654781"/>
            <a:ext cx="1855010" cy="1269151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C92ECE80-9854-0896-2B61-3115B563B15E}"/>
              </a:ext>
            </a:extLst>
          </p:cNvPr>
          <p:cNvCxnSpPr>
            <a:cxnSpLocks/>
          </p:cNvCxnSpPr>
          <p:nvPr/>
        </p:nvCxnSpPr>
        <p:spPr>
          <a:xfrm>
            <a:off x="2132111" y="1687465"/>
            <a:ext cx="1550908" cy="651931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EE5419B2-EFA8-9A76-2FD0-69B6DD26ADFA}"/>
              </a:ext>
            </a:extLst>
          </p:cNvPr>
          <p:cNvCxnSpPr>
            <a:cxnSpLocks/>
          </p:cNvCxnSpPr>
          <p:nvPr/>
        </p:nvCxnSpPr>
        <p:spPr>
          <a:xfrm>
            <a:off x="2228517" y="1630032"/>
            <a:ext cx="1522685" cy="114867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8D5C0C7-9DB9-A3A7-4F01-099121A02F64}"/>
              </a:ext>
            </a:extLst>
          </p:cNvPr>
          <p:cNvSpPr txBox="1"/>
          <p:nvPr/>
        </p:nvSpPr>
        <p:spPr>
          <a:xfrm>
            <a:off x="2571750" y="-6145"/>
            <a:ext cx="571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Đơn thức </a:t>
            </a:r>
            <a:r>
              <a:rPr lang="vi-VN" dirty="0"/>
              <a:t>là biểu thức đại số chỉ gồm một số, một biến hoặc một tích giữa các số và các biến 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BE31FB0-DF81-83C8-A5FA-5BFA7219107B}"/>
              </a:ext>
            </a:extLst>
          </p:cNvPr>
          <p:cNvSpPr txBox="1"/>
          <p:nvPr/>
        </p:nvSpPr>
        <p:spPr>
          <a:xfrm>
            <a:off x="3180307" y="537058"/>
            <a:ext cx="5206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4">
            <a:extLst>
              <a:ext uri="{FF2B5EF4-FFF2-40B4-BE49-F238E27FC236}">
                <a16:creationId xmlns:a16="http://schemas.microsoft.com/office/drawing/2014/main" id="{7470B6A0-EE82-AE90-D5F0-5D669B33B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19" y="1412990"/>
            <a:ext cx="4862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9" name="TextBox 4">
            <a:extLst>
              <a:ext uri="{FF2B5EF4-FFF2-40B4-BE49-F238E27FC236}">
                <a16:creationId xmlns:a16="http://schemas.microsoft.com/office/drawing/2014/main" id="{7F44BA08-CC30-053E-46A2-8D22AC47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515" y="2013430"/>
            <a:ext cx="50730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6248C0-4A49-AC39-943F-9888D8481D82}"/>
              </a:ext>
            </a:extLst>
          </p:cNvPr>
          <p:cNvSpPr txBox="1"/>
          <p:nvPr/>
        </p:nvSpPr>
        <p:spPr>
          <a:xfrm>
            <a:off x="3505441" y="2657170"/>
            <a:ext cx="4859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1800" b="1" dirty="0">
                <a:latin typeface="Times New Roman" pitchFamily="18" charset="0"/>
                <a:cs typeface="Times New Roman" pitchFamily="18" charset="0"/>
              </a:rPr>
              <a:t>Bậc của đơn thức </a:t>
            </a:r>
            <a:r>
              <a:rPr lang="vi-VN" altLang="en-US" sz="1800" dirty="0">
                <a:latin typeface="Times New Roman" pitchFamily="18" charset="0"/>
                <a:cs typeface="Times New Roman" pitchFamily="18" charset="0"/>
              </a:rPr>
              <a:t>là t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ổng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0 )</a:t>
            </a:r>
            <a:endParaRPr lang="en-US" dirty="0"/>
          </a:p>
        </p:txBody>
      </p: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FED875B0-1289-4E54-7C41-FB419253CC49}"/>
              </a:ext>
            </a:extLst>
          </p:cNvPr>
          <p:cNvCxnSpPr>
            <a:cxnSpLocks/>
          </p:cNvCxnSpPr>
          <p:nvPr/>
        </p:nvCxnSpPr>
        <p:spPr>
          <a:xfrm flipV="1">
            <a:off x="2558075" y="3628894"/>
            <a:ext cx="1193127" cy="229119"/>
          </a:xfrm>
          <a:prstGeom prst="curvedConnector3">
            <a:avLst>
              <a:gd name="adj1" fmla="val 4584"/>
            </a:avLst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0028CF8-F10A-D089-13AD-1F1CDCCCC84F}"/>
              </a:ext>
            </a:extLst>
          </p:cNvPr>
          <p:cNvSpPr txBox="1"/>
          <p:nvPr/>
        </p:nvSpPr>
        <p:spPr>
          <a:xfrm>
            <a:off x="3734269" y="3444228"/>
            <a:ext cx="481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Đa</a:t>
            </a:r>
            <a:r>
              <a:rPr lang="vi-VN" sz="2000" b="1" dirty="0">
                <a:solidFill>
                  <a:srgbClr val="FF0000"/>
                </a:solidFill>
              </a:rPr>
              <a:t> thức nhiều biến </a:t>
            </a:r>
            <a:r>
              <a:rPr lang="vi-VN" sz="2000" dirty="0">
                <a:solidFill>
                  <a:srgbClr val="FF0000"/>
                </a:solidFill>
              </a:rPr>
              <a:t>là tổng của các đơn thức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29DB600-5AD5-A85D-B505-9D442169845F}"/>
              </a:ext>
            </a:extLst>
          </p:cNvPr>
          <p:cNvSpPr txBox="1"/>
          <p:nvPr/>
        </p:nvSpPr>
        <p:spPr>
          <a:xfrm>
            <a:off x="3973923" y="3788085"/>
            <a:ext cx="4859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Thu gọn đ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 làm 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CDE0114-59CE-A139-1DE2-E3823F9A6936}"/>
              </a:ext>
            </a:extLst>
          </p:cNvPr>
          <p:cNvSpPr txBox="1"/>
          <p:nvPr/>
        </p:nvSpPr>
        <p:spPr>
          <a:xfrm>
            <a:off x="1136991" y="4283276"/>
            <a:ext cx="48590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đa thức </a:t>
            </a:r>
            <a:r>
              <a:rPr 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bậc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5" name="Connector: Curved 74">
            <a:extLst>
              <a:ext uri="{FF2B5EF4-FFF2-40B4-BE49-F238E27FC236}">
                <a16:creationId xmlns:a16="http://schemas.microsoft.com/office/drawing/2014/main" id="{5D40D868-3CEC-846A-B7BE-F62D8F73F6B9}"/>
              </a:ext>
            </a:extLst>
          </p:cNvPr>
          <p:cNvCxnSpPr>
            <a:cxnSpLocks/>
          </p:cNvCxnSpPr>
          <p:nvPr/>
        </p:nvCxnSpPr>
        <p:spPr>
          <a:xfrm>
            <a:off x="3289881" y="4033792"/>
            <a:ext cx="664305" cy="77458"/>
          </a:xfrm>
          <a:prstGeom prst="curvedConnector3">
            <a:avLst>
              <a:gd name="adj1" fmla="val 41503"/>
            </a:avLst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AD246269-88B6-F018-EE3D-D22B8F8EEEEF}"/>
              </a:ext>
            </a:extLst>
          </p:cNvPr>
          <p:cNvCxnSpPr>
            <a:cxnSpLocks/>
            <a:endCxn id="74" idx="1"/>
          </p:cNvCxnSpPr>
          <p:nvPr/>
        </p:nvCxnSpPr>
        <p:spPr>
          <a:xfrm rot="10800000" flipV="1">
            <a:off x="1136992" y="3978016"/>
            <a:ext cx="651377" cy="628425"/>
          </a:xfrm>
          <a:prstGeom prst="curvedConnector3">
            <a:avLst>
              <a:gd name="adj1" fmla="val 135095"/>
            </a:avLst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24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47" grpId="0"/>
      <p:bldP spid="50" grpId="0"/>
      <p:bldP spid="51" grpId="0"/>
      <p:bldP spid="59" grpId="0"/>
      <p:bldP spid="64" grpId="0"/>
      <p:bldP spid="70" grpId="0"/>
      <p:bldP spid="72" grpId="0"/>
      <p:bldP spid="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7108" y="429824"/>
            <a:ext cx="6654520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defTabSz="685800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vi-VN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4DD426-7CA5-46A6-AF45-7A437FB384B1}"/>
              </a:ext>
            </a:extLst>
          </p:cNvPr>
          <p:cNvSpPr/>
          <p:nvPr/>
        </p:nvSpPr>
        <p:spPr>
          <a:xfrm>
            <a:off x="1371600" y="1352550"/>
            <a:ext cx="6654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SBT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ransparent Thank You Gif Png, Png Download - 1600x988(#333405) - PngFi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50" y="2303585"/>
            <a:ext cx="6000750" cy="12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4" y="2318902"/>
            <a:ext cx="961909" cy="10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93" y="2616720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566390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982977" y="3768339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22" y="-19049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08" y="2560239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4" y="2952297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9000" y="2939499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5" y="-19049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49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70" y="3284666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7656" y="3401732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41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5273858" y="3895980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31" y="2952297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23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51" y="487758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4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>
            <a:hlinkClick r:id="rId43" action="ppaction://hlinksldjump"/>
          </p:cNvPr>
          <p:cNvSpPr/>
          <p:nvPr/>
        </p:nvSpPr>
        <p:spPr>
          <a:xfrm>
            <a:off x="7645400" y="57149"/>
            <a:ext cx="1485900" cy="3048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4178551" y="2190750"/>
            <a:ext cx="4054380" cy="748749"/>
          </a:xfrm>
          <a:prstGeom prst="wedgeRoundRectCallout">
            <a:avLst>
              <a:gd name="adj1" fmla="val -46707"/>
              <a:gd name="adj2" fmla="val 80701"/>
              <a:gd name="adj3" fmla="val 16667"/>
            </a:avLst>
          </a:prstGeom>
          <a:solidFill>
            <a:srgbClr val="0000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Tìm những vật nuôi bị thất lạc bằng cách trả lời câu hỏi nhé!</a:t>
            </a:r>
          </a:p>
        </p:txBody>
      </p:sp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EA67A4-5DBD-4E73-AEE0-23881A6A1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" y="12700"/>
            <a:ext cx="9118748" cy="5130800"/>
          </a:xfrm>
        </p:spPr>
      </p:pic>
    </p:spTree>
    <p:extLst>
      <p:ext uri="{BB962C8B-B14F-4D97-AF65-F5344CB8AC3E}">
        <p14:creationId xmlns:p14="http://schemas.microsoft.com/office/powerpoint/2010/main" val="46667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9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27734" y="756410"/>
            <a:ext cx="6087666" cy="1066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nl-NL" dirty="0"/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383971" y="3876675"/>
            <a:ext cx="1562100" cy="1362075"/>
            <a:chOff x="4495800" y="1885950"/>
            <a:chExt cx="1562100" cy="1362075"/>
          </a:xfrm>
        </p:grpSpPr>
        <p:pic>
          <p:nvPicPr>
            <p:cNvPr id="25" name="Picture 2" descr="Hoa hướng dương (toán học) – Wikipedia tiếng Việt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885950"/>
              <a:ext cx="1562100" cy="13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4953000" y="2266950"/>
              <a:ext cx="647700" cy="600074"/>
            </a:xfrm>
            <a:prstGeom prst="ellipse">
              <a:avLst/>
            </a:prstGeom>
            <a:solidFill>
              <a:srgbClr val="86EA42"/>
            </a:solidFill>
            <a:ln>
              <a:solidFill>
                <a:srgbClr val="86EA4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7" name="Oval 26"/>
          <p:cNvSpPr/>
          <p:nvPr/>
        </p:nvSpPr>
        <p:spPr>
          <a:xfrm>
            <a:off x="2743200" y="4183001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0</a:t>
            </a:r>
            <a:endParaRPr lang="vi-VN" sz="4000" dirty="0"/>
          </a:p>
        </p:txBody>
      </p:sp>
      <p:sp>
        <p:nvSpPr>
          <p:cNvPr id="28" name="Oval 27"/>
          <p:cNvSpPr/>
          <p:nvPr/>
        </p:nvSpPr>
        <p:spPr>
          <a:xfrm>
            <a:off x="2743200" y="4183001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1</a:t>
            </a:r>
            <a:endParaRPr lang="vi-VN" sz="4000" dirty="0"/>
          </a:p>
        </p:txBody>
      </p:sp>
      <p:sp>
        <p:nvSpPr>
          <p:cNvPr id="29" name="Oval 28"/>
          <p:cNvSpPr/>
          <p:nvPr/>
        </p:nvSpPr>
        <p:spPr>
          <a:xfrm>
            <a:off x="2743200" y="4183001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2</a:t>
            </a:r>
            <a:endParaRPr lang="vi-VN" sz="4000" dirty="0"/>
          </a:p>
        </p:txBody>
      </p:sp>
      <p:sp>
        <p:nvSpPr>
          <p:cNvPr id="30" name="Oval 29"/>
          <p:cNvSpPr/>
          <p:nvPr/>
        </p:nvSpPr>
        <p:spPr>
          <a:xfrm>
            <a:off x="2743200" y="4183001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3</a:t>
            </a:r>
            <a:endParaRPr lang="vi-VN" sz="4000" dirty="0"/>
          </a:p>
        </p:txBody>
      </p:sp>
      <p:sp>
        <p:nvSpPr>
          <p:cNvPr id="31" name="Oval 30"/>
          <p:cNvSpPr/>
          <p:nvPr/>
        </p:nvSpPr>
        <p:spPr>
          <a:xfrm>
            <a:off x="2743200" y="4183001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4</a:t>
            </a:r>
            <a:endParaRPr lang="vi-VN" sz="4000" dirty="0"/>
          </a:p>
        </p:txBody>
      </p:sp>
      <p:sp>
        <p:nvSpPr>
          <p:cNvPr id="32" name="Oval 31"/>
          <p:cNvSpPr/>
          <p:nvPr/>
        </p:nvSpPr>
        <p:spPr>
          <a:xfrm>
            <a:off x="2743200" y="4183001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5</a:t>
            </a:r>
            <a:endParaRPr lang="vi-VN" sz="4000" dirty="0"/>
          </a:p>
        </p:txBody>
      </p:sp>
      <p:sp>
        <p:nvSpPr>
          <p:cNvPr id="33" name="Oval 32"/>
          <p:cNvSpPr/>
          <p:nvPr/>
        </p:nvSpPr>
        <p:spPr>
          <a:xfrm>
            <a:off x="2743200" y="4183001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6</a:t>
            </a:r>
            <a:endParaRPr lang="vi-VN" sz="4000" dirty="0"/>
          </a:p>
        </p:txBody>
      </p:sp>
      <p:sp>
        <p:nvSpPr>
          <p:cNvPr id="34" name="Oval 33"/>
          <p:cNvSpPr/>
          <p:nvPr/>
        </p:nvSpPr>
        <p:spPr>
          <a:xfrm>
            <a:off x="2743200" y="4183001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7</a:t>
            </a:r>
            <a:endParaRPr lang="vi-VN" sz="4000" dirty="0"/>
          </a:p>
        </p:txBody>
      </p:sp>
      <p:sp>
        <p:nvSpPr>
          <p:cNvPr id="35" name="Oval 34"/>
          <p:cNvSpPr/>
          <p:nvPr/>
        </p:nvSpPr>
        <p:spPr>
          <a:xfrm>
            <a:off x="2743200" y="4183001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8</a:t>
            </a:r>
            <a:endParaRPr lang="vi-VN" sz="4000" dirty="0"/>
          </a:p>
        </p:txBody>
      </p:sp>
      <p:sp>
        <p:nvSpPr>
          <p:cNvPr id="36" name="Oval 35"/>
          <p:cNvSpPr/>
          <p:nvPr/>
        </p:nvSpPr>
        <p:spPr>
          <a:xfrm>
            <a:off x="2743200" y="4183001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9</a:t>
            </a:r>
            <a:endParaRPr lang="vi-VN" sz="4000" dirty="0"/>
          </a:p>
        </p:txBody>
      </p:sp>
      <p:sp>
        <p:nvSpPr>
          <p:cNvPr id="37" name="Oval 36"/>
          <p:cNvSpPr/>
          <p:nvPr/>
        </p:nvSpPr>
        <p:spPr>
          <a:xfrm>
            <a:off x="2743200" y="4183001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10</a:t>
            </a:r>
            <a:endParaRPr lang="vi-VN" sz="2400" dirty="0"/>
          </a:p>
        </p:txBody>
      </p:sp>
      <p:sp>
        <p:nvSpPr>
          <p:cNvPr id="38" name="Oval 37"/>
          <p:cNvSpPr/>
          <p:nvPr/>
        </p:nvSpPr>
        <p:spPr>
          <a:xfrm>
            <a:off x="2743200" y="4183001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11</a:t>
            </a:r>
            <a:endParaRPr lang="vi-VN" sz="2400" dirty="0"/>
          </a:p>
        </p:txBody>
      </p:sp>
      <p:sp>
        <p:nvSpPr>
          <p:cNvPr id="39" name="Oval 38"/>
          <p:cNvSpPr/>
          <p:nvPr/>
        </p:nvSpPr>
        <p:spPr>
          <a:xfrm>
            <a:off x="2743200" y="4183001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12</a:t>
            </a:r>
            <a:endParaRPr lang="vi-VN" sz="2400" dirty="0"/>
          </a:p>
        </p:txBody>
      </p:sp>
      <p:sp>
        <p:nvSpPr>
          <p:cNvPr id="40" name="Oval 39"/>
          <p:cNvSpPr/>
          <p:nvPr/>
        </p:nvSpPr>
        <p:spPr>
          <a:xfrm>
            <a:off x="2743200" y="4183001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13</a:t>
            </a:r>
            <a:endParaRPr lang="vi-VN" sz="2400" dirty="0"/>
          </a:p>
        </p:txBody>
      </p:sp>
      <p:sp>
        <p:nvSpPr>
          <p:cNvPr id="41" name="Oval 40"/>
          <p:cNvSpPr/>
          <p:nvPr/>
        </p:nvSpPr>
        <p:spPr>
          <a:xfrm>
            <a:off x="2743200" y="4183001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14</a:t>
            </a:r>
            <a:endParaRPr lang="vi-VN" sz="2400" dirty="0"/>
          </a:p>
        </p:txBody>
      </p:sp>
      <p:sp>
        <p:nvSpPr>
          <p:cNvPr id="42" name="Oval 41"/>
          <p:cNvSpPr/>
          <p:nvPr/>
        </p:nvSpPr>
        <p:spPr>
          <a:xfrm>
            <a:off x="2743200" y="4183001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15</a:t>
            </a:r>
            <a:endParaRPr lang="vi-VN" sz="24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003"/>
            <a:ext cx="2362200" cy="1627501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40F95EF5-4981-4A22-B226-44F0DFBC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1" i="0" u="sng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kumimoji="0" lang="nl-NL" altLang="en-US" sz="1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AutoShape 2">
            <a:extLst>
              <a:ext uri="{FF2B5EF4-FFF2-40B4-BE49-F238E27FC236}">
                <a16:creationId xmlns:a16="http://schemas.microsoft.com/office/drawing/2014/main" id="{763972B0-0904-4795-8233-363895393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507" y="2016640"/>
            <a:ext cx="2724150" cy="7402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 x(y + 1)    </a:t>
            </a:r>
            <a:endParaRPr lang="en-US" altLang="en-US" sz="27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AutoShape 3">
            <a:extLst>
              <a:ext uri="{FF2B5EF4-FFF2-40B4-BE49-F238E27FC236}">
                <a16:creationId xmlns:a16="http://schemas.microsoft.com/office/drawing/2014/main" id="{8964D277-7116-40A0-B505-0A0463C7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49" y="1997061"/>
            <a:ext cx="2724150" cy="766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 </a:t>
            </a:r>
            <a:r>
              <a:rPr lang="en-US" altLang="en-US" sz="2400" b="1" dirty="0">
                <a:latin typeface="Times New Roman" panose="02020603050405020304" pitchFamily="18" charset="0"/>
              </a:rPr>
              <a:t>18 + x</a:t>
            </a:r>
            <a:endParaRPr lang="en-US" altLang="en-US" sz="27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7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AutoShape 4">
            <a:extLst>
              <a:ext uri="{FF2B5EF4-FFF2-40B4-BE49-F238E27FC236}">
                <a16:creationId xmlns:a16="http://schemas.microsoft.com/office/drawing/2014/main" id="{A2EEB872-FE6C-465E-B802-74B11A8D3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933227"/>
            <a:ext cx="2724150" cy="766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</a:rPr>
              <a:t> </a:t>
            </a:r>
          </a:p>
          <a:p>
            <a:endParaRPr lang="en-US" altLang="en-US" b="1" dirty="0">
              <a:latin typeface="Times New Roman" panose="02020603050405020304" pitchFamily="18" charset="0"/>
            </a:endParaRPr>
          </a:p>
          <a:p>
            <a:r>
              <a:rPr lang="en-US" altLang="en-US" sz="2800" b="1" dirty="0">
                <a:latin typeface="Times New Roman" panose="02020603050405020304" pitchFamily="18" charset="0"/>
              </a:rPr>
              <a:t>C.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2x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endParaRPr lang="en-US" altLang="en-US" b="1" dirty="0">
              <a:latin typeface="Times New Roman" panose="02020603050405020304" pitchFamily="18" charset="0"/>
            </a:endParaRPr>
          </a:p>
          <a:p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65" name="AutoShape 5">
            <a:extLst>
              <a:ext uri="{FF2B5EF4-FFF2-40B4-BE49-F238E27FC236}">
                <a16:creationId xmlns:a16="http://schemas.microsoft.com/office/drawing/2014/main" id="{6E037B9A-EEB2-4490-A666-437A7166F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49" y="2955305"/>
            <a:ext cx="2724150" cy="7299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12x</a:t>
            </a:r>
            <a:r>
              <a:rPr lang="en-US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2700" b="1" dirty="0">
              <a:latin typeface="Times New Roman" panose="02020603050405020304" pitchFamily="18" charset="0"/>
            </a:endParaRPr>
          </a:p>
        </p:txBody>
      </p:sp>
      <p:sp>
        <p:nvSpPr>
          <p:cNvPr id="66" name="AutoShape 10">
            <a:extLst>
              <a:ext uri="{FF2B5EF4-FFF2-40B4-BE49-F238E27FC236}">
                <a16:creationId xmlns:a16="http://schemas.microsoft.com/office/drawing/2014/main" id="{CE80662E-6F4A-446D-BFE2-7B97E0ABE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7" y="4394933"/>
            <a:ext cx="1042988" cy="271463"/>
          </a:xfrm>
          <a:prstGeom prst="flowChartTerminator">
            <a:avLst/>
          </a:prstGeom>
          <a:gradFill rotWithShape="1">
            <a:gsLst>
              <a:gs pos="0">
                <a:srgbClr val="CC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LÀM LẠI</a:t>
            </a:r>
          </a:p>
        </p:txBody>
      </p:sp>
      <p:sp>
        <p:nvSpPr>
          <p:cNvPr id="67" name="AutoShape 11">
            <a:extLst>
              <a:ext uri="{FF2B5EF4-FFF2-40B4-BE49-F238E27FC236}">
                <a16:creationId xmlns:a16="http://schemas.microsoft.com/office/drawing/2014/main" id="{B7F9F429-BECD-4544-A6D6-8EEF45422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231" y="3634124"/>
            <a:ext cx="2721769" cy="1521619"/>
          </a:xfrm>
          <a:prstGeom prst="irregularSeal2">
            <a:avLst/>
          </a:prstGeom>
          <a:gradFill rotWithShape="1">
            <a:gsLst>
              <a:gs pos="0">
                <a:srgbClr val="FFFF99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</a:rPr>
              <a:t>Bạn chọn 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</a:rPr>
              <a:t>đúng rồi !</a:t>
            </a:r>
          </a:p>
        </p:txBody>
      </p:sp>
      <p:sp>
        <p:nvSpPr>
          <p:cNvPr id="68" name="AutoShape 12">
            <a:extLst>
              <a:ext uri="{FF2B5EF4-FFF2-40B4-BE49-F238E27FC236}">
                <a16:creationId xmlns:a16="http://schemas.microsoft.com/office/drawing/2014/main" id="{832261E5-091D-447D-97BA-ED3DF0B6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040" y="3634124"/>
            <a:ext cx="2721769" cy="1521619"/>
          </a:xfrm>
          <a:prstGeom prst="irregularSeal2">
            <a:avLst/>
          </a:prstGeom>
          <a:gradFill rotWithShape="1">
            <a:gsLst>
              <a:gs pos="0">
                <a:srgbClr val="FFFF99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69" name="AutoShape 13">
            <a:extLst>
              <a:ext uri="{FF2B5EF4-FFF2-40B4-BE49-F238E27FC236}">
                <a16:creationId xmlns:a16="http://schemas.microsoft.com/office/drawing/2014/main" id="{20E7708E-098B-4B12-BD28-D67A9D131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799" y="3634124"/>
            <a:ext cx="2721769" cy="1521619"/>
          </a:xfrm>
          <a:prstGeom prst="irregularSeal2">
            <a:avLst/>
          </a:prstGeom>
          <a:gradFill rotWithShape="1">
            <a:gsLst>
              <a:gs pos="0">
                <a:srgbClr val="FFFF99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41B5359-360E-45B2-B1C1-61657ACA2F90}"/>
              </a:ext>
            </a:extLst>
          </p:cNvPr>
          <p:cNvSpPr/>
          <p:nvPr/>
        </p:nvSpPr>
        <p:spPr>
          <a:xfrm>
            <a:off x="6364766" y="3112802"/>
            <a:ext cx="484585" cy="4321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E1A9514-F7E4-4874-8D16-61E108761D2B}"/>
              </a:ext>
            </a:extLst>
          </p:cNvPr>
          <p:cNvSpPr/>
          <p:nvPr/>
        </p:nvSpPr>
        <p:spPr>
          <a:xfrm>
            <a:off x="6341753" y="2188855"/>
            <a:ext cx="484585" cy="422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80ED4A9-07EA-41BD-8BB9-E6B6308B8BD0}"/>
              </a:ext>
            </a:extLst>
          </p:cNvPr>
          <p:cNvSpPr/>
          <p:nvPr/>
        </p:nvSpPr>
        <p:spPr>
          <a:xfrm>
            <a:off x="3509831" y="3092008"/>
            <a:ext cx="506016" cy="497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8025B8E-B26B-4D64-BA67-9120BF1C581E}"/>
              </a:ext>
            </a:extLst>
          </p:cNvPr>
          <p:cNvSpPr/>
          <p:nvPr/>
        </p:nvSpPr>
        <p:spPr>
          <a:xfrm>
            <a:off x="3502501" y="2172433"/>
            <a:ext cx="478631" cy="4321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8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8" grpId="3" animBg="1"/>
      <p:bldP spid="68" grpId="4" animBg="1"/>
      <p:bldP spid="69" grpId="0" animBg="1"/>
      <p:bldP spid="69" grpId="1" animBg="1"/>
      <p:bldP spid="69" grpId="2" animBg="1"/>
      <p:bldP spid="69" grpId="3" animBg="1"/>
      <p:bldP spid="69" grpId="4" animBg="1"/>
      <p:bldP spid="70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9" y="-107426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2057400" y="629106"/>
                <a:ext cx="7082978" cy="1282350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2.</a:t>
                </a:r>
                <a:r>
                  <a:rPr lang="nl-NL" alt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nl-NL" alt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 gọn đơn thức  </a:t>
                </a:r>
                <a14:m>
                  <m:oMath xmlns:m="http://schemas.openxmlformats.org/officeDocument/2006/math">
                    <m:r>
                      <a:rPr lang="vi-VN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vi-VN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vi-VN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vi-VN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nl-NL" alt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alt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được kết quả:</a:t>
                </a:r>
                <a:endParaRPr lang="nl-NL" alt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29106"/>
                <a:ext cx="7082978" cy="128235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419198" y="3516003"/>
            <a:ext cx="1562100" cy="1362075"/>
            <a:chOff x="4495800" y="1885950"/>
            <a:chExt cx="1562100" cy="1362075"/>
          </a:xfrm>
        </p:grpSpPr>
        <p:pic>
          <p:nvPicPr>
            <p:cNvPr id="8" name="Picture 2" descr="Hoa hướng dương (toán học) – Wikipedia tiếng Việt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885950"/>
              <a:ext cx="1562100" cy="13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4953000" y="2266950"/>
              <a:ext cx="647700" cy="600074"/>
            </a:xfrm>
            <a:prstGeom prst="ellipse">
              <a:avLst/>
            </a:prstGeom>
            <a:solidFill>
              <a:srgbClr val="86EA42"/>
            </a:solidFill>
            <a:ln>
              <a:solidFill>
                <a:srgbClr val="86EA4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0" name="Oval 9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0</a:t>
            </a:r>
            <a:endParaRPr lang="vi-VN" sz="4000" dirty="0"/>
          </a:p>
        </p:txBody>
      </p:sp>
      <p:sp>
        <p:nvSpPr>
          <p:cNvPr id="11" name="Oval 10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1</a:t>
            </a:r>
            <a:endParaRPr lang="vi-VN" sz="4000" dirty="0"/>
          </a:p>
        </p:txBody>
      </p:sp>
      <p:sp>
        <p:nvSpPr>
          <p:cNvPr id="12" name="Oval 11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2</a:t>
            </a:r>
            <a:endParaRPr lang="vi-VN" sz="4000" dirty="0"/>
          </a:p>
        </p:txBody>
      </p:sp>
      <p:sp>
        <p:nvSpPr>
          <p:cNvPr id="13" name="Oval 12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3</a:t>
            </a:r>
            <a:endParaRPr lang="vi-VN" sz="4000" dirty="0"/>
          </a:p>
        </p:txBody>
      </p:sp>
      <p:sp>
        <p:nvSpPr>
          <p:cNvPr id="14" name="Oval 13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4</a:t>
            </a:r>
            <a:endParaRPr lang="vi-VN" sz="4000" dirty="0"/>
          </a:p>
        </p:txBody>
      </p:sp>
      <p:sp>
        <p:nvSpPr>
          <p:cNvPr id="15" name="Oval 14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5</a:t>
            </a:r>
            <a:endParaRPr lang="vi-VN" sz="4000" dirty="0"/>
          </a:p>
        </p:txBody>
      </p:sp>
      <p:sp>
        <p:nvSpPr>
          <p:cNvPr id="16" name="Oval 15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6</a:t>
            </a:r>
            <a:endParaRPr lang="vi-VN" sz="4000" dirty="0"/>
          </a:p>
        </p:txBody>
      </p:sp>
      <p:sp>
        <p:nvSpPr>
          <p:cNvPr id="17" name="Oval 16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7</a:t>
            </a:r>
            <a:endParaRPr lang="vi-VN" sz="4000" dirty="0"/>
          </a:p>
        </p:txBody>
      </p:sp>
      <p:sp>
        <p:nvSpPr>
          <p:cNvPr id="18" name="Oval 17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8</a:t>
            </a:r>
            <a:endParaRPr lang="vi-VN" sz="4000" dirty="0"/>
          </a:p>
        </p:txBody>
      </p:sp>
      <p:sp>
        <p:nvSpPr>
          <p:cNvPr id="19" name="Oval 18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9</a:t>
            </a:r>
            <a:endParaRPr lang="vi-VN" sz="4000" dirty="0"/>
          </a:p>
        </p:txBody>
      </p:sp>
      <p:sp>
        <p:nvSpPr>
          <p:cNvPr id="20" name="Oval 19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10</a:t>
            </a:r>
            <a:endParaRPr lang="vi-VN" sz="2400" dirty="0"/>
          </a:p>
        </p:txBody>
      </p:sp>
      <p:sp>
        <p:nvSpPr>
          <p:cNvPr id="21" name="Oval 20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11</a:t>
            </a:r>
            <a:endParaRPr lang="vi-VN" sz="2400" dirty="0"/>
          </a:p>
        </p:txBody>
      </p:sp>
      <p:sp>
        <p:nvSpPr>
          <p:cNvPr id="22" name="Oval 21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12</a:t>
            </a:r>
            <a:endParaRPr lang="vi-VN" sz="2400" dirty="0"/>
          </a:p>
        </p:txBody>
      </p:sp>
      <p:sp>
        <p:nvSpPr>
          <p:cNvPr id="23" name="Oval 22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13</a:t>
            </a:r>
            <a:endParaRPr lang="vi-VN" sz="2400" dirty="0"/>
          </a:p>
        </p:txBody>
      </p:sp>
      <p:sp>
        <p:nvSpPr>
          <p:cNvPr id="24" name="Oval 23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14</a:t>
            </a:r>
            <a:endParaRPr lang="vi-VN" sz="2400" dirty="0"/>
          </a:p>
        </p:txBody>
      </p:sp>
      <p:sp>
        <p:nvSpPr>
          <p:cNvPr id="25" name="Oval 24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15</a:t>
            </a:r>
            <a:endParaRPr lang="vi-VN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003"/>
            <a:ext cx="2362200" cy="1627501"/>
          </a:xfrm>
          <a:prstGeom prst="rect">
            <a:avLst/>
          </a:prstGeom>
        </p:spPr>
      </p:pic>
      <p:sp>
        <p:nvSpPr>
          <p:cNvPr id="27" name="AutoShape 2">
            <a:extLst>
              <a:ext uri="{FF2B5EF4-FFF2-40B4-BE49-F238E27FC236}">
                <a16:creationId xmlns:a16="http://schemas.microsoft.com/office/drawing/2014/main" id="{A857C5C0-CF84-4EFD-BD8E-C247AE5E9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516" y="2893922"/>
            <a:ext cx="2724150" cy="866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  </a:t>
            </a:r>
            <a:endParaRPr lang="en-US" altLang="en-US" sz="27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A9938636-6D45-466E-BACB-08FBCA52B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541" y="2013411"/>
            <a:ext cx="2724150" cy="766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– 2x</a:t>
            </a:r>
            <a:r>
              <a:rPr lang="en-US" altLang="en-US" sz="27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endParaRPr lang="en-US" altLang="en-US" sz="27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7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1F1CD271-B057-4369-A66E-967860852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704" y="2916700"/>
            <a:ext cx="2724150" cy="766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</a:rPr>
              <a:t> </a:t>
            </a:r>
          </a:p>
          <a:p>
            <a:endParaRPr lang="en-US" altLang="en-US" b="1" dirty="0">
              <a:latin typeface="Times New Roman" panose="02020603050405020304" pitchFamily="18" charset="0"/>
            </a:endParaRPr>
          </a:p>
          <a:p>
            <a:r>
              <a:rPr lang="en-US" altLang="en-US" sz="2800" b="1" dirty="0">
                <a:latin typeface="Times New Roman" panose="02020603050405020304" pitchFamily="18" charset="0"/>
              </a:rPr>
              <a:t>C.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endParaRPr lang="en-US" altLang="en-US" b="1" dirty="0">
              <a:latin typeface="Times New Roman" panose="02020603050405020304" pitchFamily="18" charset="0"/>
            </a:endParaRPr>
          </a:p>
          <a:p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CFF7803A-4266-41C9-B9FA-0F0231A19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649" y="2019618"/>
            <a:ext cx="2724150" cy="7895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endParaRPr lang="en-US" altLang="en-US" sz="2700" b="1" dirty="0">
              <a:latin typeface="Times New Roman" panose="02020603050405020304" pitchFamily="18" charset="0"/>
            </a:endParaRPr>
          </a:p>
        </p:txBody>
      </p:sp>
      <p:sp>
        <p:nvSpPr>
          <p:cNvPr id="31" name="AutoShape 10">
            <a:extLst>
              <a:ext uri="{FF2B5EF4-FFF2-40B4-BE49-F238E27FC236}">
                <a16:creationId xmlns:a16="http://schemas.microsoft.com/office/drawing/2014/main" id="{6DD7AC4B-6A42-43EF-A504-45ADD9FE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5604" y="4394933"/>
            <a:ext cx="1042988" cy="271463"/>
          </a:xfrm>
          <a:prstGeom prst="flowChartTerminator">
            <a:avLst/>
          </a:prstGeom>
          <a:gradFill rotWithShape="1">
            <a:gsLst>
              <a:gs pos="0">
                <a:srgbClr val="CC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LÀM LẠI</a:t>
            </a:r>
          </a:p>
        </p:txBody>
      </p:sp>
      <p:sp>
        <p:nvSpPr>
          <p:cNvPr id="32" name="AutoShape 11">
            <a:extLst>
              <a:ext uri="{FF2B5EF4-FFF2-40B4-BE49-F238E27FC236}">
                <a16:creationId xmlns:a16="http://schemas.microsoft.com/office/drawing/2014/main" id="{0539B6D7-13EB-473C-AFF7-956C16C97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765" y="3740952"/>
            <a:ext cx="2721769" cy="1521619"/>
          </a:xfrm>
          <a:prstGeom prst="irregularSeal2">
            <a:avLst/>
          </a:prstGeom>
          <a:gradFill rotWithShape="1">
            <a:gsLst>
              <a:gs pos="0">
                <a:srgbClr val="FFFF99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33" name="AutoShape 12">
            <a:extLst>
              <a:ext uri="{FF2B5EF4-FFF2-40B4-BE49-F238E27FC236}">
                <a16:creationId xmlns:a16="http://schemas.microsoft.com/office/drawing/2014/main" id="{1A3ADED7-824E-480C-B7EE-DAF06328A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737" y="3753584"/>
            <a:ext cx="2721769" cy="1521619"/>
          </a:xfrm>
          <a:prstGeom prst="irregularSeal2">
            <a:avLst/>
          </a:prstGeom>
          <a:gradFill rotWithShape="1">
            <a:gsLst>
              <a:gs pos="0">
                <a:srgbClr val="FFFF99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34" name="AutoShape 13">
            <a:extLst>
              <a:ext uri="{FF2B5EF4-FFF2-40B4-BE49-F238E27FC236}">
                <a16:creationId xmlns:a16="http://schemas.microsoft.com/office/drawing/2014/main" id="{11553220-2C21-42D4-9C2E-9E0011908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764" y="3714914"/>
            <a:ext cx="2721769" cy="1521619"/>
          </a:xfrm>
          <a:prstGeom prst="irregularSeal2">
            <a:avLst/>
          </a:prstGeom>
          <a:gradFill rotWithShape="1">
            <a:gsLst>
              <a:gs pos="0">
                <a:srgbClr val="FFFF99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35FC610-AD0D-4DD5-8615-BB8AB819422A}"/>
              </a:ext>
            </a:extLst>
          </p:cNvPr>
          <p:cNvSpPr/>
          <p:nvPr/>
        </p:nvSpPr>
        <p:spPr>
          <a:xfrm>
            <a:off x="5962649" y="2222541"/>
            <a:ext cx="484585" cy="4321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4D5DB4B-086E-4AC8-810F-7BFA91C8C0AE}"/>
              </a:ext>
            </a:extLst>
          </p:cNvPr>
          <p:cNvSpPr/>
          <p:nvPr/>
        </p:nvSpPr>
        <p:spPr>
          <a:xfrm>
            <a:off x="3125745" y="2205205"/>
            <a:ext cx="484585" cy="422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5B61868-83CF-4E8C-83DE-E47F8E05612F}"/>
              </a:ext>
            </a:extLst>
          </p:cNvPr>
          <p:cNvSpPr/>
          <p:nvPr/>
        </p:nvSpPr>
        <p:spPr>
          <a:xfrm>
            <a:off x="3158986" y="3051071"/>
            <a:ext cx="506016" cy="497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D87345E-4554-4616-939B-4D74F9F5BA60}"/>
              </a:ext>
            </a:extLst>
          </p:cNvPr>
          <p:cNvSpPr/>
          <p:nvPr/>
        </p:nvSpPr>
        <p:spPr>
          <a:xfrm>
            <a:off x="6151552" y="3117185"/>
            <a:ext cx="478631" cy="4321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728BB68E-497B-4056-9EC4-30D2EBF8B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252C1171-CE51-49DE-968C-AAC7B6E57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203898"/>
              </p:ext>
            </p:extLst>
          </p:nvPr>
        </p:nvGraphicFramePr>
        <p:xfrm>
          <a:off x="6840185" y="1983477"/>
          <a:ext cx="1292930" cy="86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200" imgH="419100" progId="Equation.DSMT4">
                  <p:embed/>
                </p:oleObj>
              </mc:Choice>
              <mc:Fallback>
                <p:oleObj name="Equation" r:id="rId12" imgW="4572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185" y="1983477"/>
                        <a:ext cx="1292930" cy="866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ABFA3244-A2AC-495F-ACB8-AF4F9A938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226694"/>
              </p:ext>
            </p:extLst>
          </p:nvPr>
        </p:nvGraphicFramePr>
        <p:xfrm>
          <a:off x="7088188" y="2898775"/>
          <a:ext cx="917361" cy="80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480" imgH="419040" progId="Equation.DSMT4">
                  <p:embed/>
                </p:oleObj>
              </mc:Choice>
              <mc:Fallback>
                <p:oleObj name="Equation" r:id="rId14" imgW="393480" imgH="4190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252C1171-CE51-49DE-968C-AAC7B6E57D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8188" y="2898775"/>
                        <a:ext cx="917361" cy="807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8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2" grpId="0" animBg="1"/>
      <p:bldP spid="32" grpId="1" animBg="1"/>
      <p:bldP spid="33" grpId="0" animBg="1"/>
      <p:bldP spid="33" grpId="1" animBg="1"/>
      <p:bldP spid="33" grpId="2" animBg="1"/>
      <p:bldP spid="33" grpId="3" animBg="1"/>
      <p:bldP spid="33" grpId="4" animBg="1"/>
      <p:bldP spid="34" grpId="0" animBg="1"/>
      <p:bldP spid="34" grpId="1" animBg="1"/>
      <p:bldP spid="34" grpId="2" animBg="1"/>
      <p:bldP spid="34" grpId="3" animBg="1"/>
      <p:bldP spid="34" grpId="4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9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209800" y="590550"/>
            <a:ext cx="6781800" cy="1295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đa thức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2x – y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 x= 2; y =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là: 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83971" y="3769096"/>
            <a:ext cx="1562100" cy="1362075"/>
            <a:chOff x="4495800" y="1885950"/>
            <a:chExt cx="1562100" cy="1362075"/>
          </a:xfrm>
        </p:grpSpPr>
        <p:pic>
          <p:nvPicPr>
            <p:cNvPr id="7" name="Picture 2" descr="Hoa hướng dương (toán học) – Wikipedia tiếng Việt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885950"/>
              <a:ext cx="1562100" cy="13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4953000" y="2266950"/>
              <a:ext cx="647700" cy="600074"/>
            </a:xfrm>
            <a:prstGeom prst="ellipse">
              <a:avLst/>
            </a:prstGeom>
            <a:solidFill>
              <a:srgbClr val="86EA42"/>
            </a:solidFill>
            <a:ln>
              <a:solidFill>
                <a:srgbClr val="86EA4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2743200" y="4075422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0</a:t>
            </a:r>
            <a:endParaRPr lang="vi-VN" sz="4000" dirty="0"/>
          </a:p>
        </p:txBody>
      </p:sp>
      <p:sp>
        <p:nvSpPr>
          <p:cNvPr id="11" name="Oval 10"/>
          <p:cNvSpPr/>
          <p:nvPr/>
        </p:nvSpPr>
        <p:spPr>
          <a:xfrm>
            <a:off x="2743200" y="4075422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1</a:t>
            </a:r>
            <a:endParaRPr lang="vi-VN" sz="4000" dirty="0"/>
          </a:p>
        </p:txBody>
      </p:sp>
      <p:sp>
        <p:nvSpPr>
          <p:cNvPr id="12" name="Oval 11"/>
          <p:cNvSpPr/>
          <p:nvPr/>
        </p:nvSpPr>
        <p:spPr>
          <a:xfrm>
            <a:off x="2743200" y="4075422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2</a:t>
            </a:r>
            <a:endParaRPr lang="vi-VN" sz="4000" dirty="0"/>
          </a:p>
        </p:txBody>
      </p:sp>
      <p:sp>
        <p:nvSpPr>
          <p:cNvPr id="13" name="Oval 12"/>
          <p:cNvSpPr/>
          <p:nvPr/>
        </p:nvSpPr>
        <p:spPr>
          <a:xfrm>
            <a:off x="2743200" y="4075422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3</a:t>
            </a:r>
            <a:endParaRPr lang="vi-VN" sz="4000" dirty="0"/>
          </a:p>
        </p:txBody>
      </p:sp>
      <p:sp>
        <p:nvSpPr>
          <p:cNvPr id="14" name="Oval 13"/>
          <p:cNvSpPr/>
          <p:nvPr/>
        </p:nvSpPr>
        <p:spPr>
          <a:xfrm>
            <a:off x="2743200" y="4075422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4</a:t>
            </a:r>
            <a:endParaRPr lang="vi-VN" sz="4000" dirty="0"/>
          </a:p>
        </p:txBody>
      </p:sp>
      <p:sp>
        <p:nvSpPr>
          <p:cNvPr id="15" name="Oval 14"/>
          <p:cNvSpPr/>
          <p:nvPr/>
        </p:nvSpPr>
        <p:spPr>
          <a:xfrm>
            <a:off x="2743200" y="4075422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5</a:t>
            </a:r>
            <a:endParaRPr lang="vi-VN" sz="4000" dirty="0"/>
          </a:p>
        </p:txBody>
      </p:sp>
      <p:sp>
        <p:nvSpPr>
          <p:cNvPr id="16" name="Oval 15"/>
          <p:cNvSpPr/>
          <p:nvPr/>
        </p:nvSpPr>
        <p:spPr>
          <a:xfrm>
            <a:off x="2743200" y="4075422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6</a:t>
            </a:r>
            <a:endParaRPr lang="vi-VN" sz="4000" dirty="0"/>
          </a:p>
        </p:txBody>
      </p:sp>
      <p:sp>
        <p:nvSpPr>
          <p:cNvPr id="17" name="Oval 16"/>
          <p:cNvSpPr/>
          <p:nvPr/>
        </p:nvSpPr>
        <p:spPr>
          <a:xfrm>
            <a:off x="2743200" y="4075422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7</a:t>
            </a:r>
            <a:endParaRPr lang="vi-VN" sz="4000" dirty="0"/>
          </a:p>
        </p:txBody>
      </p:sp>
      <p:sp>
        <p:nvSpPr>
          <p:cNvPr id="18" name="Oval 17"/>
          <p:cNvSpPr/>
          <p:nvPr/>
        </p:nvSpPr>
        <p:spPr>
          <a:xfrm>
            <a:off x="2743200" y="4075422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8</a:t>
            </a:r>
            <a:endParaRPr lang="vi-VN" sz="4000" dirty="0"/>
          </a:p>
        </p:txBody>
      </p:sp>
      <p:sp>
        <p:nvSpPr>
          <p:cNvPr id="19" name="Oval 18"/>
          <p:cNvSpPr/>
          <p:nvPr/>
        </p:nvSpPr>
        <p:spPr>
          <a:xfrm>
            <a:off x="2743200" y="4075422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9</a:t>
            </a:r>
            <a:endParaRPr lang="vi-VN" sz="4000" dirty="0"/>
          </a:p>
        </p:txBody>
      </p:sp>
      <p:sp>
        <p:nvSpPr>
          <p:cNvPr id="20" name="Oval 19"/>
          <p:cNvSpPr/>
          <p:nvPr/>
        </p:nvSpPr>
        <p:spPr>
          <a:xfrm>
            <a:off x="2743200" y="4075422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10</a:t>
            </a:r>
            <a:endParaRPr lang="vi-VN" sz="2400" dirty="0"/>
          </a:p>
        </p:txBody>
      </p:sp>
      <p:sp>
        <p:nvSpPr>
          <p:cNvPr id="21" name="Oval 20"/>
          <p:cNvSpPr/>
          <p:nvPr/>
        </p:nvSpPr>
        <p:spPr>
          <a:xfrm>
            <a:off x="2743200" y="4075422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11</a:t>
            </a:r>
            <a:endParaRPr lang="vi-VN" sz="2400" dirty="0"/>
          </a:p>
        </p:txBody>
      </p:sp>
      <p:sp>
        <p:nvSpPr>
          <p:cNvPr id="22" name="Oval 21"/>
          <p:cNvSpPr/>
          <p:nvPr/>
        </p:nvSpPr>
        <p:spPr>
          <a:xfrm>
            <a:off x="2743200" y="4075422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12</a:t>
            </a:r>
            <a:endParaRPr lang="vi-VN" sz="2400" dirty="0"/>
          </a:p>
        </p:txBody>
      </p:sp>
      <p:sp>
        <p:nvSpPr>
          <p:cNvPr id="23" name="Oval 22"/>
          <p:cNvSpPr/>
          <p:nvPr/>
        </p:nvSpPr>
        <p:spPr>
          <a:xfrm>
            <a:off x="2743200" y="4075422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13</a:t>
            </a:r>
            <a:endParaRPr lang="vi-VN" sz="2400" dirty="0"/>
          </a:p>
        </p:txBody>
      </p:sp>
      <p:sp>
        <p:nvSpPr>
          <p:cNvPr id="24" name="Oval 23"/>
          <p:cNvSpPr/>
          <p:nvPr/>
        </p:nvSpPr>
        <p:spPr>
          <a:xfrm>
            <a:off x="2743200" y="4075422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14</a:t>
            </a:r>
            <a:endParaRPr lang="vi-VN" sz="2400" dirty="0"/>
          </a:p>
        </p:txBody>
      </p:sp>
      <p:sp>
        <p:nvSpPr>
          <p:cNvPr id="25" name="Oval 24"/>
          <p:cNvSpPr/>
          <p:nvPr/>
        </p:nvSpPr>
        <p:spPr>
          <a:xfrm>
            <a:off x="2743200" y="4075422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15</a:t>
            </a:r>
            <a:endParaRPr lang="vi-VN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0"/>
            <a:ext cx="2362200" cy="1627501"/>
          </a:xfrm>
          <a:prstGeom prst="rect">
            <a:avLst/>
          </a:prstGeom>
        </p:spPr>
      </p:pic>
      <p:sp>
        <p:nvSpPr>
          <p:cNvPr id="1026" name="Rectangle 12">
            <a:extLst>
              <a:ext uri="{FF2B5EF4-FFF2-40B4-BE49-F238E27FC236}">
                <a16:creationId xmlns:a16="http://schemas.microsoft.com/office/drawing/2014/main" id="{14355D97-D8D3-4C28-86EE-953A1C6BE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AutoShape 2">
            <a:extLst>
              <a:ext uri="{FF2B5EF4-FFF2-40B4-BE49-F238E27FC236}">
                <a16:creationId xmlns:a16="http://schemas.microsoft.com/office/drawing/2014/main" id="{39DC9014-30C7-4EAF-BCB2-CE3FC1747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516" y="2893922"/>
            <a:ext cx="2724150" cy="7402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   7    </a:t>
            </a:r>
            <a:endParaRPr lang="en-US" altLang="en-US" sz="27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AutoShape 3">
            <a:extLst>
              <a:ext uri="{FF2B5EF4-FFF2-40B4-BE49-F238E27FC236}">
                <a16:creationId xmlns:a16="http://schemas.microsoft.com/office/drawing/2014/main" id="{C00245CE-9545-4AFF-BE71-2A9B405FE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516" y="1997061"/>
            <a:ext cx="2724150" cy="766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– 7 </a:t>
            </a:r>
            <a:endParaRPr lang="en-US" altLang="en-US" sz="27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7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AutoShape 4">
            <a:extLst>
              <a:ext uri="{FF2B5EF4-FFF2-40B4-BE49-F238E27FC236}">
                <a16:creationId xmlns:a16="http://schemas.microsoft.com/office/drawing/2014/main" id="{126BF8DB-CCAB-4024-A010-BEC574C10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2876550"/>
            <a:ext cx="2724150" cy="766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</a:rPr>
              <a:t> </a:t>
            </a:r>
          </a:p>
          <a:p>
            <a:endParaRPr lang="en-US" altLang="en-US" b="1" dirty="0">
              <a:latin typeface="Times New Roman" panose="02020603050405020304" pitchFamily="18" charset="0"/>
            </a:endParaRPr>
          </a:p>
          <a:p>
            <a:r>
              <a:rPr lang="en-US" altLang="en-US" sz="2800" b="1" dirty="0">
                <a:latin typeface="Times New Roman" panose="02020603050405020304" pitchFamily="18" charset="0"/>
              </a:rPr>
              <a:t>C.      1 </a:t>
            </a:r>
          </a:p>
          <a:p>
            <a:endParaRPr lang="en-US" altLang="en-US" b="1" dirty="0">
              <a:latin typeface="Times New Roman" panose="02020603050405020304" pitchFamily="18" charset="0"/>
            </a:endParaRPr>
          </a:p>
          <a:p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40" name="AutoShape 5">
            <a:extLst>
              <a:ext uri="{FF2B5EF4-FFF2-40B4-BE49-F238E27FC236}">
                <a16:creationId xmlns:a16="http://schemas.microsoft.com/office/drawing/2014/main" id="{77C0AFE3-FF9D-41FE-A234-E14788FA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356" y="2033514"/>
            <a:ext cx="2724150" cy="7299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– 1  </a:t>
            </a:r>
            <a:endParaRPr lang="en-US" altLang="en-US" sz="2700" b="1" dirty="0">
              <a:latin typeface="Times New Roman" panose="02020603050405020304" pitchFamily="18" charset="0"/>
            </a:endParaRPr>
          </a:p>
        </p:txBody>
      </p:sp>
      <p:sp>
        <p:nvSpPr>
          <p:cNvPr id="41" name="AutoShape 10">
            <a:extLst>
              <a:ext uri="{FF2B5EF4-FFF2-40B4-BE49-F238E27FC236}">
                <a16:creationId xmlns:a16="http://schemas.microsoft.com/office/drawing/2014/main" id="{7579CB67-066C-4A4E-B457-21EABC37D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5604" y="4394933"/>
            <a:ext cx="1042988" cy="271463"/>
          </a:xfrm>
          <a:prstGeom prst="flowChartTerminator">
            <a:avLst/>
          </a:prstGeom>
          <a:gradFill rotWithShape="1">
            <a:gsLst>
              <a:gs pos="0">
                <a:srgbClr val="CC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LÀM LẠI</a:t>
            </a:r>
          </a:p>
        </p:txBody>
      </p:sp>
      <p:sp>
        <p:nvSpPr>
          <p:cNvPr id="42" name="AutoShape 11">
            <a:extLst>
              <a:ext uri="{FF2B5EF4-FFF2-40B4-BE49-F238E27FC236}">
                <a16:creationId xmlns:a16="http://schemas.microsoft.com/office/drawing/2014/main" id="{203EEDCC-D5C5-4381-89FC-3D8232C24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198" y="3634124"/>
            <a:ext cx="2721769" cy="1521619"/>
          </a:xfrm>
          <a:prstGeom prst="irregularSeal2">
            <a:avLst/>
          </a:prstGeom>
          <a:gradFill rotWithShape="1">
            <a:gsLst>
              <a:gs pos="0">
                <a:srgbClr val="FFFF99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chọn 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rồi !</a:t>
            </a:r>
          </a:p>
        </p:txBody>
      </p:sp>
      <p:sp>
        <p:nvSpPr>
          <p:cNvPr id="43" name="AutoShape 12">
            <a:extLst>
              <a:ext uri="{FF2B5EF4-FFF2-40B4-BE49-F238E27FC236}">
                <a16:creationId xmlns:a16="http://schemas.microsoft.com/office/drawing/2014/main" id="{2CFEFE55-2112-4DA5-B9E6-8864516D8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197" y="3642975"/>
            <a:ext cx="2721769" cy="1521619"/>
          </a:xfrm>
          <a:prstGeom prst="irregularSeal2">
            <a:avLst/>
          </a:prstGeom>
          <a:gradFill rotWithShape="1">
            <a:gsLst>
              <a:gs pos="0">
                <a:srgbClr val="FFFF99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44" name="AutoShape 13">
            <a:extLst>
              <a:ext uri="{FF2B5EF4-FFF2-40B4-BE49-F238E27FC236}">
                <a16:creationId xmlns:a16="http://schemas.microsoft.com/office/drawing/2014/main" id="{ED7B67FB-A978-4C5A-9C65-9795593FA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196" y="3663820"/>
            <a:ext cx="2721769" cy="1521619"/>
          </a:xfrm>
          <a:prstGeom prst="irregularSeal2">
            <a:avLst/>
          </a:prstGeom>
          <a:gradFill rotWithShape="1">
            <a:gsLst>
              <a:gs pos="0">
                <a:srgbClr val="FFFF99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C8760B8-DF12-4E12-998C-91A56448B4CD}"/>
              </a:ext>
            </a:extLst>
          </p:cNvPr>
          <p:cNvSpPr/>
          <p:nvPr/>
        </p:nvSpPr>
        <p:spPr>
          <a:xfrm>
            <a:off x="3065573" y="2191011"/>
            <a:ext cx="484585" cy="4321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9A60788-D11C-48D4-928C-795EE41A69F8}"/>
              </a:ext>
            </a:extLst>
          </p:cNvPr>
          <p:cNvSpPr/>
          <p:nvPr/>
        </p:nvSpPr>
        <p:spPr>
          <a:xfrm>
            <a:off x="6066720" y="2188855"/>
            <a:ext cx="484585" cy="422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32EFF49-D6FE-422F-B10B-1F9B06CE7491}"/>
              </a:ext>
            </a:extLst>
          </p:cNvPr>
          <p:cNvSpPr/>
          <p:nvPr/>
        </p:nvSpPr>
        <p:spPr>
          <a:xfrm>
            <a:off x="3100256" y="3035331"/>
            <a:ext cx="506016" cy="497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7D14E-9E55-44F1-A468-42E624CC1625}"/>
              </a:ext>
            </a:extLst>
          </p:cNvPr>
          <p:cNvSpPr/>
          <p:nvPr/>
        </p:nvSpPr>
        <p:spPr>
          <a:xfrm>
            <a:off x="6166510" y="3049715"/>
            <a:ext cx="478631" cy="4321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8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42" grpId="0" animBg="1"/>
      <p:bldP spid="42" grpId="1" animBg="1"/>
      <p:bldP spid="43" grpId="0" animBg="1"/>
      <p:bldP spid="43" grpId="1" animBg="1"/>
      <p:bldP spid="43" grpId="2" animBg="1"/>
      <p:bldP spid="43" grpId="3" animBg="1"/>
      <p:bldP spid="43" grpId="4" animBg="1"/>
      <p:bldP spid="44" grpId="0" animBg="1"/>
      <p:bldP spid="44" grpId="1" animBg="1"/>
      <p:bldP spid="44" grpId="2" animBg="1"/>
      <p:bldP spid="44" grpId="3" animBg="1"/>
      <p:bldP spid="44" grpId="4" animBg="1"/>
      <p:bldP spid="45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9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2841171" y="766383"/>
                <a:ext cx="6225437" cy="1066800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4.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vi-VN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−2</m:t>
                    </m:r>
                    <m:r>
                      <a:rPr lang="vi-VN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vi-VN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vi-VN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vi-VN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vi-VN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vi-VN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có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171" y="766383"/>
                <a:ext cx="6225437" cy="10668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383971" y="3570349"/>
            <a:ext cx="1562100" cy="1362075"/>
            <a:chOff x="4495800" y="1885950"/>
            <a:chExt cx="1562100" cy="1362075"/>
          </a:xfrm>
        </p:grpSpPr>
        <p:pic>
          <p:nvPicPr>
            <p:cNvPr id="7" name="Picture 2" descr="Hoa hướng dương (toán học) – Wikipedia tiếng Việt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885950"/>
              <a:ext cx="1562100" cy="13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4953000" y="2266950"/>
              <a:ext cx="647700" cy="600074"/>
            </a:xfrm>
            <a:prstGeom prst="ellipse">
              <a:avLst/>
            </a:prstGeom>
            <a:solidFill>
              <a:srgbClr val="86EA42"/>
            </a:solidFill>
            <a:ln>
              <a:solidFill>
                <a:srgbClr val="86EA4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0" name="Oval 9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0</a:t>
            </a:r>
            <a:endParaRPr lang="vi-VN" sz="4000" dirty="0"/>
          </a:p>
        </p:txBody>
      </p:sp>
      <p:sp>
        <p:nvSpPr>
          <p:cNvPr id="11" name="Oval 10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1</a:t>
            </a:r>
            <a:endParaRPr lang="vi-VN" sz="4000" dirty="0"/>
          </a:p>
        </p:txBody>
      </p:sp>
      <p:sp>
        <p:nvSpPr>
          <p:cNvPr id="12" name="Oval 11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2</a:t>
            </a:r>
            <a:endParaRPr lang="vi-VN" sz="4000" dirty="0"/>
          </a:p>
        </p:txBody>
      </p:sp>
      <p:sp>
        <p:nvSpPr>
          <p:cNvPr id="13" name="Oval 12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3</a:t>
            </a:r>
            <a:endParaRPr lang="vi-VN" sz="4000" dirty="0"/>
          </a:p>
        </p:txBody>
      </p:sp>
      <p:sp>
        <p:nvSpPr>
          <p:cNvPr id="14" name="Oval 13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4</a:t>
            </a:r>
            <a:endParaRPr lang="vi-VN" sz="4000" dirty="0"/>
          </a:p>
        </p:txBody>
      </p:sp>
      <p:sp>
        <p:nvSpPr>
          <p:cNvPr id="15" name="Oval 14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5</a:t>
            </a:r>
            <a:endParaRPr lang="vi-VN" sz="4000" dirty="0"/>
          </a:p>
        </p:txBody>
      </p:sp>
      <p:sp>
        <p:nvSpPr>
          <p:cNvPr id="16" name="Oval 15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6</a:t>
            </a:r>
            <a:endParaRPr lang="vi-VN" sz="4000" dirty="0"/>
          </a:p>
        </p:txBody>
      </p:sp>
      <p:sp>
        <p:nvSpPr>
          <p:cNvPr id="17" name="Oval 16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7</a:t>
            </a:r>
            <a:endParaRPr lang="vi-VN" sz="4000" dirty="0"/>
          </a:p>
        </p:txBody>
      </p:sp>
      <p:sp>
        <p:nvSpPr>
          <p:cNvPr id="18" name="Oval 17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8</a:t>
            </a:r>
            <a:endParaRPr lang="vi-VN" sz="4000" dirty="0"/>
          </a:p>
        </p:txBody>
      </p:sp>
      <p:sp>
        <p:nvSpPr>
          <p:cNvPr id="19" name="Oval 18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9</a:t>
            </a:r>
            <a:endParaRPr lang="vi-VN" sz="4000" dirty="0"/>
          </a:p>
        </p:txBody>
      </p:sp>
      <p:sp>
        <p:nvSpPr>
          <p:cNvPr id="20" name="Oval 19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10</a:t>
            </a:r>
            <a:endParaRPr lang="vi-VN" sz="2400" dirty="0"/>
          </a:p>
        </p:txBody>
      </p:sp>
      <p:sp>
        <p:nvSpPr>
          <p:cNvPr id="21" name="Oval 20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11</a:t>
            </a:r>
            <a:endParaRPr lang="vi-VN" sz="2400" dirty="0"/>
          </a:p>
        </p:txBody>
      </p:sp>
      <p:sp>
        <p:nvSpPr>
          <p:cNvPr id="22" name="Oval 21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12</a:t>
            </a:r>
            <a:endParaRPr lang="vi-VN" sz="2400" dirty="0"/>
          </a:p>
        </p:txBody>
      </p:sp>
      <p:sp>
        <p:nvSpPr>
          <p:cNvPr id="23" name="Oval 22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13</a:t>
            </a:r>
            <a:endParaRPr lang="vi-VN" sz="2400" dirty="0"/>
          </a:p>
        </p:txBody>
      </p:sp>
      <p:sp>
        <p:nvSpPr>
          <p:cNvPr id="24" name="Oval 23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14</a:t>
            </a:r>
            <a:endParaRPr lang="vi-VN" sz="2400" dirty="0"/>
          </a:p>
        </p:txBody>
      </p:sp>
      <p:sp>
        <p:nvSpPr>
          <p:cNvPr id="25" name="Oval 24"/>
          <p:cNvSpPr/>
          <p:nvPr/>
        </p:nvSpPr>
        <p:spPr>
          <a:xfrm>
            <a:off x="2743200" y="3876675"/>
            <a:ext cx="838200" cy="762000"/>
          </a:xfrm>
          <a:prstGeom prst="ellipse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15</a:t>
            </a:r>
            <a:endParaRPr lang="vi-VN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003"/>
            <a:ext cx="2362200" cy="1627501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C4A4BA6-102A-4DFA-9A08-812CD8478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AutoShape 2">
            <a:extLst>
              <a:ext uri="{FF2B5EF4-FFF2-40B4-BE49-F238E27FC236}">
                <a16:creationId xmlns:a16="http://schemas.microsoft.com/office/drawing/2014/main" id="{99239AB2-0151-452E-8557-5EED5EE4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49" y="2893922"/>
            <a:ext cx="2724150" cy="7402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      </a:t>
            </a:r>
            <a:r>
              <a:rPr lang="vi-VN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sz="27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EEB3754F-30D0-425F-A282-86CBC1D83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49" y="1997061"/>
            <a:ext cx="2724150" cy="766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     2</a:t>
            </a:r>
            <a:endParaRPr lang="en-US" altLang="en-US" sz="27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7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ACBEC3A6-20A5-431D-B960-BE111CE44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374" y="1997061"/>
            <a:ext cx="2724150" cy="766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</a:rPr>
              <a:t> </a:t>
            </a:r>
          </a:p>
          <a:p>
            <a:endParaRPr lang="en-US" altLang="en-US" b="1" dirty="0">
              <a:latin typeface="Times New Roman" panose="02020603050405020304" pitchFamily="18" charset="0"/>
            </a:endParaRPr>
          </a:p>
          <a:p>
            <a:r>
              <a:rPr lang="en-US" altLang="en-US" sz="2800" b="1" dirty="0">
                <a:latin typeface="Times New Roman" panose="02020603050405020304" pitchFamily="18" charset="0"/>
              </a:rPr>
              <a:t>A.       1</a:t>
            </a:r>
          </a:p>
          <a:p>
            <a:endParaRPr lang="en-US" altLang="en-US" b="1" dirty="0">
              <a:latin typeface="Times New Roman" panose="02020603050405020304" pitchFamily="18" charset="0"/>
            </a:endParaRPr>
          </a:p>
          <a:p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B1C99271-C4C2-4195-B1B8-E65D84945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307" y="2922267"/>
            <a:ext cx="2724150" cy="7299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    </a:t>
            </a:r>
            <a:r>
              <a:rPr lang="vi-VN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700" b="1" dirty="0">
              <a:latin typeface="Times New Roman" panose="02020603050405020304" pitchFamily="18" charset="0"/>
            </a:endParaRPr>
          </a:p>
        </p:txBody>
      </p:sp>
      <p:sp>
        <p:nvSpPr>
          <p:cNvPr id="31" name="AutoShape 10">
            <a:extLst>
              <a:ext uri="{FF2B5EF4-FFF2-40B4-BE49-F238E27FC236}">
                <a16:creationId xmlns:a16="http://schemas.microsoft.com/office/drawing/2014/main" id="{04ABDCE6-F074-49A5-9C61-37F85C3E3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7" y="4394933"/>
            <a:ext cx="1042988" cy="271463"/>
          </a:xfrm>
          <a:prstGeom prst="flowChartTerminator">
            <a:avLst/>
          </a:prstGeom>
          <a:gradFill rotWithShape="1">
            <a:gsLst>
              <a:gs pos="0">
                <a:srgbClr val="CC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LÀM LẠI</a:t>
            </a:r>
          </a:p>
        </p:txBody>
      </p:sp>
      <p:sp>
        <p:nvSpPr>
          <p:cNvPr id="32" name="AutoShape 11">
            <a:extLst>
              <a:ext uri="{FF2B5EF4-FFF2-40B4-BE49-F238E27FC236}">
                <a16:creationId xmlns:a16="http://schemas.microsoft.com/office/drawing/2014/main" id="{08649389-D2F1-4C53-A2D1-538F5370B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031" y="3634124"/>
            <a:ext cx="2721769" cy="1521619"/>
          </a:xfrm>
          <a:prstGeom prst="irregularSeal2">
            <a:avLst/>
          </a:prstGeom>
          <a:gradFill rotWithShape="1">
            <a:gsLst>
              <a:gs pos="0">
                <a:srgbClr val="FFFF99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chọn 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rồi !</a:t>
            </a:r>
          </a:p>
        </p:txBody>
      </p:sp>
      <p:sp>
        <p:nvSpPr>
          <p:cNvPr id="33" name="AutoShape 12">
            <a:extLst>
              <a:ext uri="{FF2B5EF4-FFF2-40B4-BE49-F238E27FC236}">
                <a16:creationId xmlns:a16="http://schemas.microsoft.com/office/drawing/2014/main" id="{311CB78F-FFAA-438A-A18A-7E4253132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839" y="3652239"/>
            <a:ext cx="2721769" cy="1521619"/>
          </a:xfrm>
          <a:prstGeom prst="irregularSeal2">
            <a:avLst/>
          </a:prstGeom>
          <a:gradFill rotWithShape="1">
            <a:gsLst>
              <a:gs pos="0">
                <a:srgbClr val="FFFF99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34" name="AutoShape 13">
            <a:extLst>
              <a:ext uri="{FF2B5EF4-FFF2-40B4-BE49-F238E27FC236}">
                <a16:creationId xmlns:a16="http://schemas.microsoft.com/office/drawing/2014/main" id="{004F652B-30F4-4B61-A67F-9BDA39AD8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47" y="3652239"/>
            <a:ext cx="2721769" cy="1521619"/>
          </a:xfrm>
          <a:prstGeom prst="irregularSeal2">
            <a:avLst/>
          </a:prstGeom>
          <a:gradFill rotWithShape="1">
            <a:gsLst>
              <a:gs pos="0">
                <a:srgbClr val="FFFF99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B75F71-5724-4B69-BD43-5CFE249B333D}"/>
              </a:ext>
            </a:extLst>
          </p:cNvPr>
          <p:cNvSpPr/>
          <p:nvPr/>
        </p:nvSpPr>
        <p:spPr>
          <a:xfrm>
            <a:off x="3349524" y="3079764"/>
            <a:ext cx="484585" cy="4321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66CCB8E-2D4A-4EFC-BA5C-6A651F1A9CE9}"/>
              </a:ext>
            </a:extLst>
          </p:cNvPr>
          <p:cNvSpPr/>
          <p:nvPr/>
        </p:nvSpPr>
        <p:spPr>
          <a:xfrm>
            <a:off x="6265553" y="2188855"/>
            <a:ext cx="484585" cy="422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4E6858E-1748-4474-BF77-77FBDC8A3A37}"/>
              </a:ext>
            </a:extLst>
          </p:cNvPr>
          <p:cNvSpPr/>
          <p:nvPr/>
        </p:nvSpPr>
        <p:spPr>
          <a:xfrm>
            <a:off x="3372730" y="2155842"/>
            <a:ext cx="506016" cy="497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50C067F-F593-4E72-855B-7C20E39AAA70}"/>
              </a:ext>
            </a:extLst>
          </p:cNvPr>
          <p:cNvSpPr/>
          <p:nvPr/>
        </p:nvSpPr>
        <p:spPr>
          <a:xfrm>
            <a:off x="6365343" y="3049715"/>
            <a:ext cx="478631" cy="4321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8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2" grpId="0" animBg="1"/>
      <p:bldP spid="32" grpId="1" animBg="1"/>
      <p:bldP spid="33" grpId="0" animBg="1"/>
      <p:bldP spid="33" grpId="1" animBg="1"/>
      <p:bldP spid="33" grpId="2" animBg="1"/>
      <p:bldP spid="33" grpId="3" animBg="1"/>
      <p:bldP spid="33" grpId="4" animBg="1"/>
      <p:bldP spid="34" grpId="0" animBg="1"/>
      <p:bldP spid="34" grpId="1" animBg="1"/>
      <p:bldP spid="34" grpId="2" animBg="1"/>
      <p:bldP spid="34" grpId="3" animBg="1"/>
      <p:bldP spid="34" grpId="4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7000" r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876550"/>
            <a:ext cx="7207092" cy="11078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onstantia" panose="02030602050306030303" pitchFamily="18" charset="0"/>
              </a:rPr>
              <a:t>HOẠT ĐỘNG </a:t>
            </a:r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onstantia" panose="02030602050306030303" pitchFamily="18" charset="0"/>
              </a:rPr>
              <a:t>LUYỆN TẬP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4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647950"/>
            <a:ext cx="7620000" cy="994172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nhóm gồm 7 bạn. Các 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hình thức tiếp sức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(bạn sau có thể sửa đáp án của bạn liền trước)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04775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PHẦN THI CHUNG SỨC</a:t>
            </a:r>
            <a:endParaRPr lang="vi-V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634991"/>
      </p:ext>
    </p:extLst>
  </p:cSld>
  <p:clrMapOvr>
    <a:masterClrMapping/>
  </p:clrMapOvr>
  <p:transition spd="slow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68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41&quot;&gt;&lt;property id=&quot;20148&quot; value=&quot;5&quot;/&gt;&lt;property id=&quot;20300&quot; value=&quot;Slide 9&quot;/&gt;&lt;property id=&quot;20307&quot; value=&quot;269&quot;/&gt;&lt;/object&gt;&lt;/object&gt;&lt;object type=&quot;8&quot; unique_id=&quot;1002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Microsoft Office PowerPoint</Application>
  <PresentationFormat>On-screen Show (16:9)</PresentationFormat>
  <Paragraphs>211</Paragraphs>
  <Slides>30</Slides>
  <Notes>10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52" baseType="lpstr">
      <vt:lpstr>Algerian</vt:lpstr>
      <vt:lpstr>Arial</vt:lpstr>
      <vt:lpstr>Brush Script MT</vt:lpstr>
      <vt:lpstr>Calibri</vt:lpstr>
      <vt:lpstr>Calibri Light</vt:lpstr>
      <vt:lpstr>Cambria Math</vt:lpstr>
      <vt:lpstr>Century Schoolbook</vt:lpstr>
      <vt:lpstr>Constantia</vt:lpstr>
      <vt:lpstr>Franklin Gothic Book</vt:lpstr>
      <vt:lpstr>Franklin Gothic Medium</vt:lpstr>
      <vt:lpstr>Script MT Bold</vt:lpstr>
      <vt:lpstr>Times New Roman</vt:lpstr>
      <vt:lpstr>Wingdings</vt:lpstr>
      <vt:lpstr>Wingdings 2</vt:lpstr>
      <vt:lpstr>Office Theme</vt:lpstr>
      <vt:lpstr>3_Office Theme</vt:lpstr>
      <vt:lpstr>5_Office Theme</vt:lpstr>
      <vt:lpstr>Angles</vt:lpstr>
      <vt:lpstr>Oriel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+ Mỗi nhóm gồm 7 bạn. Các trong nhóm sẽ cùng nhau hoàn thành các bài tập trong khoảng thời gian quy định theo hình thức tiếp sức + Các thành viên lần lượt sẽ ghi đáp án của mình vào bảng (bạn sau có thể sửa đáp án của bạn liền trước) + Nhóm có nhiều câu trả lời đúng nhất và                       nhanh nhất sẽ dành được điểm cộng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2022-08-28T04:15:31Z</dcterms:created>
  <dcterms:modified xsi:type="dcterms:W3CDTF">2023-07-16T15:35:50Z</dcterms:modified>
</cp:coreProperties>
</file>