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299" r:id="rId4"/>
    <p:sldId id="259" r:id="rId5"/>
    <p:sldId id="322" r:id="rId6"/>
    <p:sldId id="300" r:id="rId7"/>
    <p:sldId id="364" r:id="rId8"/>
    <p:sldId id="365" r:id="rId9"/>
    <p:sldId id="366" r:id="rId10"/>
    <p:sldId id="367" r:id="rId11"/>
    <p:sldId id="368" r:id="rId12"/>
    <p:sldId id="369" r:id="rId13"/>
    <p:sldId id="360" r:id="rId14"/>
    <p:sldId id="370" r:id="rId15"/>
    <p:sldId id="359" r:id="rId16"/>
    <p:sldId id="374" r:id="rId17"/>
    <p:sldId id="375" r:id="rId18"/>
    <p:sldId id="376" r:id="rId19"/>
    <p:sldId id="340" r:id="rId20"/>
    <p:sldId id="372" r:id="rId21"/>
    <p:sldId id="352" r:id="rId22"/>
    <p:sldId id="373" r:id="rId23"/>
    <p:sldId id="377" r:id="rId24"/>
    <p:sldId id="378" r:id="rId25"/>
    <p:sldId id="321" r:id="rId26"/>
    <p:sldId id="339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FF"/>
    <a:srgbClr val="0000CC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48" autoAdjust="0"/>
  </p:normalViewPr>
  <p:slideViewPr>
    <p:cSldViewPr>
      <p:cViewPr varScale="1">
        <p:scale>
          <a:sx n="65" d="100"/>
          <a:sy n="65" d="100"/>
        </p:scale>
        <p:origin x="82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D568D44-B0AC-4384-8A0D-7B9F4F23B3BB}" type="datetimeFigureOut">
              <a:rPr lang="en-US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5DEAAF1-1689-45BC-B651-2858945150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491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2C0F32-1489-4650-9638-BE8C8C1204E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9F5F85-3975-41D5-86F4-5DC4E61B86C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9F5F85-3975-41D5-86F4-5DC4E61B86C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9E1EC2C-5502-4997-99FF-FD4B07509FE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2C8444-002C-4A0B-B94A-86DB79A4533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ADC146-6A01-41C4-91F9-3F8D170A409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ADC146-6A01-41C4-91F9-3F8D170A409C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ADC146-6A01-41C4-91F9-3F8D170A409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ADC146-6A01-41C4-91F9-3F8D170A409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8F95A-3E7E-40C8-918C-7F99A37D9073}" type="datetimeFigureOut">
              <a:rPr lang="en-US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9E902-C53B-4DCC-AA60-B9D9B2E38F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59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D8B50-210C-4AB5-AA73-7DB571187E52}" type="datetimeFigureOut">
              <a:rPr lang="en-US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0660-0C14-41B7-B6DB-7E77A0B9D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46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31546-BB25-4DD8-9B6F-5913A7AF12EE}" type="datetimeFigureOut">
              <a:rPr lang="en-US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ED278-533A-4366-AFBF-5625AE25C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755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CEC7A-AFD4-4FA6-9F40-8E28097270C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3812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88F95A-3E7E-40C8-918C-7F99A37D9073}" type="datetimeFigureOut">
              <a:rPr lang="en-US" smtClean="0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9E902-C53B-4DCC-AA60-B9D9B2E38F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DCC19C-F8C1-4070-A0B1-ED0F22F87860}" type="datetimeFigureOut">
              <a:rPr lang="en-US" smtClean="0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07575-3626-4CD2-A43D-9D717DBB06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3DA683-1940-4049-8984-2507D0C18788}" type="datetimeFigureOut">
              <a:rPr lang="en-US" smtClean="0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5901B-647F-4C80-9BCE-FC8FCD01B9C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2A1914-4DE8-4998-B90D-5C9DEBC99C8B}" type="datetimeFigureOut">
              <a:rPr lang="en-US" smtClean="0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C16FE-6B21-4379-806A-7D7C41DFB3A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7192" y="1812927"/>
            <a:ext cx="419709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6088" y="1812927"/>
            <a:ext cx="41899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5496D-8C83-4B77-9576-99D4644B7391}" type="datetimeFigureOut">
              <a:rPr lang="en-US" smtClean="0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16014-D76D-4C76-8167-6D0DD58119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5788F6-EF02-4B76-BF71-37F81C9EAE10}" type="datetimeFigureOut">
              <a:rPr lang="en-US" smtClean="0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7798D-C82E-4C7A-9776-ADAEC786F6C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43C494-03C7-409D-BDA2-4731254911E4}" type="datetimeFigureOut">
              <a:rPr lang="en-US" smtClean="0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FC121-C21D-43A7-80D6-546B6CF936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CC19C-F8C1-4070-A0B1-ED0F22F87860}" type="datetimeFigureOut">
              <a:rPr lang="en-US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07575-3626-4CD2-A43D-9D717DBB06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038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8B2EF-881A-4B75-9229-27065B40A098}" type="datetimeFigureOut">
              <a:rPr lang="en-US" smtClean="0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FE645-7F15-42A5-87E4-17B9174AC98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641849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CBD0A0-C550-4E11-A8C7-7350FED623C9}" type="datetimeFigureOut">
              <a:rPr lang="en-US" smtClean="0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E82F8-8FE0-4583-85D6-289D04748F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291682" y="993076"/>
            <a:ext cx="2462851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D8B50-210C-4AB5-AA73-7DB571187E52}" type="datetimeFigureOut">
              <a:rPr lang="en-US" smtClean="0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B0660-0C14-41B7-B6DB-7E77A0B9DD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931546-BB25-4DD8-9B6F-5913A7AF12EE}" type="datetimeFigureOut">
              <a:rPr lang="en-US" smtClean="0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ED278-533A-4366-AFBF-5625AE25C31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88F95A-3E7E-40C8-918C-7F99A37D9073}" type="datetimeFigureOut">
              <a:rPr lang="en-US" smtClean="0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9E902-C53B-4DCC-AA60-B9D9B2E38F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DCC19C-F8C1-4070-A0B1-ED0F22F87860}" type="datetimeFigureOut">
              <a:rPr lang="en-US" smtClean="0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07575-3626-4CD2-A43D-9D717DBB06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3DA683-1940-4049-8984-2507D0C18788}" type="datetimeFigureOut">
              <a:rPr lang="en-US" smtClean="0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5901B-647F-4C80-9BCE-FC8FCD01B9C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2A1914-4DE8-4998-B90D-5C9DEBC99C8B}" type="datetimeFigureOut">
              <a:rPr lang="en-US" smtClean="0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C16FE-6B21-4379-806A-7D7C41DFB3A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5496D-8C83-4B77-9576-99D4644B7391}" type="datetimeFigureOut">
              <a:rPr lang="en-US" smtClean="0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16014-D76D-4C76-8167-6D0DD58119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5788F6-EF02-4B76-BF71-37F81C9EAE10}" type="datetimeFigureOut">
              <a:rPr lang="en-US" smtClean="0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7798D-C82E-4C7A-9776-ADAEC786F6C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DA683-1940-4049-8984-2507D0C18788}" type="datetimeFigureOut">
              <a:rPr lang="en-US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5901B-647F-4C80-9BCE-FC8FCD01B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236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43C494-03C7-409D-BDA2-4731254911E4}" type="datetimeFigureOut">
              <a:rPr lang="en-US" smtClean="0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FC121-C21D-43A7-80D6-546B6CF936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8B2EF-881A-4B75-9229-27065B40A098}" type="datetimeFigureOut">
              <a:rPr lang="en-US" smtClean="0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FFE645-7F15-42A5-87E4-17B9174AC98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CBD0A0-C550-4E11-A8C7-7350FED623C9}" type="datetimeFigureOut">
              <a:rPr lang="en-US" smtClean="0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E82F8-8FE0-4583-85D6-289D04748F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D8B50-210C-4AB5-AA73-7DB571187E52}" type="datetimeFigureOut">
              <a:rPr lang="en-US" smtClean="0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B0660-0C14-41B7-B6DB-7E77A0B9DD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931546-BB25-4DD8-9B6F-5913A7AF12EE}" type="datetimeFigureOut">
              <a:rPr lang="en-US" smtClean="0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ED278-533A-4366-AFBF-5625AE25C31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A1914-4DE8-4998-B90D-5C9DEBC99C8B}" type="datetimeFigureOut">
              <a:rPr lang="en-US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16FE-6B21-4379-806A-7D7C41DFB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85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5496D-8C83-4B77-9576-99D4644B7391}" type="datetimeFigureOut">
              <a:rPr lang="en-US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16014-D76D-4C76-8167-6D0DD58119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12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788F6-EF02-4B76-BF71-37F81C9EAE10}" type="datetimeFigureOut">
              <a:rPr lang="en-US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7798D-C82E-4C7A-9776-ADAEC786F6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39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3C494-03C7-409D-BDA2-4731254911E4}" type="datetimeFigureOut">
              <a:rPr lang="en-US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C121-C21D-43A7-80D6-546B6CF93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91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8B2EF-881A-4B75-9229-27065B40A098}" type="datetimeFigureOut">
              <a:rPr lang="en-US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FE645-7F15-42A5-87E4-17B9174AC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60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BD0A0-C550-4E11-A8C7-7350FED623C9}" type="datetimeFigureOut">
              <a:rPr lang="en-US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E82F8-8FE0-4583-85D6-289D04748F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96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9DF595-D16B-4399-BAFD-D6F76BDC8350}" type="datetimeFigureOut">
              <a:rPr lang="en-US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0A07C98-C272-4022-ABD5-C8C9194D70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2" y="-16"/>
            <a:ext cx="12336461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BE9DF595-D16B-4399-BAFD-D6F76BDC8350}" type="datetimeFigureOut">
              <a:rPr lang="en-US" smtClean="0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0A07C98-C272-4022-ABD5-C8C9194D705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E9DF595-D16B-4399-BAFD-D6F76BDC8350}" type="datetimeFigureOut">
              <a:rPr lang="en-US" smtClean="0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A07C98-C272-4022-ABD5-C8C9194D705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220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250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29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46102" y="581029"/>
            <a:ext cx="2514600" cy="1108075"/>
            <a:chOff x="144" y="1339"/>
            <a:chExt cx="1584" cy="698"/>
          </a:xfrm>
        </p:grpSpPr>
        <p:sp>
          <p:nvSpPr>
            <p:cNvPr id="2054" name="Text Box 4"/>
            <p:cNvSpPr txBox="1">
              <a:spLocks noChangeArrowheads="1"/>
            </p:cNvSpPr>
            <p:nvPr/>
          </p:nvSpPr>
          <p:spPr bwMode="auto">
            <a:xfrm>
              <a:off x="144" y="1339"/>
              <a:ext cx="158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6600" b="1" i="1" u="sng" dirty="0" err="1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altLang="en-US" sz="6600" b="1" i="1" u="sng" dirty="0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altLang="en-US" sz="6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5" name="Text Box 10"/>
            <p:cNvSpPr txBox="1">
              <a:spLocks noChangeArrowheads="1"/>
            </p:cNvSpPr>
            <p:nvPr/>
          </p:nvSpPr>
          <p:spPr bwMode="auto">
            <a:xfrm>
              <a:off x="144" y="1339"/>
              <a:ext cx="158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6600" b="1" i="1" u="sng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altLang="en-US" sz="6600" b="1" i="1" u="sng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1:</a:t>
              </a:r>
              <a:endParaRPr lang="en-US" altLang="en-US" sz="66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819400" y="1828800"/>
            <a:ext cx="7113588" cy="1760538"/>
            <a:chOff x="655" y="1440"/>
            <a:chExt cx="4481" cy="1109"/>
          </a:xfrm>
        </p:grpSpPr>
        <p:sp>
          <p:nvSpPr>
            <p:cNvPr id="205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72" y="1440"/>
              <a:ext cx="4464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b="1" kern="10" dirty="0">
                  <a:solidFill>
                    <a:srgbClr val="FF0000"/>
                  </a:solidFill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ĐƠN THỨC VÀ ĐA THỨC NHIỀU BIẾN</a:t>
              </a:r>
              <a:endParaRPr lang="en-US" sz="20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2053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655" y="1829"/>
              <a:ext cx="4464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2000" b="1" kern="1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9FDBAEB-3669-158C-E414-DA0B37AEA089}"/>
              </a:ext>
            </a:extLst>
          </p:cNvPr>
          <p:cNvSpPr txBox="1"/>
          <p:nvPr/>
        </p:nvSpPr>
        <p:spPr>
          <a:xfrm>
            <a:off x="4876800" y="324724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" y="177800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948636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CỘNG TRỪ 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</a:t>
            </a:r>
            <a:r>
              <a:rPr lang="en-US" sz="32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THỨC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ĐỒNG DẠNG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304800" y="1350288"/>
                <a:ext cx="11353800" cy="2308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Thực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3.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căp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?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chúng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) </m:t>
                    </m:r>
                    <m:r>
                      <a:rPr lang="en-US" sz="3200" b="0" i="1" smtClean="0">
                        <a:latin typeface="Cambria Math"/>
                      </a:rPr>
                      <m:t>𝑥𝑦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𝑣</m:t>
                    </m:r>
                    <m:r>
                      <a:rPr lang="en-US" sz="3200" i="1">
                        <a:latin typeface="Cambria Math"/>
                      </a:rPr>
                      <m:t>à −6</m:t>
                    </m:r>
                    <m:r>
                      <a:rPr lang="en-US" sz="3200" b="0" i="1" smtClean="0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;        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</a:rPr>
                      <m:t>𝑥𝑦</m:t>
                    </m:r>
                    <m:r>
                      <a:rPr lang="en-US" sz="3200" i="1">
                        <a:latin typeface="Cambria Math"/>
                      </a:rPr>
                      <m:t>  </m:t>
                    </m:r>
                    <m:r>
                      <a:rPr lang="en-US" sz="3200" i="1">
                        <a:latin typeface="Cambria Math"/>
                      </a:rPr>
                      <m:t>𝑣</m:t>
                    </m:r>
                    <m:r>
                      <a:rPr lang="en-US" sz="3200" i="1">
                        <a:latin typeface="Cambria Math"/>
                      </a:rPr>
                      <m:t>à </m:t>
                    </m:r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;        c)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−4</m:t>
                    </m:r>
                    <m:r>
                      <a:rPr lang="en-US" sz="3200" b="0" i="1" smtClean="0">
                        <a:latin typeface="Cambria Math"/>
                      </a:rPr>
                      <m:t>𝑦𝑧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𝑣</m:t>
                    </m:r>
                    <m:r>
                      <a:rPr lang="en-US" sz="3200" i="1">
                        <a:latin typeface="Cambria Math"/>
                      </a:rPr>
                      <m:t>à 4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yz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350288"/>
                <a:ext cx="11353800" cy="2308324"/>
              </a:xfrm>
              <a:prstGeom prst="rect">
                <a:avLst/>
              </a:prstGeom>
              <a:blipFill>
                <a:blip r:embed="rId2"/>
                <a:stretch>
                  <a:fillRect l="-1342" r="-1181" b="-39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304800" y="3429000"/>
                <a:ext cx="11887200" cy="30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3200" b="1" u="sng" dirty="0">
                    <a:latin typeface="Times New Roman" pitchFamily="18" charset="0"/>
                    <a:cs typeface="Times New Roman" pitchFamily="18" charset="0"/>
                  </a:rPr>
                  <a:t>Giải: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c)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−4</m:t>
                    </m:r>
                    <m:r>
                      <a:rPr lang="en-US" sz="3200" i="1">
                        <a:latin typeface="Cambria Math"/>
                      </a:rPr>
                      <m:t>𝑦𝑧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−4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𝑦𝑧</m:t>
                    </m:r>
                    <m:r>
                      <a:rPr lang="en-US" sz="32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−4</m:t>
                    </m:r>
                    <m:r>
                      <a:rPr lang="en-US" sz="3200" i="1">
                        <a:latin typeface="Cambria Math"/>
                      </a:rPr>
                      <m:t>𝑦𝑧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𝑣</m:t>
                    </m:r>
                    <m:r>
                      <a:rPr lang="en-US" sz="3200" i="1">
                        <a:latin typeface="Cambria Math"/>
                      </a:rPr>
                      <m:t>à 4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yz</m:t>
                    </m:r>
                    <m:r>
                      <a:rPr lang="en-US" sz="3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là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vì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0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𝑦𝑧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−4</m:t>
                      </m:r>
                      <m:r>
                        <a:rPr lang="en-US" sz="3200" i="1">
                          <a:latin typeface="Cambria Math"/>
                        </a:rPr>
                        <m:t>𝑦𝑧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200">
                          <a:latin typeface="Cambria Math"/>
                        </a:rPr>
                        <m:t>yz</m:t>
                      </m:r>
                      <m:r>
                        <a:rPr lang="en-US" sz="3200" b="0" i="0" smtClean="0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−4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𝑦𝑧</m:t>
                      </m:r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200">
                          <a:latin typeface="Cambria Math"/>
                        </a:rPr>
                        <m:t>yz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/>
                        </a:rPr>
                        <m:t> =</m:t>
                      </m:r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/>
                        </a:rPr>
                        <m:t>4 +4)</m:t>
                      </m:r>
                      <m:r>
                        <a:rPr lang="en-US" sz="320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𝑦𝑧</m:t>
                      </m:r>
                      <m:r>
                        <a:rPr lang="en-US" sz="3200" b="0" i="1" smtClean="0">
                          <a:latin typeface="Cambria Math"/>
                        </a:rPr>
                        <m:t>=0</m:t>
                      </m:r>
                      <m:r>
                        <a:rPr lang="en-US" sz="3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−4</m:t>
                      </m:r>
                      <m:r>
                        <a:rPr lang="en-US" sz="3200" i="1" smtClean="0">
                          <a:latin typeface="Cambria Math"/>
                        </a:rPr>
                        <m:t>𝑦𝑧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r>
                        <a:rPr lang="en-US" sz="3200" i="1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200">
                          <a:latin typeface="Cambria Math"/>
                        </a:rPr>
                        <m:t>yz</m:t>
                      </m:r>
                      <m:r>
                        <a:rPr lang="en-US" sz="3200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−4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𝑦𝑧</m:t>
                      </m:r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r>
                        <a:rPr lang="en-US" sz="3200" i="1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200">
                          <a:latin typeface="Cambria Math"/>
                        </a:rPr>
                        <m:t>yz</m:t>
                      </m:r>
                      <m:r>
                        <m:rPr>
                          <m:nor/>
                        </m:rPr>
                        <a:rPr lang="en-US" sz="3200">
                          <a:latin typeface="Cambria Math"/>
                        </a:rPr>
                        <m:t> =</m:t>
                      </m:r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200">
                          <a:latin typeface="Cambria Math"/>
                        </a:rPr>
                        <m:t>4</m:t>
                      </m:r>
                      <m:r>
                        <a:rPr lang="en-US" sz="3200" i="1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200">
                          <a:latin typeface="Cambria Math"/>
                        </a:rPr>
                        <m:t>4)</m:t>
                      </m:r>
                      <m:r>
                        <a:rPr lang="en-US" sz="32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𝑦𝑧</m:t>
                      </m:r>
                      <m:r>
                        <a:rPr lang="en-US" sz="3200" i="1">
                          <a:latin typeface="Cambria Math"/>
                        </a:rPr>
                        <m:t>=−8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𝑦𝑧</m:t>
                      </m:r>
                      <m:r>
                        <a:rPr lang="en-US" sz="3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3429000"/>
                <a:ext cx="11887200" cy="3046988"/>
              </a:xfrm>
              <a:prstGeom prst="rect">
                <a:avLst/>
              </a:prstGeom>
              <a:blipFill>
                <a:blip r:embed="rId3"/>
                <a:stretch>
                  <a:fillRect l="-1282" t="-2806" r="-18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4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1"/>
          <p:cNvSpPr>
            <a:spLocks noChangeAspect="1" noChangeArrowheads="1"/>
          </p:cNvSpPr>
          <p:nvPr/>
        </p:nvSpPr>
        <p:spPr bwMode="auto">
          <a:xfrm>
            <a:off x="5913440" y="3187704"/>
            <a:ext cx="3651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4"/>
              <p:cNvSpPr txBox="1">
                <a:spLocks noChangeArrowheads="1"/>
              </p:cNvSpPr>
              <p:nvPr/>
            </p:nvSpPr>
            <p:spPr bwMode="auto">
              <a:xfrm>
                <a:off x="1058865" y="1768584"/>
                <a:ext cx="10439400" cy="2267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=5</m:t>
                    </m:r>
                    <m:sSup>
                      <m:sSupPr>
                        <m:ctrlPr>
                          <a:rPr lang="en-US" alt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3200" b="0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4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+2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−4</m:t>
                    </m:r>
                    <m:sSup>
                      <m:sSupPr>
                        <m:ctrlPr>
                          <a:rPr lang="en-US" alt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3200" b="0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en-US" sz="3200" b="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𝑥𝑦</m:t>
                    </m:r>
                  </m:oMath>
                </a14:m>
                <a:r>
                  <a:rPr lang="en-US" sz="3200" kern="10" dirty="0">
                    <a:solidFill>
                      <a:schemeClr val="tx1"/>
                    </a:solidFill>
                    <a:effectLst>
                      <a:outerShdw dist="35921" dir="2700000" algn="ctr" rotWithShape="0">
                        <a:srgbClr val="808080">
                          <a:alpha val="50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pPr>
                  <a:defRPr/>
                </a:pPr>
                <a:r>
                  <a:rPr lang="en-US" sz="3200" b="0" kern="10" dirty="0">
                    <a:solidFill>
                      <a:schemeClr val="tx1"/>
                    </a:solidFill>
                    <a:effectLst>
                      <a:outerShdw dist="35921" dir="2700000" algn="ctr" rotWithShape="0">
                        <a:srgbClr val="808080">
                          <a:alpha val="50000"/>
                        </a:srgbClr>
                      </a:outerShdw>
                    </a:effectLst>
                    <a:cs typeface="Times New Roman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3200" b="0" i="1" kern="10" smtClean="0">
                        <a:solidFill>
                          <a:schemeClr val="tx1"/>
                        </a:solidFill>
                        <a:effectLst>
                          <a:outerShdw dist="35921" dir="2700000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3200" b="0" i="1" kern="10" smtClean="0">
                        <a:solidFill>
                          <a:schemeClr val="tx1"/>
                        </a:solidFill>
                        <a:effectLst>
                          <a:outerShdw dist="35921" dir="2700000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= </m:t>
                    </m:r>
                    <m:sSup>
                      <m:sSupPr>
                        <m:ctrlPr>
                          <a:rPr lang="en-US" sz="3200" i="1" kern="10" smtClean="0">
                            <a:solidFill>
                              <a:schemeClr val="tx1"/>
                            </a:solidFill>
                            <a:effectLst>
                              <a:outerShdw dist="35921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kern="10" smtClean="0">
                            <a:solidFill>
                              <a:schemeClr val="tx1"/>
                            </a:solidFill>
                            <a:effectLst>
                              <a:outerShdw dist="35921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kern="10" smtClean="0">
                            <a:solidFill>
                              <a:schemeClr val="tx1"/>
                            </a:solidFill>
                            <a:effectLst>
                              <a:outerShdw dist="35921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kern="10" smtClean="0">
                        <a:solidFill>
                          <a:schemeClr val="tx1"/>
                        </a:solidFill>
                        <a:effectLst>
                          <a:outerShdw dist="35921" dir="2700000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 −3</m:t>
                    </m:r>
                    <m:r>
                      <a:rPr lang="en-US" altLang="en-US" sz="3200" b="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altLang="en-US" sz="3200" b="0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+2</m:t>
                    </m:r>
                    <m:r>
                      <a:rPr lang="en-US" altLang="en-US" sz="3200" b="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alt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=−2;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. So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8865" y="1768584"/>
                <a:ext cx="10439400" cy="2267544"/>
              </a:xfrm>
              <a:prstGeom prst="rect">
                <a:avLst/>
              </a:prstGeom>
              <a:blipFill>
                <a:blip r:embed="rId4"/>
                <a:stretch>
                  <a:fillRect l="-1519" t="-3763" r="-818" b="-77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ame 2">
            <a:extLst>
              <a:ext uri="{FF2B5EF4-FFF2-40B4-BE49-F238E27FC236}">
                <a16:creationId xmlns:a16="http://schemas.microsoft.com/office/drawing/2014/main" id="{E7C45974-5D00-BF4B-8068-C63FE9EB85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DF938B-006E-460C-5B16-C6163F42C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28600"/>
            <a:ext cx="828848" cy="985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2F71AE-E9EF-221C-98B6-9F6A053BCA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04" y="228600"/>
            <a:ext cx="1274696" cy="12746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71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1"/>
          <p:cNvSpPr>
            <a:spLocks noChangeAspect="1" noChangeArrowheads="1"/>
          </p:cNvSpPr>
          <p:nvPr/>
        </p:nvSpPr>
        <p:spPr bwMode="auto">
          <a:xfrm>
            <a:off x="5913440" y="3187704"/>
            <a:ext cx="3651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4"/>
              <p:cNvSpPr txBox="1">
                <a:spLocks noChangeArrowheads="1"/>
              </p:cNvSpPr>
              <p:nvPr/>
            </p:nvSpPr>
            <p:spPr bwMode="auto">
              <a:xfrm>
                <a:off x="251790" y="347093"/>
                <a:ext cx="11787809" cy="2207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Giá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=5</m:t>
                    </m:r>
                    <m:sSup>
                      <m:sSupPr>
                        <m:ctrlPr>
                          <a:rPr lang="en-US" alt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3200" b="0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4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+2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−4</m:t>
                    </m:r>
                    <m:sSup>
                      <m:sSupPr>
                        <m:ctrlPr>
                          <a:rPr lang="en-US" alt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3200" b="0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altLang="en-US" sz="3200" b="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altLang="en-US" sz="3200" b="0" i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=−2 </m:t>
                    </m:r>
                  </m:oMath>
                </a14:m>
                <a:r>
                  <a:rPr lang="vi-VN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alt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là: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5</m:t>
                    </m:r>
                    <m:sSup>
                      <m:sSupPr>
                        <m:ctrlPr>
                          <a:rPr lang="en-US" alt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.(−2)</m:t>
                        </m:r>
                      </m:e>
                      <m:sup>
                        <m:r>
                          <a:rPr lang="en-US" alt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320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4</m:t>
                    </m:r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  <m:d>
                      <m:d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−2</m:t>
                        </m:r>
                      </m:e>
                    </m:d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  <m:f>
                      <m:f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+2</m:t>
                    </m:r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  <m:d>
                      <m:d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−2</m:t>
                        </m:r>
                      </m:e>
                    </m:d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−4</m:t>
                    </m:r>
                    <m:sSup>
                      <m:sSupPr>
                        <m:ctrlPr>
                          <a:rPr lang="en-US" alt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alt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3200">
                        <a:latin typeface="Cambria Math"/>
                        <a:cs typeface="Times New Roman" pitchFamily="18" charset="0"/>
                      </a:rPr>
                      <m:t>+</m:t>
                    </m:r>
                    <m:d>
                      <m:d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−2</m:t>
                        </m:r>
                      </m:e>
                    </m:d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  <m:f>
                      <m:f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altLang="en-US" sz="3200" b="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0" i="1" smtClean="0">
                          <a:latin typeface="Cambria Math"/>
                          <a:cs typeface="Times New Roman" pitchFamily="18" charset="0"/>
                        </a:rPr>
                        <m:t>=20+</m:t>
                      </m:r>
                      <m:f>
                        <m:fPr>
                          <m:ctrlPr>
                            <a:rPr lang="en-US" alt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0" i="1" smtClean="0">
                              <a:latin typeface="Cambria Math"/>
                              <a:cs typeface="Times New Roman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altLang="en-US" sz="32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en-US" sz="3200" b="0" i="0" smtClean="0">
                          <a:latin typeface="Cambria Math"/>
                          <a:cs typeface="Times New Roman" pitchFamily="18" charset="0"/>
                        </a:rPr>
                        <m:t>−4</m:t>
                      </m:r>
                      <m:r>
                        <a:rPr lang="vi-VN" altLang="en-US" sz="3200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altLang="en-US" sz="3200" b="0" i="0" smtClean="0">
                          <a:latin typeface="Cambria Math"/>
                          <a:cs typeface="Times New Roman" pitchFamily="18" charset="0"/>
                        </a:rPr>
                        <m:t>16−</m:t>
                      </m:r>
                      <m:f>
                        <m:fPr>
                          <m:ctrlPr>
                            <a:rPr lang="en-US" alt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en-US" sz="32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en-US" sz="3200" b="0" i="0" smtClean="0">
                          <a:latin typeface="Cambria Math"/>
                          <a:cs typeface="Times New Roman" pitchFamily="18" charset="0"/>
                        </a:rPr>
                        <m:t>=2.</m:t>
                      </m:r>
                    </m:oMath>
                  </m:oMathPara>
                </a14:m>
                <a:endParaRPr lang="en-US" alt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790" y="347093"/>
                <a:ext cx="11787809" cy="2207849"/>
              </a:xfrm>
              <a:prstGeom prst="rect">
                <a:avLst/>
              </a:prstGeom>
              <a:blipFill>
                <a:blip r:embed="rId4"/>
                <a:stretch>
                  <a:fillRect l="-1293" t="-38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"/>
              <p:cNvSpPr txBox="1">
                <a:spLocks noChangeArrowheads="1"/>
              </p:cNvSpPr>
              <p:nvPr/>
            </p:nvSpPr>
            <p:spPr bwMode="auto">
              <a:xfrm>
                <a:off x="188843" y="3458625"/>
                <a:ext cx="11999845" cy="1715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Giá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14:m>
                  <m:oMath xmlns:m="http://schemas.openxmlformats.org/officeDocument/2006/math">
                    <m:r>
                      <a:rPr lang="en-US" sz="3200" b="0" i="0" kern="10" smtClean="0">
                        <a:effectLst>
                          <a:outerShdw dist="35921" dir="2700000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200" i="1" kern="10">
                        <a:effectLst>
                          <a:outerShdw dist="35921" dir="2700000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3200" i="1" kern="10">
                        <a:effectLst>
                          <a:outerShdw dist="35921" dir="2700000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= </m:t>
                    </m:r>
                    <m:sSup>
                      <m:sSupPr>
                        <m:ctrlPr>
                          <a:rPr lang="en-US" sz="3200" i="1" kern="10">
                            <a:effectLst>
                              <a:outerShdw dist="35921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kern="10">
                            <a:effectLst>
                              <a:outerShdw dist="35921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kern="10">
                            <a:effectLst>
                              <a:outerShdw dist="35921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kern="10">
                        <a:effectLst>
                          <a:outerShdw dist="35921" dir="2700000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  <a:latin typeface="Cambria Math"/>
                        <a:cs typeface="Times New Roman" pitchFamily="18" charset="0"/>
                      </a:rPr>
                      <m:t> −3</m:t>
                    </m:r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altLang="en-US" sz="3200">
                        <a:latin typeface="Cambria Math"/>
                        <a:cs typeface="Times New Roman" pitchFamily="18" charset="0"/>
                      </a:rPr>
                      <m:t>+2</m:t>
                    </m:r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=−2;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altLang="en-US" sz="32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en-US" sz="3200" b="0" i="1" smtClean="0">
                              <a:latin typeface="Cambria Math"/>
                              <a:cs typeface="Times New Roman" pitchFamily="18" charset="0"/>
                            </a:rPr>
                            <m:t>(−2)</m:t>
                          </m:r>
                        </m:e>
                        <m:sup>
                          <m:r>
                            <a:rPr lang="en-US" altLang="en-US" sz="3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sz="320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altLang="en-US" sz="3200" b="0" i="1" smtClean="0">
                          <a:latin typeface="Cambria Math"/>
                          <a:cs typeface="Times New Roman" pitchFamily="18" charset="0"/>
                        </a:rPr>
                        <m:t>3.</m:t>
                      </m:r>
                      <m:d>
                        <m:dPr>
                          <m:ctrlPr>
                            <a:rPr lang="en-US" alt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en-US" sz="3200" b="0" i="1" smtClean="0">
                              <a:latin typeface="Cambria Math"/>
                              <a:cs typeface="Times New Roman" pitchFamily="18" charset="0"/>
                            </a:rPr>
                            <m:t>−2</m:t>
                          </m:r>
                        </m:e>
                      </m:d>
                      <m:r>
                        <a:rPr lang="en-US" altLang="en-US" sz="32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f>
                        <m:fPr>
                          <m:ctrlPr>
                            <a:rPr lang="en-US" alt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32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en-US" sz="3200" i="1">
                          <a:latin typeface="Cambria Math"/>
                          <a:cs typeface="Times New Roman" pitchFamily="18" charset="0"/>
                        </a:rPr>
                        <m:t>+2</m:t>
                      </m:r>
                      <m:r>
                        <a:rPr lang="en-US" altLang="en-US" sz="3200" b="0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d>
                        <m:dPr>
                          <m:ctrlPr>
                            <a:rPr lang="en-US" alt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altLang="en-US" sz="3200" b="0" i="1" smtClean="0">
                              <a:latin typeface="Cambria Math"/>
                              <a:cs typeface="Times New Roman" pitchFamily="18" charset="0"/>
                            </a:rPr>
                            <m:t>−2</m:t>
                          </m:r>
                        </m:e>
                      </m:d>
                      <m:r>
                        <a:rPr lang="en-US" altLang="en-US" sz="3200" b="0" i="1" smtClean="0">
                          <a:latin typeface="Cambria Math"/>
                          <a:cs typeface="Times New Roman" pitchFamily="18" charset="0"/>
                        </a:rPr>
                        <m:t> =4+2</m:t>
                      </m:r>
                      <m:r>
                        <a:rPr lang="en-US" altLang="en-US" sz="3200" b="0" i="0" smtClean="0">
                          <a:latin typeface="Cambria Math"/>
                          <a:cs typeface="Times New Roman" pitchFamily="18" charset="0"/>
                        </a:rPr>
                        <m:t>−4=2.</m:t>
                      </m:r>
                    </m:oMath>
                  </m:oMathPara>
                </a14:m>
                <a:endParaRPr lang="en-US" alt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841" y="3458623"/>
                <a:ext cx="11999845" cy="1715406"/>
              </a:xfrm>
              <a:prstGeom prst="rect">
                <a:avLst/>
              </a:prstGeom>
              <a:blipFill rotWithShape="1">
                <a:blip r:embed="rId5"/>
                <a:stretch>
                  <a:fillRect l="-13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4"/>
              <p:cNvSpPr txBox="1">
                <a:spLocks noChangeArrowheads="1"/>
              </p:cNvSpPr>
              <p:nvPr/>
            </p:nvSpPr>
            <p:spPr bwMode="auto">
              <a:xfrm>
                <a:off x="251790" y="5334645"/>
                <a:ext cx="11635412" cy="790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3200" b="1" u="sng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altLang="en-US" sz="3200" b="1" u="sng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b="1" u="sng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altLang="en-US" sz="3200" b="1" u="sng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=−2;</m:t>
                    </m:r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788" y="5334643"/>
                <a:ext cx="11635412" cy="790216"/>
              </a:xfrm>
              <a:prstGeom prst="rect">
                <a:avLst/>
              </a:prstGeom>
              <a:blipFill rotWithShape="1">
                <a:blip r:embed="rId6"/>
                <a:stretch>
                  <a:fillRect l="-1310" b="-9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ame 1">
            <a:extLst>
              <a:ext uri="{FF2B5EF4-FFF2-40B4-BE49-F238E27FC236}">
                <a16:creationId xmlns:a16="http://schemas.microsoft.com/office/drawing/2014/main" id="{C3D7D12A-941F-DA9C-090F-4C9ECF27A8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35839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1"/>
          <p:cNvSpPr>
            <a:spLocks noChangeAspect="1" noChangeArrowheads="1"/>
          </p:cNvSpPr>
          <p:nvPr/>
        </p:nvSpPr>
        <p:spPr bwMode="auto">
          <a:xfrm>
            <a:off x="5913440" y="3187704"/>
            <a:ext cx="3651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219200" y="4344992"/>
            <a:ext cx="10363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43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735758"/>
              </p:ext>
            </p:extLst>
          </p:nvPr>
        </p:nvGraphicFramePr>
        <p:xfrm>
          <a:off x="2286000" y="1358111"/>
          <a:ext cx="4724400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3342" imgH="1066125" progId="Equation.DSMT4">
                  <p:embed/>
                </p:oleObj>
              </mc:Choice>
              <mc:Fallback>
                <p:oleObj name="Equation" r:id="rId4" imgW="1903342" imgH="106612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358111"/>
                        <a:ext cx="4724400" cy="264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ame 1">
            <a:extLst>
              <a:ext uri="{FF2B5EF4-FFF2-40B4-BE49-F238E27FC236}">
                <a16:creationId xmlns:a16="http://schemas.microsoft.com/office/drawing/2014/main" id="{C67B5CA6-B004-10D2-1EB7-69E4E8EB3E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61D13-3F38-5EDA-97EF-234D50F53D4D}"/>
              </a:ext>
            </a:extLst>
          </p:cNvPr>
          <p:cNvSpPr txBox="1"/>
          <p:nvPr/>
        </p:nvSpPr>
        <p:spPr>
          <a:xfrm>
            <a:off x="914400" y="457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Ta thấy:</a:t>
            </a:r>
            <a:endParaRPr lang="en-US" sz="32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slow" advTm="71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15888" y="1595438"/>
            <a:ext cx="12009437" cy="1198562"/>
            <a:chOff x="115888" y="1595438"/>
            <a:chExt cx="12009437" cy="1198562"/>
          </a:xfrm>
        </p:grpSpPr>
        <p:pic>
          <p:nvPicPr>
            <p:cNvPr id="1536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88" y="1595438"/>
              <a:ext cx="771525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TextBox 4"/>
            <p:cNvSpPr txBox="1">
              <a:spLocks noChangeArrowheads="1"/>
            </p:cNvSpPr>
            <p:nvPr/>
          </p:nvSpPr>
          <p:spPr bwMode="auto">
            <a:xfrm>
              <a:off x="1062038" y="1716088"/>
              <a:ext cx="11063287" cy="107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Đa thức thu gọn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là đa thức không chứa hai hạng tử nào đồng dạng.</a:t>
              </a:r>
            </a:p>
          </p:txBody>
        </p:sp>
      </p:grp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8900" y="177800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04800" y="939801"/>
            <a:ext cx="586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ĐA THỨC THU GỌN: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062041" y="2895603"/>
            <a:ext cx="110632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074349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TextBox 4"/>
              <p:cNvSpPr txBox="1">
                <a:spLocks noChangeArrowheads="1"/>
              </p:cNvSpPr>
              <p:nvPr/>
            </p:nvSpPr>
            <p:spPr bwMode="auto">
              <a:xfrm>
                <a:off x="609602" y="1381539"/>
                <a:ext cx="8579644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Ví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5.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Thu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) 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=2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−3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+1−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−5−2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) 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−2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 −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367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381537"/>
                <a:ext cx="8579644" cy="1611852"/>
              </a:xfrm>
              <a:prstGeom prst="rect">
                <a:avLst/>
              </a:prstGeom>
              <a:blipFill rotWithShape="1">
                <a:blip r:embed="rId4"/>
                <a:stretch>
                  <a:fillRect l="-1777" t="-5303" b="-87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8900" y="177800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-76200" y="890105"/>
            <a:ext cx="586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ĐA THỨC THU GỌN: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572000" y="2959278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kern="10" dirty="0"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4"/>
              <p:cNvSpPr txBox="1">
                <a:spLocks noChangeArrowheads="1"/>
              </p:cNvSpPr>
              <p:nvPr/>
            </p:nvSpPr>
            <p:spPr bwMode="auto">
              <a:xfrm>
                <a:off x="670892" y="3657604"/>
                <a:ext cx="10606709" cy="2554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) 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=2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−3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𝑏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+1−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−5−2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         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−3</m:t>
                          </m:r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−2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−5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𝑏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−4.</m:t>
                      </m:r>
                    </m:oMath>
                  </m:oMathPara>
                </a14:m>
                <a:endParaRPr lang="en-US" sz="32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Ba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1; 1; 0. Do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1.</a:t>
                </a:r>
              </a:p>
            </p:txBody>
          </p:sp>
        </mc:Choice>
        <mc:Fallback xmlns="">
          <p:sp>
            <p:nvSpPr>
              <p:cNvPr id="11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890" y="3657600"/>
                <a:ext cx="10606709" cy="2554545"/>
              </a:xfrm>
              <a:prstGeom prst="rect">
                <a:avLst/>
              </a:prstGeom>
              <a:blipFill rotWithShape="1">
                <a:blip r:embed="rId5"/>
                <a:stretch>
                  <a:fillRect l="-1437" b="-66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A24D67B-F1EC-9E4A-E544-2CA2216D18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04" y="757191"/>
            <a:ext cx="1274696" cy="1274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256241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TextBox 4"/>
              <p:cNvSpPr txBox="1">
                <a:spLocks noChangeArrowheads="1"/>
              </p:cNvSpPr>
              <p:nvPr/>
            </p:nvSpPr>
            <p:spPr bwMode="auto">
              <a:xfrm>
                <a:off x="533402" y="1381539"/>
                <a:ext cx="8579644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Ví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5.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Thu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) 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=2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−3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+1−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−5−2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) 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−2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 −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367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381537"/>
                <a:ext cx="8579644" cy="1611852"/>
              </a:xfrm>
              <a:prstGeom prst="rect">
                <a:avLst/>
              </a:prstGeom>
              <a:blipFill rotWithShape="1">
                <a:blip r:embed="rId4"/>
                <a:stretch>
                  <a:fillRect l="-1848" t="-5303" b="-87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8900" y="177800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-228600" y="863601"/>
            <a:ext cx="586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ĐA THỨC THU GỌN: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572000" y="2959278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kern="10" dirty="0"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4"/>
              <p:cNvSpPr txBox="1">
                <a:spLocks noChangeArrowheads="1"/>
              </p:cNvSpPr>
              <p:nvPr/>
            </p:nvSpPr>
            <p:spPr bwMode="auto">
              <a:xfrm>
                <a:off x="670892" y="3543478"/>
                <a:ext cx="10606709" cy="30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3200" dirty="0">
                    <a:cs typeface="Times New Roman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2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−2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 −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3200" dirty="0"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−2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) −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20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 −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𝑥𝑦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Bốn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3; 1; 3; 2. Do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3.</a:t>
                </a:r>
              </a:p>
            </p:txBody>
          </p:sp>
        </mc:Choice>
        <mc:Fallback xmlns="">
          <p:sp>
            <p:nvSpPr>
              <p:cNvPr id="11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890" y="3543478"/>
                <a:ext cx="10606709" cy="3046988"/>
              </a:xfrm>
              <a:prstGeom prst="rect">
                <a:avLst/>
              </a:prstGeom>
              <a:blipFill rotWithShape="1">
                <a:blip r:embed="rId5"/>
                <a:stretch>
                  <a:fillRect l="-1437" t="-2600" b="-54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1767865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TextBox 4"/>
              <p:cNvSpPr txBox="1">
                <a:spLocks noChangeArrowheads="1"/>
              </p:cNvSpPr>
              <p:nvPr/>
            </p:nvSpPr>
            <p:spPr bwMode="auto">
              <a:xfrm>
                <a:off x="442915" y="1371601"/>
                <a:ext cx="9539285" cy="1772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Thực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4.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Thu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) 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−2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−3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) 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𝑥𝑦𝑧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𝑥𝑦𝑧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𝑥𝑧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367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915" y="1371601"/>
                <a:ext cx="9539285" cy="1772601"/>
              </a:xfrm>
              <a:prstGeom prst="rect">
                <a:avLst/>
              </a:prstGeom>
              <a:blipFill>
                <a:blip r:embed="rId5"/>
                <a:stretch>
                  <a:fillRect l="-1661" t="-4811" b="-37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8900" y="177800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-228600" y="863601"/>
            <a:ext cx="586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ĐA THỨC THU GỌN: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572000" y="3176227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kern="10" dirty="0"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4"/>
              <p:cNvSpPr txBox="1">
                <a:spLocks noChangeArrowheads="1"/>
              </p:cNvSpPr>
              <p:nvPr/>
            </p:nvSpPr>
            <p:spPr bwMode="auto">
              <a:xfrm>
                <a:off x="-152400" y="3863011"/>
                <a:ext cx="5867400" cy="2554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) 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𝑥𝑦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−3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        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−3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𝑥𝑦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=−2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𝑥𝑦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2.</a:t>
                </a:r>
              </a:p>
            </p:txBody>
          </p:sp>
        </mc:Choice>
        <mc:Fallback xmlns="">
          <p:sp>
            <p:nvSpPr>
              <p:cNvPr id="11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52400" y="3863009"/>
                <a:ext cx="5867400" cy="2554545"/>
              </a:xfrm>
              <a:prstGeom prst="rect">
                <a:avLst/>
              </a:prstGeom>
              <a:blipFill rotWithShape="1">
                <a:blip r:embed="rId6"/>
                <a:stretch>
                  <a:fillRect b="-66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4"/>
              <p:cNvSpPr txBox="1">
                <a:spLocks noChangeArrowheads="1"/>
              </p:cNvSpPr>
              <p:nvPr/>
            </p:nvSpPr>
            <p:spPr bwMode="auto">
              <a:xfrm>
                <a:off x="5551004" y="3747912"/>
                <a:ext cx="7010400" cy="2713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) 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𝑥𝑦𝑧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𝑥𝑧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𝑥𝑦𝑧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𝑥𝑧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𝑦𝑧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𝑥𝑦𝑧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𝑥𝑧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3200" dirty="0">
                        <a:cs typeface="Times New Roman" pitchFamily="18" charset="0"/>
                      </a:rPr>
                      <m:t> 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𝑥𝑧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3200" dirty="0">
                        <a:cs typeface="Times New Roman" pitchFamily="18" charset="0"/>
                      </a:rPr>
                      <m:t> 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𝑥𝑦𝑧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Times New Roman" pitchFamily="18" charset="0"/>
                      </a:rPr>
                      <m:t>y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3200" dirty="0">
                        <a:cs typeface="Times New Roman" pitchFamily="18" charset="0"/>
                      </a:rPr>
                      <m:t> 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𝑥𝑧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3.</a:t>
                </a:r>
              </a:p>
            </p:txBody>
          </p:sp>
        </mc:Choice>
        <mc:Fallback xmlns="">
          <p:sp>
            <p:nvSpPr>
              <p:cNvPr id="12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1004" y="3747910"/>
                <a:ext cx="7010400" cy="2757165"/>
              </a:xfrm>
              <a:prstGeom prst="rect">
                <a:avLst/>
              </a:prstGeom>
              <a:blipFill rotWithShape="1">
                <a:blip r:embed="rId7"/>
                <a:stretch>
                  <a:fillRect l="-2261" b="-46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MH_Others_1"/>
          <p:cNvCxnSpPr/>
          <p:nvPr>
            <p:custDataLst>
              <p:tags r:id="rId2"/>
            </p:custDataLst>
          </p:nvPr>
        </p:nvCxnSpPr>
        <p:spPr>
          <a:xfrm>
            <a:off x="5562600" y="3718829"/>
            <a:ext cx="0" cy="281532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44864F5-F5B5-689A-3390-4E11AFA431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805831"/>
            <a:ext cx="1274696" cy="12746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TextBox 4"/>
              <p:cNvSpPr txBox="1">
                <a:spLocks noChangeArrowheads="1"/>
              </p:cNvSpPr>
              <p:nvPr/>
            </p:nvSpPr>
            <p:spPr bwMode="auto">
              <a:xfrm>
                <a:off x="397565" y="1384083"/>
                <a:ext cx="8822635" cy="1280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Thực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5.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=3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−5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−2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−3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𝑥𝑦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=3;</m:t>
                    </m:r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alt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5367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565" y="1384083"/>
                <a:ext cx="8822635" cy="1280159"/>
              </a:xfrm>
              <a:prstGeom prst="rect">
                <a:avLst/>
              </a:prstGeom>
              <a:blipFill>
                <a:blip r:embed="rId4"/>
                <a:stretch>
                  <a:fillRect l="-1727" t="-6667" r="-1105" b="-5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8900" y="177800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-228600" y="863601"/>
            <a:ext cx="586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ĐA THỨC THU GỌN: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572000" y="2362200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kern="10" dirty="0"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4"/>
              <p:cNvSpPr txBox="1">
                <a:spLocks noChangeArrowheads="1"/>
              </p:cNvSpPr>
              <p:nvPr/>
            </p:nvSpPr>
            <p:spPr bwMode="auto">
              <a:xfrm>
                <a:off x="381000" y="3124200"/>
                <a:ext cx="11430000" cy="3002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=3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−5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−2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−3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𝑥𝑦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                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  <a:cs typeface="Times New Roman" pitchFamily="18" charset="0"/>
                          </a:rPr>
                          <m:t>y</m:t>
                        </m:r>
                        <m: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  <a:cs typeface="Times New Roman" pitchFamily="18" charset="0"/>
                          </a:rPr>
                          <m:t>y</m:t>
                        </m:r>
                      </m:e>
                    </m:d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+(−5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−3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20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                =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−8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𝑥𝑦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dirty="0"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−8</m:t>
                    </m:r>
                    <m:r>
                      <a:rPr lang="en-US" sz="32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=3;</m:t>
                    </m:r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alt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                       3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.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0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−8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. 3.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+12=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124200"/>
                <a:ext cx="11430000" cy="3002040"/>
              </a:xfrm>
              <a:prstGeom prst="rect">
                <a:avLst/>
              </a:prstGeom>
              <a:blipFill rotWithShape="1">
                <a:blip r:embed="rId5"/>
                <a:stretch>
                  <a:fillRect l="-1387" t="-2846" b="-14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3DA771B-B97C-71A1-7171-AA9E8E851D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268" y="756840"/>
            <a:ext cx="1274696" cy="1274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796920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88900" y="26988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-244475" y="606426"/>
            <a:ext cx="586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ĐA THỨC THU GỌN: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41300" y="1981200"/>
            <a:ext cx="11811000" cy="4468813"/>
            <a:chOff x="228600" y="1143000"/>
            <a:chExt cx="11811000" cy="4468813"/>
          </a:xfrm>
        </p:grpSpPr>
        <p:sp>
          <p:nvSpPr>
            <p:cNvPr id="18437" name="Rectangle 2"/>
            <p:cNvSpPr>
              <a:spLocks noChangeArrowheads="1"/>
            </p:cNvSpPr>
            <p:nvPr/>
          </p:nvSpPr>
          <p:spPr bwMode="auto">
            <a:xfrm>
              <a:off x="228600" y="1143000"/>
              <a:ext cx="109728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3200" b="1" u="sng" dirty="0" err="1"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3200" b="1" u="sng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b="1" u="sng" dirty="0">
                  <a:latin typeface="Times New Roman" pitchFamily="18" charset="0"/>
                  <a:cs typeface="Times New Roman" pitchFamily="18" charset="0"/>
                </a:rPr>
                <a:t> 2.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0" name="Rectangle 3"/>
            <p:cNvSpPr>
              <a:spLocks noChangeArrowheads="1"/>
            </p:cNvSpPr>
            <p:nvPr/>
          </p:nvSpPr>
          <p:spPr bwMode="auto">
            <a:xfrm>
              <a:off x="258763" y="1824038"/>
              <a:ext cx="8504237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kích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4 (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cm).</a:t>
              </a:r>
            </a:p>
            <a:p>
              <a:pPr marL="514350" indent="-514350">
                <a:buFontTx/>
                <a:buAutoNum type="alphaLcParenR"/>
                <a:defRPr/>
              </a:pP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xung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514350" indent="-514350">
                <a:buFontTx/>
                <a:buAutoNum type="alphaLcParenR"/>
                <a:defRPr/>
              </a:pP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a = 2cm; h = 5cm.</a:t>
              </a:r>
            </a:p>
          </p:txBody>
        </p:sp>
        <p:pic>
          <p:nvPicPr>
            <p:cNvPr id="18439" name="Picture 10" descr="A green cube with black lines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7800" y="1447800"/>
              <a:ext cx="2971800" cy="342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9101138" y="5027613"/>
              <a:ext cx="25908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  <a:endPara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3958FBE-0FFD-9A88-40F0-C24A3E8D4F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643256"/>
            <a:ext cx="1515862" cy="15158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90626" y="1864302"/>
            <a:ext cx="10778684" cy="3339088"/>
            <a:chOff x="1105341" y="1889748"/>
            <a:chExt cx="10778684" cy="3339339"/>
          </a:xfrm>
        </p:grpSpPr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1105341" y="1889748"/>
              <a:ext cx="6089650" cy="3047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>
                <a:defRPr/>
              </a:pP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Cho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hai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hình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hộp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chữ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nhật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A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và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B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có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các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kích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thước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như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Hình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3.</a:t>
              </a:r>
            </a:p>
            <a:p>
              <a:pPr marL="514350" indent="-514350" algn="just">
                <a:buFontTx/>
                <a:buAutoNum type="alphaLcParenR"/>
                <a:defRPr/>
              </a:pP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Tính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tổng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thể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tích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của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hai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hình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hộp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chữ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nhật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A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và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B.</a:t>
              </a:r>
            </a:p>
            <a:p>
              <a:pPr marL="514350" indent="-514350" algn="just">
                <a:buFontTx/>
                <a:buAutoNum type="alphaLcParenR"/>
                <a:defRPr/>
              </a:pP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Viết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biểu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thức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biểu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diễn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sự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chênh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lệch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thể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tích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của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A </a:t>
              </a:r>
              <a:r>
                <a:rPr lang="en-US" sz="3200" b="1" kern="10" dirty="0" err="1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và</a:t>
              </a:r>
              <a:r>
                <a:rPr lang="en-US" sz="3200" b="1" kern="10" dirty="0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 B.</a:t>
              </a:r>
            </a:p>
          </p:txBody>
        </p:sp>
        <p:pic>
          <p:nvPicPr>
            <p:cNvPr id="3079" name="Picture 6" descr="A yellow rectangular object with black text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1625" y="1889748"/>
              <a:ext cx="3962400" cy="286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8839200" y="4644843"/>
              <a:ext cx="2590800" cy="584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C8751FB-B504-8E1B-CCD0-BAAA381DFD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3027"/>
            <a:ext cx="1274696" cy="1274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651023-10C7-F9B2-B4A0-830F5C359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6428" y="-27713"/>
            <a:ext cx="2025572" cy="1385436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DA4B24B3-6723-8416-FC02-E5571D2D942A}"/>
              </a:ext>
            </a:extLst>
          </p:cNvPr>
          <p:cNvSpPr/>
          <p:nvPr/>
        </p:nvSpPr>
        <p:spPr>
          <a:xfrm>
            <a:off x="9832" y="-87943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70D931-66ED-51F2-3CCF-45C93F2A9A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526" y="228600"/>
            <a:ext cx="838200" cy="9463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88900" y="26988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-244475" y="606426"/>
            <a:ext cx="586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ĐA THỨC THU GỌN:</a:t>
            </a:r>
          </a:p>
        </p:txBody>
      </p:sp>
      <p:sp>
        <p:nvSpPr>
          <p:cNvPr id="23560" name="Rectangle 3"/>
          <p:cNvSpPr>
            <a:spLocks noChangeArrowheads="1"/>
          </p:cNvSpPr>
          <p:nvPr/>
        </p:nvSpPr>
        <p:spPr bwMode="auto">
          <a:xfrm>
            <a:off x="258764" y="1824042"/>
            <a:ext cx="85042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9" name="Picture 10" descr="A green cube with black lines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447800"/>
            <a:ext cx="29718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62002" y="1143000"/>
            <a:ext cx="10943191" cy="4339880"/>
            <a:chOff x="762000" y="1143000"/>
            <a:chExt cx="10943190" cy="4339880"/>
          </a:xfrm>
        </p:grpSpPr>
        <p:sp>
          <p:nvSpPr>
            <p:cNvPr id="18437" name="Rectangle 2"/>
            <p:cNvSpPr>
              <a:spLocks noChangeArrowheads="1"/>
            </p:cNvSpPr>
            <p:nvPr/>
          </p:nvSpPr>
          <p:spPr bwMode="auto">
            <a:xfrm>
              <a:off x="762000" y="1143000"/>
              <a:ext cx="2819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200" b="1" u="sng" dirty="0" err="1"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3200" b="1" u="sng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b="1" u="sng" dirty="0">
                  <a:latin typeface="Times New Roman" pitchFamily="18" charset="0"/>
                  <a:cs typeface="Times New Roman" pitchFamily="18" charset="0"/>
                </a:rPr>
                <a:t> 2.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9114390" y="4898680"/>
              <a:ext cx="25908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  <a:endPara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048001" y="1233925"/>
            <a:ext cx="272663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kern="10" dirty="0"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>
                <a:spLocks noChangeArrowheads="1"/>
              </p:cNvSpPr>
              <p:nvPr/>
            </p:nvSpPr>
            <p:spPr bwMode="auto">
              <a:xfrm>
                <a:off x="88902" y="1752601"/>
                <a:ext cx="8978900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hộp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. 2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=6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h</m:t>
                    </m:r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 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10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900" y="1752600"/>
                <a:ext cx="8978900" cy="1119409"/>
              </a:xfrm>
              <a:prstGeom prst="rect">
                <a:avLst/>
              </a:prstGeom>
              <a:blipFill rotWithShape="1">
                <a:blip r:embed="rId4"/>
                <a:stretch>
                  <a:fillRect l="-1765" t="-7650" b="-125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2"/>
              <p:cNvSpPr>
                <a:spLocks noChangeArrowheads="1"/>
              </p:cNvSpPr>
              <p:nvPr/>
            </p:nvSpPr>
            <p:spPr bwMode="auto">
              <a:xfrm>
                <a:off x="122239" y="2743201"/>
                <a:ext cx="8978900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xung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hộp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2.(3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+2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).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=10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𝑎h</m:t>
                    </m:r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 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11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238" y="2743200"/>
                <a:ext cx="8978900" cy="1119409"/>
              </a:xfrm>
              <a:prstGeom prst="rect">
                <a:avLst/>
              </a:prstGeom>
              <a:blipFill rotWithShape="1">
                <a:blip r:embed="rId5"/>
                <a:stretch>
                  <a:fillRect l="-1697" t="-7609"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2"/>
              <p:cNvSpPr>
                <a:spLocks noChangeArrowheads="1"/>
              </p:cNvSpPr>
              <p:nvPr/>
            </p:nvSpPr>
            <p:spPr bwMode="auto">
              <a:xfrm>
                <a:off x="122237" y="3962400"/>
                <a:ext cx="9326563" cy="30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=2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𝑐𝑚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=5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𝑐𝑚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, </m:t>
                    </m:r>
                  </m:oMath>
                </a14:m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hộp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: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            6.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.5=120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 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xung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quanh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hộp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200" dirty="0">
                    <a:cs typeface="Times New Roman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10.2. 5</m:t>
                    </m:r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=100</m:t>
                    </m:r>
                    <m:r>
                      <a:rPr lang="en-US" sz="3200">
                        <a:latin typeface="Cambria Math"/>
                        <a:cs typeface="Times New Roman" pitchFamily="18" charset="0"/>
                      </a:rPr>
                      <m:t> 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238" y="3962400"/>
                <a:ext cx="9326562" cy="3046988"/>
              </a:xfrm>
              <a:prstGeom prst="rect">
                <a:avLst/>
              </a:prstGeom>
              <a:blipFill rotWithShape="1">
                <a:blip r:embed="rId6"/>
                <a:stretch>
                  <a:fillRect l="-1634" t="-28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0" descr="A green cube with black lines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435387"/>
            <a:ext cx="29718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62002" y="1130587"/>
            <a:ext cx="10943191" cy="4339880"/>
            <a:chOff x="762000" y="1143000"/>
            <a:chExt cx="10943190" cy="4339880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762000" y="1143000"/>
              <a:ext cx="2819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200" b="1" u="sng" dirty="0" err="1"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3200" b="1" u="sng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b="1" u="sng" dirty="0">
                  <a:latin typeface="Times New Roman" pitchFamily="18" charset="0"/>
                  <a:cs typeface="Times New Roman" pitchFamily="18" charset="0"/>
                </a:rPr>
                <a:t> 2.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9114390" y="4898680"/>
              <a:ext cx="25908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  <a:endPara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135573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1229138" y="1572668"/>
            <a:ext cx="83163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(Đ)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(S)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45" name="Text Box 29"/>
              <p:cNvSpPr txBox="1">
                <a:spLocks noChangeArrowheads="1"/>
              </p:cNvSpPr>
              <p:nvPr/>
            </p:nvSpPr>
            <p:spPr bwMode="auto">
              <a:xfrm>
                <a:off x="1219200" y="2270700"/>
                <a:ext cx="10028583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dirty="0">
                    <a:latin typeface=".VnTime" pitchFamily="34" charset="0"/>
                  </a:rPr>
                  <a:t> </a:t>
                </a:r>
                <a:r>
                  <a:rPr lang="en-US" sz="3600" dirty="0">
                    <a:latin typeface=".VnTime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sz="3600" b="0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600" i="1" dirty="0" smtClean="0">
                        <a:latin typeface="Cambria Math"/>
                        <a:cs typeface="Times New Roman" pitchFamily="18" charset="0"/>
                      </a:rPr>
                      <m:t>− 3</m:t>
                    </m:r>
                    <m:r>
                      <a:rPr lang="en-US" sz="3600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600" i="1" baseline="30000" dirty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36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600" i="1" dirty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3600" i="1" baseline="30000" dirty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36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600" b="0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3600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3600" i="1" baseline="30000" dirty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3600" i="1" dirty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3600" i="1" baseline="30000" dirty="0">
                        <a:latin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 là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0445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2270700"/>
                <a:ext cx="10028583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790" t="-15385" b="-350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446" name="Text Box 30"/>
              <p:cNvSpPr txBox="1">
                <a:spLocks noChangeArrowheads="1"/>
              </p:cNvSpPr>
              <p:nvPr/>
            </p:nvSpPr>
            <p:spPr bwMode="auto">
              <a:xfrm>
                <a:off x="914400" y="3178314"/>
                <a:ext cx="9829801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</a:rPr>
                      <m:t>−9</m:t>
                    </m:r>
                    <m:r>
                      <a:rPr lang="en-US" sz="3600" i="1" dirty="0" smtClean="0">
                        <a:latin typeface="Cambria Math"/>
                      </a:rPr>
                      <m:t>𝑥</m:t>
                    </m:r>
                    <m:r>
                      <a:rPr lang="en-US" sz="3600" i="1" baseline="30000" dirty="0">
                        <a:latin typeface="Cambria Math"/>
                      </a:rPr>
                      <m:t>3</m:t>
                    </m:r>
                    <m:r>
                      <a:rPr lang="en-US" sz="3600" i="1" dirty="0">
                        <a:latin typeface="Cambria Math"/>
                      </a:rPr>
                      <m:t>𝑦𝑧</m:t>
                    </m:r>
                    <m:r>
                      <a:rPr lang="en-US" sz="3600" i="1" baseline="30000" dirty="0">
                        <a:latin typeface="Cambria Math"/>
                      </a:rPr>
                      <m:t>2</m:t>
                    </m:r>
                    <m:r>
                      <a:rPr lang="en-US" sz="36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</a:rPr>
                      <m:t>5</m:t>
                    </m:r>
                    <m:r>
                      <a:rPr lang="en-US" sz="3600" i="1" dirty="0" smtClean="0">
                        <a:latin typeface="Cambria Math"/>
                      </a:rPr>
                      <m:t>𝑥𝑦</m:t>
                    </m:r>
                    <m:r>
                      <a:rPr lang="en-US" sz="3600" i="1" baseline="30000" dirty="0">
                        <a:latin typeface="Cambria Math"/>
                      </a:rPr>
                      <m:t>2</m:t>
                    </m:r>
                    <m:r>
                      <a:rPr lang="en-US" sz="3600" i="1" dirty="0">
                        <a:latin typeface="Cambria Math"/>
                      </a:rPr>
                      <m:t>𝑧</m:t>
                    </m:r>
                    <m:r>
                      <a:rPr lang="en-US" sz="3600" i="1" baseline="30000" dirty="0">
                        <a:latin typeface="Cambria Math"/>
                      </a:rPr>
                      <m:t>3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là hai đơn thức đồng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0446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3178314"/>
                <a:ext cx="9829801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5385" r="-2108" b="-350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447" name="Text Box 31"/>
              <p:cNvSpPr txBox="1">
                <a:spLocks noChangeArrowheads="1"/>
              </p:cNvSpPr>
              <p:nvPr/>
            </p:nvSpPr>
            <p:spPr bwMode="auto">
              <a:xfrm>
                <a:off x="1346200" y="4078069"/>
                <a:ext cx="101600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c)</a:t>
                </a:r>
                <a:r>
                  <a:rPr lang="en-US" sz="2800" dirty="0">
                    <a:latin typeface=".VnTime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7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 +  3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3600" b="0" i="1" baseline="30000" dirty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3600" b="0" i="1" dirty="0">
                        <a:solidFill>
                          <a:schemeClr val="tx1"/>
                        </a:solidFill>
                        <a:latin typeface="Cambria Math"/>
                      </a:rPr>
                      <m:t>   =   10</m:t>
                    </m:r>
                    <m:r>
                      <a:rPr lang="en-US" sz="3600" b="0" i="1" dirty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3600" b="0" i="1" baseline="30000" dirty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0447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6200" y="4078069"/>
                <a:ext cx="101600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860" t="-15094" b="-339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448" name="Text Box 32"/>
              <p:cNvSpPr txBox="1">
                <a:spLocks noChangeArrowheads="1"/>
              </p:cNvSpPr>
              <p:nvPr/>
            </p:nvSpPr>
            <p:spPr bwMode="auto">
              <a:xfrm>
                <a:off x="1270000" y="4916269"/>
                <a:ext cx="101600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dirty="0">
                    <a:latin typeface=".VnTime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cs typeface="Times New Roman" pitchFamily="18" charset="0"/>
                      </a:rPr>
                      <m:t>𝑑</m:t>
                    </m:r>
                    <m:r>
                      <a:rPr lang="en-US" sz="3600" i="1" dirty="0" smtClean="0">
                        <a:latin typeface="Cambria Math"/>
                        <a:cs typeface="Times New Roman" pitchFamily="18" charset="0"/>
                      </a:rPr>
                      <m:t>)   5</m:t>
                    </m:r>
                    <m:r>
                      <a:rPr lang="en-US" sz="3600" i="1" dirty="0" smtClean="0">
                        <a:latin typeface="Cambria Math"/>
                        <a:cs typeface="Times New Roman" pitchFamily="18" charset="0"/>
                      </a:rPr>
                      <m:t>𝑥𝑦𝑧</m:t>
                    </m:r>
                    <m:r>
                      <a:rPr lang="en-US" sz="3600" i="1" dirty="0" smtClean="0">
                        <a:latin typeface="Cambria Math"/>
                        <a:cs typeface="Times New Roman" pitchFamily="18" charset="0"/>
                      </a:rPr>
                      <m:t>  +   ( − 5</m:t>
                    </m:r>
                    <m:r>
                      <a:rPr lang="en-US" sz="3600" i="1" dirty="0" smtClean="0">
                        <a:latin typeface="Cambria Math"/>
                        <a:cs typeface="Times New Roman" pitchFamily="18" charset="0"/>
                      </a:rPr>
                      <m:t>𝑥𝑦𝑧</m:t>
                    </m:r>
                    <m:r>
                      <a:rPr lang="en-US" sz="3600" i="1" dirty="0" smtClean="0">
                        <a:latin typeface="Cambria Math"/>
                        <a:cs typeface="Times New Roman" pitchFamily="18" charset="0"/>
                      </a:rPr>
                      <m:t>)  =  0</m:t>
                    </m:r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448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0000" y="4916269"/>
                <a:ext cx="1016000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450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0400" y="2362200"/>
            <a:ext cx="711200" cy="5334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dirty="0">
                <a:solidFill>
                  <a:srgbClr val="FF0066"/>
                </a:solidFill>
                <a:latin typeface=".VnTime" pitchFamily="34" charset="0"/>
              </a:rPr>
              <a:t>Đ</a:t>
            </a:r>
          </a:p>
        </p:txBody>
      </p:sp>
      <p:sp>
        <p:nvSpPr>
          <p:cNvPr id="60451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1402522" y="2864635"/>
            <a:ext cx="711200" cy="6096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.VnTime" pitchFamily="34" charset="0"/>
              </a:rPr>
              <a:t>S</a:t>
            </a:r>
          </a:p>
        </p:txBody>
      </p:sp>
      <p:sp>
        <p:nvSpPr>
          <p:cNvPr id="60452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0400" y="3276600"/>
            <a:ext cx="711200" cy="6096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.VnTime" pitchFamily="34" charset="0"/>
              </a:rPr>
              <a:t>S</a:t>
            </a:r>
          </a:p>
        </p:txBody>
      </p:sp>
      <p:sp>
        <p:nvSpPr>
          <p:cNvPr id="60453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0400" y="4953000"/>
            <a:ext cx="711200" cy="6096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dirty="0">
                <a:solidFill>
                  <a:srgbClr val="FF0066"/>
                </a:solidFill>
                <a:latin typeface=".VnTime" pitchFamily="34" charset="0"/>
              </a:rPr>
              <a:t>Đ</a:t>
            </a:r>
          </a:p>
        </p:txBody>
      </p:sp>
      <p:sp>
        <p:nvSpPr>
          <p:cNvPr id="60454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0400" y="4114800"/>
            <a:ext cx="711200" cy="6096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.VnTime" pitchFamily="34" charset="0"/>
              </a:rPr>
              <a:t>S</a:t>
            </a:r>
          </a:p>
        </p:txBody>
      </p:sp>
      <p:sp>
        <p:nvSpPr>
          <p:cNvPr id="22572" name="WordArt 2"/>
          <p:cNvSpPr>
            <a:spLocks noChangeArrowheads="1" noChangeShapeType="1" noTextEdit="1"/>
          </p:cNvSpPr>
          <p:nvPr/>
        </p:nvSpPr>
        <p:spPr bwMode="auto">
          <a:xfrm>
            <a:off x="1981199" y="277340"/>
            <a:ext cx="6553201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9450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4" grpId="0"/>
      <p:bldP spid="60445" grpId="0"/>
      <p:bldP spid="60446" grpId="0"/>
      <p:bldP spid="60447" grpId="0"/>
      <p:bldP spid="60448" grpId="0"/>
      <p:bldP spid="60450" grpId="0" animBg="1"/>
      <p:bldP spid="60452" grpId="0" animBg="1"/>
      <p:bldP spid="60453" grpId="0" animBg="1"/>
      <p:bldP spid="604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4" descr="6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03" name="Text Box 55"/>
              <p:cNvSpPr txBox="1">
                <a:spLocks noChangeArrowheads="1"/>
              </p:cNvSpPr>
              <p:nvPr/>
            </p:nvSpPr>
            <p:spPr bwMode="auto">
              <a:xfrm>
                <a:off x="101600" y="1143000"/>
                <a:ext cx="10668000" cy="23759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/>
                        <a:cs typeface="Times New Roman" pitchFamily="18" charset="0"/>
                      </a:rPr>
                      <m:t>𝑩</m:t>
                    </m:r>
                    <m:r>
                      <a:rPr lang="en-US" sz="3600" b="1" i="1" dirty="0" smtClean="0">
                        <a:latin typeface="Cambria Math"/>
                        <a:cs typeface="Times New Roman" pitchFamily="18" charset="0"/>
                      </a:rPr>
                      <m:t> = </m:t>
                    </m:r>
                    <m:r>
                      <a:rPr lang="en-US" sz="3600" b="1" i="1" dirty="0" smtClean="0">
                        <a:latin typeface="Cambria Math"/>
                        <a:cs typeface="Times New Roman" pitchFamily="18" charset="0"/>
                      </a:rPr>
                      <m:t>𝟏𝟎</m:t>
                    </m:r>
                    <m:r>
                      <a:rPr lang="en-US" sz="3600" b="1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600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3600" b="1" i="1" baseline="30000" dirty="0">
                        <a:latin typeface="Cambria Math"/>
                        <a:cs typeface="Times New Roman" pitchFamily="18" charset="0"/>
                      </a:rPr>
                      <m:t>𝟑</m:t>
                    </m:r>
                    <m:r>
                      <a:rPr lang="en-US" sz="3600" b="1" i="1" dirty="0"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sz="3600" b="1" i="1" baseline="30000" dirty="0">
                        <a:latin typeface="Cambria Math"/>
                        <a:cs typeface="Times New Roman" pitchFamily="18" charset="0"/>
                      </a:rPr>
                      <m:t>𝟒</m:t>
                    </m:r>
                    <m:r>
                      <a:rPr lang="en-US" sz="3600" b="1" i="1" dirty="0">
                        <a:latin typeface="Cambria Math"/>
                        <a:cs typeface="Times New Roman" pitchFamily="18" charset="0"/>
                      </a:rPr>
                      <m:t> +</m:t>
                    </m:r>
                    <m:r>
                      <a:rPr lang="en-US" sz="3600" b="1" i="1" dirty="0">
                        <a:latin typeface="Cambria Math"/>
                        <a:cs typeface="Times New Roman" pitchFamily="18" charset="0"/>
                      </a:rPr>
                      <m:t>𝟏𝟐</m:t>
                    </m:r>
                    <m:r>
                      <a:rPr lang="en-US" sz="3600" b="1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600" b="1" i="1" dirty="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3600" b="1" i="1" baseline="30000" dirty="0"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sz="3600" b="1" i="1" dirty="0"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sz="3600" b="1" i="1" dirty="0">
                        <a:latin typeface="Cambria Math"/>
                        <a:cs typeface="Times New Roman" pitchFamily="18" charset="0"/>
                      </a:rPr>
                      <m:t> – </m:t>
                    </m:r>
                    <m:r>
                      <a:rPr lang="en-US" sz="3600" b="1" i="1" dirty="0">
                        <a:latin typeface="Cambria Math"/>
                        <a:cs typeface="Times New Roman" pitchFamily="18" charset="0"/>
                      </a:rPr>
                      <m:t>𝟓</m:t>
                    </m:r>
                    <m:r>
                      <a:rPr lang="en-US" sz="3600" b="1" i="1" dirty="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3600" b="1" i="1" dirty="0">
                        <a:latin typeface="Cambria Math"/>
                        <a:cs typeface="Times New Roman" pitchFamily="18" charset="0"/>
                      </a:rPr>
                      <m:t> +</m:t>
                    </m:r>
                    <m:r>
                      <a:rPr lang="en-US" sz="3600" b="1" i="1" dirty="0">
                        <a:latin typeface="Cambria Math"/>
                        <a:cs typeface="Times New Roman" pitchFamily="18" charset="0"/>
                      </a:rPr>
                      <m:t>𝟑</m:t>
                    </m:r>
                  </m:oMath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B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      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A. 3         B. 4          C.1          D.7</a:t>
                </a:r>
              </a:p>
            </p:txBody>
          </p:sp>
        </mc:Choice>
        <mc:Fallback xmlns="">
          <p:sp>
            <p:nvSpPr>
              <p:cNvPr id="2103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600" y="1143000"/>
                <a:ext cx="10668000" cy="2375971"/>
              </a:xfrm>
              <a:prstGeom prst="rect">
                <a:avLst/>
              </a:prstGeom>
              <a:blipFill rotWithShape="1">
                <a:blip r:embed="rId3"/>
                <a:stretch>
                  <a:fillRect t="-1028" b="-84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21" name="Text Box 73"/>
          <p:cNvSpPr txBox="1">
            <a:spLocks noChangeArrowheads="1"/>
          </p:cNvSpPr>
          <p:nvPr/>
        </p:nvSpPr>
        <p:spPr bwMode="auto">
          <a:xfrm>
            <a:off x="3581400" y="3962400"/>
            <a:ext cx="471593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: D.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516259"/>
            <a:ext cx="1613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2174849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21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2286000" y="1551712"/>
            <a:ext cx="6705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3600" dirty="0"/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 3,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4,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5 SGK/</a:t>
            </a:r>
            <a:r>
              <a:rPr lang="fr-FR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 11.</a:t>
            </a:r>
            <a:r>
              <a:rPr lang="en-US" altLang="en-US" sz="36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pt-BR" altLang="en-US" sz="36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2001839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HƯỚNG DẪN HỌC Ở NHÀ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DB7C8A63-4B77-F823-3619-2EDD8CA666AE}"/>
              </a:ext>
            </a:extLst>
          </p:cNvPr>
          <p:cNvSpPr/>
          <p:nvPr/>
        </p:nvSpPr>
        <p:spPr>
          <a:xfrm>
            <a:off x="9832" y="-87943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409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5" descr="JERRY"/>
          <p:cNvSpPr>
            <a:spLocks noChangeAspect="1" noChangeArrowheads="1"/>
          </p:cNvSpPr>
          <p:nvPr/>
        </p:nvSpPr>
        <p:spPr bwMode="auto">
          <a:xfrm>
            <a:off x="20796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AutoShape 7" descr="Những chú chuột nổi tiếng trên phim - Báo Long An Online"/>
          <p:cNvSpPr>
            <a:spLocks noChangeAspect="1" noChangeArrowheads="1"/>
          </p:cNvSpPr>
          <p:nvPr/>
        </p:nvSpPr>
        <p:spPr bwMode="auto">
          <a:xfrm>
            <a:off x="411163" y="7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08" name="Picture 11" descr="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7400" y="1674674"/>
            <a:ext cx="746744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" panose="020B0500000000000000" pitchFamily="34" charset="-93"/>
                <a:ea typeface="Times" panose="020B0500000000000000" pitchFamily="34" charset="-93"/>
                <a:cs typeface="Times" panose="020B0500000000000000" pitchFamily="34" charset="-93"/>
              </a:rPr>
              <a:t>CHÚC CÁC EM HỌC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" panose="020B0500000000000000" pitchFamily="34" charset="-93"/>
                <a:ea typeface="Times" panose="020B0500000000000000" pitchFamily="34" charset="-93"/>
                <a:cs typeface="Times" panose="020B0500000000000000" pitchFamily="34" charset="-93"/>
              </a:rPr>
              <a:t>HỌC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" panose="020B0500000000000000" pitchFamily="34" charset="-93"/>
                <a:ea typeface="Times" panose="020B0500000000000000" pitchFamily="34" charset="-93"/>
                <a:cs typeface="Times" panose="020B0500000000000000" pitchFamily="34" charset="-93"/>
              </a:rPr>
              <a:t> TỐT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98577" y="343206"/>
            <a:ext cx="10820400" cy="2824683"/>
            <a:chOff x="498577" y="343206"/>
            <a:chExt cx="10820400" cy="2824683"/>
          </a:xfrm>
        </p:grpSpPr>
        <p:sp>
          <p:nvSpPr>
            <p:cNvPr id="4107" name="Rectangle 2"/>
            <p:cNvSpPr>
              <a:spLocks noChangeArrowheads="1"/>
            </p:cNvSpPr>
            <p:nvPr/>
          </p:nvSpPr>
          <p:spPr bwMode="auto">
            <a:xfrm>
              <a:off x="498577" y="343206"/>
              <a:ext cx="10820400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3200" b="1" u="sng" dirty="0">
                  <a:latin typeface="Times New Roman" pitchFamily="18" charset="0"/>
                  <a:cs typeface="Times New Roman" pitchFamily="18" charset="0"/>
                </a:rPr>
                <a:t>GIẢI:</a:t>
              </a:r>
            </a:p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 </a:t>
              </a:r>
            </a:p>
            <a:p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10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5638098"/>
                </p:ext>
              </p:extLst>
            </p:nvPr>
          </p:nvGraphicFramePr>
          <p:xfrm>
            <a:off x="1260821" y="1664527"/>
            <a:ext cx="5441950" cy="150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827093" imgH="504457" progId="Equation.DSMT4">
                    <p:embed/>
                  </p:oleObj>
                </mc:Choice>
                <mc:Fallback>
                  <p:oleObj name="Equation" r:id="rId3" imgW="1827093" imgH="504457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0821" y="1664527"/>
                          <a:ext cx="5441950" cy="1503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98577" y="3436374"/>
            <a:ext cx="7257309" cy="1600200"/>
            <a:chOff x="666750" y="4038600"/>
            <a:chExt cx="7257307" cy="1600200"/>
          </a:xfrm>
        </p:grpSpPr>
        <p:sp>
          <p:nvSpPr>
            <p:cNvPr id="4105" name="Rectangle 4"/>
            <p:cNvSpPr>
              <a:spLocks noChangeArrowheads="1"/>
            </p:cNvSpPr>
            <p:nvPr/>
          </p:nvSpPr>
          <p:spPr bwMode="auto">
            <a:xfrm>
              <a:off x="666750" y="4038600"/>
              <a:ext cx="725730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graphicFrame>
          <p:nvGraphicFramePr>
            <p:cNvPr id="4106" name="Object 5"/>
            <p:cNvGraphicFramePr>
              <a:graphicFrameLocks noChangeAspect="1"/>
            </p:cNvGraphicFramePr>
            <p:nvPr/>
          </p:nvGraphicFramePr>
          <p:xfrm>
            <a:off x="1447800" y="4876800"/>
            <a:ext cx="527685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912693" imgH="275976" progId="Equation.DSMT4">
                    <p:embed/>
                  </p:oleObj>
                </mc:Choice>
                <mc:Fallback>
                  <p:oleObj name="Equation" r:id="rId5" imgW="1912693" imgH="275976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876800"/>
                          <a:ext cx="5276850" cy="76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02" name="Group 3"/>
          <p:cNvGrpSpPr>
            <a:grpSpLocks/>
          </p:cNvGrpSpPr>
          <p:nvPr/>
        </p:nvGrpSpPr>
        <p:grpSpPr bwMode="auto">
          <a:xfrm>
            <a:off x="7855154" y="1372679"/>
            <a:ext cx="3962400" cy="3344862"/>
            <a:chOff x="8153400" y="2468563"/>
            <a:chExt cx="3962400" cy="3344724"/>
          </a:xfrm>
        </p:grpSpPr>
        <p:pic>
          <p:nvPicPr>
            <p:cNvPr id="4103" name="Picture 8" descr="A yellow rectangular object with black text&#10;&#10;Description automatically generat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2468563"/>
              <a:ext cx="3962400" cy="286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8826500" y="5229111"/>
              <a:ext cx="2590800" cy="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4" name="Frame 3">
            <a:extLst>
              <a:ext uri="{FF2B5EF4-FFF2-40B4-BE49-F238E27FC236}">
                <a16:creationId xmlns:a16="http://schemas.microsoft.com/office/drawing/2014/main" id="{1175BFFD-0E15-512C-9BEC-F0DD1EFDA1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00B05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914400" y="3886201"/>
            <a:ext cx="110632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(hay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8902" y="1474792"/>
            <a:ext cx="11918951" cy="1652587"/>
            <a:chOff x="88900" y="1474788"/>
            <a:chExt cx="11918605" cy="1652587"/>
          </a:xfrm>
        </p:grpSpPr>
        <p:pic>
          <p:nvPicPr>
            <p:cNvPr id="512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" y="1474788"/>
              <a:ext cx="771525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TextBox 4"/>
            <p:cNvSpPr txBox="1">
              <a:spLocks noChangeArrowheads="1"/>
            </p:cNvSpPr>
            <p:nvPr/>
          </p:nvSpPr>
          <p:spPr bwMode="auto">
            <a:xfrm>
              <a:off x="944217" y="2049463"/>
              <a:ext cx="11063288" cy="107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Hai đơn thức đồng dạng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là hai đơn thức có hệ số khác 0 và có cùng phần biến. </a:t>
              </a:r>
            </a:p>
          </p:txBody>
        </p:sp>
      </p:grp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6200" y="9832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914400" y="939801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CỘNG TRỪ 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ĐỒNG DẠNG</a:t>
            </a: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1419" y="89188"/>
            <a:ext cx="10591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939801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CỘNG TRỪ 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</a:t>
            </a:r>
            <a:r>
              <a:rPr lang="en-US" sz="32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THỨC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ĐỒNG DẠNG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304800" y="1447800"/>
                <a:ext cx="11353800" cy="2308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Ví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4.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căp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?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chúng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) 4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𝑣</m:t>
                    </m:r>
                    <m:r>
                      <a:rPr lang="en-US" sz="3200" i="1">
                        <a:latin typeface="Cambria Math"/>
                      </a:rPr>
                      <m:t>à 7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;        b)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𝑥𝑦𝑥</m:t>
                    </m:r>
                    <m:r>
                      <a:rPr lang="en-US" sz="3200" i="1">
                        <a:latin typeface="Cambria Math"/>
                      </a:rPr>
                      <m:t>  </m:t>
                    </m:r>
                    <m:r>
                      <a:rPr lang="en-US" sz="3200" i="1">
                        <a:latin typeface="Cambria Math"/>
                      </a:rPr>
                      <m:t>𝑣</m:t>
                    </m:r>
                    <m:r>
                      <a:rPr lang="en-US" sz="3200" i="1">
                        <a:latin typeface="Cambria Math"/>
                      </a:rPr>
                      <m:t>à−3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;        c)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𝑥𝑦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𝑣</m:t>
                    </m:r>
                    <m:r>
                      <a:rPr lang="en-US" sz="3200" i="1">
                        <a:latin typeface="Cambria Math"/>
                      </a:rPr>
                      <m:t>à </m:t>
                    </m:r>
                    <m:r>
                      <a:rPr lang="en-US" sz="3200" i="1">
                        <a:latin typeface="Cambria Math"/>
                      </a:rPr>
                      <m:t>𝑥𝑦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447800"/>
                <a:ext cx="11353800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342" b="-37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304800" y="3657600"/>
                <a:ext cx="11353800" cy="30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3200" b="1" u="sng" dirty="0">
                    <a:latin typeface="Times New Roman" pitchFamily="18" charset="0"/>
                    <a:cs typeface="Times New Roman" pitchFamily="18" charset="0"/>
                  </a:rPr>
                  <a:t>Giải:</a:t>
                </a:r>
                <a:endParaRPr lang="en-US" sz="3200" u="sng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) 4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𝑣</m:t>
                    </m:r>
                    <m:r>
                      <a:rPr lang="en-US" sz="3200" i="1">
                        <a:latin typeface="Cambria Math"/>
                      </a:rPr>
                      <m:t>à 7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0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3.</m:t>
                        </m:r>
                      </m:sup>
                    </m:sSup>
                  </m:oMath>
                </a14:m>
                <a:endParaRPr lang="en-US" sz="32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4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 7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b="0" i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 smtClean="0">
                            <a:latin typeface="Cambria Math"/>
                          </a:rPr>
                          <m:t>4+7</m:t>
                        </m:r>
                      </m:e>
                    </m:d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𝑥𝑦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b="0" i="0" smtClean="0">
                        <a:latin typeface="Cambria Math"/>
                      </a:rPr>
                      <m:t>=11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b="0" dirty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4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r>
                        <a:rPr lang="en-US" sz="3200" i="1">
                          <a:latin typeface="Cambria Math"/>
                        </a:rPr>
                        <m:t> 7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2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latin typeface="Cambria Math"/>
                            </a:rPr>
                            <m:t>4</m:t>
                          </m:r>
                          <m:r>
                            <a:rPr lang="en-US" sz="3200" b="0" i="0" smtClean="0">
                              <a:latin typeface="Cambria Math"/>
                            </a:rPr>
                            <m:t>−</m:t>
                          </m:r>
                          <m:r>
                            <a:rPr lang="en-US" sz="3200">
                              <a:latin typeface="Cambria Math"/>
                            </a:rPr>
                            <m:t>7</m:t>
                          </m:r>
                        </m:e>
                      </m:d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𝑥𝑦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20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−3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𝑥𝑦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200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32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3657600"/>
                <a:ext cx="11353800" cy="3046988"/>
              </a:xfrm>
              <a:prstGeom prst="rect">
                <a:avLst/>
              </a:prstGeom>
              <a:blipFill rotWithShape="1">
                <a:blip r:embed="rId3"/>
                <a:stretch>
                  <a:fillRect l="-1342" t="-28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5A39F30-BC66-DB59-1BBC-E925A55CB6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310" y="124652"/>
            <a:ext cx="1274696" cy="127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939801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CỘNG TRỪ 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</a:t>
            </a:r>
            <a:r>
              <a:rPr lang="en-US" sz="32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THỨC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ĐỒNG DẠNG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304800" y="1295400"/>
                <a:ext cx="11353800" cy="2308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Ví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4.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căp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?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chúng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) 4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𝑣</m:t>
                    </m:r>
                    <m:r>
                      <a:rPr lang="en-US" sz="3200" i="1">
                        <a:latin typeface="Cambria Math"/>
                      </a:rPr>
                      <m:t>à 7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;        b)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𝑥𝑦𝑥</m:t>
                    </m:r>
                    <m:r>
                      <a:rPr lang="en-US" sz="3200" i="1">
                        <a:latin typeface="Cambria Math"/>
                      </a:rPr>
                      <m:t>  </m:t>
                    </m:r>
                    <m:r>
                      <a:rPr lang="en-US" sz="3200" i="1">
                        <a:latin typeface="Cambria Math"/>
                      </a:rPr>
                      <m:t>𝑣</m:t>
                    </m:r>
                    <m:r>
                      <a:rPr lang="en-US" sz="3200" i="1">
                        <a:latin typeface="Cambria Math"/>
                      </a:rPr>
                      <m:t>à−3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;        c)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𝑥𝑦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𝑣</m:t>
                    </m:r>
                    <m:r>
                      <a:rPr lang="en-US" sz="3200" i="1">
                        <a:latin typeface="Cambria Math"/>
                      </a:rPr>
                      <m:t>à </m:t>
                    </m:r>
                    <m:r>
                      <a:rPr lang="en-US" sz="3200" i="1">
                        <a:latin typeface="Cambria Math"/>
                      </a:rPr>
                      <m:t>𝑥𝑦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95400"/>
                <a:ext cx="11353800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342" b="-37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304800" y="3352803"/>
                <a:ext cx="11353800" cy="3539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3200" b="1" u="sng" dirty="0">
                    <a:latin typeface="Times New Roman" pitchFamily="18" charset="0"/>
                    <a:cs typeface="Times New Roman" pitchFamily="18" charset="0"/>
                  </a:rPr>
                  <a:t>Giải:</a:t>
                </a:r>
                <a:endParaRPr lang="en-US" sz="3200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b)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𝑥𝑦𝑥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𝑥𝑥𝑦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. 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𝑥𝑦𝑥</m:t>
                    </m:r>
                    <m:r>
                      <a:rPr lang="en-US" sz="3200" i="1">
                        <a:latin typeface="Cambria Math"/>
                      </a:rPr>
                      <m:t>  </m:t>
                    </m:r>
                    <m:r>
                      <a:rPr lang="en-US" sz="3200" i="1">
                        <a:latin typeface="Cambria Math"/>
                      </a:rPr>
                      <m:t>𝑣</m:t>
                    </m:r>
                    <m:r>
                      <a:rPr lang="en-US" sz="3200" i="1">
                        <a:latin typeface="Cambria Math"/>
                      </a:rPr>
                      <m:t>à−3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0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𝑑𝑜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 đó</m:t>
                    </m:r>
                  </m:oMath>
                </a14:m>
                <a:r>
                  <a:rPr lang="en-US" sz="3200" b="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0" dirty="0" err="1">
                    <a:latin typeface="Times New Roman" pitchFamily="18" charset="0"/>
                    <a:cs typeface="Times New Roman" pitchFamily="18" charset="0"/>
                  </a:rPr>
                  <a:t>chúng</a:t>
                </a:r>
                <a:r>
                  <a:rPr lang="en-US" sz="3200" b="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b="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hai đơn thức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𝑥𝑦𝑥</m:t>
                    </m:r>
                    <m:r>
                      <a:rPr lang="en-US" sz="3200" i="1">
                        <a:latin typeface="Cambria Math"/>
                      </a:rPr>
                      <m:t> +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−3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32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i="1">
                        <a:latin typeface="Cambria Math"/>
                      </a:rPr>
                      <m:t> −3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 smtClean="0">
                            <a:latin typeface="Cambria Math"/>
                          </a:rPr>
                          <m:t>1−3</m:t>
                        </m:r>
                      </m:e>
                    </m:d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0" smtClean="0">
                        <a:latin typeface="Cambria Math"/>
                      </a:rPr>
                      <m:t>=−2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y</m:t>
                    </m:r>
                  </m:oMath>
                </a14:m>
                <a:r>
                  <a:rPr lang="en-US" sz="3200" b="0" dirty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𝑥𝑦𝑥</m:t>
                      </m:r>
                      <m:r>
                        <a:rPr lang="en-US" sz="3200" i="1">
                          <a:latin typeface="Cambria Math"/>
                        </a:rPr>
                        <m:t> −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32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𝑦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latin typeface="Cambria Math"/>
                            </a:rPr>
                            <m:t>1</m:t>
                          </m:r>
                          <m:r>
                            <a:rPr lang="en-US" sz="3200" b="0" i="0" smtClean="0">
                              <a:latin typeface="Cambria Math"/>
                            </a:rPr>
                            <m:t>+</m:t>
                          </m:r>
                          <m:r>
                            <a:rPr lang="en-US" sz="3200">
                              <a:latin typeface="Cambria Math"/>
                            </a:rPr>
                            <m:t>3</m:t>
                          </m:r>
                        </m:e>
                      </m:d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𝑦</m:t>
                      </m:r>
                      <m:r>
                        <a:rPr lang="en-US" sz="320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200">
                          <a:latin typeface="Cambria Math"/>
                        </a:rPr>
                        <m:t>y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3352800"/>
                <a:ext cx="11353800" cy="3652347"/>
              </a:xfrm>
              <a:prstGeom prst="rect">
                <a:avLst/>
              </a:prstGeom>
              <a:blipFill rotWithShape="1">
                <a:blip r:embed="rId3"/>
                <a:stretch>
                  <a:fillRect l="-1342" t="-2337" r="-9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60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413" y="33248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939801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CỘNG TRỪ 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</a:t>
            </a:r>
            <a:r>
              <a:rPr lang="en-US" sz="32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THỨC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ĐỒNG DẠNG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304800" y="1517374"/>
                <a:ext cx="11353800" cy="2308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Ví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4.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căp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?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chúng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) 4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𝑣</m:t>
                    </m:r>
                    <m:r>
                      <a:rPr lang="en-US" sz="3200" i="1">
                        <a:latin typeface="Cambria Math"/>
                      </a:rPr>
                      <m:t>à 7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;        b)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𝑥𝑦𝑥</m:t>
                    </m:r>
                    <m:r>
                      <a:rPr lang="en-US" sz="3200" i="1">
                        <a:latin typeface="Cambria Math"/>
                      </a:rPr>
                      <m:t>  </m:t>
                    </m:r>
                    <m:r>
                      <a:rPr lang="en-US" sz="3200" i="1">
                        <a:latin typeface="Cambria Math"/>
                      </a:rPr>
                      <m:t>𝑣</m:t>
                    </m:r>
                    <m:r>
                      <a:rPr lang="en-US" sz="3200" i="1">
                        <a:latin typeface="Cambria Math"/>
                      </a:rPr>
                      <m:t>à−3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;        c)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𝑥𝑦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𝑣</m:t>
                    </m:r>
                    <m:r>
                      <a:rPr lang="en-US" sz="3200" i="1">
                        <a:latin typeface="Cambria Math"/>
                      </a:rPr>
                      <m:t>à </m:t>
                    </m:r>
                    <m:r>
                      <a:rPr lang="en-US" sz="3200" i="1">
                        <a:latin typeface="Cambria Math"/>
                      </a:rPr>
                      <m:t>𝑥𝑦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517374"/>
                <a:ext cx="11353800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342" b="-36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381000" y="3886204"/>
                <a:ext cx="11353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3200" b="1" u="sng" dirty="0">
                    <a:latin typeface="Times New Roman" pitchFamily="18" charset="0"/>
                    <a:cs typeface="Times New Roman" pitchFamily="18" charset="0"/>
                  </a:rPr>
                  <a:t>Giải:</a:t>
                </a:r>
                <a:endParaRPr lang="en-US" sz="3200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c)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𝑥𝑦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chứa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z,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chứa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do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chúng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b="0" dirty="0" err="1">
                    <a:latin typeface="Times New Roman" pitchFamily="18" charset="0"/>
                    <a:cs typeface="Times New Roman" pitchFamily="18" charset="0"/>
                  </a:rPr>
                  <a:t>chúng</a:t>
                </a:r>
                <a:r>
                  <a:rPr lang="en-US" sz="3200" b="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phải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b="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hai đơn thức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886204"/>
                <a:ext cx="11353800" cy="2062103"/>
              </a:xfrm>
              <a:prstGeom prst="rect">
                <a:avLst/>
              </a:prstGeom>
              <a:blipFill>
                <a:blip r:embed="rId3"/>
                <a:stretch>
                  <a:fillRect l="-1396" t="-4142" b="-82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3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5256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939801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CỘNG TRỪ 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</a:t>
            </a:r>
            <a:r>
              <a:rPr lang="en-US" sz="32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THỨC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ĐỒNG DẠNG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304800" y="1517374"/>
                <a:ext cx="11353800" cy="2308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Thực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3.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căp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?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chúng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) </m:t>
                    </m:r>
                    <m:r>
                      <a:rPr lang="en-US" sz="3200" b="0" i="1" smtClean="0">
                        <a:latin typeface="Cambria Math"/>
                      </a:rPr>
                      <m:t>𝑥𝑦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𝑣</m:t>
                    </m:r>
                    <m:r>
                      <a:rPr lang="en-US" sz="3200" i="1">
                        <a:latin typeface="Cambria Math"/>
                      </a:rPr>
                      <m:t>à −6</m:t>
                    </m:r>
                    <m:r>
                      <a:rPr lang="en-US" sz="3200" b="0" i="1" smtClean="0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;        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</a:rPr>
                      <m:t>𝑥𝑦</m:t>
                    </m:r>
                    <m:r>
                      <a:rPr lang="en-US" sz="3200" i="1">
                        <a:latin typeface="Cambria Math"/>
                      </a:rPr>
                      <m:t>  </m:t>
                    </m:r>
                    <m:r>
                      <a:rPr lang="en-US" sz="3200" i="1">
                        <a:latin typeface="Cambria Math"/>
                      </a:rPr>
                      <m:t>𝑣</m:t>
                    </m:r>
                    <m:r>
                      <a:rPr lang="en-US" sz="3200" i="1">
                        <a:latin typeface="Cambria Math"/>
                      </a:rPr>
                      <m:t>à </m:t>
                    </m:r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;        c)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−4</m:t>
                    </m:r>
                    <m:r>
                      <a:rPr lang="en-US" sz="3200" b="0" i="1" smtClean="0">
                        <a:latin typeface="Cambria Math"/>
                      </a:rPr>
                      <m:t>𝑦𝑧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𝑣</m:t>
                    </m:r>
                    <m:r>
                      <a:rPr lang="en-US" sz="3200" i="1">
                        <a:latin typeface="Cambria Math"/>
                      </a:rPr>
                      <m:t>à 4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yz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517374"/>
                <a:ext cx="11353800" cy="2303708"/>
              </a:xfrm>
              <a:prstGeom prst="rect">
                <a:avLst/>
              </a:prstGeom>
              <a:blipFill rotWithShape="1">
                <a:blip r:embed="rId2"/>
                <a:stretch>
                  <a:fillRect l="-1342" r="-1181" b="-39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304800" y="3810004"/>
                <a:ext cx="11353800" cy="3110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3200" b="1" u="sng" dirty="0">
                    <a:latin typeface="Times New Roman" pitchFamily="18" charset="0"/>
                    <a:cs typeface="Times New Roman" pitchFamily="18" charset="0"/>
                  </a:rPr>
                  <a:t>Giải:</a:t>
                </a:r>
                <a:endParaRPr lang="en-US" sz="3200" u="sng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) </m:t>
                    </m:r>
                    <m:r>
                      <a:rPr lang="en-US" sz="3200" i="1">
                        <a:latin typeface="Cambria Math"/>
                      </a:rPr>
                      <m:t>𝑥𝑦</m:t>
                    </m:r>
                    <m:r>
                      <a:rPr lang="en-US" sz="3200" i="1">
                        <a:latin typeface="Cambria Math"/>
                      </a:rPr>
                      <m:t>  </m:t>
                    </m:r>
                    <m:r>
                      <a:rPr lang="en-US" sz="3200" i="1">
                        <a:latin typeface="Cambria Math"/>
                      </a:rPr>
                      <m:t>𝑣</m:t>
                    </m:r>
                    <m:r>
                      <a:rPr lang="en-US" sz="3200" i="1">
                        <a:latin typeface="Cambria Math"/>
                      </a:rPr>
                      <m:t>à −6</m:t>
                    </m:r>
                    <m:r>
                      <a:rPr lang="en-US" sz="3200" i="1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0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𝑥𝑦</m:t>
                    </m:r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−6</m:t>
                        </m:r>
                        <m:r>
                          <a:rPr lang="en-US" sz="3200" i="1">
                            <a:latin typeface="Cambria Math"/>
                          </a:rPr>
                          <m:t>𝑥𝑦</m:t>
                        </m:r>
                      </m:e>
                    </m:d>
                    <m:r>
                      <a:rPr lang="en-US" sz="3200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𝑥𝑦</m:t>
                    </m:r>
                    <m:r>
                      <a:rPr lang="en-US" sz="3200" i="1">
                        <a:latin typeface="Cambria Math"/>
                      </a:rPr>
                      <m:t>−6</m:t>
                    </m:r>
                    <m:r>
                      <a:rPr lang="en-US" sz="3200" i="1">
                        <a:latin typeface="Cambria Math"/>
                      </a:rPr>
                      <m:t>𝑥𝑦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1−6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𝑥𝑦</m:t>
                    </m:r>
                    <m:r>
                      <a:rPr lang="en-US" sz="3200" b="0" i="0" smtClean="0">
                        <a:latin typeface="Cambria Math"/>
                      </a:rPr>
                      <m:t>=−5</m:t>
                    </m:r>
                    <m:r>
                      <a:rPr lang="en-US" sz="3200" i="1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𝑥𝑦</m:t>
                      </m:r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−6</m:t>
                          </m:r>
                          <m:r>
                            <a:rPr lang="en-US" sz="3200" i="1">
                              <a:latin typeface="Cambria Math"/>
                            </a:rPr>
                            <m:t>𝑥𝑦</m:t>
                          </m:r>
                        </m:e>
                      </m:d>
                      <m:r>
                        <a:rPr lang="en-US" sz="3200">
                          <a:latin typeface="Cambria Math"/>
                        </a:rPr>
                        <m:t>=</m:t>
                      </m:r>
                      <m:r>
                        <a:rPr lang="en-US" sz="3200" i="1">
                          <a:latin typeface="Cambria Math"/>
                        </a:rPr>
                        <m:t>𝑥𝑦</m:t>
                      </m:r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6</m:t>
                      </m:r>
                      <m:r>
                        <a:rPr lang="en-US" sz="3200" i="1">
                          <a:latin typeface="Cambria Math"/>
                        </a:rPr>
                        <m:t>𝑥𝑦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200" i="1">
                              <a:latin typeface="Cambria Math"/>
                            </a:rPr>
                            <m:t>6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𝑥𝑦</m:t>
                      </m:r>
                      <m:r>
                        <a:rPr lang="en-US" sz="320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7</m:t>
                      </m:r>
                      <m:r>
                        <a:rPr lang="en-US" sz="3200" i="1">
                          <a:latin typeface="Cambria Math"/>
                        </a:rPr>
                        <m:t>𝑥𝑦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3810000"/>
                <a:ext cx="11353800" cy="3110275"/>
              </a:xfrm>
              <a:prstGeom prst="rect">
                <a:avLst/>
              </a:prstGeom>
              <a:blipFill rotWithShape="1">
                <a:blip r:embed="rId3"/>
                <a:stretch>
                  <a:fillRect l="-1342" t="-27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13FA14D5-6930-A233-E373-E2E69BA391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078" y="539681"/>
            <a:ext cx="1274696" cy="127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1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" y="66815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4923" y="939801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CỘNG TRỪ 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</a:t>
            </a:r>
            <a:r>
              <a:rPr lang="en-US" sz="32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THỨC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ĐỒNG DẠNG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304800" y="1517374"/>
                <a:ext cx="11353800" cy="2308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Thực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3.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căp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?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chúng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𝑎</m:t>
                    </m:r>
                    <m:r>
                      <a:rPr lang="en-US" sz="3200" i="1">
                        <a:latin typeface="Cambria Math"/>
                      </a:rPr>
                      <m:t>) </m:t>
                    </m:r>
                    <m:r>
                      <a:rPr lang="en-US" sz="3200" b="0" i="1" smtClean="0">
                        <a:latin typeface="Cambria Math"/>
                      </a:rPr>
                      <m:t>𝑥𝑦</m:t>
                    </m:r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𝑣</m:t>
                    </m:r>
                    <m:r>
                      <a:rPr lang="en-US" sz="3200" i="1">
                        <a:latin typeface="Cambria Math"/>
                      </a:rPr>
                      <m:t>à −6</m:t>
                    </m:r>
                    <m:r>
                      <a:rPr lang="en-US" sz="3200" b="0" i="1" smtClean="0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;        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</a:rPr>
                      <m:t>𝑥𝑦</m:t>
                    </m:r>
                    <m:r>
                      <a:rPr lang="en-US" sz="3200" i="1">
                        <a:latin typeface="Cambria Math"/>
                      </a:rPr>
                      <m:t>  </m:t>
                    </m:r>
                    <m:r>
                      <a:rPr lang="en-US" sz="3200" i="1">
                        <a:latin typeface="Cambria Math"/>
                      </a:rPr>
                      <m:t>𝑣</m:t>
                    </m:r>
                    <m:r>
                      <a:rPr lang="en-US" sz="3200" i="1">
                        <a:latin typeface="Cambria Math"/>
                      </a:rPr>
                      <m:t>à </m:t>
                    </m:r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;        c)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−4</m:t>
                    </m:r>
                    <m:r>
                      <a:rPr lang="en-US" sz="3200" b="0" i="1" smtClean="0">
                        <a:latin typeface="Cambria Math"/>
                      </a:rPr>
                      <m:t>𝑦𝑧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𝑣</m:t>
                    </m:r>
                    <m:r>
                      <a:rPr lang="en-US" sz="3200" i="1">
                        <a:latin typeface="Cambria Math"/>
                      </a:rPr>
                      <m:t>à 4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yz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517374"/>
                <a:ext cx="11353800" cy="2303708"/>
              </a:xfrm>
              <a:prstGeom prst="rect">
                <a:avLst/>
              </a:prstGeom>
              <a:blipFill rotWithShape="1">
                <a:blip r:embed="rId2"/>
                <a:stretch>
                  <a:fillRect l="-1342" r="-1181" b="-39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304800" y="4419600"/>
                <a:ext cx="11353800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US" sz="3200" b="1" u="sng" dirty="0">
                    <a:latin typeface="Times New Roman" pitchFamily="18" charset="0"/>
                    <a:cs typeface="Times New Roman" pitchFamily="18" charset="0"/>
                  </a:rPr>
                  <a:t>Giải:</a:t>
                </a:r>
                <a:endParaRPr lang="en-US" sz="3200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/>
                  <a:t>b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)</m:t>
                    </m:r>
                    <m:r>
                      <a:rPr lang="en-US" sz="3200" b="0" i="1" smtClean="0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𝑥𝑦</m:t>
                    </m:r>
                    <m:r>
                      <a:rPr lang="en-US" sz="3200" i="1">
                        <a:latin typeface="Cambria Math"/>
                      </a:rPr>
                      <m:t>  </m:t>
                    </m:r>
                    <m:r>
                      <a:rPr lang="en-US" sz="3200" i="1">
                        <a:latin typeface="Cambria Math"/>
                      </a:rPr>
                      <m:t>𝑣</m:t>
                    </m:r>
                    <m:r>
                      <a:rPr lang="en-US" sz="3200" i="1">
                        <a:latin typeface="Cambria Math"/>
                      </a:rPr>
                      <m:t>à 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32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phải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4419600"/>
                <a:ext cx="1135380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342" t="-5447" b="-116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39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|0|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|0|6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OTHERS"/>
  <p:tag name="ID" val="54712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|0|6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|0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|0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|0|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|0|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|0|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|0|6.2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3616</TotalTime>
  <Words>2303</Words>
  <Application>Microsoft Office PowerPoint</Application>
  <PresentationFormat>Widescreen</PresentationFormat>
  <Paragraphs>177</Paragraphs>
  <Slides>24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.VnTime</vt:lpstr>
      <vt:lpstr>Arial</vt:lpstr>
      <vt:lpstr>Calibri</vt:lpstr>
      <vt:lpstr>Cambria Math</vt:lpstr>
      <vt:lpstr>Courier New</vt:lpstr>
      <vt:lpstr>Franklin Gothic Book</vt:lpstr>
      <vt:lpstr>Franklin Gothic Medium</vt:lpstr>
      <vt:lpstr>Times</vt:lpstr>
      <vt:lpstr>Times New Roman</vt:lpstr>
      <vt:lpstr>Verdana</vt:lpstr>
      <vt:lpstr>Wingdings</vt:lpstr>
      <vt:lpstr>Wingdings 2</vt:lpstr>
      <vt:lpstr>Office Theme</vt:lpstr>
      <vt:lpstr>Spring</vt:lpstr>
      <vt:lpstr>Angles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Ở NHÀ</vt:lpstr>
      <vt:lpstr>PowerPoint Presentation</vt:lpstr>
    </vt:vector>
  </TitlesOfParts>
  <Company>http://viet4room.com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Manh Cuong</dc:creator>
  <cp:lastModifiedBy>Nguyễn Thị Huyền Ngọc</cp:lastModifiedBy>
  <cp:revision>405</cp:revision>
  <dcterms:created xsi:type="dcterms:W3CDTF">2016-11-26T13:35:55Z</dcterms:created>
  <dcterms:modified xsi:type="dcterms:W3CDTF">2023-07-16T13:28:50Z</dcterms:modified>
</cp:coreProperties>
</file>