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tags/tag25.xml" ContentType="application/vnd.openxmlformats-officedocument.presentationml.tags+xml"/>
  <Override PartName="/ppt/notesSlides/notesSlide10.xml" ContentType="application/vnd.openxmlformats-officedocument.presentationml.notesSlide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98" r:id="rId2"/>
    <p:sldId id="7074" r:id="rId3"/>
    <p:sldId id="7077" r:id="rId4"/>
    <p:sldId id="297" r:id="rId5"/>
    <p:sldId id="299" r:id="rId6"/>
    <p:sldId id="259" r:id="rId7"/>
    <p:sldId id="7075" r:id="rId8"/>
    <p:sldId id="7076" r:id="rId9"/>
    <p:sldId id="300" r:id="rId10"/>
    <p:sldId id="323" r:id="rId11"/>
    <p:sldId id="324" r:id="rId12"/>
    <p:sldId id="326" r:id="rId13"/>
    <p:sldId id="325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8" r:id="rId25"/>
    <p:sldId id="7079" r:id="rId26"/>
    <p:sldId id="7080" r:id="rId27"/>
    <p:sldId id="7081" r:id="rId28"/>
    <p:sldId id="7082" r:id="rId29"/>
    <p:sldId id="321" r:id="rId30"/>
    <p:sldId id="339" r:id="rId3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guyễn Thị Huyền Ngọc" initials="NTHN" lastIdx="4" clrIdx="0"/>
  <p:cmAuthor id="1" name="Ace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0000CC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 autoAdjust="0"/>
    <p:restoredTop sz="94648" autoAdjust="0"/>
  </p:normalViewPr>
  <p:slideViewPr>
    <p:cSldViewPr>
      <p:cViewPr varScale="1">
        <p:scale>
          <a:sx n="65" d="100"/>
          <a:sy n="65" d="100"/>
        </p:scale>
        <p:origin x="82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2B6B66-4E49-4698-9A6E-B86F1FD02C7A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1EBD3D5-20BF-48CE-850B-9EF1AB5D9F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950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34DFD5-D61B-4681-A05D-8F02CBFD52C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8DEC307-B149-4E54-9BF2-FB7C07A26696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554390-FEFE-4EDB-BDCC-5A38260DF96F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218151A-190D-4E73-BA21-F9E0FE83564F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A89768-D986-4403-BDD5-5ACD921A0F4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4718F9-EDAB-4416-A02A-4ACA80787C59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56FB28-8686-45E2-B9CB-969DB5400021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5AE9CD8-EC72-463E-9DBA-3D8B061D143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FEB1A10-CB73-4138-952A-11372FD8D68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78EBB4-5790-45CB-9018-0A6E1DFDFCCF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933CB-1ED8-455A-9AD1-24359166A03D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D0D2-E5C5-4DB2-8531-66282027C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186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77442-8B81-476E-8D01-41EF2811F832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07CB-F7CA-4C83-ADC1-0D42772A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12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E237-C5E5-4E8A-BA74-2B2075E62AAC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92C04-1BD0-45AD-9D35-29248259C4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343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74EE5-E3E5-4084-9D22-B3CC83EFD258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40DB-21B6-4F06-8BF0-9175C9A8E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18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916D4-6991-40FE-B777-0AF3F4947DF7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E0E40-B595-491B-9560-D304DC684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155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821B-F16C-4A6F-9424-2C2153F1A9C7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E6F33-A04A-4DD9-A921-69E455CC63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15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2574E-C98C-485A-8BE1-39134B9ECBD6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7218F-4469-43CD-87E1-C7CA5953E7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729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90652-9D68-4966-845D-B9A62DCE01A9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4E79-8CB2-458A-AA51-4429CEC549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584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511F9-8B44-4689-A8D4-6D2F8196C97F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FE206-5386-4643-8892-4EC210DD2D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75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03996-09F0-4DD9-AAEA-A09735F09482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B4C3-DFF8-48FC-8663-B8B088D3E6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48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C6022-C23B-4037-A424-09B4EF750786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53282-FAC9-46C4-B304-A9A807C640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52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D86699-CF18-4096-BA9A-141E4EC5B466}" type="datetimeFigureOut">
              <a:rPr lang="en-US"/>
              <a:pPr>
                <a:defRPr/>
              </a:pPr>
              <a:t>7/16/2023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3B12D0B-7134-40AA-A834-F8A796C55D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2.png"/><Relationship Id="rId4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4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1.e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3.e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4.png"/><Relationship Id="rId5" Type="http://schemas.openxmlformats.org/officeDocument/2006/relationships/image" Target="../media/image300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3.wmf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8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image" Target="../media/image7.wmf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10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444875" y="1071563"/>
            <a:ext cx="6362700" cy="946150"/>
            <a:chOff x="720" y="1392"/>
            <a:chExt cx="4427" cy="725"/>
          </a:xfrm>
        </p:grpSpPr>
        <p:sp>
          <p:nvSpPr>
            <p:cNvPr id="205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720" y="1392"/>
              <a:ext cx="4416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000" b="1" kern="10" dirty="0">
                  <a:solidFill>
                    <a:srgbClr val="FFFF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Tahoma"/>
                  <a:ea typeface="Tahoma"/>
                  <a:cs typeface="Tahoma"/>
                </a:rPr>
                <a:t>BIỂU THỨC ĐẠI SỐ </a:t>
              </a:r>
            </a:p>
          </p:txBody>
        </p:sp>
        <p:sp>
          <p:nvSpPr>
            <p:cNvPr id="205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731" y="1397"/>
              <a:ext cx="4416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2000" b="1" kern="10" dirty="0">
                <a:solidFill>
                  <a:srgbClr val="FF3399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2052" name="WordArt 13"/>
          <p:cNvSpPr>
            <a:spLocks noChangeArrowheads="1" noChangeShapeType="1" noTextEdit="1"/>
          </p:cNvSpPr>
          <p:nvPr/>
        </p:nvSpPr>
        <p:spPr bwMode="auto">
          <a:xfrm>
            <a:off x="1828800" y="473075"/>
            <a:ext cx="2362200" cy="544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CHƯƠNG I</a:t>
            </a:r>
            <a:endParaRPr lang="en-US" sz="36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81320" dir="2319588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3" name="Picture 10" descr="C:\Users\Acer\Desktop\thuyề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76463"/>
            <a:ext cx="8458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D6B7C50F-F4A7-E284-044A-39B2B71B1B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28600" y="737394"/>
            <a:ext cx="5867400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THỨC: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62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609600" y="1447800"/>
            <a:ext cx="10820400" cy="418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269" name="Object 3"/>
          <p:cNvGraphicFramePr>
            <a:graphicFrameLocks noChangeAspect="1"/>
          </p:cNvGraphicFramePr>
          <p:nvPr/>
        </p:nvGraphicFramePr>
        <p:xfrm>
          <a:off x="1031875" y="2205038"/>
          <a:ext cx="994092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70300" imgH="419100" progId="Equation.DSMT4">
                  <p:embed/>
                </p:oleObj>
              </mc:Choice>
              <mc:Fallback>
                <p:oleObj name="Equation" r:id="rId3" imgW="3670300" imgH="419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2205038"/>
                        <a:ext cx="9940925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2" descr="hocbai1">
            <a:extLst>
              <a:ext uri="{FF2B5EF4-FFF2-40B4-BE49-F238E27FC236}">
                <a16:creationId xmlns:a16="http://schemas.microsoft.com/office/drawing/2014/main" id="{C5EB2CE9-640F-C013-B354-B982CC514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112" y="696912"/>
            <a:ext cx="16398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220663" y="818690"/>
            <a:ext cx="5799137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THỨC: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62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1293813"/>
            <a:ext cx="10820400" cy="50165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Giải: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293" name="Object 3"/>
          <p:cNvGraphicFramePr>
            <a:graphicFrameLocks noChangeAspect="1"/>
          </p:cNvGraphicFramePr>
          <p:nvPr/>
        </p:nvGraphicFramePr>
        <p:xfrm>
          <a:off x="1143000" y="2438400"/>
          <a:ext cx="5216525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5000" imgH="393700" progId="Equation.DSMT4">
                  <p:embed/>
                </p:oleObj>
              </mc:Choice>
              <mc:Fallback>
                <p:oleObj name="Equation" r:id="rId3" imgW="19050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438400"/>
                        <a:ext cx="5216525" cy="1077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4"/>
          <p:cNvGraphicFramePr>
            <a:graphicFrameLocks noChangeAspect="1"/>
          </p:cNvGraphicFramePr>
          <p:nvPr/>
        </p:nvGraphicFramePr>
        <p:xfrm>
          <a:off x="2544763" y="4800600"/>
          <a:ext cx="13716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04222" imgH="200056" progId="Equation.DSMT4">
                  <p:embed/>
                </p:oleObj>
              </mc:Choice>
              <mc:Fallback>
                <p:oleObj name="Equation" r:id="rId5" imgW="704222" imgH="200056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763" y="4800600"/>
                        <a:ext cx="13716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5"/>
          <p:cNvGraphicFramePr>
            <a:graphicFrameLocks noChangeAspect="1"/>
          </p:cNvGraphicFramePr>
          <p:nvPr/>
        </p:nvGraphicFramePr>
        <p:xfrm>
          <a:off x="8305800" y="4495800"/>
          <a:ext cx="196532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160" imgH="399752" progId="Equation.DSMT4">
                  <p:embed/>
                </p:oleObj>
              </mc:Choice>
              <mc:Fallback>
                <p:oleObj name="Equation" r:id="rId7" imgW="685160" imgH="39975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5800" y="4495800"/>
                        <a:ext cx="196532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"/>
    </p:custDataLst>
  </p:cSld>
  <p:clrMapOvr>
    <a:masterClrMapping/>
  </p:clrMapOvr>
  <p:transition spd="slow" advTm="10208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bject 1"/>
          <p:cNvSpPr>
            <a:spLocks noChangeAspect="1" noChangeArrowheads="1"/>
          </p:cNvSpPr>
          <p:nvPr/>
        </p:nvSpPr>
        <p:spPr bwMode="auto">
          <a:xfrm>
            <a:off x="5913438" y="3187700"/>
            <a:ext cx="3651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762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152400" y="718553"/>
            <a:ext cx="5715000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"/>
              <p:cNvSpPr>
                <a:spLocks noChangeArrowheads="1"/>
              </p:cNvSpPr>
              <p:nvPr/>
            </p:nvSpPr>
            <p:spPr bwMode="auto">
              <a:xfrm>
                <a:off x="350838" y="1339798"/>
                <a:ext cx="11125200" cy="1280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3200" b="1" u="sng" dirty="0">
                    <a:latin typeface="Times New Roman" pitchFamily="18" charset="0"/>
                    <a:cs typeface="Times New Roman" pitchFamily="18" charset="0"/>
                  </a:rPr>
                  <a:t>Ví </a:t>
                </a:r>
                <a:r>
                  <a:rPr lang="en-US" altLang="en-US" sz="3200" b="1" u="sng" dirty="0" err="1">
                    <a:latin typeface="Times New Roman" pitchFamily="18" charset="0"/>
                    <a:cs typeface="Times New Roman" pitchFamily="18" charset="0"/>
                  </a:rPr>
                  <a:t>dụ</a:t>
                </a:r>
                <a:r>
                  <a:rPr lang="en-US" altLang="en-US" sz="3200" b="1" u="sng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b="1" dirty="0">
                    <a:latin typeface="Times New Roman" pitchFamily="18" charset="0"/>
                    <a:cs typeface="Times New Roman" pitchFamily="18" charset="0"/>
                  </a:rPr>
                  <a:t>2. </a:t>
                </a:r>
              </a:p>
              <a:p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−4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y</m:t>
                    </m:r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+4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tại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=3;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f>
                      <m:f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838" y="1339798"/>
                <a:ext cx="11125200" cy="1280159"/>
              </a:xfrm>
              <a:prstGeom prst="rect">
                <a:avLst/>
              </a:prstGeom>
              <a:blipFill>
                <a:blip r:embed="rId4"/>
                <a:stretch>
                  <a:fillRect l="-1425" t="-6667" b="-57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600200" y="3015247"/>
            <a:ext cx="7772400" cy="3124200"/>
            <a:chOff x="1981200" y="2667000"/>
            <a:chExt cx="7772400" cy="3124200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5363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81439119"/>
                    </p:ext>
                  </p:extLst>
                </p:nvPr>
              </p:nvGraphicFramePr>
              <p:xfrm>
                <a:off x="2362200" y="3962400"/>
                <a:ext cx="4818063" cy="1828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5" imgW="1828800" imgH="635000" progId="Equation.DSMT4">
                        <p:embed/>
                      </p:oleObj>
                    </mc:Choice>
                    <mc:Fallback>
                      <p:oleObj name="Equation" r:id="rId5" imgW="1828800" imgH="6350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2200" y="3962400"/>
                              <a:ext cx="4818063" cy="1828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5363" name="Object 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81439119"/>
                    </p:ext>
                  </p:extLst>
                </p:nvPr>
              </p:nvGraphicFramePr>
              <p:xfrm>
                <a:off x="2362200" y="3962400"/>
                <a:ext cx="4818063" cy="18288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3342" name="Equation" r:id="rId7" imgW="1828800" imgH="635000" progId="Equation.DSMT4">
                        <p:embed/>
                      </p:oleObj>
                    </mc:Choice>
                    <mc:Fallback>
                      <p:oleObj name="Equation" r:id="rId7" imgW="1828800" imgH="635000" progId="Equation.DSMT4">
                        <p:embed/>
                        <p:pic>
                          <p:nvPicPr>
                            <p:cNvPr id="0" name="Object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362200" y="3962400"/>
                              <a:ext cx="4818063" cy="182880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2"/>
                <p:cNvSpPr>
                  <a:spLocks noChangeArrowheads="1"/>
                </p:cNvSpPr>
                <p:nvPr/>
              </p:nvSpPr>
              <p:spPr bwMode="auto">
                <a:xfrm>
                  <a:off x="1981200" y="2667000"/>
                  <a:ext cx="7772400" cy="12801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en-US" sz="3200" b="1" u="sng" dirty="0">
                      <a:latin typeface="Times New Roman" pitchFamily="18" charset="0"/>
                      <a:cs typeface="Times New Roman" pitchFamily="18" charset="0"/>
                    </a:rPr>
                    <a:t>Giải:</a:t>
                  </a:r>
                  <a:endParaRPr lang="en-US" altLang="en-US" sz="3200" b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Thay</a:t>
                  </a:r>
                  <a14:m>
                    <m:oMath xmlns:m="http://schemas.openxmlformats.org/officeDocument/2006/math"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=3;</m:t>
                      </m:r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altLang="en-US" sz="3200" b="0" i="1" smtClean="0"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3200" b="0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</m:oMath>
                  </a14:m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vào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đa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A ta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được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9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81200" y="2667000"/>
                  <a:ext cx="7772400" cy="128015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961" t="-6699" b="-5742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12" descr="hocbai1">
            <a:extLst>
              <a:ext uri="{FF2B5EF4-FFF2-40B4-BE49-F238E27FC236}">
                <a16:creationId xmlns:a16="http://schemas.microsoft.com/office/drawing/2014/main" id="{3197BA77-CFD4-B01C-D1AD-293E62C1D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14348"/>
            <a:ext cx="16398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95325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THỨC: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62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609600" y="1293813"/>
            <a:ext cx="10820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Cho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2293" name="Object 3"/>
          <p:cNvGraphicFramePr>
            <a:graphicFrameLocks noChangeAspect="1"/>
          </p:cNvGraphicFramePr>
          <p:nvPr/>
        </p:nvGraphicFramePr>
        <p:xfrm>
          <a:off x="1355725" y="2136775"/>
          <a:ext cx="76866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06700" imgH="444500" progId="Equation.DSMT4">
                  <p:embed/>
                </p:oleObj>
              </mc:Choice>
              <mc:Fallback>
                <p:oleObj name="Equation" r:id="rId3" imgW="28067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5725" y="2136775"/>
                        <a:ext cx="768667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loud 5"/>
          <p:cNvSpPr/>
          <p:nvPr/>
        </p:nvSpPr>
        <p:spPr>
          <a:xfrm>
            <a:off x="9788524" y="924925"/>
            <a:ext cx="2327275" cy="1513475"/>
          </a:xfrm>
          <a:prstGeom prst="cloud">
            <a:avLst/>
          </a:prstGeom>
          <a:solidFill>
            <a:srgbClr val="DAEC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2292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0" y="695325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THỨC: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62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639763" y="1219200"/>
            <a:ext cx="33988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317" name="Object 3"/>
          <p:cNvGraphicFramePr>
            <a:graphicFrameLocks noChangeAspect="1"/>
          </p:cNvGraphicFramePr>
          <p:nvPr/>
        </p:nvGraphicFramePr>
        <p:xfrm>
          <a:off x="3962400" y="1524000"/>
          <a:ext cx="33051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5977" imgH="444307" progId="Equation.DSMT4">
                  <p:embed/>
                </p:oleObj>
              </mc:Choice>
              <mc:Fallback>
                <p:oleObj name="Equation" r:id="rId3" imgW="1205977" imgH="444307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24000"/>
                        <a:ext cx="3305175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4"/>
          <p:cNvGraphicFramePr>
            <a:graphicFrameLocks noChangeAspect="1"/>
          </p:cNvGraphicFramePr>
          <p:nvPr/>
        </p:nvGraphicFramePr>
        <p:xfrm>
          <a:off x="3962400" y="2895600"/>
          <a:ext cx="67484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31342" imgH="447607" progId="Equation.DSMT4">
                  <p:embed/>
                </p:oleObj>
              </mc:Choice>
              <mc:Fallback>
                <p:oleObj name="Equation" r:id="rId5" imgW="2331342" imgH="44760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95600"/>
                        <a:ext cx="67484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"/>
          <p:cNvGraphicFramePr>
            <a:graphicFrameLocks noChangeAspect="1"/>
          </p:cNvGraphicFramePr>
          <p:nvPr/>
        </p:nvGraphicFramePr>
        <p:xfrm>
          <a:off x="2743200" y="4191000"/>
          <a:ext cx="33893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65684" imgH="447607" progId="Equation.DSMT4">
                  <p:embed/>
                </p:oleObj>
              </mc:Choice>
              <mc:Fallback>
                <p:oleObj name="Equation" r:id="rId7" imgW="1065684" imgH="447607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91000"/>
                        <a:ext cx="33893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2"/>
          <p:cNvGraphicFramePr>
            <a:graphicFrameLocks noChangeAspect="1"/>
          </p:cNvGraphicFramePr>
          <p:nvPr/>
        </p:nvGraphicFramePr>
        <p:xfrm>
          <a:off x="2438400" y="5105400"/>
          <a:ext cx="1600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2373" imgH="200056" progId="Equation.DSMT4">
                  <p:embed/>
                </p:oleObj>
              </mc:Choice>
              <mc:Fallback>
                <p:oleObj name="Equation" r:id="rId9" imgW="542373" imgH="200056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05400"/>
                        <a:ext cx="16002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3"/>
          <p:cNvGraphicFramePr>
            <a:graphicFrameLocks noChangeAspect="1"/>
          </p:cNvGraphicFramePr>
          <p:nvPr/>
        </p:nvGraphicFramePr>
        <p:xfrm>
          <a:off x="2362200" y="5881688"/>
          <a:ext cx="1887538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99560" imgH="190341" progId="Equation.DSMT4">
                  <p:embed/>
                </p:oleObj>
              </mc:Choice>
              <mc:Fallback>
                <p:oleObj name="Equation" r:id="rId11" imgW="599560" imgH="190341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881688"/>
                        <a:ext cx="1887538" cy="51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39763" y="2743200"/>
            <a:ext cx="339248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5105400"/>
            <a:ext cx="5867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09600" y="5867400"/>
            <a:ext cx="601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561975" y="4305300"/>
            <a:ext cx="883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                                   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</p:spTree>
    <p:custDataLst>
      <p:tags r:id="rId1"/>
    </p:custDataLst>
  </p:cSld>
  <p:clrMapOvr>
    <a:masterClrMapping/>
  </p:clrMapOvr>
  <p:transition spd="slow" advTm="10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0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-228600" y="787400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THỨC: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6200" y="10160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4800" y="1317073"/>
            <a:ext cx="12115800" cy="5509200"/>
            <a:chOff x="304800" y="1317073"/>
            <a:chExt cx="12115800" cy="5509200"/>
          </a:xfrm>
        </p:grpSpPr>
        <p:pic>
          <p:nvPicPr>
            <p:cNvPr id="14340" name="Picture 12" descr="A brick wall with a clock in the center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0687" y="2552700"/>
              <a:ext cx="4919913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8415087" y="5511800"/>
              <a:ext cx="2057400" cy="58420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en-US" alt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  <a:endPara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304800" y="1317073"/>
                  <a:ext cx="7195887" cy="5509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just"/>
                  <a:r>
                    <a:rPr lang="en-US" altLang="en-US" sz="3200" b="1" u="sng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Vận </a:t>
                  </a:r>
                  <a:r>
                    <a:rPr lang="en-US" altLang="en-US" sz="3200" b="1" u="sng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dụng</a:t>
                  </a:r>
                  <a:r>
                    <a:rPr lang="en-US" altLang="en-US" sz="3200" b="1" u="sng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1. </a:t>
                  </a:r>
                </a:p>
                <a:p>
                  <a:pPr algn="just"/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Một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bức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tường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thang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có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cửa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sổ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tròn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các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kích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thước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như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1 (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bằng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m).</a:t>
                  </a:r>
                </a:p>
                <a:p>
                  <a:pPr algn="just"/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Viết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thức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biểu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thị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diện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bức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tường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(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cửa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sổ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).</a:t>
                  </a:r>
                </a:p>
                <a:p>
                  <a:pPr algn="just"/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giá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trị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diện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trên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khi</a:t>
                  </a:r>
                  <a:endParaRPr lang="vi-VN" altLang="en-US" sz="32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𝑎</m:t>
                      </m:r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=2</m:t>
                      </m:r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; </m:t>
                      </m:r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h</m:t>
                      </m:r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=3</m:t>
                      </m:r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𝑚</m:t>
                      </m:r>
                      <m:r>
                        <a:rPr lang="en-US" altLang="en-US" sz="3200" b="0" i="1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r</m:t>
                      </m:r>
                      <m:r>
                        <a:rPr lang="en-US" altLang="en-US" sz="32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=0,5</m:t>
                      </m:r>
                      <m:r>
                        <m:rPr>
                          <m:sty m:val="p"/>
                        </m:rPr>
                        <a:rPr lang="en-US" altLang="en-US" sz="32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m</m:t>
                      </m:r>
                      <m:r>
                        <a:rPr lang="en-US" altLang="en-US" sz="3200" b="0" i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en-US" sz="32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l</m:t>
                          </m:r>
                          <m:r>
                            <a:rPr lang="en-US" altLang="en-US" sz="32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ấ</m:t>
                          </m:r>
                          <m:r>
                            <m:rPr>
                              <m:sty m:val="p"/>
                            </m:rPr>
                            <a:rPr lang="en-US" altLang="en-US" sz="32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y</m:t>
                          </m:r>
                          <m:r>
                            <a:rPr lang="en-US" altLang="en-US" sz="3200" b="0" i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 </m:t>
                          </m:r>
                          <m:r>
                            <a:rPr lang="el-GR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𝜋</m:t>
                          </m:r>
                          <m:r>
                            <a:rPr lang="en-US" alt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=3,14</m:t>
                          </m:r>
                        </m:e>
                      </m:d>
                      <m:r>
                        <a:rPr lang="vi-VN" altLang="en-US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; </m:t>
                      </m:r>
                    </m:oMath>
                  </a14:m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làm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tròn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kết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quả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đến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hàng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phần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trăm</a:t>
                  </a:r>
                  <a:r>
                    <a:rPr lang="en-US" altLang="en-US" sz="32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  <a:p>
                  <a:pPr algn="just"/>
                  <a:endParaRPr lang="en-US" altLang="en-US" sz="32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7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04800" y="1317073"/>
                  <a:ext cx="7195887" cy="5509200"/>
                </a:xfrm>
                <a:prstGeom prst="rect">
                  <a:avLst/>
                </a:prstGeom>
                <a:blipFill>
                  <a:blip r:embed="rId4"/>
                  <a:stretch>
                    <a:fillRect l="-2119" t="-1549" r="-211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9E5936D3-C45F-C720-C964-DEEC07BC33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629" y="940799"/>
            <a:ext cx="1108666" cy="1108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253DC1-2EB3-18DE-9BB7-06787FB950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7211" y="758895"/>
            <a:ext cx="1632163" cy="11163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02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52400" y="711200"/>
            <a:ext cx="69342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THỨC: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762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23863" y="1143000"/>
            <a:ext cx="7467600" cy="30464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FontTx/>
              <a:buAutoNum type="alphaLcParenR"/>
              <a:defRPr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Tx/>
              <a:buAutoNum type="alphaLcParenR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97259"/>
              </p:ext>
            </p:extLst>
          </p:nvPr>
        </p:nvGraphicFramePr>
        <p:xfrm>
          <a:off x="1895475" y="2819400"/>
          <a:ext cx="4527550" cy="141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68480" imgH="457200" progId="Equation.DSMT4">
                  <p:embed/>
                </p:oleObj>
              </mc:Choice>
              <mc:Fallback>
                <p:oleObj name="Equation" r:id="rId3" imgW="196848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2819400"/>
                        <a:ext cx="4527550" cy="141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792835"/>
              </p:ext>
            </p:extLst>
          </p:nvPr>
        </p:nvGraphicFramePr>
        <p:xfrm>
          <a:off x="844550" y="4649788"/>
          <a:ext cx="663098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08080" imgH="419040" progId="Equation.DSMT4">
                  <p:embed/>
                </p:oleObj>
              </mc:Choice>
              <mc:Fallback>
                <p:oleObj name="Equation" r:id="rId5" imgW="290808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550" y="4649788"/>
                        <a:ext cx="663098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609600" y="4167188"/>
            <a:ext cx="7467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2" descr="A brick wall with a clock in the center&#10;&#10;Description automatically generate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8" y="1876425"/>
            <a:ext cx="486251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8809038" y="4800600"/>
            <a:ext cx="20574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kern="10" dirty="0"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Rectangle 5"/>
          <p:cNvSpPr>
            <a:spLocks noChangeArrowheads="1"/>
          </p:cNvSpPr>
          <p:nvPr/>
        </p:nvSpPr>
        <p:spPr bwMode="auto">
          <a:xfrm>
            <a:off x="914400" y="4267200"/>
            <a:ext cx="10874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i="1" u="sng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12268" y="1201737"/>
            <a:ext cx="11606212" cy="2900637"/>
            <a:chOff x="224457" y="1489302"/>
            <a:chExt cx="11605593" cy="2900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38" name="Rectangle 5"/>
                <p:cNvSpPr>
                  <a:spLocks noChangeArrowheads="1"/>
                </p:cNvSpPr>
                <p:nvPr/>
              </p:nvSpPr>
              <p:spPr bwMode="auto">
                <a:xfrm>
                  <a:off x="1291121" y="2024224"/>
                  <a:ext cx="7046429" cy="20730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Để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tính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thể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tích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hộp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chữ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nhật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ở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Hình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2,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bạn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An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viết</a:t>
                  </a:r>
                  <a:r>
                    <a:rPr lang="vi-VN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𝑽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𝟑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.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𝟐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𝒙</m:t>
                      </m:r>
                    </m:oMath>
                  </a14:m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,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còn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bạn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Tâm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viết</a:t>
                  </a:r>
                  <a:r>
                    <a:rPr lang="vi-VN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𝑽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𝟔</m:t>
                      </m:r>
                      <m:sSup>
                        <m:sSupPr>
                          <m:ctrlPr>
                            <a:rPr lang="vi-VN" alt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vi-VN" alt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alt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altLang="en-US" sz="3200" b="1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𝒚</m:t>
                      </m:r>
                    </m:oMath>
                  </a14:m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Nêu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nhận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xét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về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kết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quả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của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hai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altLang="en-US" sz="3200" dirty="0" err="1">
                      <a:latin typeface="Times New Roman" pitchFamily="18" charset="0"/>
                      <a:cs typeface="Times New Roman" pitchFamily="18" charset="0"/>
                    </a:rPr>
                    <a:t>bạn</a:t>
                  </a:r>
                  <a:r>
                    <a:rPr lang="en-US" altLang="en-US" sz="32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8438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91121" y="2024224"/>
                  <a:ext cx="7046429" cy="2073091"/>
                </a:xfrm>
                <a:prstGeom prst="rect">
                  <a:avLst/>
                </a:prstGeom>
                <a:blipFill>
                  <a:blip r:embed="rId4"/>
                  <a:stretch>
                    <a:fillRect l="-2249" t="-4118" r="-1211" b="-852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8439" name="Picture 6" descr="A rectangular object with lines and numbers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550" y="1567025"/>
              <a:ext cx="3492500" cy="2320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6" descr="C:\Users\Acer\Desktop\o 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57" y="1489302"/>
              <a:ext cx="918544" cy="77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9155713" y="3804927"/>
              <a:ext cx="14478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b="1" dirty="0">
                  <a:latin typeface="Times New Roman" pitchFamily="18" charset="0"/>
                  <a:cs typeface="Times New Roman" pitchFamily="18" charset="0"/>
                </a:rPr>
                <a:t> 2</a:t>
              </a:r>
            </a:p>
          </p:txBody>
        </p:sp>
      </p:grpSp>
      <p:sp>
        <p:nvSpPr>
          <p:cNvPr id="2" name="Frame 1">
            <a:extLst>
              <a:ext uri="{FF2B5EF4-FFF2-40B4-BE49-F238E27FC236}">
                <a16:creationId xmlns:a16="http://schemas.microsoft.com/office/drawing/2014/main" id="{B0464EB2-B624-2398-DE8B-CEC314D725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2" descr="hocbai1">
            <a:extLst>
              <a:ext uri="{FF2B5EF4-FFF2-40B4-BE49-F238E27FC236}">
                <a16:creationId xmlns:a16="http://schemas.microsoft.com/office/drawing/2014/main" id="{2CF19EA1-036A-D8A7-02AE-3DB59A53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9556"/>
            <a:ext cx="16398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595438"/>
            <a:ext cx="7715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062038" y="1716088"/>
            <a:ext cx="11063287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vi-VN" altLang="en-US" sz="3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15888" y="863600"/>
            <a:ext cx="5805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ĐƠN THỨC THU GỌN: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900" y="17780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762000" y="1103313"/>
            <a:ext cx="11201400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i="1" dirty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0 )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Ta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0 )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d) Khi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47713" y="615950"/>
            <a:ext cx="5805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ĐƠN THỨC THU GỌN: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9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MH_Others_2"/>
          <p:cNvSpPr/>
          <p:nvPr>
            <p:custDataLst>
              <p:tags r:id="rId2"/>
            </p:custDataLst>
          </p:nvPr>
        </p:nvSpPr>
        <p:spPr>
          <a:xfrm flipH="1">
            <a:off x="258763" y="230188"/>
            <a:ext cx="4106862" cy="849312"/>
          </a:xfrm>
          <a:prstGeom prst="homePlate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4077" b="1" dirty="0">
                <a:solidFill>
                  <a:srgbClr val="FF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NỘI DUNG</a:t>
            </a:r>
            <a:endParaRPr lang="zh-CN" altLang="en-US" sz="4077" b="1" dirty="0">
              <a:solidFill>
                <a:srgbClr val="FFFFFF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5" name="MH_Others_1"/>
          <p:cNvCxnSpPr>
            <a:cxnSpLocks/>
          </p:cNvCxnSpPr>
          <p:nvPr>
            <p:custDataLst>
              <p:tags r:id="rId3"/>
            </p:custDataLst>
          </p:nvPr>
        </p:nvCxnSpPr>
        <p:spPr>
          <a:xfrm>
            <a:off x="1966913" y="1785938"/>
            <a:ext cx="34925" cy="351631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H_Number_1"/>
          <p:cNvSpPr/>
          <p:nvPr>
            <p:custDataLst>
              <p:tags r:id="rId4"/>
            </p:custDataLst>
          </p:nvPr>
        </p:nvSpPr>
        <p:spPr>
          <a:xfrm>
            <a:off x="1966913" y="1785938"/>
            <a:ext cx="428625" cy="24765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370" b="1" dirty="0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1" name="Shape 539"/>
          <p:cNvSpPr/>
          <p:nvPr/>
        </p:nvSpPr>
        <p:spPr>
          <a:xfrm>
            <a:off x="2397125" y="1457325"/>
            <a:ext cx="7127875" cy="903288"/>
          </a:xfrm>
          <a:prstGeom prst="roundRect">
            <a:avLst>
              <a:gd name="adj" fmla="val 19953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761" tIns="50761" rIns="50761" bIns="50761" anchor="ctr"/>
          <a:lstStyle/>
          <a:p>
            <a:pPr indent="239713" algn="just">
              <a:lnSpc>
                <a:spcPct val="115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hape 539"/>
          <p:cNvSpPr/>
          <p:nvPr/>
        </p:nvSpPr>
        <p:spPr>
          <a:xfrm>
            <a:off x="2435225" y="3124200"/>
            <a:ext cx="7242175" cy="942975"/>
          </a:xfrm>
          <a:prstGeom prst="roundRect">
            <a:avLst>
              <a:gd name="adj" fmla="val 19953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761" tIns="50761" rIns="50761" bIns="50761" anchor="ctr"/>
          <a:lstStyle/>
          <a:p>
            <a:pPr indent="239713" algn="just">
              <a:lnSpc>
                <a:spcPct val="115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đẳng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MH_Number_1"/>
          <p:cNvSpPr/>
          <p:nvPr>
            <p:custDataLst>
              <p:tags r:id="rId5"/>
            </p:custDataLst>
          </p:nvPr>
        </p:nvSpPr>
        <p:spPr>
          <a:xfrm>
            <a:off x="1981200" y="3548063"/>
            <a:ext cx="430213" cy="246062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370" b="1" dirty="0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Number_1"/>
          <p:cNvSpPr/>
          <p:nvPr>
            <p:custDataLst>
              <p:tags r:id="rId6"/>
            </p:custDataLst>
          </p:nvPr>
        </p:nvSpPr>
        <p:spPr>
          <a:xfrm>
            <a:off x="2009775" y="5054600"/>
            <a:ext cx="428625" cy="24765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zh-CN" altLang="en-US" sz="2370" b="1" dirty="0">
              <a:solidFill>
                <a:srgbClr val="FFFFFF"/>
              </a:solidFill>
              <a:latin typeface="Helvetica" panose="020B060402020203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2" name="Shape 539"/>
          <p:cNvSpPr/>
          <p:nvPr/>
        </p:nvSpPr>
        <p:spPr>
          <a:xfrm>
            <a:off x="2444750" y="4724400"/>
            <a:ext cx="6359525" cy="830263"/>
          </a:xfrm>
          <a:prstGeom prst="roundRect">
            <a:avLst>
              <a:gd name="adj" fmla="val 19953"/>
            </a:avLst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0761" tIns="50761" rIns="50761" bIns="50761" anchor="ctr"/>
          <a:lstStyle/>
          <a:p>
            <a:pPr indent="239713" algn="just">
              <a:lnSpc>
                <a:spcPct val="115000"/>
              </a:lnSpc>
              <a:spcBef>
                <a:spcPts val="288"/>
              </a:spcBef>
              <a:spcAft>
                <a:spcPts val="288"/>
              </a:spcAft>
              <a:defRPr/>
            </a:pP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4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0857FA48-4A3A-F3EC-AC61-EF0F81D77A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1" grpId="0" animBg="1"/>
      <p:bldP spid="12" grpId="0" animBg="1"/>
      <p:bldP spid="15" grpId="0" animBg="1"/>
      <p:bldP spid="16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327819" y="1813718"/>
            <a:ext cx="117173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altLang="en-US" sz="3200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94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291536"/>
              </p:ext>
            </p:extLst>
          </p:nvPr>
        </p:nvGraphicFramePr>
        <p:xfrm>
          <a:off x="609600" y="3399503"/>
          <a:ext cx="8229600" cy="136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07591" imgH="399752" progId="Equation.DSMT4">
                  <p:embed/>
                </p:oleObj>
              </mc:Choice>
              <mc:Fallback>
                <p:oleObj name="Equation" r:id="rId4" imgW="2407591" imgH="39975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99503"/>
                        <a:ext cx="8229600" cy="136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381000" y="773113"/>
            <a:ext cx="580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ĐƠN THỨC THU GỌN: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889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pic>
        <p:nvPicPr>
          <p:cNvPr id="2" name="Picture 12" descr="hocbai1">
            <a:extLst>
              <a:ext uri="{FF2B5EF4-FFF2-40B4-BE49-F238E27FC236}">
                <a16:creationId xmlns:a16="http://schemas.microsoft.com/office/drawing/2014/main" id="{D9672C51-1324-E45A-36E1-465BBA14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112" y="696912"/>
            <a:ext cx="16398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533400" y="804863"/>
            <a:ext cx="58054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ĐƠN THỨC THU GỌN: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889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902913" y="1128578"/>
            <a:ext cx="9210675" cy="12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eaLnBrk="1" hangingPunct="1">
              <a:lnSpc>
                <a:spcPct val="150000"/>
              </a:lnSpc>
              <a:buFontTx/>
              <a:buAutoNum type="alphaLcParenR"/>
              <a:defRPr/>
            </a:pP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"/>
              <p:cNvSpPr txBox="1">
                <a:spLocks noChangeArrowheads="1"/>
              </p:cNvSpPr>
              <p:nvPr/>
            </p:nvSpPr>
            <p:spPr bwMode="auto">
              <a:xfrm>
                <a:off x="762000" y="3302000"/>
                <a:ext cx="97536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vi-VN" alt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vi-VN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vi-VN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vi-VN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vi-VN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vi-VN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vi-VN" alt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−1</m:t>
                    </m:r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3+2+1=6</m:t>
                    </m:r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12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3302000"/>
                <a:ext cx="9753600" cy="584775"/>
              </a:xfrm>
              <a:prstGeom prst="rect">
                <a:avLst/>
              </a:prstGeom>
              <a:blipFill>
                <a:blip r:embed="rId4"/>
                <a:stretch>
                  <a:fillRect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4"/>
              <p:cNvSpPr txBox="1">
                <a:spLocks noChangeArrowheads="1"/>
              </p:cNvSpPr>
              <p:nvPr/>
            </p:nvSpPr>
            <p:spPr bwMode="auto">
              <a:xfrm>
                <a:off x="609600" y="3962400"/>
                <a:ext cx="7696200" cy="65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0;</a:t>
                </a:r>
              </a:p>
            </p:txBody>
          </p:sp>
        </mc:Choice>
        <mc:Fallback xmlns="">
          <p:sp>
            <p:nvSpPr>
              <p:cNvPr id="9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3962400"/>
                <a:ext cx="7696200" cy="654025"/>
              </a:xfrm>
              <a:prstGeom prst="rect">
                <a:avLst/>
              </a:prstGeom>
              <a:blipFill rotWithShape="1">
                <a:blip r:embed="rId5"/>
                <a:stretch>
                  <a:fillRect t="-5607" b="-2616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4"/>
              <p:cNvSpPr txBox="1">
                <a:spLocks noChangeArrowheads="1"/>
              </p:cNvSpPr>
              <p:nvPr/>
            </p:nvSpPr>
            <p:spPr bwMode="auto">
              <a:xfrm>
                <a:off x="748300" y="4648200"/>
                <a:ext cx="10986500" cy="1980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. 3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thu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gọn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−2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. 3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𝑦</m:t>
                    </m:r>
                    <m:sSup>
                      <m:sSup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200" i="1">
                        <a:latin typeface="Cambria Math" panose="02040503050406030204" pitchFamily="18" charset="0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vi-VN" alt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3;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sSup>
                      <m:sSup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xuất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hiện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lần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4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300" y="4648200"/>
                <a:ext cx="10986500" cy="1980542"/>
              </a:xfrm>
              <a:prstGeom prst="rect">
                <a:avLst/>
              </a:prstGeom>
              <a:blipFill>
                <a:blip r:embed="rId6"/>
                <a:stretch>
                  <a:fillRect l="-1443" r="-943" b="-89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EC3375-1AA5-9DFC-694A-C1FE6AC7B0C3}"/>
                  </a:ext>
                </a:extLst>
              </p:cNvPr>
              <p:cNvSpPr txBox="1"/>
              <p:nvPr/>
            </p:nvSpPr>
            <p:spPr>
              <a:xfrm>
                <a:off x="880790" y="2408950"/>
                <a:ext cx="9067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alt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  <m:r>
                      <a:rPr lang="vi-VN" alt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𝑥𝑦𝑧</m:t>
                    </m:r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3</m:t>
                    </m:r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vi-VN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1+1+1=3</m:t>
                    </m:r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3EC3375-1AA5-9DFC-694A-C1FE6AC7B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90" y="2408950"/>
                <a:ext cx="9067800" cy="584775"/>
              </a:xfrm>
              <a:prstGeom prst="rect">
                <a:avLst/>
              </a:prstGeom>
              <a:blipFill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1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360363" y="1600200"/>
            <a:ext cx="1171733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b) Thu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508" name="Object 8"/>
          <p:cNvGraphicFramePr>
            <a:graphicFrameLocks noChangeAspect="1"/>
          </p:cNvGraphicFramePr>
          <p:nvPr/>
        </p:nvGraphicFramePr>
        <p:xfrm>
          <a:off x="1201738" y="2754313"/>
          <a:ext cx="6386512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33600" imgH="228600" progId="Equation.DSMT4">
                  <p:embed/>
                </p:oleObj>
              </mc:Choice>
              <mc:Fallback>
                <p:oleObj name="Equation" r:id="rId4" imgW="21336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2754313"/>
                        <a:ext cx="6386512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9"/>
          <p:cNvGraphicFramePr>
            <a:graphicFrameLocks noChangeAspect="1"/>
          </p:cNvGraphicFramePr>
          <p:nvPr/>
        </p:nvGraphicFramePr>
        <p:xfrm>
          <a:off x="1066800" y="3886200"/>
          <a:ext cx="62452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2000" imgH="393700" progId="Equation.DSMT4">
                  <p:embed/>
                </p:oleObj>
              </mc:Choice>
              <mc:Fallback>
                <p:oleObj name="Equation" r:id="rId6" imgW="2032000" imgH="3937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86200"/>
                        <a:ext cx="6245225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381000" y="1112838"/>
            <a:ext cx="580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ĐƠN THỨC THU GỌN:</a:t>
            </a: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8900" y="101600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8"/>
          <p:cNvSpPr>
            <a:spLocks noChangeArrowheads="1"/>
          </p:cNvSpPr>
          <p:nvPr/>
        </p:nvSpPr>
        <p:spPr bwMode="auto">
          <a:xfrm>
            <a:off x="747713" y="1287463"/>
            <a:ext cx="108759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i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i="1" u="sng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luỹ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nay,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ta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747713" y="703263"/>
            <a:ext cx="58054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ĐƠN THỨC THU GỌN: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9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88900" y="26988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228600" y="1143000"/>
            <a:ext cx="109728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u="sng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3200" b="1" u="sng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en-US" sz="3200" dirty="0"/>
          </a:p>
        </p:txBody>
      </p:sp>
      <p:graphicFrame>
        <p:nvGraphicFramePr>
          <p:cNvPr id="23557" name="Object 1"/>
          <p:cNvGraphicFramePr>
            <a:graphicFrameLocks noChangeAspect="1"/>
          </p:cNvGraphicFramePr>
          <p:nvPr/>
        </p:nvGraphicFramePr>
        <p:xfrm>
          <a:off x="1371600" y="2286000"/>
          <a:ext cx="8534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200400" imgH="228600" progId="Equation.DSMT4">
                  <p:embed/>
                </p:oleObj>
              </mc:Choice>
              <mc:Fallback>
                <p:oleObj name="Equation" r:id="rId3" imgW="32004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86000"/>
                        <a:ext cx="85344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Rectangle 2"/>
          <p:cNvSpPr>
            <a:spLocks noChangeArrowheads="1"/>
          </p:cNvSpPr>
          <p:nvPr/>
        </p:nvSpPr>
        <p:spPr bwMode="auto">
          <a:xfrm>
            <a:off x="4470400" y="2924175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610" name="TextBox 4"/>
          <p:cNvSpPr txBox="1">
            <a:spLocks noChangeArrowheads="1"/>
          </p:cNvSpPr>
          <p:nvPr/>
        </p:nvSpPr>
        <p:spPr bwMode="auto">
          <a:xfrm>
            <a:off x="304800" y="635000"/>
            <a:ext cx="580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ĐƠN THỨC THU GỌN: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4"/>
              <p:cNvSpPr txBox="1">
                <a:spLocks noChangeArrowheads="1"/>
              </p:cNvSpPr>
              <p:nvPr/>
            </p:nvSpPr>
            <p:spPr bwMode="auto">
              <a:xfrm>
                <a:off x="269015" y="3517856"/>
                <a:ext cx="1166288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12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=12.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en-US" sz="3200" b="0" i="0" smtClean="0">
                            <a:latin typeface="Cambria Math"/>
                            <a:cs typeface="Times New Roman" pitchFamily="18" charset="0"/>
                          </a:rPr>
                          <m:t>.  </m:t>
                        </m:r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=12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12,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4;</a:t>
                </a:r>
              </a:p>
            </p:txBody>
          </p:sp>
        </mc:Choice>
        <mc:Fallback xmlns="">
          <p:sp>
            <p:nvSpPr>
              <p:cNvPr id="11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9015" y="3517856"/>
                <a:ext cx="11662881" cy="584775"/>
              </a:xfrm>
              <a:prstGeom prst="rect">
                <a:avLst/>
              </a:prstGeom>
              <a:blipFill>
                <a:blip r:embed="rId5"/>
                <a:stretch>
                  <a:fillRect l="-1307"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4"/>
              <p:cNvSpPr txBox="1">
                <a:spLocks noChangeArrowheads="1"/>
              </p:cNvSpPr>
              <p:nvPr/>
            </p:nvSpPr>
            <p:spPr bwMode="auto">
              <a:xfrm>
                <a:off x="278847" y="4316606"/>
                <a:ext cx="1166288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altLang="en-US" sz="32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en-US" sz="32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altLang="en-US" sz="3200" b="0" i="1" dirty="0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d>
                      <m:dPr>
                        <m:ctrlPr>
                          <a:rPr lang="en-US" altLang="en-US" sz="32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alt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alt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  <m:r>
                      <a:rPr lang="en-US" altLang="en-US" sz="3200" b="0" i="1" dirty="0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=−2.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en-US" sz="3200" b="0" i="0" smtClean="0">
                            <a:latin typeface="Cambria Math"/>
                            <a:cs typeface="Times New Roman" pitchFamily="18" charset="0"/>
                          </a:rPr>
                          <m:t>y</m:t>
                        </m:r>
                        <m:r>
                          <a:rPr lang="en-US" altLang="en-US" sz="3200" b="0" i="0" smtClean="0">
                            <a:latin typeface="Cambria Math"/>
                            <a:cs typeface="Times New Roman" pitchFamily="18" charset="0"/>
                          </a:rPr>
                          <m:t>.  </m:t>
                        </m:r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=−2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2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−2</m:t>
                    </m:r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3;</a:t>
                </a:r>
              </a:p>
            </p:txBody>
          </p:sp>
        </mc:Choice>
        <mc:Fallback xmlns="">
          <p:sp>
            <p:nvSpPr>
              <p:cNvPr id="13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8847" y="4316606"/>
                <a:ext cx="11662881" cy="584775"/>
              </a:xfrm>
              <a:prstGeom prst="rect">
                <a:avLst/>
              </a:prstGeom>
              <a:blipFill>
                <a:blip r:embed="rId6"/>
                <a:stretch>
                  <a:fillRect l="-1359"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4"/>
              <p:cNvSpPr txBox="1">
                <a:spLocks noChangeArrowheads="1"/>
              </p:cNvSpPr>
              <p:nvPr/>
            </p:nvSpPr>
            <p:spPr bwMode="auto">
              <a:xfrm>
                <a:off x="304800" y="5054025"/>
                <a:ext cx="93726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en-US" sz="3200" b="0" i="0" smtClean="0">
                            <a:latin typeface="Cambria Math"/>
                            <a:cs typeface="Times New Roman" pitchFamily="18" charset="0"/>
                          </a:rPr>
                          <m:t>.  </m:t>
                        </m:r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y có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1,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5;</a:t>
                </a:r>
              </a:p>
            </p:txBody>
          </p:sp>
        </mc:Choice>
        <mc:Fallback xmlns="">
          <p:sp>
            <p:nvSpPr>
              <p:cNvPr id="1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054025"/>
                <a:ext cx="9372600" cy="584775"/>
              </a:xfrm>
              <a:prstGeom prst="rect">
                <a:avLst/>
              </a:prstGeom>
              <a:blipFill>
                <a:blip r:embed="rId7"/>
                <a:stretch>
                  <a:fillRect l="-1625"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4"/>
              <p:cNvSpPr txBox="1">
                <a:spLocks noChangeArrowheads="1"/>
              </p:cNvSpPr>
              <p:nvPr/>
            </p:nvSpPr>
            <p:spPr bwMode="auto">
              <a:xfrm>
                <a:off x="304800" y="5816025"/>
                <a:ext cx="12192000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altLang="en-US" sz="3200" i="1">
                        <a:latin typeface="Cambria Math"/>
                        <a:cs typeface="Times New Roman" pitchFamily="18" charset="0"/>
                      </a:rPr>
                      <m:t>5</m:t>
                    </m:r>
                    <m:sSup>
                      <m:sSupPr>
                        <m:ctrlPr>
                          <a:rPr lang="en-US" altLang="en-US" sz="32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=5.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.</m:t>
                    </m:r>
                    <m:d>
                      <m:d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altLang="en-US" sz="3200" b="0" i="0" smtClean="0">
                            <a:latin typeface="Cambria Math"/>
                            <a:cs typeface="Times New Roman" pitchFamily="18" charset="0"/>
                          </a:rPr>
                          <m:t>. </m:t>
                        </m:r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altLang="en-US" sz="3200" i="1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.</m:t>
                    </m:r>
                    <m:sSup>
                      <m:sSupPr>
                        <m:ctrlPr>
                          <a:rPr lang="en-US" altLang="en-US" sz="32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altLang="en-US" sz="3200" b="0" i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altLang="en-US" sz="3200" b="0" i="1" smtClean="0">
                        <a:latin typeface="Cambria Math"/>
                        <a:cs typeface="Times New Roman" pitchFamily="18" charset="0"/>
                      </a:rPr>
                      <m:t>5</m:t>
                    </m:r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en-US" alt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hệ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5,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bậc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2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200" dirty="0">
                    <a:latin typeface="Times New Roman" pitchFamily="18" charset="0"/>
                    <a:cs typeface="Times New Roman" pitchFamily="18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16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5816025"/>
                <a:ext cx="12192000" cy="584775"/>
              </a:xfrm>
              <a:prstGeom prst="rect">
                <a:avLst/>
              </a:prstGeom>
              <a:blipFill rotWithShape="1">
                <a:blip r:embed="rId9"/>
                <a:stretch>
                  <a:fillRect l="-1250" t="-14583" b="-322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/>
      <p:bldP spid="11" grpId="0"/>
      <p:bldP spid="13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103" name="Text Box 55"/>
              <p:cNvSpPr txBox="1">
                <a:spLocks noChangeArrowheads="1"/>
              </p:cNvSpPr>
              <p:nvPr/>
            </p:nvSpPr>
            <p:spPr bwMode="auto">
              <a:xfrm>
                <a:off x="361952" y="980731"/>
                <a:ext cx="10668000" cy="22481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Trong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đại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sau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nào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vi-VN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1" i="1" dirty="0" err="1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200" b="1" i="1" dirty="0" err="1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dirty="0" err="1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3200" b="1" i="1" dirty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𝒚𝒛𝒕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C.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𝟐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𝒙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–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𝒚</m:t>
                    </m:r>
                    <m:r>
                      <a:rPr lang="en-US" sz="32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                                    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D.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03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1952" y="980731"/>
                <a:ext cx="10668000" cy="2248180"/>
              </a:xfrm>
              <a:prstGeom prst="rect">
                <a:avLst/>
              </a:prstGeom>
              <a:blipFill>
                <a:blip r:embed="rId3"/>
                <a:stretch>
                  <a:fillRect b="-78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10" name="Picture 62" descr="Cau-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" y="228600"/>
            <a:ext cx="1422401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5" descr="ros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17805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4" name="AutoShape 76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2125" name="AutoShape 77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2126" name="AutoShape 78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2127" name="AutoShape 79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2128" name="Picture 80" descr="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2" y="228601"/>
            <a:ext cx="86783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29" name="AutoShape 81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03822" y="3657600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D443390C-0052-F043-2C2B-6AA848549A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5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3" grpId="0"/>
      <p:bldP spid="2124" grpId="0" animBg="1"/>
      <p:bldP spid="2124" grpId="1" animBg="1"/>
      <p:bldP spid="2125" grpId="0" animBg="1"/>
      <p:bldP spid="2125" grpId="1" animBg="1"/>
      <p:bldP spid="2126" grpId="0" animBg="1"/>
      <p:bldP spid="2126" grpId="1" animBg="1"/>
      <p:bldP spid="2127" grpId="0" animBg="1"/>
      <p:bldP spid="2127" grpId="1" animBg="1"/>
      <p:bldP spid="2129" grpId="0" animBg="1"/>
      <p:bldP spid="2129" grpId="1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24" name="Text Box 52"/>
              <p:cNvSpPr txBox="1">
                <a:spLocks noChangeArrowheads="1"/>
              </p:cNvSpPr>
              <p:nvPr/>
            </p:nvSpPr>
            <p:spPr bwMode="auto">
              <a:xfrm>
                <a:off x="1828800" y="939271"/>
                <a:ext cx="8285692" cy="22649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𝟓𝐱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là:</a:t>
                </a:r>
              </a:p>
              <a:p>
                <a:pPr marL="514350" lvl="0" indent="-514350" algn="ctr">
                  <a:lnSpc>
                    <a:spcPct val="150000"/>
                  </a:lnSpc>
                  <a:buAutoNum type="alphaUcPeriod"/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-5                        B.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C.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𝟓𝐱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D. </a:t>
                </a:r>
                <a14:m>
                  <m:oMath xmlns:m="http://schemas.openxmlformats.org/officeDocument/2006/math">
                    <m:r>
                      <a:rPr lang="en-US" sz="3200" b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24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939271"/>
                <a:ext cx="8285692" cy="2264915"/>
              </a:xfrm>
              <a:prstGeom prst="rect">
                <a:avLst/>
              </a:prstGeom>
              <a:blipFill rotWithShape="1">
                <a:blip r:embed="rId3"/>
                <a:stretch>
                  <a:fillRect b="-75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510" name="Picture 55" descr="ros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17805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7" name="AutoShape 65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3138" name="AutoShape 66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3139" name="AutoShape 67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3140" name="AutoShape 68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3141" name="Picture 69" descr="Chu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2" y="228601"/>
            <a:ext cx="86783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42" name="AutoShape 70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86000" y="3505200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18480DC7-52D2-5BBD-2376-B38C16983C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3" descr="Cau-hoi">
            <a:extLst>
              <a:ext uri="{FF2B5EF4-FFF2-40B4-BE49-F238E27FC236}">
                <a16:creationId xmlns:a16="http://schemas.microsoft.com/office/drawing/2014/main" id="{FA8AC2D0-9A2F-C8FD-82F7-9E9155FB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" y="228600"/>
            <a:ext cx="1422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75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4" grpId="0"/>
      <p:bldP spid="3137" grpId="0" animBg="1"/>
      <p:bldP spid="3137" grpId="1" animBg="1"/>
      <p:bldP spid="3138" grpId="0" animBg="1"/>
      <p:bldP spid="3138" grpId="1" animBg="1"/>
      <p:bldP spid="3139" grpId="0" animBg="1"/>
      <p:bldP spid="3139" grpId="1" animBg="1"/>
      <p:bldP spid="3140" grpId="0" animBg="1"/>
      <p:bldP spid="3140" grpId="1" animBg="1"/>
      <p:bldP spid="3142" grpId="0" animBg="1"/>
      <p:bldP spid="3142" grpId="1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48" name="Text Box 52"/>
              <p:cNvSpPr txBox="1">
                <a:spLocks noChangeArrowheads="1"/>
              </p:cNvSpPr>
              <p:nvPr/>
            </p:nvSpPr>
            <p:spPr bwMode="auto">
              <a:xfrm>
                <a:off x="2137576" y="762000"/>
                <a:ext cx="8153400" cy="38145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Hệ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vi-VN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A. 3                   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</a:t>
                </a:r>
                <a:r>
                  <a:rPr lang="vi-VN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000" b="1" i="1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48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7576" y="762000"/>
                <a:ext cx="8153400" cy="38145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49" name="Picture 53" descr="Cau-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" y="228600"/>
            <a:ext cx="1422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5" descr="ros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17805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9" name="AutoShape 63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4160" name="AutoShape 64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4161" name="AutoShape 65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4163" name="Picture 67" descr="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2" y="228601"/>
            <a:ext cx="86783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64" name="AutoShape 68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95600" y="4800600"/>
            <a:ext cx="701040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842EA4E7-95B8-DC3A-F601-406D2D424C0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8" grpId="0"/>
      <p:bldP spid="4159" grpId="0" animBg="1"/>
      <p:bldP spid="4159" grpId="1" animBg="1"/>
      <p:bldP spid="4160" grpId="0" animBg="1"/>
      <p:bldP spid="4160" grpId="1" animBg="1"/>
      <p:bldP spid="4161" grpId="0" animBg="1"/>
      <p:bldP spid="4161" grpId="1" animBg="1"/>
      <p:bldP spid="4162" grpId="0" animBg="1"/>
      <p:bldP spid="4162" grpId="1" animBg="1"/>
      <p:bldP spid="4164" grpId="0" animBg="1"/>
      <p:bldP spid="4164" grpId="1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72" name="Text Box 52"/>
              <p:cNvSpPr txBox="1">
                <a:spLocks noChangeArrowheads="1"/>
              </p:cNvSpPr>
              <p:nvPr/>
            </p:nvSpPr>
            <p:spPr bwMode="auto">
              <a:xfrm>
                <a:off x="228599" y="1524000"/>
                <a:ext cx="11760201" cy="2236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0"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Giá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trị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ạ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là</a:t>
                </a:r>
              </a:p>
              <a:p>
                <a:pPr marL="457200" lvl="0" indent="-457200" algn="ctr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Tx/>
                  <a:buAutoNum type="alphaUcPeriod"/>
                  <a:defRPr/>
                </a:pPr>
                <a14:m>
                  <m:oMath xmlns:m="http://schemas.openxmlformats.org/officeDocument/2006/math">
                    <m:r>
                      <a:rPr lang="en-US" sz="3200" b="1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vi-VN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27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</a:t>
                </a:r>
                <a:r>
                  <a:rPr lang="vi-VN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B. 5</a:t>
                </a:r>
              </a:p>
              <a:p>
                <a:pPr lvl="0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</a:t>
                </a:r>
                <a:r>
                  <a:rPr lang="vi-VN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32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𝟐𝟏</m:t>
                    </m:r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         </a:t>
                </a:r>
                <a:r>
                  <a:rPr lang="vi-VN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172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1524000"/>
                <a:ext cx="11760201" cy="2236574"/>
              </a:xfrm>
              <a:prstGeom prst="rect">
                <a:avLst/>
              </a:prstGeom>
              <a:blipFill>
                <a:blip r:embed="rId3"/>
                <a:stretch>
                  <a:fillRect l="-259" r="-259" b="-79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73" name="Picture 53" descr="Cau-h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8600"/>
            <a:ext cx="14224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55" descr="rose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17805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85" name="AutoShape 65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1</a:t>
            </a:r>
          </a:p>
        </p:txBody>
      </p:sp>
      <p:sp>
        <p:nvSpPr>
          <p:cNvPr id="5186" name="AutoShape 66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2</a:t>
            </a:r>
          </a:p>
        </p:txBody>
      </p:sp>
      <p:sp>
        <p:nvSpPr>
          <p:cNvPr id="5187" name="AutoShape 67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3</a:t>
            </a:r>
          </a:p>
        </p:txBody>
      </p:sp>
      <p:sp>
        <p:nvSpPr>
          <p:cNvPr id="5188" name="AutoShape 68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4</a:t>
            </a:r>
          </a:p>
        </p:txBody>
      </p:sp>
      <p:pic>
        <p:nvPicPr>
          <p:cNvPr id="5189" name="Picture 69" descr="Chuo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52" y="228601"/>
            <a:ext cx="867833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90" name="AutoShape 70"/>
          <p:cNvSpPr>
            <a:spLocks noChangeArrowheads="1"/>
          </p:cNvSpPr>
          <p:nvPr/>
        </p:nvSpPr>
        <p:spPr bwMode="auto">
          <a:xfrm>
            <a:off x="11029952" y="228600"/>
            <a:ext cx="958849" cy="719138"/>
          </a:xfrm>
          <a:prstGeom prst="octagon">
            <a:avLst>
              <a:gd name="adj" fmla="val 2928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CC9900"/>
                </a:solidFill>
                <a:latin typeface="Tahoma" pitchFamily="34" charset="0"/>
              </a:rPr>
              <a:t>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4600" y="4080728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91C1A442-CB62-2F05-DB53-B467242818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5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2" grpId="0"/>
      <p:bldP spid="5185" grpId="0" animBg="1"/>
      <p:bldP spid="5185" grpId="1" animBg="1"/>
      <p:bldP spid="5186" grpId="0" animBg="1"/>
      <p:bldP spid="5186" grpId="1" animBg="1"/>
      <p:bldP spid="5187" grpId="0" animBg="1"/>
      <p:bldP spid="5187" grpId="1" animBg="1"/>
      <p:bldP spid="5188" grpId="0" animBg="1"/>
      <p:bldP spid="5188" grpId="1" animBg="1"/>
      <p:bldP spid="5190" grpId="0" animBg="1"/>
      <p:bldP spid="5190" grpId="1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85800" y="2197100"/>
            <a:ext cx="112014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3600" dirty="0"/>
              <a:t>-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1,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2 SGK/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11.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3,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SGK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9,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Wingdings 3" pitchFamily="18" charset="2"/>
              <a:buNone/>
            </a:pPr>
            <a:r>
              <a:rPr lang="en-US" altLang="en-US" sz="3600" b="1" dirty="0">
                <a:solidFill>
                  <a:srgbClr val="26262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pt-BR" altLang="en-US" sz="36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5" name="Rectangle 5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HƯỚNG DẪN HỌC Ở NHÀ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78C0E97-6414-068D-3550-F861D3F75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409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514600"/>
            <a:ext cx="702584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4100" name="Picture 12" descr="hocba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56" y="297152"/>
            <a:ext cx="1544637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diagram of a rectangular object with a number of squares&#10;&#10;Description automatically generated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67600" y="1600200"/>
            <a:ext cx="4267200" cy="4269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12628" y="235088"/>
            <a:ext cx="774700" cy="7572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9" name="Rectangle 8"/>
          <p:cNvSpPr/>
          <p:nvPr/>
        </p:nvSpPr>
        <p:spPr>
          <a:xfrm>
            <a:off x="5088835" y="103786"/>
            <a:ext cx="6287094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KHỞI ĐỘNG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1534754" y="366764"/>
            <a:ext cx="3977874" cy="1441312"/>
          </a:xfrm>
          <a:prstGeom prst="irregularSeal1">
            <a:avLst/>
          </a:prstGeom>
          <a:solidFill>
            <a:srgbClr val="86EA42"/>
          </a:solidFill>
          <a:ln>
            <a:solidFill>
              <a:srgbClr val="86EA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CẶP ĐÔI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entury Schoolbook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3"/>
              <p:cNvSpPr txBox="1">
                <a:spLocks noChangeArrowheads="1"/>
              </p:cNvSpPr>
              <p:nvPr/>
            </p:nvSpPr>
            <p:spPr bwMode="auto">
              <a:xfrm>
                <a:off x="0" y="2001567"/>
                <a:ext cx="7331765" cy="3970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just"/>
                <a:r>
                  <a:rPr lang="en-US" alt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Hình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bên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bản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vẽ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sơ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lược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nền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một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ngôi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nhà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(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các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kích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thước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tính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theo</a:t>
                </a:r>
                <a:r>
                  <a:rPr lang="vi-VN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b="0" i="1" spc="50" smtClean="0">
                        <a:ln w="11430"/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𝑚</m:t>
                    </m:r>
                  </m:oMath>
                </a14:m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).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thể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biểu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thị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diện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tích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của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nền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nhà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bằng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một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biểu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thức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chứa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biến</a:t>
                </a:r>
                <a:r>
                  <a:rPr lang="vi-VN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b="0" i="1" spc="50" smtClean="0">
                        <a:ln w="11430"/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𝑥</m:t>
                    </m:r>
                    <m:r>
                      <a:rPr lang="vi-VN" sz="3600" b="0" i="0" spc="50" smtClean="0">
                        <a:ln w="11430"/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và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b="0" i="1" spc="50" smtClean="0">
                        <a:ln w="11430"/>
                        <a:latin typeface="Cambria Math" panose="02040503050406030204" pitchFamily="18" charset="0"/>
                        <a:ea typeface="Tahoma" pitchFamily="34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vi-VN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không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?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Nếu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có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,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trong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biểu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thức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đó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chứa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các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phép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toán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en-US" sz="3600" spc="50" dirty="0" err="1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nào</a:t>
                </a:r>
                <a:r>
                  <a:rPr lang="en-US" sz="3600" spc="50" dirty="0">
                    <a:ln w="11430"/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>
          <p:sp>
            <p:nvSpPr>
              <p:cNvPr id="11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01567"/>
                <a:ext cx="7331765" cy="3970318"/>
              </a:xfrm>
              <a:prstGeom prst="rect">
                <a:avLst/>
              </a:prstGeom>
              <a:blipFill>
                <a:blip r:embed="rId5"/>
                <a:stretch>
                  <a:fillRect t="-2454" r="-2494" b="-460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ame 2">
            <a:extLst>
              <a:ext uri="{FF2B5EF4-FFF2-40B4-BE49-F238E27FC236}">
                <a16:creationId xmlns:a16="http://schemas.microsoft.com/office/drawing/2014/main" id="{D6FE4A32-4DC5-3E06-BA60-6CF1223893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1856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5" descr="JERRY"/>
          <p:cNvSpPr>
            <a:spLocks noChangeAspect="1" noChangeArrowheads="1"/>
          </p:cNvSpPr>
          <p:nvPr/>
        </p:nvSpPr>
        <p:spPr bwMode="auto">
          <a:xfrm>
            <a:off x="207963" y="-144463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651" name="AutoShape 7" descr="Những chú chuột nổi tiếng trên phim - Báo Long An Online"/>
          <p:cNvSpPr>
            <a:spLocks noChangeAspect="1" noChangeArrowheads="1"/>
          </p:cNvSpPr>
          <p:nvPr/>
        </p:nvSpPr>
        <p:spPr bwMode="auto">
          <a:xfrm>
            <a:off x="411163" y="7938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pic>
        <p:nvPicPr>
          <p:cNvPr id="27652" name="Picture 11" descr="Hình nền powerpoint đơn giản mà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12192000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2057400"/>
            <a:ext cx="746744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TỐT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0" y="447347"/>
            <a:ext cx="529966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5123" name="Picture 12" descr="hocba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5613"/>
            <a:ext cx="1639888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125" name="TextBox 3"/>
              <p:cNvSpPr txBox="1">
                <a:spLocks noChangeArrowheads="1"/>
              </p:cNvSpPr>
              <p:nvPr/>
            </p:nvSpPr>
            <p:spPr bwMode="auto">
              <a:xfrm>
                <a:off x="1611313" y="1712913"/>
                <a:ext cx="9742487" cy="1754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en-US" alt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b="1" i="1" u="sng" dirty="0" err="1">
                    <a:latin typeface="Times New Roman" pitchFamily="18" charset="0"/>
                    <a:cs typeface="Times New Roman" pitchFamily="18" charset="0"/>
                  </a:rPr>
                  <a:t>Giải</a:t>
                </a:r>
                <a:r>
                  <a:rPr lang="en-US" altLang="en-US" sz="3600" b="1" i="1" u="sng" dirty="0">
                    <a:latin typeface="Times New Roman" pitchFamily="18" charset="0"/>
                    <a:cs typeface="Times New Roman" pitchFamily="18" charset="0"/>
                  </a:rPr>
                  <a:t>:</a:t>
                </a:r>
                <a:endParaRPr lang="en-US" altLang="en-US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-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thể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thị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nền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nhà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bằng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biểu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chứa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altLang="en-US" sz="36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𝑦</m:t>
                    </m:r>
                  </m:oMath>
                </a14:m>
                <a:r>
                  <a:rPr lang="en-US" altLang="en-US" sz="3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5125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1313" y="1712913"/>
                <a:ext cx="9742487" cy="1754187"/>
              </a:xfrm>
              <a:prstGeom prst="rect">
                <a:avLst/>
              </a:prstGeom>
              <a:blipFill>
                <a:blip r:embed="rId3"/>
                <a:stretch>
                  <a:fillRect l="-1876" t="-5903" b="-118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6" name="TextBox 9"/>
          <p:cNvSpPr txBox="1">
            <a:spLocks noChangeArrowheads="1"/>
          </p:cNvSpPr>
          <p:nvPr/>
        </p:nvSpPr>
        <p:spPr bwMode="auto">
          <a:xfrm>
            <a:off x="1692275" y="4724400"/>
            <a:ext cx="101330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- Trong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hức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vi-VN" altLang="en-US" sz="3600" dirty="0">
                <a:latin typeface="Times New Roman" pitchFamily="18" charset="0"/>
                <a:cs typeface="Times New Roman" pitchFamily="18" charset="0"/>
              </a:rPr>
              <a:t> và có cả dấu ngoặc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5DF86F-AF5D-6D5D-B13B-F3DB07475C41}"/>
                  </a:ext>
                </a:extLst>
              </p:cNvPr>
              <p:cNvSpPr txBox="1"/>
              <p:nvPr/>
            </p:nvSpPr>
            <p:spPr>
              <a:xfrm>
                <a:off x="2648744" y="3717003"/>
                <a:ext cx="5410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vi-VN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3200" b="0" i="1" smtClean="0">
                          <a:latin typeface="Cambria Math" panose="02040503050406030204" pitchFamily="18" charset="0"/>
                        </a:rPr>
                        <m:t>𝑥𝑦</m:t>
                      </m:r>
                      <m:r>
                        <a:rPr lang="vi-VN" sz="3200" b="0" i="1" smtClean="0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vi-V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32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32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75DF86F-AF5D-6D5D-B13B-F3DB07475C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744" y="3717003"/>
                <a:ext cx="5410200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15C8AA4B-A64B-0B7B-9FFE-FE9377077B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09600" y="1273880"/>
            <a:ext cx="2527300" cy="1120775"/>
            <a:chOff x="136" y="980"/>
            <a:chExt cx="1592" cy="706"/>
          </a:xfrm>
        </p:grpSpPr>
        <p:sp>
          <p:nvSpPr>
            <p:cNvPr id="6150" name="Text Box 4"/>
            <p:cNvSpPr txBox="1">
              <a:spLocks noChangeArrowheads="1"/>
            </p:cNvSpPr>
            <p:nvPr/>
          </p:nvSpPr>
          <p:spPr bwMode="auto">
            <a:xfrm>
              <a:off x="144" y="988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600" b="1" i="1" u="sng">
                  <a:solidFill>
                    <a:srgbClr val="3333FF"/>
                  </a:solidFill>
                  <a:latin typeface="Times New Roman" pitchFamily="18" charset="0"/>
                  <a:cs typeface="Times New Roman" pitchFamily="18" charset="0"/>
                </a:rPr>
                <a:t>Bài 1</a:t>
              </a:r>
              <a:endParaRPr lang="en-US" altLang="en-US" sz="6600" b="1" i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1" name="Text Box 10"/>
            <p:cNvSpPr txBox="1">
              <a:spLocks noChangeArrowheads="1"/>
            </p:cNvSpPr>
            <p:nvPr/>
          </p:nvSpPr>
          <p:spPr bwMode="auto">
            <a:xfrm>
              <a:off x="136" y="980"/>
              <a:ext cx="158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6600" b="1" i="1" u="sng" dirty="0" err="1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altLang="en-US" sz="6600" b="1" i="1" u="sng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 1:</a:t>
              </a:r>
              <a:endParaRPr lang="en-US" altLang="en-US" sz="66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819400" y="2407355"/>
            <a:ext cx="7100888" cy="1365250"/>
            <a:chOff x="663" y="1422"/>
            <a:chExt cx="4473" cy="860"/>
          </a:xfrm>
        </p:grpSpPr>
        <p:sp>
          <p:nvSpPr>
            <p:cNvPr id="614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663" y="1562"/>
              <a:ext cx="4464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2000" b="1" kern="10" dirty="0"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50000"/>
                      </a:srgbClr>
                    </a:outerShdw>
                  </a:effectLst>
                  <a:latin typeface="Times New Roman"/>
                  <a:cs typeface="Times New Roman"/>
                </a:rPr>
                <a:t>ĐƠN THỨC VÀ ĐA THỨC NHIỀU BIẾN</a:t>
              </a:r>
              <a:endParaRPr lang="en-US" sz="20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  <p:sp>
          <p:nvSpPr>
            <p:cNvPr id="6149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72" y="1422"/>
              <a:ext cx="4464" cy="720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2000" b="1" kern="1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endParaRPr>
            </a:p>
          </p:txBody>
        </p:sp>
      </p:grpSp>
      <p:sp>
        <p:nvSpPr>
          <p:cNvPr id="4" name="Frame 3">
            <a:extLst>
              <a:ext uri="{FF2B5EF4-FFF2-40B4-BE49-F238E27FC236}">
                <a16:creationId xmlns:a16="http://schemas.microsoft.com/office/drawing/2014/main" id="{F011E852-BA76-0194-6F9A-1186097AEBE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63586A-517F-E334-AC6D-AEE1ABE77735}"/>
              </a:ext>
            </a:extLst>
          </p:cNvPr>
          <p:cNvSpPr txBox="1"/>
          <p:nvPr/>
        </p:nvSpPr>
        <p:spPr>
          <a:xfrm>
            <a:off x="4724400" y="409489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31221"/>
              </p:ext>
            </p:extLst>
          </p:nvPr>
        </p:nvGraphicFramePr>
        <p:xfrm>
          <a:off x="632427" y="2022504"/>
          <a:ext cx="10328286" cy="2028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4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20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920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186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10993"/>
              </p:ext>
            </p:extLst>
          </p:nvPr>
        </p:nvGraphicFramePr>
        <p:xfrm>
          <a:off x="838993" y="2708664"/>
          <a:ext cx="320040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310" imgH="393529" progId="Equation.DSMT4">
                  <p:embed/>
                </p:oleObj>
              </mc:Choice>
              <mc:Fallback>
                <p:oleObj name="Equation" r:id="rId3" imgW="1358310" imgH="39352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993" y="2708664"/>
                        <a:ext cx="320040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360483"/>
              </p:ext>
            </p:extLst>
          </p:nvPr>
        </p:nvGraphicFramePr>
        <p:xfrm>
          <a:off x="4495798" y="2689359"/>
          <a:ext cx="28209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227" imgH="393529" progId="Equation.DSMT4">
                  <p:embed/>
                </p:oleObj>
              </mc:Choice>
              <mc:Fallback>
                <p:oleObj name="Equation" r:id="rId5" imgW="1320227" imgH="39352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798" y="2689359"/>
                        <a:ext cx="282098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629268"/>
              </p:ext>
            </p:extLst>
          </p:nvPr>
        </p:nvGraphicFramePr>
        <p:xfrm>
          <a:off x="8208086" y="2567766"/>
          <a:ext cx="2362200" cy="1411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500" imgH="419100" progId="Equation.DSMT4">
                  <p:embed/>
                </p:oleObj>
              </mc:Choice>
              <mc:Fallback>
                <p:oleObj name="Equation" r:id="rId7" imgW="698500" imgH="4191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8086" y="2567766"/>
                        <a:ext cx="2362200" cy="1411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89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949"/>
            <a:ext cx="10287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612762" y="1067075"/>
            <a:ext cx="109347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kern="10" dirty="0">
              <a:effectLst>
                <a:outerShdw dist="35921" dir="2700000" algn="ctr" rotWithShape="0">
                  <a:srgbClr val="80808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" name="Picture 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0AA566D-58E6-6EDD-148D-EC0F9F05BA5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99" y="28991"/>
            <a:ext cx="1108666" cy="11086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EB2568-6618-9D3F-DEE2-86BE91BBFCE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31381" y="-152913"/>
            <a:ext cx="1632163" cy="1116355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74AF802C-5681-F705-BB1A-639A6A6B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899" y="4267200"/>
            <a:ext cx="9372233" cy="206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 ?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 ?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82D20EAA-693D-6911-C5BE-F5A6EC5A22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23557"/>
              </p:ext>
            </p:extLst>
          </p:nvPr>
        </p:nvGraphicFramePr>
        <p:xfrm>
          <a:off x="1156109" y="560593"/>
          <a:ext cx="10634253" cy="2028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151654"/>
              </p:ext>
            </p:extLst>
          </p:nvPr>
        </p:nvGraphicFramePr>
        <p:xfrm>
          <a:off x="1334729" y="1266720"/>
          <a:ext cx="338786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310" imgH="393529" progId="Equation.DSMT4">
                  <p:embed/>
                </p:oleObj>
              </mc:Choice>
              <mc:Fallback>
                <p:oleObj name="Equation" r:id="rId3" imgW="1358310" imgH="39352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4729" y="1266720"/>
                        <a:ext cx="338786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7179644"/>
              </p:ext>
            </p:extLst>
          </p:nvPr>
        </p:nvGraphicFramePr>
        <p:xfrm>
          <a:off x="4936742" y="1229413"/>
          <a:ext cx="328847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20227" imgH="393529" progId="Equation.DSMT4">
                  <p:embed/>
                </p:oleObj>
              </mc:Choice>
              <mc:Fallback>
                <p:oleObj name="Equation" r:id="rId5" imgW="1320227" imgH="393529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6742" y="1229413"/>
                        <a:ext cx="328847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47072"/>
              </p:ext>
            </p:extLst>
          </p:nvPr>
        </p:nvGraphicFramePr>
        <p:xfrm>
          <a:off x="9049033" y="1141217"/>
          <a:ext cx="2208390" cy="131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500" imgH="419100" progId="Equation.DSMT4">
                  <p:embed/>
                </p:oleObj>
              </mc:Choice>
              <mc:Fallback>
                <p:oleObj name="Equation" r:id="rId7" imgW="698500" imgH="41910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9033" y="1141217"/>
                        <a:ext cx="2208390" cy="1319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49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68"/>
            <a:ext cx="10287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1263854" y="3154012"/>
            <a:ext cx="10418762" cy="2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 hoặc phép nhân và phép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 với các 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26251824-CA1B-4244-FCB1-6932BF8C90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02870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sp>
        <p:nvSpPr>
          <p:cNvPr id="15362" name="TextBox 4"/>
          <p:cNvSpPr txBox="1">
            <a:spLocks noChangeArrowheads="1"/>
          </p:cNvSpPr>
          <p:nvPr/>
        </p:nvSpPr>
        <p:spPr bwMode="auto">
          <a:xfrm>
            <a:off x="762000" y="3115952"/>
            <a:ext cx="111252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-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vi-VN" altLang="en-US" sz="3200" dirty="0">
                <a:latin typeface="Times New Roman" pitchFamily="18" charset="0"/>
                <a:cs typeface="Times New Roman" pitchFamily="18" charset="0"/>
              </a:rPr>
              <a:t>và căn bậc hai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099047C-D147-9259-F403-CAD13152A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327200"/>
              </p:ext>
            </p:extLst>
          </p:nvPr>
        </p:nvGraphicFramePr>
        <p:xfrm>
          <a:off x="1028700" y="838200"/>
          <a:ext cx="10634253" cy="2028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90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8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79" marR="6857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FE5E560-E133-C9CA-7D67-50FC0E6398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053603"/>
              </p:ext>
            </p:extLst>
          </p:nvPr>
        </p:nvGraphicFramePr>
        <p:xfrm>
          <a:off x="1207320" y="1544327"/>
          <a:ext cx="3387860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310" imgH="393529" progId="Equation.DSMT4">
                  <p:embed/>
                </p:oleObj>
              </mc:Choice>
              <mc:Fallback>
                <p:oleObj name="Equation" r:id="rId4" imgW="1358310" imgH="393529" progId="Equation.DSMT4">
                  <p:embed/>
                  <p:pic>
                    <p:nvPicPr>
                      <p:cNvPr id="39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320" y="1544327"/>
                        <a:ext cx="3387860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F024FFE-C0F3-102A-6243-7DE61B529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5003431"/>
              </p:ext>
            </p:extLst>
          </p:nvPr>
        </p:nvGraphicFramePr>
        <p:xfrm>
          <a:off x="4809333" y="1507020"/>
          <a:ext cx="328847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20227" imgH="393529" progId="Equation.DSMT4">
                  <p:embed/>
                </p:oleObj>
              </mc:Choice>
              <mc:Fallback>
                <p:oleObj name="Equation" r:id="rId6" imgW="1320227" imgH="393529" progId="Equation.DSMT4">
                  <p:embed/>
                  <p:pic>
                    <p:nvPicPr>
                      <p:cNvPr id="4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9333" y="1507020"/>
                        <a:ext cx="328847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B3F75FA-9F0E-F3BE-8287-FE05397C91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356173"/>
              </p:ext>
            </p:extLst>
          </p:nvPr>
        </p:nvGraphicFramePr>
        <p:xfrm>
          <a:off x="8921624" y="1418824"/>
          <a:ext cx="2208390" cy="1319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500" imgH="419100" progId="Equation.DSMT4">
                  <p:embed/>
                </p:oleObj>
              </mc:Choice>
              <mc:Fallback>
                <p:oleObj name="Equation" r:id="rId8" imgW="698500" imgH="419100" progId="Equation.DSMT4">
                  <p:embed/>
                  <p:pic>
                    <p:nvPicPr>
                      <p:cNvPr id="41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624" y="1418824"/>
                        <a:ext cx="2208390" cy="13193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rame 6">
            <a:extLst>
              <a:ext uri="{FF2B5EF4-FFF2-40B4-BE49-F238E27FC236}">
                <a16:creationId xmlns:a16="http://schemas.microsoft.com/office/drawing/2014/main" id="{79067E82-ACFB-581D-6853-D219545CC3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9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014413" y="2586038"/>
            <a:ext cx="110632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474788"/>
            <a:ext cx="7715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035050" y="1527175"/>
            <a:ext cx="110632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3200" b="1">
                <a:latin typeface="Times New Roman" pitchFamily="18" charset="0"/>
                <a:cs typeface="Times New Roman" pitchFamily="18" charset="0"/>
              </a:rPr>
              <a:t>Đơn thức</a:t>
            </a:r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là biểu thức đại số chỉ gồm một số, hoặc một biến, hoặc một tích giữa các số và các biến.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1035050" y="3957638"/>
            <a:ext cx="105156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3200" b="1" i="1" u="sng" dirty="0">
                <a:latin typeface="Times New Roman" pitchFamily="18" charset="0"/>
                <a:cs typeface="Times New Roman" pitchFamily="18" charset="0"/>
              </a:rPr>
              <a:t> ý:</a:t>
            </a: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hạng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88900" y="777441"/>
            <a:ext cx="5867400" cy="584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THỨC: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6676"/>
            <a:ext cx="12115800" cy="5842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altLang="en-US" sz="32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1:</a:t>
            </a:r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kern="10" dirty="0"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ĐƠN THỨC VÀ ĐA THỨC NHIỀU BIẾN</a:t>
            </a:r>
          </a:p>
        </p:txBody>
      </p:sp>
    </p:spTree>
    <p:custDataLst>
      <p:tags r:id="rId1"/>
    </p:custData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/>
      <p:bldP spid="81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AUTOCOLOR" val="TRUE"/>
  <p:tag name="MH_TYPE" val="CONTENTS"/>
  <p:tag name="ID" val="5471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|0|6.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OTHERS"/>
  <p:tag name="ID" val="5471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450"/>
  <p:tag name="MH_LIBRARY" val="CONTENTS"/>
  <p:tag name="MH_TYPE" val="NUMBER"/>
  <p:tag name="ID" val="547127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1816</Words>
  <Application>Microsoft Office PowerPoint</Application>
  <PresentationFormat>Widescreen</PresentationFormat>
  <Paragraphs>201</Paragraphs>
  <Slides>30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Cambria Math</vt:lpstr>
      <vt:lpstr>Century Schoolbook</vt:lpstr>
      <vt:lpstr>Helvetica</vt:lpstr>
      <vt:lpstr>Tahoma</vt:lpstr>
      <vt:lpstr>Times New Roman</vt:lpstr>
      <vt:lpstr>Wingdings 3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HỌC Ở NHÀ</vt:lpstr>
      <vt:lpstr>PowerPoint Presentation</vt:lpstr>
    </vt:vector>
  </TitlesOfParts>
  <Company>http://viet4room.com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Manh Cuong</dc:creator>
  <cp:lastModifiedBy>Nguyễn Thị Huyền Ngọc</cp:lastModifiedBy>
  <cp:revision>361</cp:revision>
  <dcterms:created xsi:type="dcterms:W3CDTF">2016-11-26T13:35:55Z</dcterms:created>
  <dcterms:modified xsi:type="dcterms:W3CDTF">2023-07-16T13:35:22Z</dcterms:modified>
</cp:coreProperties>
</file>