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sldIdLst>
    <p:sldId id="361" r:id="rId6"/>
    <p:sldId id="370" r:id="rId7"/>
    <p:sldId id="448" r:id="rId9"/>
    <p:sldId id="327" r:id="rId10"/>
    <p:sldId id="377" r:id="rId11"/>
    <p:sldId id="369" r:id="rId12"/>
    <p:sldId id="378" r:id="rId13"/>
    <p:sldId id="449" r:id="rId14"/>
    <p:sldId id="450" r:id="rId15"/>
    <p:sldId id="434" r:id="rId16"/>
    <p:sldId id="420" r:id="rId17"/>
    <p:sldId id="451" r:id="rId18"/>
    <p:sldId id="469" r:id="rId19"/>
    <p:sldId id="382" r:id="rId20"/>
    <p:sldId id="404" r:id="rId21"/>
    <p:sldId id="452" r:id="rId22"/>
    <p:sldId id="453" r:id="rId23"/>
    <p:sldId id="446" r:id="rId24"/>
    <p:sldId id="396" r:id="rId25"/>
    <p:sldId id="447" r:id="rId26"/>
    <p:sldId id="454" r:id="rId27"/>
    <p:sldId id="282" r:id="rId28"/>
    <p:sldId id="308" r:id="rId29"/>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CC"/>
    <a:srgbClr val="FFCC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p:restoredTop sz="94660"/>
  </p:normalViewPr>
  <p:slideViewPr>
    <p:cSldViewPr snapToGrid="0" showGuides="1">
      <p:cViewPr varScale="1">
        <p:scale>
          <a:sx n="71" d="100"/>
          <a:sy n="71" d="100"/>
        </p:scale>
        <p:origin x="-6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2D6C651D-C1AB-44E7-A6B6-0D6FED3D76E2}"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7651" name="Rectangle 2"/>
          <p:cNvSpPr>
            <a:spLocks noGrp="1" noRot="1" noChangeAspect="1" noTextEdit="1"/>
          </p:cNvSpPr>
          <p:nvPr>
            <p:ph type="sldImg"/>
          </p:nvPr>
        </p:nvSpPr>
        <p:spPr>
          <a:ln>
            <a:solidFill>
              <a:srgbClr val="000000">
                <a:alpha val="100000"/>
              </a:srgbClr>
            </a:solidFill>
            <a:miter lim="800000"/>
          </a:ln>
        </p:spPr>
      </p:sp>
      <p:sp>
        <p:nvSpPr>
          <p:cNvPr id="276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6867" name="Rectangle 2"/>
          <p:cNvSpPr>
            <a:spLocks noGrp="1" noRot="1" noChangeAspect="1" noTextEdit="1"/>
          </p:cNvSpPr>
          <p:nvPr>
            <p:ph type="sldImg"/>
          </p:nvPr>
        </p:nvSpPr>
        <p:spPr>
          <a:ln>
            <a:solidFill>
              <a:srgbClr val="000000">
                <a:alpha val="100000"/>
              </a:srgbClr>
            </a:solidFill>
            <a:miter lim="800000"/>
          </a:ln>
        </p:spPr>
      </p:sp>
      <p:sp>
        <p:nvSpPr>
          <p:cNvPr id="368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7891" name="Rectangle 2"/>
          <p:cNvSpPr>
            <a:spLocks noGrp="1" noRot="1" noChangeAspec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8915" name="Rectangle 2"/>
          <p:cNvSpPr>
            <a:spLocks noGrp="1" noRot="1" noChangeAspec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9939" name="Rectangle 2"/>
          <p:cNvSpPr>
            <a:spLocks noGrp="1" noRot="1" noChangeAspect="1" noTextEdit="1"/>
          </p:cNvSpPr>
          <p:nvPr>
            <p:ph type="sldImg"/>
          </p:nvPr>
        </p:nvSpPr>
        <p:spPr>
          <a:ln>
            <a:solidFill>
              <a:srgbClr val="000000">
                <a:alpha val="100000"/>
              </a:srgbClr>
            </a:solidFill>
            <a:miter lim="800000"/>
          </a:ln>
        </p:spPr>
      </p:sp>
      <p:sp>
        <p:nvSpPr>
          <p:cNvPr id="399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0963" name="Rectangle 2"/>
          <p:cNvSpPr>
            <a:spLocks noGrp="1" noRot="1" noChangeAspec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1987" name="Rectangle 2"/>
          <p:cNvSpPr>
            <a:spLocks noGrp="1" noRot="1" noChangeAspect="1" noTextEdit="1"/>
          </p:cNvSpPr>
          <p:nvPr>
            <p:ph type="sldImg"/>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3011" name="Rectangle 2"/>
          <p:cNvSpPr>
            <a:spLocks noGrp="1" noRot="1" noChangeAspec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4035" name="Rectangle 2"/>
          <p:cNvSpPr>
            <a:spLocks noGrp="1" noRot="1" noChangeAspect="1" noTextEdit="1"/>
          </p:cNvSpPr>
          <p:nvPr>
            <p:ph type="sldImg"/>
          </p:nvPr>
        </p:nvSpPr>
        <p:spPr>
          <a:ln>
            <a:solidFill>
              <a:srgbClr val="000000">
                <a:alpha val="100000"/>
              </a:srgbClr>
            </a:solidFill>
            <a:miter lim="800000"/>
          </a:ln>
        </p:spPr>
      </p:sp>
      <p:sp>
        <p:nvSpPr>
          <p:cNvPr id="440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9" name="Rectangle 2"/>
          <p:cNvSpPr>
            <a:spLocks noGrp="1" noRot="1" noChangeAspect="1" noTextEdit="1"/>
          </p:cNvSpPr>
          <p:nvPr>
            <p:ph type="sldImg"/>
          </p:nvPr>
        </p:nvSpPr>
        <p:spPr>
          <a:ln>
            <a:solidFill>
              <a:srgbClr val="000000">
                <a:alpha val="100000"/>
              </a:srgbClr>
            </a:solidFill>
            <a:miter lim="800000"/>
          </a:ln>
        </p:spPr>
      </p:sp>
      <p:sp>
        <p:nvSpPr>
          <p:cNvPr id="450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lide Image Placeholder 1"/>
          <p:cNvSpPr>
            <a:spLocks noGrp="1" noRot="1" noChangeAspect="1" noTextEdit="1"/>
          </p:cNvSpPr>
          <p:nvPr>
            <p:ph type="sldImg"/>
          </p:nvPr>
        </p:nvSpPr>
        <p:spPr>
          <a:ln>
            <a:solidFill>
              <a:srgbClr val="000000">
                <a:alpha val="100000"/>
              </a:srgbClr>
            </a:solidFill>
            <a:miter lim="800000"/>
          </a:ln>
        </p:spPr>
      </p:sp>
      <p:sp>
        <p:nvSpPr>
          <p:cNvPr id="4608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46084"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8675" name="Rectangle 2"/>
          <p:cNvSpPr>
            <a:spLocks noGrp="1" noRot="1" noChangeAspect="1" noTextEdit="1"/>
          </p:cNvSpPr>
          <p:nvPr>
            <p:ph type="sldImg"/>
          </p:nvPr>
        </p:nvSpPr>
        <p:spPr>
          <a:ln>
            <a:solidFill>
              <a:srgbClr val="000000">
                <a:alpha val="100000"/>
              </a:srgbClr>
            </a:solidFill>
            <a:miter lim="800000"/>
          </a:ln>
        </p:spPr>
      </p:sp>
      <p:sp>
        <p:nvSpPr>
          <p:cNvPr id="286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29699" name="Rectangle 2"/>
          <p:cNvSpPr>
            <a:spLocks noGrp="1" noRot="1" noChangeAspect="1" noTextEdit="1"/>
          </p:cNvSpPr>
          <p:nvPr>
            <p:ph type="sldImg"/>
          </p:nvPr>
        </p:nvSpPr>
        <p:spPr>
          <a:ln>
            <a:solidFill>
              <a:srgbClr val="000000">
                <a:alpha val="100000"/>
              </a:srgbClr>
            </a:solidFill>
            <a:miter lim="800000"/>
          </a:ln>
        </p:spPr>
      </p:sp>
      <p:sp>
        <p:nvSpPr>
          <p:cNvPr id="297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0723" name="Rectangle 2"/>
          <p:cNvSpPr>
            <a:spLocks noGrp="1" noRot="1" noChangeAspect="1" noTextEdit="1"/>
          </p:cNvSpPr>
          <p:nvPr>
            <p:ph type="sldImg"/>
          </p:nvPr>
        </p:nvSpPr>
        <p:spPr>
          <a:ln>
            <a:solidFill>
              <a:srgbClr val="000000">
                <a:alpha val="100000"/>
              </a:srgbClr>
            </a:solidFill>
            <a:miter lim="800000"/>
          </a:ln>
        </p:spPr>
      </p:sp>
      <p:sp>
        <p:nvSpPr>
          <p:cNvPr id="307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1747" name="Rectangle 2"/>
          <p:cNvSpPr>
            <a:spLocks noGrp="1" noRot="1" noChangeAspect="1" noTextEdit="1"/>
          </p:cNvSpPr>
          <p:nvPr>
            <p:ph type="sldImg"/>
          </p:nvPr>
        </p:nvSpPr>
        <p:spPr>
          <a:ln>
            <a:solidFill>
              <a:srgbClr val="000000">
                <a:alpha val="100000"/>
              </a:srgbClr>
            </a:solidFill>
            <a:miter lim="800000"/>
          </a:ln>
        </p:spPr>
      </p:sp>
      <p:sp>
        <p:nvSpPr>
          <p:cNvPr id="317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2771" name="Rectangle 2"/>
          <p:cNvSpPr>
            <a:spLocks noGrp="1" noRot="1" noChangeAspect="1" noTextEdit="1"/>
          </p:cNvSpPr>
          <p:nvPr>
            <p:ph type="sldImg"/>
          </p:nvPr>
        </p:nvSpPr>
        <p:spPr>
          <a:ln>
            <a:solidFill>
              <a:srgbClr val="000000">
                <a:alpha val="100000"/>
              </a:srgbClr>
            </a:solidFill>
            <a:miter lim="800000"/>
          </a:ln>
        </p:spPr>
      </p:sp>
      <p:sp>
        <p:nvSpPr>
          <p:cNvPr id="327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3795" name="Rectangle 2"/>
          <p:cNvSpPr>
            <a:spLocks noGrp="1" noRot="1" noChangeAspect="1" noTextEdit="1"/>
          </p:cNvSpPr>
          <p:nvPr>
            <p:ph type="sldImg"/>
          </p:nvPr>
        </p:nvSpPr>
        <p:spPr>
          <a:ln>
            <a:solidFill>
              <a:srgbClr val="000000">
                <a:alpha val="100000"/>
              </a:srgbClr>
            </a:solidFill>
            <a:miter lim="800000"/>
          </a:ln>
        </p:spPr>
      </p:sp>
      <p:sp>
        <p:nvSpPr>
          <p:cNvPr id="337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4819" name="Rectangle 2"/>
          <p:cNvSpPr>
            <a:spLocks noGrp="1" noRot="1" noChangeAspect="1" noTextEdit="1"/>
          </p:cNvSpPr>
          <p:nvPr>
            <p:ph type="sldImg"/>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62A134E0-DA63-4D64-8875-053A6BE58B8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F12649B-BE37-4926-BB85-2E2FA50CAE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4.xml"/><Relationship Id="rId3" Type="http://schemas.openxmlformats.org/officeDocument/2006/relationships/image" Target="../media/image3.wmf"/><Relationship Id="rId2" Type="http://schemas.openxmlformats.org/officeDocument/2006/relationships/image" Target="../media/image11.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3.wmf"/><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4.xml"/><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image" Target="../media/image3.w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image" Target="../media/image3.w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10.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4.xml"/><Relationship Id="rId3" Type="http://schemas.openxmlformats.org/officeDocument/2006/relationships/image" Target="../media/image7.wmf"/><Relationship Id="rId2" Type="http://schemas.openxmlformats.org/officeDocument/2006/relationships/image" Target="../media/image3.wmf"/><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4.xml"/><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4099" name="Content Placeholder 2"/>
          <p:cNvSpPr>
            <a:spLocks noGrp="1"/>
          </p:cNvSpPr>
          <p:nvPr>
            <p:ph idx="1"/>
          </p:nvPr>
        </p:nvSpPr>
        <p:spPr>
          <a:ln/>
        </p:spPr>
        <p:txBody>
          <a:bodyPr vert="horz" wrap="square" lIns="91440" tIns="45720" rIns="91440" bIns="45720" anchor="t" anchorCtr="0"/>
          <a:p>
            <a:pPr eaLnBrk="1" hangingPunct="1"/>
            <a:endParaRPr lang="en-US" altLang="en-US" dirty="0"/>
          </a:p>
        </p:txBody>
      </p:sp>
      <p:pic>
        <p:nvPicPr>
          <p:cNvPr id="4100" name="Picture 2" descr="Hình ảnh Powerpoint - - Tổng hợp hình ảnh dành cho Powerpoint đẹp nhất"/>
          <p:cNvPicPr>
            <a:picLocks noChangeAspect="1"/>
          </p:cNvPicPr>
          <p:nvPr/>
        </p:nvPicPr>
        <p:blipFill>
          <a:blip r:embed="rId1"/>
          <a:stretch>
            <a:fillRect/>
          </a:stretch>
        </p:blipFill>
        <p:spPr>
          <a:xfrm>
            <a:off x="-199390" y="0"/>
            <a:ext cx="12755563" cy="7143750"/>
          </a:xfrm>
          <a:prstGeom prst="rect">
            <a:avLst/>
          </a:prstGeom>
          <a:noFill/>
          <a:ln w="9525">
            <a:noFill/>
          </a:ln>
        </p:spPr>
      </p:pic>
      <p:sp>
        <p:nvSpPr>
          <p:cNvPr id="4101"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4104" name="Picture 5" descr="POINSET2"/>
          <p:cNvPicPr>
            <a:picLocks noChangeAspect="1"/>
          </p:cNvPicPr>
          <p:nvPr/>
        </p:nvPicPr>
        <p:blipFill>
          <a:blip r:embed="rId2"/>
          <a:stretch>
            <a:fillRect/>
          </a:stretch>
        </p:blipFill>
        <p:spPr>
          <a:xfrm rot="5400000" flipV="1">
            <a:off x="474663" y="-210185"/>
            <a:ext cx="2262187" cy="2851150"/>
          </a:xfrm>
          <a:prstGeom prst="rect">
            <a:avLst/>
          </a:prstGeom>
          <a:noFill/>
          <a:ln w="9525">
            <a:noFill/>
          </a:ln>
        </p:spPr>
      </p:pic>
      <p:pic>
        <p:nvPicPr>
          <p:cNvPr id="4105" name="Picture 5" descr="POINSET2"/>
          <p:cNvPicPr>
            <a:picLocks noChangeAspect="1"/>
          </p:cNvPicPr>
          <p:nvPr/>
        </p:nvPicPr>
        <p:blipFill>
          <a:blip r:embed="rId2"/>
          <a:stretch>
            <a:fillRect/>
          </a:stretch>
        </p:blipFill>
        <p:spPr>
          <a:xfrm rot="5400000">
            <a:off x="10183813" y="-97472"/>
            <a:ext cx="2262187" cy="2625725"/>
          </a:xfrm>
          <a:prstGeom prst="rect">
            <a:avLst/>
          </a:prstGeom>
          <a:noFill/>
          <a:ln w="9525">
            <a:noFill/>
          </a:ln>
        </p:spPr>
      </p:pic>
      <p:pic>
        <p:nvPicPr>
          <p:cNvPr id="4106" name="Picture 5" descr="POINSET2"/>
          <p:cNvPicPr>
            <a:picLocks noChangeAspect="1"/>
          </p:cNvPicPr>
          <p:nvPr/>
        </p:nvPicPr>
        <p:blipFill>
          <a:blip r:embed="rId2"/>
          <a:stretch>
            <a:fillRect/>
          </a:stretch>
        </p:blipFill>
        <p:spPr>
          <a:xfrm rot="-5400000">
            <a:off x="229235" y="4233545"/>
            <a:ext cx="2262188" cy="2625725"/>
          </a:xfrm>
          <a:prstGeom prst="rect">
            <a:avLst/>
          </a:prstGeom>
          <a:noFill/>
          <a:ln w="9525">
            <a:noFill/>
          </a:ln>
        </p:spPr>
      </p:pic>
      <p:pic>
        <p:nvPicPr>
          <p:cNvPr id="4107"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
        <p:nvSpPr>
          <p:cNvPr id="2" name="Rectangle 6"/>
          <p:cNvSpPr/>
          <p:nvPr/>
        </p:nvSpPr>
        <p:spPr>
          <a:xfrm>
            <a:off x="2318688" y="1690789"/>
            <a:ext cx="6599583" cy="1322070"/>
          </a:xfrm>
          <a:prstGeom prst="rect">
            <a:avLst/>
          </a:prstGeom>
          <a:noFill/>
        </p:spPr>
        <p:txBody>
          <a:bodyPr>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TIẾT 1</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6" descr="Diagram&#10;&#10;Description automatically generated"/>
          <p:cNvPicPr>
            <a:picLocks noChangeAspect="1"/>
          </p:cNvPicPr>
          <p:nvPr/>
        </p:nvPicPr>
        <p:blipFill>
          <a:blip r:embed="rId1"/>
          <a:srcRect b="8304"/>
          <a:stretch>
            <a:fillRect/>
          </a:stretch>
        </p:blipFill>
        <p:spPr>
          <a:xfrm>
            <a:off x="10671175" y="5340350"/>
            <a:ext cx="1296988" cy="1281113"/>
          </a:xfrm>
          <a:prstGeom prst="rect">
            <a:avLst/>
          </a:prstGeom>
          <a:noFill/>
          <a:ln w="9525">
            <a:noFill/>
          </a:ln>
        </p:spPr>
      </p:pic>
      <p:pic>
        <p:nvPicPr>
          <p:cNvPr id="7" name="Picture 6"/>
          <p:cNvPicPr>
            <a:picLocks noChangeAspect="1"/>
          </p:cNvPicPr>
          <p:nvPr/>
        </p:nvPicPr>
        <p:blipFill>
          <a:blip r:embed="rId2"/>
          <a:stretch>
            <a:fillRect/>
          </a:stretch>
        </p:blipFill>
        <p:spPr>
          <a:xfrm>
            <a:off x="257175" y="1681163"/>
            <a:ext cx="5602288" cy="4940300"/>
          </a:xfrm>
          <a:prstGeom prst="rect">
            <a:avLst/>
          </a:prstGeom>
          <a:noFill/>
          <a:ln w="9525">
            <a:noFill/>
          </a:ln>
        </p:spPr>
      </p:pic>
      <p:sp>
        <p:nvSpPr>
          <p:cNvPr id="2" name="Rectangle 1"/>
          <p:cNvSpPr/>
          <p:nvPr/>
        </p:nvSpPr>
        <p:spPr>
          <a:xfrm>
            <a:off x="5918200" y="1430338"/>
            <a:ext cx="5254625" cy="5078412"/>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cs typeface="Times New Roman" panose="02020603050405020304" pitchFamily="18" charset="0"/>
              </a:rPr>
              <a:t>Kí hiệu bản đồ </a:t>
            </a:r>
            <a:r>
              <a:rPr lang="vi-VN" altLang="x-none" sz="3600" b="1" dirty="0">
                <a:solidFill>
                  <a:srgbClr val="00B050"/>
                </a:solidFill>
                <a:latin typeface="Times New Roman" panose="02020603050405020304" pitchFamily="18" charset="0"/>
                <a:cs typeface="Times New Roman" panose="02020603050405020304" pitchFamily="18" charset="0"/>
              </a:rPr>
              <a:t>trong hình </a:t>
            </a:r>
            <a:r>
              <a:rPr sz="3600" b="1" dirty="0">
                <a:solidFill>
                  <a:srgbClr val="00B050"/>
                </a:solidFill>
                <a:latin typeface="Times New Roman" panose="02020603050405020304" pitchFamily="18" charset="0"/>
                <a:cs typeface="Times New Roman" panose="02020603050405020304" pitchFamily="18" charset="0"/>
              </a:rPr>
              <a:t>rất</a:t>
            </a:r>
            <a:r>
              <a:rPr lang="vi-VN" altLang="x-none" sz="3600" b="1" dirty="0">
                <a:solidFill>
                  <a:srgbClr val="00B050"/>
                </a:solidFill>
                <a:latin typeface="Times New Roman" panose="02020603050405020304" pitchFamily="18" charset="0"/>
                <a:cs typeface="Times New Roman" panose="02020603050405020304" pitchFamily="18" charset="0"/>
              </a:rPr>
              <a:t> đa dạng</a:t>
            </a:r>
            <a:r>
              <a:rPr sz="3600" b="1" dirty="0">
                <a:solidFill>
                  <a:srgbClr val="00B050"/>
                </a:solidFill>
                <a:latin typeface="Times New Roman" panose="02020603050405020304" pitchFamily="18" charset="0"/>
                <a:cs typeface="Times New Roman" panose="02020603050405020304" pitchFamily="18" charset="0"/>
              </a:rPr>
              <a:t>.</a:t>
            </a:r>
            <a:r>
              <a:rPr lang="vi-VN" altLang="x-none" sz="3600" b="1" dirty="0">
                <a:solidFill>
                  <a:srgbClr val="00B050"/>
                </a:solidFill>
                <a:latin typeface="Times New Roman" panose="02020603050405020304" pitchFamily="18" charset="0"/>
                <a:cs typeface="Times New Roman" panose="02020603050405020304" pitchFamily="18" charset="0"/>
              </a:rPr>
              <a:t> Điều đó có tác dụng</a:t>
            </a:r>
            <a:r>
              <a:rPr lang="nl-NL" altLang="x-none" sz="3600" b="1" dirty="0">
                <a:solidFill>
                  <a:srgbClr val="00B050"/>
                </a:solidFill>
                <a:latin typeface="Times New Roman" panose="02020603050405020304" pitchFamily="18" charset="0"/>
              </a:rPr>
              <a:t> giúp người đọc phân biệt được sự khác nhau của các thông tin thể hiện trên bản đồ.</a:t>
            </a:r>
            <a:endParaRPr sz="3600" b="1" dirty="0">
              <a:solidFill>
                <a:srgbClr val="00B050"/>
              </a:solidFill>
              <a:latin typeface="Times New Roman" panose="02020603050405020304" pitchFamily="18" charset="0"/>
              <a:ea typeface="Times New Roman" panose="02020603050405020304" pitchFamily="18" charset="0"/>
            </a:endParaRPr>
          </a:p>
        </p:txBody>
      </p:sp>
      <p:sp>
        <p:nvSpPr>
          <p:cNvPr id="9" name="Rectangle 8"/>
          <p:cNvSpPr/>
          <p:nvPr/>
        </p:nvSpPr>
        <p:spPr>
          <a:xfrm>
            <a:off x="398463" y="26988"/>
            <a:ext cx="11037887" cy="1754187"/>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cs typeface="Times New Roman" panose="02020603050405020304" pitchFamily="18" charset="0"/>
              </a:rPr>
              <a:t>Kí hiệu bản đồ </a:t>
            </a:r>
            <a:r>
              <a:rPr lang="vi-VN" altLang="x-none" sz="3600" b="1" dirty="0">
                <a:solidFill>
                  <a:srgbClr val="0000FF"/>
                </a:solidFill>
                <a:latin typeface="Times New Roman" panose="02020603050405020304" pitchFamily="18" charset="0"/>
                <a:cs typeface="Times New Roman" panose="02020603050405020304" pitchFamily="18" charset="0"/>
              </a:rPr>
              <a:t>trong hình có đa dạng không? </a:t>
            </a:r>
            <a:endParaRPr sz="3600" b="1" dirty="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vi-VN" altLang="x-none" sz="3600" b="1" dirty="0">
                <a:solidFill>
                  <a:srgbClr val="0000FF"/>
                </a:solidFill>
                <a:latin typeface="Times New Roman" panose="02020603050405020304" pitchFamily="18" charset="0"/>
                <a:cs typeface="Times New Roman" panose="02020603050405020304" pitchFamily="18" charset="0"/>
              </a:rPr>
              <a:t>Điều đó có tác dụng gì?</a:t>
            </a:r>
            <a:endParaRPr sz="3600" b="1" dirty="0">
              <a:solidFill>
                <a:srgbClr val="0000FF"/>
              </a:solidFill>
              <a:latin typeface="Times New Roman" panose="02020603050405020304" pitchFamily="18" charset="0"/>
              <a:ea typeface="Times New Roman" panose="02020603050405020304" pitchFamily="18" charset="0"/>
            </a:endParaRPr>
          </a:p>
        </p:txBody>
      </p:sp>
      <p:pic>
        <p:nvPicPr>
          <p:cNvPr id="13318" name="Picture 5" descr="POINSET2"/>
          <p:cNvPicPr>
            <a:picLocks noChangeAspect="1"/>
          </p:cNvPicPr>
          <p:nvPr/>
        </p:nvPicPr>
        <p:blipFill>
          <a:blip r:embed="rId3"/>
          <a:stretch>
            <a:fillRect/>
          </a:stretch>
        </p:blipFill>
        <p:spPr>
          <a:xfrm rot="5400000">
            <a:off x="10721975" y="74613"/>
            <a:ext cx="1241425"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4339"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434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12294" name="Rectangle 2"/>
          <p:cNvSpPr/>
          <p:nvPr/>
        </p:nvSpPr>
        <p:spPr>
          <a:xfrm>
            <a:off x="1709738" y="447675"/>
            <a:ext cx="8912225" cy="1939925"/>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Vì sao khi sử dụng bản đồ, trước hết chúng ta cần tìm đọc bảng chú giải?</a:t>
            </a:r>
            <a:endParaRPr sz="4000" b="1" dirty="0">
              <a:solidFill>
                <a:srgbClr val="0000FF"/>
              </a:solidFill>
              <a:latin typeface="Times New Roman" panose="02020603050405020304" pitchFamily="18" charset="0"/>
            </a:endParaRPr>
          </a:p>
        </p:txBody>
      </p:sp>
      <p:pic>
        <p:nvPicPr>
          <p:cNvPr id="1434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 name="Rectangle 1"/>
          <p:cNvSpPr/>
          <p:nvPr/>
        </p:nvSpPr>
        <p:spPr>
          <a:xfrm>
            <a:off x="1233488" y="3524250"/>
            <a:ext cx="10109200" cy="1828800"/>
          </a:xfrm>
          <a:prstGeom prst="rect">
            <a:avLst/>
          </a:prstGeom>
          <a:noFill/>
          <a:ln w="9525">
            <a:noFill/>
          </a:ln>
        </p:spPr>
        <p:txBody>
          <a:bodyPr>
            <a:spAutoFit/>
          </a:bodyPr>
          <a:p>
            <a:pPr algn="just">
              <a:lnSpc>
                <a:spcPct val="150000"/>
              </a:lnSpc>
            </a:pPr>
            <a:r>
              <a:rPr lang="nl-NL" altLang="x-none" sz="4000" b="1" dirty="0">
                <a:solidFill>
                  <a:srgbClr val="00B050"/>
                </a:solidFill>
                <a:latin typeface="Times New Roman" panose="02020603050405020304" pitchFamily="18" charset="0"/>
              </a:rPr>
              <a:t>Vì các kí hiệu được giải thích rõ ràng trong chú giải của bản đồ.</a:t>
            </a:r>
            <a:endParaRPr sz="40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charRg st="0" end="66"/>
                                            </p:txEl>
                                          </p:spTgt>
                                        </p:tgtEl>
                                        <p:attrNameLst>
                                          <p:attrName>style.visibility</p:attrName>
                                        </p:attrNameLst>
                                      </p:cBhvr>
                                      <p:to>
                                        <p:strVal val="visible"/>
                                      </p:to>
                                    </p:set>
                                    <p:animEffect transition="in" filter="barn(inVertical)">
                                      <p:cBhvr>
                                        <p:cTn id="14" dur="500"/>
                                        <p:tgtEl>
                                          <p:spTgt spid="2">
                                            <p:txEl>
                                              <p:charRg st="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536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536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53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 name="Rectangle 1"/>
          <p:cNvSpPr/>
          <p:nvPr/>
        </p:nvSpPr>
        <p:spPr>
          <a:xfrm>
            <a:off x="1008063" y="1554163"/>
            <a:ext cx="10109200" cy="3786187"/>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Kí hiệu bản đồ giúp người đọc phân biệt được sự khác nhau của các thông tin thể hiện trên bản đồ. Ý nghĩa của các kí hiệu được giải thích rõ ràng trong chú giải của bản đồ.</a:t>
            </a:r>
            <a:endParaRPr sz="40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0" end="173"/>
                                            </p:txEl>
                                          </p:spTgt>
                                        </p:tgtEl>
                                        <p:attrNameLst>
                                          <p:attrName>style.visibility</p:attrName>
                                        </p:attrNameLst>
                                      </p:cBhvr>
                                      <p:to>
                                        <p:strVal val="visible"/>
                                      </p:to>
                                    </p:set>
                                    <p:animEffect transition="in" filter="barn(inVertical)">
                                      <p:cBhvr>
                                        <p:cTn id="7" dur="500"/>
                                        <p:tgtEl>
                                          <p:spTgt spid="2">
                                            <p:txEl>
                                              <p:charRg st="0" end="1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4099"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4100" name="Picture 2" descr="Hình ảnh Powerpoint - - Tổng hợp hình ảnh dành cho Powerpoint đẹp nhất"/>
          <p:cNvPicPr>
            <a:picLocks noChangeAspect="1"/>
          </p:cNvPicPr>
          <p:nvPr/>
        </p:nvPicPr>
        <p:blipFill>
          <a:blip r:embed="rId1"/>
          <a:stretch>
            <a:fillRect/>
          </a:stretch>
        </p:blipFill>
        <p:spPr>
          <a:xfrm>
            <a:off x="-128270" y="0"/>
            <a:ext cx="12755563" cy="7143750"/>
          </a:xfrm>
          <a:prstGeom prst="rect">
            <a:avLst/>
          </a:prstGeom>
          <a:noFill/>
          <a:ln w="9525">
            <a:noFill/>
          </a:ln>
        </p:spPr>
      </p:pic>
      <p:sp>
        <p:nvSpPr>
          <p:cNvPr id="4101"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4104" name="Picture 5" descr="POINSET2"/>
          <p:cNvPicPr>
            <a:picLocks noChangeAspect="1"/>
          </p:cNvPicPr>
          <p:nvPr/>
        </p:nvPicPr>
        <p:blipFill>
          <a:blip r:embed="rId2"/>
          <a:stretch>
            <a:fillRect/>
          </a:stretch>
        </p:blipFill>
        <p:spPr>
          <a:xfrm rot="5400000" flipV="1">
            <a:off x="341948" y="-96520"/>
            <a:ext cx="2262187" cy="2851150"/>
          </a:xfrm>
          <a:prstGeom prst="rect">
            <a:avLst/>
          </a:prstGeom>
          <a:noFill/>
          <a:ln w="9525">
            <a:noFill/>
          </a:ln>
        </p:spPr>
      </p:pic>
      <p:pic>
        <p:nvPicPr>
          <p:cNvPr id="4105" name="Picture 5" descr="POINSET2"/>
          <p:cNvPicPr>
            <a:picLocks noChangeAspect="1"/>
          </p:cNvPicPr>
          <p:nvPr/>
        </p:nvPicPr>
        <p:blipFill>
          <a:blip r:embed="rId2"/>
          <a:stretch>
            <a:fillRect/>
          </a:stretch>
        </p:blipFill>
        <p:spPr>
          <a:xfrm rot="5400000">
            <a:off x="10183813" y="-97472"/>
            <a:ext cx="2262187" cy="2625725"/>
          </a:xfrm>
          <a:prstGeom prst="rect">
            <a:avLst/>
          </a:prstGeom>
          <a:noFill/>
          <a:ln w="9525">
            <a:noFill/>
          </a:ln>
        </p:spPr>
      </p:pic>
      <p:pic>
        <p:nvPicPr>
          <p:cNvPr id="4106" name="Picture 5" descr="POINSET2"/>
          <p:cNvPicPr>
            <a:picLocks noChangeAspect="1"/>
          </p:cNvPicPr>
          <p:nvPr/>
        </p:nvPicPr>
        <p:blipFill>
          <a:blip r:embed="rId2"/>
          <a:stretch>
            <a:fillRect/>
          </a:stretch>
        </p:blipFill>
        <p:spPr>
          <a:xfrm rot="-5400000">
            <a:off x="229235" y="4233545"/>
            <a:ext cx="2262188" cy="2625725"/>
          </a:xfrm>
          <a:prstGeom prst="rect">
            <a:avLst/>
          </a:prstGeom>
          <a:noFill/>
          <a:ln w="9525">
            <a:noFill/>
          </a:ln>
        </p:spPr>
      </p:pic>
      <p:pic>
        <p:nvPicPr>
          <p:cNvPr id="4107"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
        <p:nvSpPr>
          <p:cNvPr id="2" name="Rectangle 6"/>
          <p:cNvSpPr/>
          <p:nvPr/>
        </p:nvSpPr>
        <p:spPr>
          <a:xfrm>
            <a:off x="2318688" y="2559469"/>
            <a:ext cx="6599583" cy="1322070"/>
          </a:xfrm>
          <a:prstGeom prst="rect">
            <a:avLst/>
          </a:prstGeom>
          <a:noFill/>
        </p:spPr>
        <p:txBody>
          <a:bodyPr>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TIẾT 2</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638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CÁC LOẠI KÍ HIỆU BẢN ĐỒ</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6389"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26631" name="Rectangle 1"/>
          <p:cNvSpPr/>
          <p:nvPr/>
        </p:nvSpPr>
        <p:spPr>
          <a:xfrm>
            <a:off x="6375400" y="915988"/>
            <a:ext cx="5543550" cy="1938337"/>
          </a:xfrm>
          <a:prstGeom prst="rect">
            <a:avLst/>
          </a:prstGeom>
          <a:noFill/>
          <a:ln w="9525">
            <a:noFill/>
          </a:ln>
        </p:spPr>
        <p:txBody>
          <a:bodyPr>
            <a:spAutoFit/>
          </a:bodyPr>
          <a:p>
            <a:pPr>
              <a:lnSpc>
                <a:spcPct val="150000"/>
              </a:lnSpc>
            </a:pPr>
            <a:r>
              <a:rPr sz="4000" b="1" dirty="0">
                <a:solidFill>
                  <a:srgbClr val="0000FF"/>
                </a:solidFill>
                <a:latin typeface="Times New Roman" panose="02020603050405020304" pitchFamily="18" charset="0"/>
              </a:rPr>
              <a:t>Cho biết kí hiệu bản đồ chia làm mấy loại?</a:t>
            </a:r>
            <a:endParaRPr sz="3800" b="1" dirty="0">
              <a:solidFill>
                <a:srgbClr val="0000FF"/>
              </a:solidFill>
              <a:latin typeface="Times New Roman" panose="02020603050405020304" pitchFamily="18" charset="0"/>
            </a:endParaRPr>
          </a:p>
        </p:txBody>
      </p:sp>
      <p:pic>
        <p:nvPicPr>
          <p:cNvPr id="1639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6633" name="Picture 1"/>
          <p:cNvPicPr>
            <a:picLocks noChangeAspect="1"/>
          </p:cNvPicPr>
          <p:nvPr/>
        </p:nvPicPr>
        <p:blipFill>
          <a:blip r:embed="rId3"/>
          <a:stretch>
            <a:fillRect/>
          </a:stretch>
        </p:blipFill>
        <p:spPr>
          <a:xfrm>
            <a:off x="611188" y="1114425"/>
            <a:ext cx="5635625" cy="5092700"/>
          </a:xfrm>
          <a:prstGeom prst="rect">
            <a:avLst/>
          </a:prstGeom>
          <a:noFill/>
          <a:ln w="9525">
            <a:noFill/>
          </a:ln>
        </p:spPr>
      </p:pic>
      <p:sp>
        <p:nvSpPr>
          <p:cNvPr id="2" name="Rectangle 1"/>
          <p:cNvSpPr/>
          <p:nvPr/>
        </p:nvSpPr>
        <p:spPr>
          <a:xfrm>
            <a:off x="6375400" y="2716213"/>
            <a:ext cx="5126038" cy="4246562"/>
          </a:xfrm>
          <a:prstGeom prst="rect">
            <a:avLst/>
          </a:prstGeom>
          <a:noFill/>
          <a:ln w="9525">
            <a:noFill/>
          </a:ln>
        </p:spPr>
        <p:txBody>
          <a:bodyPr>
            <a:spAutoFit/>
          </a:bodyPr>
          <a:p>
            <a:pPr algn="just">
              <a:lnSpc>
                <a:spcPct val="150000"/>
              </a:lnSpc>
            </a:pPr>
            <a:r>
              <a:rPr lang="nl-NL" altLang="x-none" sz="3600" b="1" dirty="0">
                <a:latin typeface="Times New Roman" panose="02020603050405020304" pitchFamily="18" charset="0"/>
              </a:rPr>
              <a:t>Hệ thống kí hiệu trên bản đồ thường chia thành ba loại: kí hiệu điểm, kí hiệu đường và kí hiệu diện tích.</a:t>
            </a:r>
            <a:endParaRPr sz="36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633"/>
                                        </p:tgtEl>
                                        <p:attrNameLst>
                                          <p:attrName>style.visibility</p:attrName>
                                        </p:attrNameLst>
                                      </p:cBhvr>
                                      <p:to>
                                        <p:strVal val="visible"/>
                                      </p:to>
                                    </p:set>
                                    <p:animEffect transition="in" filter="fade">
                                      <p:cBhvr>
                                        <p:cTn id="13" dur="1000"/>
                                        <p:tgtEl>
                                          <p:spTgt spid="26633"/>
                                        </p:tgtEl>
                                      </p:cBhvr>
                                    </p:animEffect>
                                    <p:anim calcmode="lin" valueType="num">
                                      <p:cBhvr>
                                        <p:cTn id="14" dur="1000" fill="hold"/>
                                        <p:tgtEl>
                                          <p:spTgt spid="26633"/>
                                        </p:tgtEl>
                                        <p:attrNameLst>
                                          <p:attrName>ppt_x</p:attrName>
                                        </p:attrNameLst>
                                      </p:cBhvr>
                                      <p:tavLst>
                                        <p:tav tm="0">
                                          <p:val>
                                            <p:strVal val="#ppt_x"/>
                                          </p:val>
                                        </p:tav>
                                        <p:tav tm="100000">
                                          <p:val>
                                            <p:strVal val="#ppt_x"/>
                                          </p:val>
                                        </p:tav>
                                      </p:tavLst>
                                    </p:anim>
                                    <p:anim calcmode="lin" valueType="num">
                                      <p:cBhvr>
                                        <p:cTn id="15" dur="1000" fill="hold"/>
                                        <p:tgtEl>
                                          <p:spTgt spid="266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631"/>
                                        </p:tgtEl>
                                        <p:attrNameLst>
                                          <p:attrName>style.visibility</p:attrName>
                                        </p:attrNameLst>
                                      </p:cBhvr>
                                      <p:to>
                                        <p:strVal val="visible"/>
                                      </p:to>
                                    </p:set>
                                    <p:animEffect transition="in" filter="circle(in)">
                                      <p:cBhvr>
                                        <p:cTn id="20" dur="2000"/>
                                        <p:tgtEl>
                                          <p:spTgt spid="266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741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1741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22535" name="Rectangle 2"/>
          <p:cNvSpPr/>
          <p:nvPr/>
        </p:nvSpPr>
        <p:spPr>
          <a:xfrm>
            <a:off x="1931988" y="15875"/>
            <a:ext cx="8545512" cy="1016000"/>
          </a:xfrm>
          <a:prstGeom prst="rect">
            <a:avLst/>
          </a:prstGeom>
          <a:noFill/>
          <a:ln w="9525">
            <a:noFill/>
          </a:ln>
        </p:spPr>
        <p:txBody>
          <a:bodyPr>
            <a:spAutoFit/>
          </a:bodyPr>
          <a:p>
            <a:pPr algn="just" eaLnBrk="1" hangingPunct="1">
              <a:lnSpc>
                <a:spcPct val="150000"/>
              </a:lnSpc>
            </a:pPr>
            <a:r>
              <a:rPr sz="4000" b="1" dirty="0">
                <a:solidFill>
                  <a:srgbClr val="0000FF"/>
                </a:solidFill>
                <a:latin typeface="Times New Roman" panose="02020603050405020304" pitchFamily="18" charset="0"/>
              </a:rPr>
              <a:t>Nêu công dụng và ví dụ cho từng loại.</a:t>
            </a:r>
            <a:endParaRPr lang="vi-VN" altLang="vi-VN" sz="4000" b="1" dirty="0">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1387475" y="1571625"/>
            <a:ext cx="9634538" cy="3784600"/>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 Kí hiệu điểm dùng để biểu hiện những sự vật, hiện tượng địa lí phân bố theo những điểm riêng biệt như một mỏ khoáng sản, một sân bay, một cảng biển...</a:t>
            </a:r>
            <a:endParaRPr sz="4000" b="1" dirty="0">
              <a:latin typeface="Times New Roman" panose="02020603050405020304" pitchFamily="18" charset="0"/>
            </a:endParaRPr>
          </a:p>
        </p:txBody>
      </p:sp>
      <p:pic>
        <p:nvPicPr>
          <p:cNvPr id="1741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down)">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843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1843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 name="Rectangle 2"/>
          <p:cNvSpPr/>
          <p:nvPr/>
        </p:nvSpPr>
        <p:spPr>
          <a:xfrm>
            <a:off x="1539875" y="1143000"/>
            <a:ext cx="9131300" cy="4710113"/>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 Kí hiệu đường: thường được dùng để biểu hiện các sự vật, hiện tượng địa lí phân bố theo chiều dài như đường ranh giới quốc gia, đường giao thông, sông ngòi,...</a:t>
            </a:r>
            <a:endParaRPr sz="4000" b="1" dirty="0">
              <a:latin typeface="Times New Roman" panose="02020603050405020304" pitchFamily="18" charset="0"/>
            </a:endParaRPr>
          </a:p>
        </p:txBody>
      </p:sp>
      <p:pic>
        <p:nvPicPr>
          <p:cNvPr id="1843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 name="Rectangle 2"/>
          <p:cNvSpPr/>
          <p:nvPr/>
        </p:nvSpPr>
        <p:spPr>
          <a:xfrm>
            <a:off x="1879600" y="1554163"/>
            <a:ext cx="8501063" cy="3786187"/>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 Kí hiệu diện tích: thường được dùng để thể hiện các sự vật, hiện tượng địa lí phân bố theo diện tích như đất trồng rừng, đầm lầy, vùng trồng lúa,...</a:t>
            </a:r>
            <a:endParaRPr sz="4000" b="1" dirty="0">
              <a:latin typeface="Times New Roman" panose="02020603050405020304" pitchFamily="18" charset="0"/>
            </a:endParaRPr>
          </a:p>
        </p:txBody>
      </p:sp>
      <p:pic>
        <p:nvPicPr>
          <p:cNvPr id="1946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048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048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0486"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2150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6" name="Rectangle 5"/>
          <p:cNvSpPr/>
          <p:nvPr/>
        </p:nvSpPr>
        <p:spPr>
          <a:xfrm>
            <a:off x="1816100" y="177800"/>
            <a:ext cx="8710613" cy="1477963"/>
          </a:xfrm>
          <a:prstGeom prst="rect">
            <a:avLst/>
          </a:prstGeom>
          <a:noFill/>
          <a:ln w="9525">
            <a:noFill/>
          </a:ln>
        </p:spPr>
        <p:txBody>
          <a:bodyPr>
            <a:spAutoFit/>
          </a:bodyPr>
          <a:p>
            <a:pPr algn="just">
              <a:lnSpc>
                <a:spcPct val="150000"/>
              </a:lnSpc>
            </a:pPr>
            <a:r>
              <a:rPr sz="3000" b="1" dirty="0">
                <a:solidFill>
                  <a:srgbClr val="0000FF"/>
                </a:solidFill>
                <a:latin typeface="Times New Roman" panose="02020603050405020304" pitchFamily="18" charset="0"/>
              </a:rPr>
              <a:t>Xác định độ cao của đỉnh Ê-vơ-rét, độ sâu của vực Ma-ri-a-na. Tìm trên bản đồ dãy núi Rốc-ki.</a:t>
            </a:r>
            <a:endParaRPr sz="3000" b="1" dirty="0">
              <a:solidFill>
                <a:srgbClr val="0000FF"/>
              </a:solidFill>
              <a:latin typeface="Times New Roman" panose="02020603050405020304" pitchFamily="18" charset="0"/>
            </a:endParaRPr>
          </a:p>
        </p:txBody>
      </p:sp>
      <p:sp>
        <p:nvSpPr>
          <p:cNvPr id="8" name="Rectangle 7"/>
          <p:cNvSpPr/>
          <p:nvPr/>
        </p:nvSpPr>
        <p:spPr>
          <a:xfrm>
            <a:off x="6284913" y="1681163"/>
            <a:ext cx="5537200" cy="4940300"/>
          </a:xfrm>
          <a:prstGeom prst="rect">
            <a:avLst/>
          </a:prstGeom>
          <a:noFill/>
          <a:ln w="9525">
            <a:noFill/>
          </a:ln>
        </p:spPr>
        <p:txBody>
          <a:bodyPr>
            <a:spAutoFit/>
          </a:bodyPr>
          <a:p>
            <a:pPr>
              <a:lnSpc>
                <a:spcPct val="150000"/>
              </a:lnSpc>
            </a:pPr>
            <a:r>
              <a:rPr sz="3500" b="1" dirty="0">
                <a:solidFill>
                  <a:srgbClr val="00B050"/>
                </a:solidFill>
                <a:latin typeface="Times New Roman" panose="02020603050405020304" pitchFamily="18" charset="0"/>
              </a:rPr>
              <a:t>Độ cao của đỉnh Ê-vơ-rét: 8848m </a:t>
            </a:r>
            <a:endParaRPr sz="3500" b="1" dirty="0">
              <a:solidFill>
                <a:srgbClr val="00B050"/>
              </a:solidFill>
              <a:latin typeface="Times New Roman" panose="02020603050405020304" pitchFamily="18" charset="0"/>
            </a:endParaRPr>
          </a:p>
          <a:p>
            <a:pPr>
              <a:lnSpc>
                <a:spcPct val="150000"/>
              </a:lnSpc>
            </a:pPr>
            <a:r>
              <a:rPr sz="3500" b="1" dirty="0">
                <a:solidFill>
                  <a:srgbClr val="00B050"/>
                </a:solidFill>
                <a:latin typeface="Times New Roman" panose="02020603050405020304" pitchFamily="18" charset="0"/>
              </a:rPr>
              <a:t>Độ sâu của vực Ma-ri-a-na: 11034m.</a:t>
            </a:r>
            <a:endParaRPr sz="3500" b="1" dirty="0">
              <a:solidFill>
                <a:srgbClr val="00B050"/>
              </a:solidFill>
              <a:latin typeface="Times New Roman" panose="02020603050405020304" pitchFamily="18" charset="0"/>
            </a:endParaRPr>
          </a:p>
          <a:p>
            <a:pPr>
              <a:lnSpc>
                <a:spcPct val="150000"/>
              </a:lnSpc>
            </a:pPr>
            <a:r>
              <a:rPr sz="3500" b="1" dirty="0">
                <a:solidFill>
                  <a:srgbClr val="00B050"/>
                </a:solidFill>
                <a:latin typeface="Times New Roman" panose="02020603050405020304" pitchFamily="18" charset="0"/>
              </a:rPr>
              <a:t>Dãy núi Rốc-ki nằm ở phía tây lục địa Bắc Mỹ.</a:t>
            </a:r>
            <a:endParaRPr sz="3500" b="1" dirty="0">
              <a:solidFill>
                <a:srgbClr val="00B050"/>
              </a:solidFill>
              <a:latin typeface="Times New Roman" panose="02020603050405020304" pitchFamily="18" charset="0"/>
            </a:endParaRPr>
          </a:p>
        </p:txBody>
      </p:sp>
      <p:sp>
        <p:nvSpPr>
          <p:cNvPr id="21512"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1513" name="Picture 10"/>
          <p:cNvPicPr>
            <a:picLocks noChangeAspect="1"/>
          </p:cNvPicPr>
          <p:nvPr/>
        </p:nvPicPr>
        <p:blipFill>
          <a:blip r:embed="rId3"/>
          <a:stretch>
            <a:fillRect/>
          </a:stretch>
        </p:blipFill>
        <p:spPr>
          <a:xfrm>
            <a:off x="387350" y="1841500"/>
            <a:ext cx="5318125" cy="39020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5123"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5124"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512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8199" name="Picture 7" descr="Hướng dẫn Cách vẽ bản đồ Đông Nam Á Đơn giản và dễ hiểu"/>
          <p:cNvPicPr>
            <a:picLocks noChangeAspect="1"/>
          </p:cNvPicPr>
          <p:nvPr/>
        </p:nvPicPr>
        <p:blipFill>
          <a:blip r:embed="rId3"/>
          <a:stretch>
            <a:fillRect/>
          </a:stretch>
        </p:blipFill>
        <p:spPr>
          <a:xfrm>
            <a:off x="190500" y="1262063"/>
            <a:ext cx="5308600" cy="4616450"/>
          </a:xfrm>
          <a:prstGeom prst="rect">
            <a:avLst/>
          </a:prstGeom>
          <a:noFill/>
          <a:ln w="9525">
            <a:noFill/>
          </a:ln>
        </p:spPr>
      </p:pic>
      <p:sp>
        <p:nvSpPr>
          <p:cNvPr id="2" name="Rectangle 1"/>
          <p:cNvSpPr/>
          <p:nvPr/>
        </p:nvSpPr>
        <p:spPr>
          <a:xfrm>
            <a:off x="5783263" y="681038"/>
            <a:ext cx="5711825" cy="2708275"/>
          </a:xfrm>
          <a:prstGeom prst="rect">
            <a:avLst/>
          </a:prstGeom>
          <a:noFill/>
          <a:ln w="9525">
            <a:noFill/>
          </a:ln>
        </p:spPr>
        <p:txBody>
          <a:bodyPr>
            <a:spAutoFit/>
          </a:bodyPr>
          <a:p>
            <a:pPr algn="just"/>
            <a:r>
              <a:rPr sz="3400" b="1" dirty="0">
                <a:solidFill>
                  <a:srgbClr val="0000FF"/>
                </a:solidFill>
                <a:latin typeface="Times New Roman" panose="02020603050405020304" pitchFamily="18" charset="0"/>
              </a:rPr>
              <a:t>Quan sát lược đồ khu vực Đông Nam Á em hãy cho biết tên thủ đô của nước ta. Thủ đô nước ta được kí hiệu như thế nào trên bản đồ?</a:t>
            </a:r>
            <a:endParaRPr sz="3400" b="1" dirty="0">
              <a:solidFill>
                <a:srgbClr val="0000FF"/>
              </a:solidFill>
              <a:latin typeface="Times New Roman" panose="02020603050405020304" pitchFamily="18" charset="0"/>
            </a:endParaRPr>
          </a:p>
        </p:txBody>
      </p:sp>
      <p:sp>
        <p:nvSpPr>
          <p:cNvPr id="3" name="Rectangle 2"/>
          <p:cNvSpPr/>
          <p:nvPr/>
        </p:nvSpPr>
        <p:spPr>
          <a:xfrm>
            <a:off x="5559425" y="3632200"/>
            <a:ext cx="6408738" cy="1708150"/>
          </a:xfrm>
          <a:prstGeom prst="rect">
            <a:avLst/>
          </a:prstGeom>
          <a:noFill/>
          <a:ln w="9525">
            <a:noFill/>
          </a:ln>
        </p:spPr>
        <p:txBody>
          <a:bodyPr>
            <a:spAutoFit/>
          </a:bodyPr>
          <a:p>
            <a:pPr algn="just"/>
            <a:r>
              <a:rPr sz="3500" b="1" dirty="0">
                <a:solidFill>
                  <a:srgbClr val="00B050"/>
                </a:solidFill>
                <a:latin typeface="Times New Roman" panose="02020603050405020304" pitchFamily="18" charset="0"/>
              </a:rPr>
              <a:t>+ Thủ đô của nước ta là Hà Nội.</a:t>
            </a:r>
            <a:endParaRPr sz="3500" b="1" dirty="0">
              <a:solidFill>
                <a:srgbClr val="00B050"/>
              </a:solidFill>
              <a:latin typeface="Times New Roman" panose="02020603050405020304" pitchFamily="18" charset="0"/>
            </a:endParaRPr>
          </a:p>
          <a:p>
            <a:pPr algn="just"/>
            <a:r>
              <a:rPr sz="3500" b="1" dirty="0">
                <a:solidFill>
                  <a:srgbClr val="00B050"/>
                </a:solidFill>
                <a:latin typeface="Times New Roman" panose="02020603050405020304" pitchFamily="18" charset="0"/>
              </a:rPr>
              <a:t>+ Thủ đô nước ta được kí hiệu bằng ngôi sao 5 cánh màu đỏ.</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arn(inVertic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6" descr="Diagram&#10;&#10;Description automatically generated"/>
          <p:cNvPicPr>
            <a:picLocks noChangeAspect="1"/>
          </p:cNvPicPr>
          <p:nvPr/>
        </p:nvPicPr>
        <p:blipFill>
          <a:blip r:embed="rId1"/>
          <a:srcRect b="8304"/>
          <a:stretch>
            <a:fillRect/>
          </a:stretch>
        </p:blipFill>
        <p:spPr>
          <a:xfrm>
            <a:off x="10671175" y="5340350"/>
            <a:ext cx="1296988" cy="1281113"/>
          </a:xfrm>
          <a:prstGeom prst="rect">
            <a:avLst/>
          </a:prstGeom>
          <a:noFill/>
          <a:ln w="9525">
            <a:noFill/>
          </a:ln>
        </p:spPr>
      </p:pic>
      <p:sp>
        <p:nvSpPr>
          <p:cNvPr id="6" name="Rectangle 5"/>
          <p:cNvSpPr/>
          <p:nvPr/>
        </p:nvSpPr>
        <p:spPr>
          <a:xfrm>
            <a:off x="450850" y="9525"/>
            <a:ext cx="11166475" cy="1611313"/>
          </a:xfrm>
          <a:prstGeom prst="rect">
            <a:avLst/>
          </a:prstGeom>
          <a:noFill/>
          <a:ln w="9525">
            <a:noFill/>
          </a:ln>
        </p:spPr>
        <p:txBody>
          <a:bodyPr>
            <a:spAutoFit/>
          </a:bodyPr>
          <a:p>
            <a:pPr algn="just">
              <a:lnSpc>
                <a:spcPct val="150000"/>
              </a:lnSpc>
            </a:pPr>
            <a:r>
              <a:rPr sz="3500" b="1" dirty="0">
                <a:solidFill>
                  <a:srgbClr val="0000FF"/>
                </a:solidFill>
                <a:latin typeface="Times New Roman" panose="02020603050405020304" pitchFamily="18" charset="0"/>
              </a:rPr>
              <a:t>Quan sát hình 2.3 trang 118 và kiến thức đã học hãy xác định kí hiệu và vị trí của sân bay Nội Bài.</a:t>
            </a:r>
            <a:endParaRPr sz="3500" b="1" dirty="0">
              <a:solidFill>
                <a:srgbClr val="0000FF"/>
              </a:solidFill>
              <a:latin typeface="Times New Roman" panose="02020603050405020304" pitchFamily="18" charset="0"/>
            </a:endParaRPr>
          </a:p>
        </p:txBody>
      </p:sp>
      <p:pic>
        <p:nvPicPr>
          <p:cNvPr id="43018" name="Picture 59"/>
          <p:cNvPicPr>
            <a:picLocks noChangeAspect="1"/>
          </p:cNvPicPr>
          <p:nvPr/>
        </p:nvPicPr>
        <p:blipFill>
          <a:blip r:embed="rId2"/>
          <a:stretch>
            <a:fillRect/>
          </a:stretch>
        </p:blipFill>
        <p:spPr>
          <a:xfrm>
            <a:off x="322263" y="1725613"/>
            <a:ext cx="6678612" cy="5040312"/>
          </a:xfrm>
          <a:prstGeom prst="rect">
            <a:avLst/>
          </a:prstGeom>
          <a:noFill/>
          <a:ln w="9525">
            <a:noFill/>
          </a:ln>
        </p:spPr>
      </p:pic>
      <p:sp>
        <p:nvSpPr>
          <p:cNvPr id="22533" name="Rectangle 4"/>
          <p:cNvSpPr/>
          <p:nvPr/>
        </p:nvSpPr>
        <p:spPr>
          <a:xfrm>
            <a:off x="7173913" y="1620838"/>
            <a:ext cx="4919662" cy="4524375"/>
          </a:xfrm>
          <a:prstGeom prst="rect">
            <a:avLst/>
          </a:prstGeom>
          <a:noFill/>
          <a:ln w="9525">
            <a:noFill/>
          </a:ln>
        </p:spPr>
        <p:txBody>
          <a:bodyPr>
            <a:spAutoFit/>
          </a:bodyPr>
          <a:p>
            <a:pPr>
              <a:lnSpc>
                <a:spcPct val="150000"/>
              </a:lnSpc>
            </a:pPr>
            <a:r>
              <a:rPr sz="3200" b="1" dirty="0">
                <a:solidFill>
                  <a:srgbClr val="00B050"/>
                </a:solidFill>
                <a:latin typeface="Times New Roman" panose="02020603050405020304" pitchFamily="18" charset="0"/>
              </a:rPr>
              <a:t>- Kí hiệu thể hiện sân bay nội bài là hình thu nhỏ của 1 chiếc máy bay màu đỏ.</a:t>
            </a:r>
            <a:endParaRPr sz="3200" b="1" dirty="0">
              <a:solidFill>
                <a:srgbClr val="00B050"/>
              </a:solidFill>
              <a:latin typeface="Times New Roman" panose="02020603050405020304" pitchFamily="18" charset="0"/>
            </a:endParaRPr>
          </a:p>
          <a:p>
            <a:pPr>
              <a:lnSpc>
                <a:spcPct val="150000"/>
              </a:lnSpc>
            </a:pPr>
            <a:r>
              <a:rPr sz="3200" b="1" dirty="0">
                <a:solidFill>
                  <a:srgbClr val="00B050"/>
                </a:solidFill>
                <a:latin typeface="Times New Roman" panose="02020603050405020304" pitchFamily="18" charset="0"/>
              </a:rPr>
              <a:t>- Vị trí sân bay nội bày là nằm ở huyện Sóc Sơn, thủ đô Hà Nội.</a:t>
            </a:r>
            <a:r>
              <a:rPr lang="pt-BR" altLang="x-none" sz="3200" b="1" dirty="0">
                <a:solidFill>
                  <a:srgbClr val="00B050"/>
                </a:solidFill>
                <a:latin typeface="Times New Roman" panose="02020603050405020304" pitchFamily="18" charset="0"/>
              </a:rPr>
              <a:t> </a:t>
            </a:r>
            <a:endParaRPr sz="32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3018"/>
                                        </p:tgtEl>
                                        <p:attrNameLst>
                                          <p:attrName>style.visibility</p:attrName>
                                        </p:attrNameLst>
                                      </p:cBhvr>
                                      <p:to>
                                        <p:strVal val="visible"/>
                                      </p:to>
                                    </p:set>
                                    <p:animEffect transition="in" filter="fade">
                                      <p:cBhvr>
                                        <p:cTn id="12" dur="1000"/>
                                        <p:tgtEl>
                                          <p:spTgt spid="43018"/>
                                        </p:tgtEl>
                                      </p:cBhvr>
                                    </p:animEffect>
                                    <p:anim calcmode="lin" valueType="num">
                                      <p:cBhvr>
                                        <p:cTn id="13" dur="1000" fill="hold"/>
                                        <p:tgtEl>
                                          <p:spTgt spid="43018"/>
                                        </p:tgtEl>
                                        <p:attrNameLst>
                                          <p:attrName>ppt_x</p:attrName>
                                        </p:attrNameLst>
                                      </p:cBhvr>
                                      <p:tavLst>
                                        <p:tav tm="0">
                                          <p:val>
                                            <p:strVal val="#ppt_x"/>
                                          </p:val>
                                        </p:tav>
                                        <p:tav tm="100000">
                                          <p:val>
                                            <p:strVal val="#ppt_x"/>
                                          </p:val>
                                        </p:tav>
                                      </p:tavLst>
                                    </p:anim>
                                    <p:anim calcmode="lin" valueType="num">
                                      <p:cBhvr>
                                        <p:cTn id="14" dur="1000" fill="hold"/>
                                        <p:tgtEl>
                                          <p:spTgt spid="430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ctrTitle"/>
          </p:nvPr>
        </p:nvSpPr>
        <p:spPr>
          <a:xfrm>
            <a:off x="-133350" y="65088"/>
            <a:ext cx="12161838" cy="1057275"/>
          </a:xfrm>
          <a:ln/>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2603500" y="4141788"/>
            <a:ext cx="1611313" cy="1611312"/>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438150" y="2647950"/>
            <a:ext cx="1454150" cy="1454150"/>
          </a:xfrm>
          <a:prstGeom prst="rect">
            <a:avLst/>
          </a:prstGeom>
          <a:noFill/>
          <a:ln w="9525">
            <a:noFill/>
          </a:ln>
        </p:spPr>
      </p:pic>
      <p:sp>
        <p:nvSpPr>
          <p:cNvPr id="10" name="Subtitle 2"/>
          <p:cNvSpPr txBox="1"/>
          <p:nvPr/>
        </p:nvSpPr>
        <p:spPr>
          <a:xfrm>
            <a:off x="1892300" y="32940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7030A0"/>
                </a:solidFill>
                <a:latin typeface="Times New Roman" panose="02020603050405020304" pitchFamily="18" charset="0"/>
                <a:ea typeface="Times New Roman" panose="02020603050405020304" pitchFamily="18" charset="0"/>
              </a:rPr>
              <a:t>à</a:t>
            </a:r>
            <a:r>
              <a:rPr lang="en-US" altLang="en-US" sz="3500" b="1" dirty="0">
                <a:solidFill>
                  <a:srgbClr val="7030A0"/>
                </a:solidFill>
                <a:latin typeface="Times New Roman" panose="02020603050405020304" pitchFamily="18" charset="0"/>
                <a:cs typeface="Times New Roman" panose="02020603050405020304" pitchFamily="18" charset="0"/>
              </a:rPr>
              <a:t> Internet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559" name="Rectangle 2"/>
          <p:cNvSpPr/>
          <p:nvPr/>
        </p:nvSpPr>
        <p:spPr>
          <a:xfrm>
            <a:off x="1277938" y="1030288"/>
            <a:ext cx="9674225" cy="1600200"/>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gn="just"/>
            <a:r>
              <a:rPr sz="3200" b="1" dirty="0">
                <a:solidFill>
                  <a:srgbClr val="0000FF"/>
                </a:solidFill>
                <a:latin typeface="Times New Roman" panose="02020603050405020304" pitchFamily="18" charset="0"/>
              </a:rPr>
              <a:t>Hãy sưu tầm bản đồ hành chính Việt Nam qua các thời kì và so sánh sự thay đổi số lượng các đơn vị hành chính cấp tỉnh.</a:t>
            </a:r>
            <a:endParaRPr sz="3200" b="1" dirty="0">
              <a:solidFill>
                <a:srgbClr val="0000FF"/>
              </a:solidFill>
              <a:latin typeface="Times New Roman" panose="02020603050405020304" pitchFamily="18" charset="0"/>
            </a:endParaRPr>
          </a:p>
        </p:txBody>
      </p:sp>
      <p:sp>
        <p:nvSpPr>
          <p:cNvPr id="8" name="Subtitle 2"/>
          <p:cNvSpPr txBox="1"/>
          <p:nvPr/>
        </p:nvSpPr>
        <p:spPr>
          <a:xfrm>
            <a:off x="2927350" y="4870450"/>
            <a:ext cx="6183313" cy="512763"/>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7030A0"/>
                </a:solidFill>
                <a:latin typeface="Times New Roman" panose="02020603050405020304" pitchFamily="18" charset="0"/>
                <a:cs typeface="Times New Roman" panose="02020603050405020304" pitchFamily="18" charset="0"/>
              </a:rPr>
              <a:t>Thời gian 1 tuần</a:t>
            </a:r>
            <a:r>
              <a:rPr lang="en-US" altLang="en-US" sz="3500" b="1" dirty="0">
                <a:solidFill>
                  <a:srgbClr val="7030A0"/>
                </a:solidFill>
                <a:latin typeface="Times New Roman" panose="02020603050405020304" pitchFamily="18" charset="0"/>
                <a:cs typeface="Times New Roman" panose="02020603050405020304" pitchFamily="18" charset="0"/>
              </a:rPr>
              <a: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7762875" y="5972175"/>
            <a:ext cx="5529263"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 Cá nhân</a:t>
            </a:r>
            <a:endParaRPr lang="en-US" altLang="en-US" sz="3500" b="1" dirty="0">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6931025" y="5680075"/>
            <a:ext cx="831850" cy="928688"/>
          </a:xfrm>
          <a:prstGeom prst="rect">
            <a:avLst/>
          </a:prstGeom>
          <a:noFill/>
          <a:ln w="9525">
            <a:noFill/>
          </a:ln>
        </p:spPr>
      </p:pic>
      <p:pic>
        <p:nvPicPr>
          <p:cNvPr id="23563"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23564"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23565" name="Picture 5" descr="POINSET2"/>
          <p:cNvPicPr>
            <a:picLocks noChangeAspect="1"/>
          </p:cNvPicPr>
          <p:nvPr/>
        </p:nvPicPr>
        <p:blipFill>
          <a:blip r:embed="rId4"/>
          <a:stretch>
            <a:fillRect/>
          </a:stretch>
        </p:blipFill>
        <p:spPr>
          <a:xfrm rot="5400000">
            <a:off x="10626725" y="77788"/>
            <a:ext cx="1241425" cy="1441450"/>
          </a:xfrm>
          <a:prstGeom prst="rect">
            <a:avLst/>
          </a:prstGeom>
          <a:noFill/>
          <a:ln w="9525">
            <a:noFill/>
          </a:ln>
        </p:spPr>
      </p:pic>
      <p:pic>
        <p:nvPicPr>
          <p:cNvPr id="23566"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24579"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24581"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24582"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6147"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6148"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614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6150" name="Rectangle 3"/>
          <p:cNvSpPr/>
          <p:nvPr/>
        </p:nvSpPr>
        <p:spPr>
          <a:xfrm>
            <a:off x="1190625" y="1271588"/>
            <a:ext cx="9955213" cy="4708525"/>
          </a:xfrm>
          <a:prstGeom prst="rect">
            <a:avLst/>
          </a:prstGeom>
          <a:noFill/>
          <a:ln w="9525">
            <a:noFill/>
          </a:ln>
        </p:spPr>
        <p:txBody>
          <a:bodyPr>
            <a:spAutoFit/>
          </a:bodyPr>
          <a:p>
            <a:pPr algn="just">
              <a:lnSpc>
                <a:spcPct val="150000"/>
              </a:lnSpc>
            </a:pPr>
            <a:r>
              <a:rPr sz="4000" b="1" dirty="0">
                <a:solidFill>
                  <a:srgbClr val="7030A0"/>
                </a:solidFill>
                <a:latin typeface="Times New Roman" panose="02020603050405020304" pitchFamily="18" charset="0"/>
              </a:rPr>
              <a:t>Vậy kí hiệu bản đồ là gì? Dựa vào đâu để biết được kí hiệu bản đồ thể hiện cho đối tượng địa lí nào và kí hiệu bản đồ được phân loại ra sao? Để biết được điều này, lớp chúng ta cùng tìm hiểu qua bài học hôm nay.</a:t>
            </a:r>
            <a:endParaRPr sz="4000" b="1" dirty="0">
              <a:solidFill>
                <a:srgbClr val="7030A0"/>
              </a:solidFill>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170"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7171"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7172"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2585323"/>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2</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KÍ HIỆU VÀ CHÚ GIẢI TRÊN</a:t>
            </a:r>
            <a:endPar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MỘT SỐ BẢN ĐỒ THÔNG DỤNG</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p:nvPr/>
        </p:nvCxnSpPr>
        <p:spPr>
          <a:xfrm flipH="1">
            <a:off x="3722688" y="2887663"/>
            <a:ext cx="1925638" cy="968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2459038" y="3897313"/>
            <a:ext cx="3063875"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KÍ HIỆU BẢN ĐỒ VÀ CHÚ GIẢI</a:t>
            </a:r>
            <a:endParaRPr sz="20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p:nvPr/>
        </p:nvCxnSpPr>
        <p:spPr>
          <a:xfrm>
            <a:off x="6191250" y="2900363"/>
            <a:ext cx="2179638" cy="955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6864350" y="3886200"/>
            <a:ext cx="3119438"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CÁC LOẠI </a:t>
            </a:r>
            <a:endParaRPr sz="2000" b="1" dirty="0">
              <a:solidFill>
                <a:srgbClr val="C00000"/>
              </a:solidFill>
              <a:latin typeface="Times New Roman" panose="02020603050405020304" pitchFamily="18" charset="0"/>
              <a:cs typeface="Times New Roman" panose="02020603050405020304" pitchFamily="18" charset="0"/>
            </a:endParaRPr>
          </a:p>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KÍ HIỆU BẢN ĐỒ</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7178" name="Picture 11" descr="POINSET2"/>
          <p:cNvPicPr>
            <a:picLocks noChangeAspect="1"/>
          </p:cNvPicPr>
          <p:nvPr/>
        </p:nvPicPr>
        <p:blipFill>
          <a:blip r:embed="rId2"/>
          <a:stretch>
            <a:fillRect/>
          </a:stretch>
        </p:blipFill>
        <p:spPr>
          <a:xfrm rot="-5400000">
            <a:off x="766763" y="4678363"/>
            <a:ext cx="1243012"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ircle(in)">
                                      <p:cBhvr>
                                        <p:cTn id="2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8195"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266950" y="1349375"/>
            <a:ext cx="7334250" cy="1611313"/>
          </a:xfrm>
          <a:prstGeom prst="rect">
            <a:avLst/>
          </a:prstGeom>
          <a:noFill/>
          <a:ln w="9525">
            <a:noFill/>
          </a:ln>
        </p:spPr>
        <p:txBody>
          <a:bodyPr>
            <a:spAutoFit/>
          </a:bodyPr>
          <a:p>
            <a:pPr algn="ctr" eaLnBrk="1" hangingPunct="1">
              <a:lnSpc>
                <a:spcPct val="150000"/>
              </a:lnSpc>
            </a:pPr>
            <a:r>
              <a:rPr sz="3500" b="1" dirty="0">
                <a:solidFill>
                  <a:srgbClr val="0000FF"/>
                </a:solidFill>
                <a:latin typeface="Times New Roman" panose="02020603050405020304" pitchFamily="18" charset="0"/>
              </a:rPr>
              <a:t>Dựa vào nội dung SGK trang 117, </a:t>
            </a:r>
            <a:endParaRPr sz="3500" b="1" dirty="0">
              <a:solidFill>
                <a:srgbClr val="0000FF"/>
              </a:solidFill>
              <a:latin typeface="Times New Roman" panose="02020603050405020304" pitchFamily="18" charset="0"/>
            </a:endParaRPr>
          </a:p>
          <a:p>
            <a:pPr algn="ctr" eaLnBrk="1" hangingPunct="1">
              <a:lnSpc>
                <a:spcPct val="150000"/>
              </a:lnSpc>
            </a:pPr>
            <a:r>
              <a:rPr sz="3500" b="1" dirty="0">
                <a:solidFill>
                  <a:srgbClr val="0000FF"/>
                </a:solidFill>
                <a:latin typeface="Times New Roman" panose="02020603050405020304" pitchFamily="18" charset="0"/>
              </a:rPr>
              <a:t>em hãy nêu khái niệm kí hiệu bản đồ.</a:t>
            </a:r>
            <a:endParaRPr sz="3500" b="1" dirty="0">
              <a:solidFill>
                <a:srgbClr val="0000FF"/>
              </a:solidFill>
              <a:latin typeface="Times New Roman" panose="02020603050405020304" pitchFamily="18" charset="0"/>
            </a:endParaRPr>
          </a:p>
        </p:txBody>
      </p:sp>
      <p:pic>
        <p:nvPicPr>
          <p:cNvPr id="819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8199"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2" name="Rectangle 1"/>
          <p:cNvSpPr/>
          <p:nvPr/>
        </p:nvSpPr>
        <p:spPr>
          <a:xfrm>
            <a:off x="1749425" y="3536950"/>
            <a:ext cx="9051925" cy="2516188"/>
          </a:xfrm>
          <a:prstGeom prst="rect">
            <a:avLst/>
          </a:prstGeom>
          <a:noFill/>
          <a:ln w="9525">
            <a:noFill/>
          </a:ln>
        </p:spPr>
        <p:txBody>
          <a:bodyPr>
            <a:spAutoFit/>
          </a:bodyPr>
          <a:p>
            <a:pPr algn="just">
              <a:lnSpc>
                <a:spcPct val="150000"/>
              </a:lnSpc>
            </a:pPr>
            <a:r>
              <a:rPr lang="nl-NL" altLang="x-none" sz="3500" b="1" dirty="0">
                <a:solidFill>
                  <a:srgbClr val="00B050"/>
                </a:solidFill>
                <a:latin typeface="Times New Roman" panose="02020603050405020304" pitchFamily="18" charset="0"/>
              </a:rPr>
              <a:t>Kí hiệu bản đồ là những hình vẽ, màu sắc, chữ viết,.. mang tính quy ước dùng để thể hiện các đối tượng địa lí trên bản đồ.</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315913" y="68263"/>
            <a:ext cx="960437" cy="1211262"/>
          </a:xfrm>
          <a:prstGeom prst="rect">
            <a:avLst/>
          </a:prstGeom>
          <a:noFill/>
          <a:ln w="9525">
            <a:noFill/>
          </a:ln>
        </p:spPr>
      </p:pic>
      <p:pic>
        <p:nvPicPr>
          <p:cNvPr id="9220"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sp>
        <p:nvSpPr>
          <p:cNvPr id="8" name="Rectangle 7"/>
          <p:cNvSpPr/>
          <p:nvPr/>
        </p:nvSpPr>
        <p:spPr>
          <a:xfrm>
            <a:off x="7456488" y="584200"/>
            <a:ext cx="4148137" cy="2708275"/>
          </a:xfrm>
          <a:prstGeom prst="rect">
            <a:avLst/>
          </a:prstGeom>
          <a:noFill/>
          <a:ln w="9525">
            <a:noFill/>
          </a:ln>
        </p:spPr>
        <p:txBody>
          <a:bodyPr>
            <a:spAutoFit/>
          </a:bodyPr>
          <a:p>
            <a:pPr algn="just"/>
            <a:r>
              <a:rPr sz="3400" b="1" dirty="0">
                <a:solidFill>
                  <a:srgbClr val="0000FF"/>
                </a:solidFill>
                <a:latin typeface="Times New Roman" panose="02020603050405020304" pitchFamily="18" charset="0"/>
              </a:rPr>
              <a:t>Dựa vào hình 2.1, em hãy cho biết các kí hiệu a, b, c, d tương ứng với nội dung các hình nào (1, 2, 3, 4).</a:t>
            </a:r>
            <a:endParaRPr sz="3400" b="1" dirty="0">
              <a:solidFill>
                <a:srgbClr val="0000FF"/>
              </a:solidFill>
              <a:latin typeface="Times New Roman" panose="02020603050405020304" pitchFamily="18" charset="0"/>
            </a:endParaRPr>
          </a:p>
        </p:txBody>
      </p:sp>
      <p:pic>
        <p:nvPicPr>
          <p:cNvPr id="922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9" name="Picture 8"/>
          <p:cNvPicPr>
            <a:picLocks noChangeAspect="1"/>
          </p:cNvPicPr>
          <p:nvPr/>
        </p:nvPicPr>
        <p:blipFill>
          <a:blip r:embed="rId3"/>
          <a:stretch>
            <a:fillRect/>
          </a:stretch>
        </p:blipFill>
        <p:spPr>
          <a:xfrm>
            <a:off x="666750" y="595313"/>
            <a:ext cx="6651625" cy="5464175"/>
          </a:xfrm>
          <a:prstGeom prst="rect">
            <a:avLst/>
          </a:prstGeom>
          <a:noFill/>
          <a:ln w="9525">
            <a:noFill/>
          </a:ln>
        </p:spPr>
      </p:pic>
      <p:sp>
        <p:nvSpPr>
          <p:cNvPr id="3" name="Rectangle 2"/>
          <p:cNvSpPr/>
          <p:nvPr/>
        </p:nvSpPr>
        <p:spPr>
          <a:xfrm>
            <a:off x="8907463" y="3813175"/>
            <a:ext cx="920750" cy="2246313"/>
          </a:xfrm>
          <a:prstGeom prst="rect">
            <a:avLst/>
          </a:prstGeom>
          <a:noFill/>
          <a:ln w="9525">
            <a:noFill/>
          </a:ln>
        </p:spPr>
        <p:txBody>
          <a:bodyPr wrap="none">
            <a:spAutoFit/>
          </a:bodyPr>
          <a:p>
            <a:r>
              <a:rPr sz="3500" b="1" dirty="0">
                <a:solidFill>
                  <a:srgbClr val="00B050"/>
                </a:solidFill>
                <a:latin typeface="Times New Roman" panose="02020603050405020304" pitchFamily="18" charset="0"/>
              </a:rPr>
              <a:t>1-c</a:t>
            </a:r>
            <a:endParaRPr sz="3500" b="1" dirty="0">
              <a:solidFill>
                <a:srgbClr val="00B050"/>
              </a:solidFill>
              <a:latin typeface="Times New Roman" panose="02020603050405020304" pitchFamily="18" charset="0"/>
            </a:endParaRPr>
          </a:p>
          <a:p>
            <a:r>
              <a:rPr sz="3500" b="1" dirty="0">
                <a:solidFill>
                  <a:srgbClr val="00B050"/>
                </a:solidFill>
                <a:latin typeface="Times New Roman" panose="02020603050405020304" pitchFamily="18" charset="0"/>
              </a:rPr>
              <a:t>2-b</a:t>
            </a:r>
            <a:endParaRPr sz="3500" b="1" dirty="0">
              <a:solidFill>
                <a:srgbClr val="00B050"/>
              </a:solidFill>
              <a:latin typeface="Times New Roman" panose="02020603050405020304" pitchFamily="18" charset="0"/>
            </a:endParaRPr>
          </a:p>
          <a:p>
            <a:r>
              <a:rPr sz="3500" b="1" dirty="0">
                <a:solidFill>
                  <a:srgbClr val="00B050"/>
                </a:solidFill>
                <a:latin typeface="Times New Roman" panose="02020603050405020304" pitchFamily="18" charset="0"/>
              </a:rPr>
              <a:t>3-a</a:t>
            </a:r>
            <a:endParaRPr sz="3500" b="1" dirty="0">
              <a:solidFill>
                <a:srgbClr val="00B050"/>
              </a:solidFill>
              <a:latin typeface="Times New Roman" panose="02020603050405020304" pitchFamily="18" charset="0"/>
            </a:endParaRPr>
          </a:p>
          <a:p>
            <a:r>
              <a:rPr sz="3500" b="1" dirty="0">
                <a:solidFill>
                  <a:srgbClr val="00B050"/>
                </a:solidFill>
                <a:latin typeface="Times New Roman" panose="02020603050405020304" pitchFamily="18" charset="0"/>
              </a:rPr>
              <a:t>4-d.</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0243"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1272" name="Picture 8"/>
          <p:cNvPicPr>
            <a:picLocks noChangeAspect="1"/>
          </p:cNvPicPr>
          <p:nvPr/>
        </p:nvPicPr>
        <p:blipFill>
          <a:blip r:embed="rId2"/>
          <a:stretch>
            <a:fillRect/>
          </a:stretch>
        </p:blipFill>
        <p:spPr>
          <a:xfrm>
            <a:off x="407988" y="301625"/>
            <a:ext cx="5824537" cy="4179888"/>
          </a:xfrm>
          <a:prstGeom prst="rect">
            <a:avLst/>
          </a:prstGeom>
          <a:noFill/>
          <a:ln w="9525">
            <a:noFill/>
          </a:ln>
        </p:spPr>
      </p:pic>
      <p:pic>
        <p:nvPicPr>
          <p:cNvPr id="11274" name="Picture 59"/>
          <p:cNvPicPr>
            <a:picLocks noChangeAspect="1"/>
          </p:cNvPicPr>
          <p:nvPr/>
        </p:nvPicPr>
        <p:blipFill>
          <a:blip r:embed="rId3"/>
          <a:stretch>
            <a:fillRect/>
          </a:stretch>
        </p:blipFill>
        <p:spPr>
          <a:xfrm>
            <a:off x="6350000" y="244475"/>
            <a:ext cx="5537200" cy="4295775"/>
          </a:xfrm>
          <a:prstGeom prst="rect">
            <a:avLst/>
          </a:prstGeom>
          <a:noFill/>
          <a:ln w="9525">
            <a:noFill/>
          </a:ln>
        </p:spPr>
      </p:pic>
      <p:sp>
        <p:nvSpPr>
          <p:cNvPr id="3" name="Rectangle 2"/>
          <p:cNvSpPr/>
          <p:nvPr/>
        </p:nvSpPr>
        <p:spPr>
          <a:xfrm>
            <a:off x="309563" y="4656138"/>
            <a:ext cx="3824287" cy="1938337"/>
          </a:xfrm>
          <a:prstGeom prst="rect">
            <a:avLst/>
          </a:prstGeom>
          <a:noFill/>
          <a:ln w="9525">
            <a:noFill/>
          </a:ln>
        </p:spPr>
        <p:txBody>
          <a:bodyPr>
            <a:spAutoFit/>
          </a:bodyPr>
          <a:p>
            <a:pPr algn="just"/>
            <a:r>
              <a:rPr sz="3000" b="1" dirty="0">
                <a:solidFill>
                  <a:srgbClr val="0000FF"/>
                </a:solidFill>
                <a:latin typeface="Times New Roman" panose="02020603050405020304" pitchFamily="18" charset="0"/>
              </a:rPr>
              <a:t>Quan sát hình 2.2 và hình 2.3 em hãy: </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Xác định các yếu tố : bảng chủ giải, kí hiệu.</a:t>
            </a:r>
            <a:endParaRPr sz="3000" b="1" dirty="0">
              <a:solidFill>
                <a:srgbClr val="0000FF"/>
              </a:solidFill>
              <a:latin typeface="Times New Roman" panose="02020603050405020304" pitchFamily="18" charset="0"/>
            </a:endParaRPr>
          </a:p>
        </p:txBody>
      </p:sp>
      <p:sp>
        <p:nvSpPr>
          <p:cNvPr id="4" name="Rectangle 3"/>
          <p:cNvSpPr/>
          <p:nvPr/>
        </p:nvSpPr>
        <p:spPr>
          <a:xfrm>
            <a:off x="4665663" y="4540250"/>
            <a:ext cx="6096000" cy="2062163"/>
          </a:xfrm>
          <a:prstGeom prst="rect">
            <a:avLst/>
          </a:prstGeom>
          <a:noFill/>
          <a:ln w="9525">
            <a:noFill/>
          </a:ln>
        </p:spPr>
        <p:txBody>
          <a:bodyPr>
            <a:spAutoFit/>
          </a:bodyPr>
          <a:p>
            <a:pPr algn="just"/>
            <a:r>
              <a:rPr sz="3200" b="1" dirty="0">
                <a:solidFill>
                  <a:srgbClr val="0000FF"/>
                </a:solidFill>
                <a:latin typeface="Times New Roman" panose="02020603050405020304" pitchFamily="18" charset="0"/>
              </a:rPr>
              <a:t>Cho biết kí hiệu nào thể hiện các mỏ sắt, mỏ than? Xác định các lục địa có nhiều mỏ than trên bản đồ tự nhiên thế giới.</a:t>
            </a:r>
            <a:endParaRPr sz="32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par>
                                <p:cTn id="8" presetID="22" presetClass="entr" presetSubtype="4"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wipe(down)">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1267"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1272" name="Picture 8"/>
          <p:cNvPicPr>
            <a:picLocks noChangeAspect="1"/>
          </p:cNvPicPr>
          <p:nvPr/>
        </p:nvPicPr>
        <p:blipFill>
          <a:blip r:embed="rId2"/>
          <a:stretch>
            <a:fillRect/>
          </a:stretch>
        </p:blipFill>
        <p:spPr>
          <a:xfrm>
            <a:off x="407988" y="301625"/>
            <a:ext cx="5824537" cy="4179888"/>
          </a:xfrm>
          <a:prstGeom prst="rect">
            <a:avLst/>
          </a:prstGeom>
          <a:noFill/>
          <a:ln w="9525">
            <a:noFill/>
          </a:ln>
        </p:spPr>
      </p:pic>
      <p:pic>
        <p:nvPicPr>
          <p:cNvPr id="11274" name="Picture 59"/>
          <p:cNvPicPr>
            <a:picLocks noChangeAspect="1"/>
          </p:cNvPicPr>
          <p:nvPr/>
        </p:nvPicPr>
        <p:blipFill>
          <a:blip r:embed="rId3"/>
          <a:stretch>
            <a:fillRect/>
          </a:stretch>
        </p:blipFill>
        <p:spPr>
          <a:xfrm>
            <a:off x="6350000" y="244475"/>
            <a:ext cx="5537200" cy="4295775"/>
          </a:xfrm>
          <a:prstGeom prst="rect">
            <a:avLst/>
          </a:prstGeom>
          <a:noFill/>
          <a:ln w="9525">
            <a:noFill/>
          </a:ln>
        </p:spPr>
      </p:pic>
      <p:sp>
        <p:nvSpPr>
          <p:cNvPr id="3" name="Rectangle 2"/>
          <p:cNvSpPr/>
          <p:nvPr/>
        </p:nvSpPr>
        <p:spPr>
          <a:xfrm>
            <a:off x="309563" y="4656138"/>
            <a:ext cx="3824287" cy="2062162"/>
          </a:xfrm>
          <a:prstGeom prst="rect">
            <a:avLst/>
          </a:prstGeom>
          <a:noFill/>
          <a:ln w="9525">
            <a:noFill/>
          </a:ln>
        </p:spPr>
        <p:txBody>
          <a:bodyPr>
            <a:spAutoFit/>
          </a:bodyPr>
          <a:p>
            <a:pPr algn="just"/>
            <a:r>
              <a:rPr sz="3200" b="1" dirty="0">
                <a:solidFill>
                  <a:srgbClr val="00B050"/>
                </a:solidFill>
                <a:latin typeface="Times New Roman" panose="02020603050405020304" pitchFamily="18" charset="0"/>
              </a:rPr>
              <a:t>Than kí hiệu là hình vuông màu đen, sắt là hình tam giác màu đen.</a:t>
            </a:r>
            <a:endParaRPr sz="3200" b="1" dirty="0">
              <a:solidFill>
                <a:srgbClr val="00B050"/>
              </a:solidFill>
              <a:latin typeface="Times New Roman" panose="02020603050405020304" pitchFamily="18" charset="0"/>
            </a:endParaRPr>
          </a:p>
        </p:txBody>
      </p:sp>
      <p:sp>
        <p:nvSpPr>
          <p:cNvPr id="4" name="Rectangle 3"/>
          <p:cNvSpPr/>
          <p:nvPr/>
        </p:nvSpPr>
        <p:spPr>
          <a:xfrm>
            <a:off x="4665663" y="4540250"/>
            <a:ext cx="6096000" cy="2308225"/>
          </a:xfrm>
          <a:prstGeom prst="rect">
            <a:avLst/>
          </a:prstGeom>
          <a:noFill/>
          <a:ln w="9525">
            <a:noFill/>
          </a:ln>
        </p:spPr>
        <p:txBody>
          <a:bodyPr>
            <a:spAutoFit/>
          </a:bodyPr>
          <a:p>
            <a:pPr>
              <a:lnSpc>
                <a:spcPct val="150000"/>
              </a:lnSpc>
            </a:pPr>
            <a:r>
              <a:rPr sz="3200" b="1" dirty="0">
                <a:solidFill>
                  <a:srgbClr val="00B050"/>
                </a:solidFill>
                <a:latin typeface="Times New Roman" panose="02020603050405020304" pitchFamily="18" charset="0"/>
              </a:rPr>
              <a:t>Trên bản đồ tự nhiên thế giới các lục địa có nhiều than gồm: Á-Âu, Bắc Mỹ, Nam Mỹ và Ô-xtrây-li-a.</a:t>
            </a:r>
            <a:endParaRPr sz="32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par>
                                <p:cTn id="8" presetID="22" presetClass="entr" presetSubtype="4"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wipe(down)">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2291"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1274" name="Picture 59"/>
          <p:cNvPicPr>
            <a:picLocks noChangeAspect="1"/>
          </p:cNvPicPr>
          <p:nvPr/>
        </p:nvPicPr>
        <p:blipFill>
          <a:blip r:embed="rId2"/>
          <a:stretch>
            <a:fillRect/>
          </a:stretch>
        </p:blipFill>
        <p:spPr>
          <a:xfrm>
            <a:off x="5084763" y="244475"/>
            <a:ext cx="6107112" cy="4295775"/>
          </a:xfrm>
          <a:prstGeom prst="rect">
            <a:avLst/>
          </a:prstGeom>
          <a:noFill/>
          <a:ln w="9525">
            <a:noFill/>
          </a:ln>
        </p:spPr>
      </p:pic>
      <p:sp>
        <p:nvSpPr>
          <p:cNvPr id="3" name="Rectangle 2"/>
          <p:cNvSpPr/>
          <p:nvPr/>
        </p:nvSpPr>
        <p:spPr>
          <a:xfrm>
            <a:off x="463550" y="1230313"/>
            <a:ext cx="4687888" cy="2957512"/>
          </a:xfrm>
          <a:prstGeom prst="rect">
            <a:avLst/>
          </a:prstGeom>
          <a:noFill/>
          <a:ln w="9525">
            <a:noFill/>
          </a:ln>
        </p:spPr>
        <p:txBody>
          <a:bodyPr>
            <a:spAutoFit/>
          </a:bodyPr>
          <a:p>
            <a:pPr algn="just">
              <a:lnSpc>
                <a:spcPct val="150000"/>
              </a:lnSpc>
            </a:pPr>
            <a:r>
              <a:rPr sz="3200" b="1" dirty="0">
                <a:solidFill>
                  <a:srgbClr val="0000FF"/>
                </a:solidFill>
                <a:latin typeface="Times New Roman" panose="02020603050405020304" pitchFamily="18" charset="0"/>
              </a:rPr>
              <a:t>Kí hiệu nào được dùng để thể hiện ranh giới của thành phố Hà Nội và các tinh lân cận?</a:t>
            </a:r>
            <a:endParaRPr sz="3200" b="1" dirty="0">
              <a:solidFill>
                <a:srgbClr val="0000FF"/>
              </a:solidFill>
              <a:latin typeface="Times New Roman" panose="02020603050405020304" pitchFamily="18" charset="0"/>
            </a:endParaRPr>
          </a:p>
        </p:txBody>
      </p:sp>
      <p:sp>
        <p:nvSpPr>
          <p:cNvPr id="4" name="Rectangle 3"/>
          <p:cNvSpPr/>
          <p:nvPr/>
        </p:nvSpPr>
        <p:spPr>
          <a:xfrm>
            <a:off x="1624013" y="4913313"/>
            <a:ext cx="8997950" cy="1570037"/>
          </a:xfrm>
          <a:prstGeom prst="rect">
            <a:avLst/>
          </a:prstGeom>
          <a:noFill/>
          <a:ln w="9525">
            <a:noFill/>
          </a:ln>
        </p:spPr>
        <p:txBody>
          <a:bodyPr>
            <a:spAutoFit/>
          </a:bodyPr>
          <a:p>
            <a:pPr algn="just">
              <a:lnSpc>
                <a:spcPct val="150000"/>
              </a:lnSpc>
            </a:pPr>
            <a:r>
              <a:rPr sz="3200" b="1" dirty="0">
                <a:solidFill>
                  <a:srgbClr val="00B050"/>
                </a:solidFill>
                <a:latin typeface="Times New Roman" panose="02020603050405020304" pitchFamily="18" charset="0"/>
              </a:rPr>
              <a:t>Kí hiệu dùng để thể hiện ranh giới của thành phố Hà Nội và các tinh lân cận là đường hình - - . --</a:t>
            </a:r>
            <a:endParaRPr sz="3200" b="1" dirty="0">
              <a:solidFill>
                <a:srgbClr val="00B050"/>
              </a:solidFill>
              <a:latin typeface="Times New Roman" panose="02020603050405020304" pitchFamily="18" charset="0"/>
            </a:endParaRPr>
          </a:p>
        </p:txBody>
      </p:sp>
      <p:pic>
        <p:nvPicPr>
          <p:cNvPr id="12295" name="Picture 5" descr="POINSET2"/>
          <p:cNvPicPr>
            <a:picLocks noChangeAspect="1"/>
          </p:cNvPicPr>
          <p:nvPr/>
        </p:nvPicPr>
        <p:blipFill>
          <a:blip r:embed="rId3"/>
          <a:stretch>
            <a:fillRect/>
          </a:stretch>
        </p:blipFill>
        <p:spPr>
          <a:xfrm rot="5400000" flipV="1">
            <a:off x="311150" y="57150"/>
            <a:ext cx="1171575" cy="1477963"/>
          </a:xfrm>
          <a:prstGeom prst="rect">
            <a:avLst/>
          </a:prstGeom>
          <a:noFill/>
          <a:ln w="9525">
            <a:noFill/>
          </a:ln>
        </p:spPr>
      </p:pic>
      <p:pic>
        <p:nvPicPr>
          <p:cNvPr id="12296" name="Picture 5" descr="POINSET2"/>
          <p:cNvPicPr>
            <a:picLocks noChangeAspect="1"/>
          </p:cNvPicPr>
          <p:nvPr/>
        </p:nvPicPr>
        <p:blipFill>
          <a:blip r:embed="rId3"/>
          <a:stretch>
            <a:fillRect/>
          </a:stretch>
        </p:blipFill>
        <p:spPr>
          <a:xfrm rot="-5400000">
            <a:off x="254000" y="5337175"/>
            <a:ext cx="1241425" cy="1443038"/>
          </a:xfrm>
          <a:prstGeom prst="rect">
            <a:avLst/>
          </a:prstGeom>
          <a:noFill/>
          <a:ln w="9525">
            <a:noFill/>
          </a:ln>
        </p:spPr>
      </p:pic>
      <p:pic>
        <p:nvPicPr>
          <p:cNvPr id="12297" name="Picture 5" descr="POINSET2"/>
          <p:cNvPicPr>
            <a:picLocks noChangeAspect="1"/>
          </p:cNvPicPr>
          <p:nvPr/>
        </p:nvPicPr>
        <p:blipFill>
          <a:blip r:embed="rId3"/>
          <a:stretch>
            <a:fillRect/>
          </a:stretch>
        </p:blipFill>
        <p:spPr>
          <a:xfrm rot="5400000">
            <a:off x="10721975" y="74613"/>
            <a:ext cx="1241425"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wipe(down)">
                                      <p:cBhvr>
                                        <p:cTn id="7" dur="5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3397</Words>
  <Application>WPS Presentation</Application>
  <PresentationFormat/>
  <Paragraphs>103</Paragraphs>
  <Slides>23</Slides>
  <Notes>19</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23</vt:i4>
      </vt:variant>
    </vt:vector>
  </HeadingPairs>
  <TitlesOfParts>
    <vt:vector size="36" baseType="lpstr">
      <vt:lpstr>Arial</vt:lpstr>
      <vt:lpstr>SimSun</vt:lpstr>
      <vt:lpstr>Wingdings</vt:lpstr>
      <vt:lpstr>Times New Roman</vt:lpstr>
      <vt:lpstr>Calibri</vt:lpstr>
      <vt:lpstr>Calibri Light</vt:lpstr>
      <vt:lpstr>Tahoma</vt:lpstr>
      <vt:lpstr>Microsoft YaHei</vt:lpstr>
      <vt:lpstr>Arial Unicode MS</vt:lpstr>
      <vt:lpstr>Office Theme</vt:lpstr>
      <vt:lpstr>Custom Design</vt:lpstr>
      <vt:lpstr>Default Design</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hue nguyen</cp:lastModifiedBy>
  <cp:revision>307</cp:revision>
  <dcterms:created xsi:type="dcterms:W3CDTF">2020-12-14T06:54:30Z</dcterms:created>
  <dcterms:modified xsi:type="dcterms:W3CDTF">2024-09-24T12:01:04Z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42D5446F2C6C41939E9D6B920860EC67_13</vt:lpwstr>
  </property>
  <property fmtid="{D5CDD505-2E9C-101B-9397-08002B2CF9AE}" pid="3" name="KSOProductBuildVer">
    <vt:lpwstr>1033-12.2.0.18283</vt:lpwstr>
  </property>
</Properties>
</file>