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7626" r:id="rId3"/>
    <p:sldId id="267" r:id="rId4"/>
    <p:sldId id="7627" r:id="rId5"/>
    <p:sldId id="257" r:id="rId6"/>
    <p:sldId id="261" r:id="rId7"/>
    <p:sldId id="7628" r:id="rId8"/>
    <p:sldId id="7610" r:id="rId9"/>
    <p:sldId id="7630" r:id="rId10"/>
    <p:sldId id="260" r:id="rId11"/>
    <p:sldId id="7613" r:id="rId12"/>
    <p:sldId id="262" r:id="rId13"/>
    <p:sldId id="7618" r:id="rId14"/>
    <p:sldId id="7620" r:id="rId15"/>
    <p:sldId id="264" r:id="rId16"/>
    <p:sldId id="7629" r:id="rId17"/>
    <p:sldId id="7624" r:id="rId18"/>
    <p:sldId id="7625" r:id="rId19"/>
    <p:sldId id="27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  <a:srgbClr val="F79DD5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8912" autoAdjust="0"/>
  </p:normalViewPr>
  <p:slideViewPr>
    <p:cSldViewPr snapToGrid="0">
      <p:cViewPr varScale="1">
        <p:scale>
          <a:sx n="73" d="100"/>
          <a:sy n="73" d="100"/>
        </p:scale>
        <p:origin x="1070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9F6AED-E487-4405-BD6E-3194FE74C01C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0DE45D-F768-4F0E-BCAA-A43F8EF97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889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kẹo ra câu hỏi, bấm câu hỏi ra câu trl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DE45D-F768-4F0E-BCAA-A43F8EF9791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764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CA0FA-AB1D-3681-9AC0-3021B861BE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6D2CCB-B8F3-102D-1932-29D77EE124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4879D4-2044-7E79-4BE3-444A17574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6ED68-F9EF-4064-B84B-F584961370DB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C2D593-6DA5-A3B8-009F-617D6430C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087DEB-CC8E-59CF-2AA3-5510BB149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56288-D8A3-4D90-BF52-E270EC23E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6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22924-E70A-BC6A-60A8-411ED8A69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D44259-8D9A-BF48-7869-D5F6A6DDF5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3AFB22-D301-E020-8BDE-F3EC319DD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6ED68-F9EF-4064-B84B-F584961370DB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E73BA4-D270-9631-7F45-F04289F13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9C785C-2E03-8972-3E0F-DB4777AE0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56288-D8A3-4D90-BF52-E270EC23E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77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D3B6D6-978F-5BBC-0271-B804DB0D81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FD2918-9E7C-8713-8DCD-8428A60466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58D9BE-2A23-3F05-4E18-5BBB5F26F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6ED68-F9EF-4064-B84B-F584961370DB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D14CF0-5100-F528-9C2D-EA3D611B4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974D09-8A29-A12D-C1B2-85DE3907D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56288-D8A3-4D90-BF52-E270EC23E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78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3D0C8-E812-6165-30F4-6F233B982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74EDE3-1D1E-6F89-0096-E15BF38959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512B1-D148-C176-7D1D-BE863D9D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6ED68-F9EF-4064-B84B-F584961370DB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C2A4A0-D102-8678-4379-1ADCE85F2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B7AB12-9D62-59F2-80C1-F54B61C87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56288-D8A3-4D90-BF52-E270EC23E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586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274D7-23A8-3C45-9447-60AAB5880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312E33-3288-9050-340A-6E13137BF0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EE493-679E-9EED-2AA9-87CF6D817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6ED68-F9EF-4064-B84B-F584961370DB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89A366-6E4F-18C0-908C-C0ECF4A1B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60E8FE-ADDF-21CB-0409-6CFCA01C8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56288-D8A3-4D90-BF52-E270EC23E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672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C4E1E-5841-181B-7E6E-B93EE80ED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46AE6D-AC38-7D3C-0F50-BE08818A0A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65174B-1DD5-B0CA-6560-F5CF098B0A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3B58F5-FE71-5CDA-543D-FB83D321F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6ED68-F9EF-4064-B84B-F584961370DB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F9FFD5-18EE-8880-8108-CECE5B613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F2B99D-83E4-0D1D-34EF-FF716831B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56288-D8A3-4D90-BF52-E270EC23E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68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531FA-1D03-D35A-738E-B709E3F01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FA07D0-F16C-E52F-80BE-135B8CED68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FDEE50-E87F-6CD1-24B0-B9BA3DB1C6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559D43-7FDD-2232-BFE2-718C92B0E1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4C965D-D8D9-F9D9-EEA5-7190053F28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C2770C-A8A3-69CA-17C4-420C0E632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6ED68-F9EF-4064-B84B-F584961370DB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055237-D963-61E0-8588-E35DAFC88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48B7ED-E017-8BC3-0518-473278136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56288-D8A3-4D90-BF52-E270EC23E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85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274DE-7A66-BCE9-93AF-36C992BB8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8CDCC3-196D-FB7E-2293-60CCF3F58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6ED68-F9EF-4064-B84B-F584961370DB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0CC87A-5945-5494-0E16-C23BEB0FE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DED5F7-F97E-58A9-168A-580EE2650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56288-D8A3-4D90-BF52-E270EC23E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34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7E808B-946B-10AB-8207-4BC5DDDCF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6ED68-F9EF-4064-B84B-F584961370DB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75719F-0920-C75D-6210-EA077155F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2423D2-AAFD-A099-08EC-A025BA99D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56288-D8A3-4D90-BF52-E270EC23E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15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27203-0AFA-5D4B-B8AD-76B92A8F3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2E91D-BD52-935F-BE36-197BCD014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DDEA99-4DC2-B64F-B631-67BB1F3CC4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C1F2B6-1C8B-17EC-12A6-E98BAE4A9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6ED68-F9EF-4064-B84B-F584961370DB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BF8B26-DEAF-C9F8-0926-BE4C27A5F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E8254A-B5C1-B506-3D3A-5AED75453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56288-D8A3-4D90-BF52-E270EC23E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24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97FAD-2FD5-7848-BC2A-F75A2789B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E810D2-4956-2711-40B1-EB1E66C00F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2D244D-F1B9-F3DE-050D-352074B81B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A65987-C664-A256-4E43-F8B5F9163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6ED68-F9EF-4064-B84B-F584961370DB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99CC46-133D-E3C3-1FE3-EA3A46E72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55F3B1-49DC-1E31-F744-2233C10EB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56288-D8A3-4D90-BF52-E270EC23E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07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51E63395-972B-507B-5125-EE95312CDAF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92925F-06D8-EC2E-E1E7-38543DC47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0E14A3-3A8E-FF74-10E2-64D7E0F6A8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4C066B-2D1C-4F35-E846-168ED0FCB8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A6ED68-F9EF-4064-B84B-F584961370DB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6AD5B9-F47C-69B9-70BA-F6D1161AB7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BC5E44-66CE-3C66-F22E-CDB17D5B2E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456288-D8A3-4D90-BF52-E270EC23E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68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12" Type="http://schemas.microsoft.com/office/2007/relationships/hdphoto" Target="../media/hdphoto4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2.png"/><Relationship Id="rId11" Type="http://schemas.openxmlformats.org/officeDocument/2006/relationships/image" Target="../media/image35.png"/><Relationship Id="rId5" Type="http://schemas.openxmlformats.org/officeDocument/2006/relationships/image" Target="../media/image1.jpeg"/><Relationship Id="rId10" Type="http://schemas.microsoft.com/office/2007/relationships/hdphoto" Target="../media/hdphoto3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4.png"/><Relationship Id="rId1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gif"/><Relationship Id="rId12" Type="http://schemas.openxmlformats.org/officeDocument/2006/relationships/image" Target="../media/image14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gif"/><Relationship Id="rId11" Type="http://schemas.openxmlformats.org/officeDocument/2006/relationships/image" Target="../media/image13.png"/><Relationship Id="rId5" Type="http://schemas.openxmlformats.org/officeDocument/2006/relationships/image" Target="../media/image7.gif"/><Relationship Id="rId10" Type="http://schemas.openxmlformats.org/officeDocument/2006/relationships/image" Target="../media/image12.png"/><Relationship Id="rId4" Type="http://schemas.openxmlformats.org/officeDocument/2006/relationships/image" Target="../media/image6.gif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13" Type="http://schemas.openxmlformats.org/officeDocument/2006/relationships/image" Target="../media/image20.gif"/><Relationship Id="rId3" Type="http://schemas.openxmlformats.org/officeDocument/2006/relationships/slide" Target="slide7.xml"/><Relationship Id="rId7" Type="http://schemas.openxmlformats.org/officeDocument/2006/relationships/slide" Target="slide11.xml"/><Relationship Id="rId12" Type="http://schemas.openxmlformats.org/officeDocument/2006/relationships/slide" Target="slide10.xml"/><Relationship Id="rId2" Type="http://schemas.openxmlformats.org/officeDocument/2006/relationships/audio" Target="../media/audio1.wav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gif"/><Relationship Id="rId11" Type="http://schemas.openxmlformats.org/officeDocument/2006/relationships/image" Target="../media/image6.gif"/><Relationship Id="rId5" Type="http://schemas.openxmlformats.org/officeDocument/2006/relationships/slide" Target="slide12.xml"/><Relationship Id="rId15" Type="http://schemas.openxmlformats.org/officeDocument/2006/relationships/image" Target="../media/image21.gif"/><Relationship Id="rId10" Type="http://schemas.openxmlformats.org/officeDocument/2006/relationships/slide" Target="slide5.xml"/><Relationship Id="rId4" Type="http://schemas.openxmlformats.org/officeDocument/2006/relationships/image" Target="../media/image17.gif"/><Relationship Id="rId9" Type="http://schemas.openxmlformats.org/officeDocument/2006/relationships/image" Target="../media/image9.gif"/><Relationship Id="rId14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2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9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1F3EF-63D4-61EE-C742-F36A1212240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7F4176-3597-AB26-B882-8B3496F3A91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A cartoon house with a path in front of it&#10;&#10;Description automatically generated">
            <a:extLst>
              <a:ext uri="{FF2B5EF4-FFF2-40B4-BE49-F238E27FC236}">
                <a16:creationId xmlns:a16="http://schemas.microsoft.com/office/drawing/2014/main" id="{801653B6-43A5-9F94-8ADA-D2121A6E19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Freeform 3">
            <a:extLst>
              <a:ext uri="{FF2B5EF4-FFF2-40B4-BE49-F238E27FC236}">
                <a16:creationId xmlns:a16="http://schemas.microsoft.com/office/drawing/2014/main" id="{DFE88BC8-CB0A-FF2E-1523-B482AE6EF696}"/>
              </a:ext>
            </a:extLst>
          </p:cNvPr>
          <p:cNvSpPr/>
          <p:nvPr/>
        </p:nvSpPr>
        <p:spPr>
          <a:xfrm>
            <a:off x="8592016" y="1338428"/>
            <a:ext cx="2462054" cy="3518354"/>
          </a:xfrm>
          <a:custGeom>
            <a:avLst/>
            <a:gdLst/>
            <a:ahLst/>
            <a:cxnLst/>
            <a:rect l="l" t="t" r="r" b="b"/>
            <a:pathLst>
              <a:path w="2462054" h="3518354">
                <a:moveTo>
                  <a:pt x="0" y="0"/>
                </a:moveTo>
                <a:lnTo>
                  <a:pt x="2462054" y="0"/>
                </a:lnTo>
                <a:lnTo>
                  <a:pt x="2462054" y="3518354"/>
                </a:lnTo>
                <a:lnTo>
                  <a:pt x="0" y="35183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4697039-6CEF-B7F0-B34D-37C0EF1493AF}"/>
              </a:ext>
            </a:extLst>
          </p:cNvPr>
          <p:cNvGrpSpPr/>
          <p:nvPr/>
        </p:nvGrpSpPr>
        <p:grpSpPr>
          <a:xfrm>
            <a:off x="-48198" y="331759"/>
            <a:ext cx="4921582" cy="3001297"/>
            <a:chOff x="-48198" y="331759"/>
            <a:chExt cx="4921582" cy="3001297"/>
          </a:xfrm>
        </p:grpSpPr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86FCDBA4-9ED8-7B38-4D1C-CCBB666F272A}"/>
                </a:ext>
              </a:extLst>
            </p:cNvPr>
            <p:cNvSpPr/>
            <p:nvPr/>
          </p:nvSpPr>
          <p:spPr>
            <a:xfrm rot="20301172">
              <a:off x="-48198" y="331759"/>
              <a:ext cx="4921582" cy="3001297"/>
            </a:xfrm>
            <a:custGeom>
              <a:avLst/>
              <a:gdLst/>
              <a:ahLst/>
              <a:cxnLst/>
              <a:rect l="l" t="t" r="r" b="b"/>
              <a:pathLst>
                <a:path w="3751568" h="2032100">
                  <a:moveTo>
                    <a:pt x="0" y="0"/>
                  </a:moveTo>
                  <a:lnTo>
                    <a:pt x="3751569" y="0"/>
                  </a:lnTo>
                  <a:lnTo>
                    <a:pt x="3751569" y="2032100"/>
                  </a:lnTo>
                  <a:lnTo>
                    <a:pt x="0" y="20321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964DC9A-DA47-C1EF-1DC7-FE1295B4FE01}"/>
                </a:ext>
              </a:extLst>
            </p:cNvPr>
            <p:cNvSpPr txBox="1"/>
            <p:nvPr/>
          </p:nvSpPr>
          <p:spPr>
            <a:xfrm rot="20096643">
              <a:off x="996876" y="1292638"/>
              <a:ext cx="2766270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0">
                  <a:solidFill>
                    <a:schemeClr val="bg1"/>
                  </a:solidFill>
                  <a:latin typeface="iCiel Crocante" panose="02000000000000000000" pitchFamily="50" charset="0"/>
                </a:rPr>
                <a:t>Toán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D2FE742-B0DA-B782-5E3D-5A9064310292}"/>
              </a:ext>
            </a:extLst>
          </p:cNvPr>
          <p:cNvGrpSpPr/>
          <p:nvPr/>
        </p:nvGrpSpPr>
        <p:grpSpPr>
          <a:xfrm>
            <a:off x="1344032" y="3221031"/>
            <a:ext cx="9503935" cy="3271502"/>
            <a:chOff x="1344032" y="1618315"/>
            <a:chExt cx="9503935" cy="327150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7570006-E001-B248-5D4A-9D1986A7DB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44032" y="1618315"/>
              <a:ext cx="9503935" cy="3271502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95BB898-3E4A-225B-EE2E-20847BE04F01}"/>
                </a:ext>
              </a:extLst>
            </p:cNvPr>
            <p:cNvSpPr/>
            <p:nvPr/>
          </p:nvSpPr>
          <p:spPr>
            <a:xfrm>
              <a:off x="1680997" y="2000844"/>
              <a:ext cx="8616461" cy="230832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>
                  <a:ln w="38100">
                    <a:solidFill>
                      <a:schemeClr val="accent6">
                        <a:lumMod val="50000"/>
                      </a:schemeClr>
                    </a:solidFill>
                  </a:ln>
                  <a:solidFill>
                    <a:srgbClr val="92D050"/>
                  </a:solidFill>
                  <a:latin typeface="iCiel Cadena" panose="02000503000000020004" pitchFamily="2" charset="0"/>
                </a:rPr>
                <a:t>THỂ TÍCH</a:t>
              </a:r>
            </a:p>
            <a:p>
              <a:pPr algn="ctr"/>
              <a:r>
                <a:rPr lang="en-US" sz="7200" b="0" cap="none" spc="0">
                  <a:ln w="38100">
                    <a:solidFill>
                      <a:schemeClr val="accent6">
                        <a:lumMod val="50000"/>
                      </a:schemeClr>
                    </a:solidFill>
                  </a:ln>
                  <a:solidFill>
                    <a:srgbClr val="92D050"/>
                  </a:solidFill>
                  <a:latin typeface="iCiel Cadena" panose="02000503000000020004" pitchFamily="2" charset="0"/>
                </a:rPr>
                <a:t>HÌNH HỘP CHỮ NHẬT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859F1016-16DB-9B8D-67D4-E282BE87B769}"/>
              </a:ext>
            </a:extLst>
          </p:cNvPr>
          <p:cNvSpPr/>
          <p:nvPr/>
        </p:nvSpPr>
        <p:spPr>
          <a:xfrm>
            <a:off x="4360752" y="290605"/>
            <a:ext cx="42980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28575">
                  <a:solidFill>
                    <a:schemeClr val="tx1"/>
                  </a:solidFill>
                </a:ln>
                <a:solidFill>
                  <a:srgbClr val="FFC000"/>
                </a:solidFill>
                <a:latin typeface="iCiel Cadena" panose="02000503000000020004" pitchFamily="2" charset="0"/>
              </a:rPr>
              <a:t>Bài 73 - Tiết 1</a:t>
            </a:r>
          </a:p>
        </p:txBody>
      </p:sp>
    </p:spTree>
    <p:extLst>
      <p:ext uri="{BB962C8B-B14F-4D97-AF65-F5344CB8AC3E}">
        <p14:creationId xmlns:p14="http://schemas.microsoft.com/office/powerpoint/2010/main" val="383377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E4A45-4E61-A654-07BA-D04C71DE3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cartoon house with a path in front of it&#10;&#10;Description automatically generated">
            <a:extLst>
              <a:ext uri="{FF2B5EF4-FFF2-40B4-BE49-F238E27FC236}">
                <a16:creationId xmlns:a16="http://schemas.microsoft.com/office/drawing/2014/main" id="{6CEFE8E0-0BA1-21C8-603D-687CE86EB9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C10D5D2-796F-3DB1-D1A9-16B2D0EB9EBB}"/>
              </a:ext>
            </a:extLst>
          </p:cNvPr>
          <p:cNvSpPr/>
          <p:nvPr/>
        </p:nvSpPr>
        <p:spPr>
          <a:xfrm>
            <a:off x="471948" y="365125"/>
            <a:ext cx="11267768" cy="6127750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E79E49-B377-3A8E-B3AE-0FD0191332ED}"/>
              </a:ext>
            </a:extLst>
          </p:cNvPr>
          <p:cNvSpPr txBox="1"/>
          <p:nvPr/>
        </p:nvSpPr>
        <p:spPr>
          <a:xfrm>
            <a:off x="848032" y="557827"/>
            <a:ext cx="1051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• Ví dụ: </a:t>
            </a:r>
            <a:r>
              <a:rPr lang="en-US" sz="3600" b="1">
                <a:solidFill>
                  <a:srgbClr val="FF0000"/>
                </a:solidFill>
              </a:rPr>
              <a:t>Tính thể tích hình hộp chữ nhật có chiều dài</a:t>
            </a:r>
          </a:p>
          <a:p>
            <a:r>
              <a:rPr lang="en-US" sz="3600" b="1">
                <a:solidFill>
                  <a:srgbClr val="FF0000"/>
                </a:solidFill>
              </a:rPr>
              <a:t> 5 cm, chiều rộng 3 cm và chiều cao 4 cm.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AF81B2F-DC4F-EE47-76D6-71916C2586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533" y="2055813"/>
            <a:ext cx="5744256" cy="3989387"/>
          </a:xfr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218FC99-CD9F-8EED-9739-0A079BAF3A9C}"/>
              </a:ext>
            </a:extLst>
          </p:cNvPr>
          <p:cNvGrpSpPr/>
          <p:nvPr/>
        </p:nvGrpSpPr>
        <p:grpSpPr>
          <a:xfrm>
            <a:off x="2459741" y="4684465"/>
            <a:ext cx="1028526" cy="756073"/>
            <a:chOff x="572117" y="5360432"/>
            <a:chExt cx="762000" cy="533400"/>
          </a:xfrm>
        </p:grpSpPr>
        <p:sp>
          <p:nvSpPr>
            <p:cNvPr id="13" name="AutoShape 22">
              <a:extLst>
                <a:ext uri="{FF2B5EF4-FFF2-40B4-BE49-F238E27FC236}">
                  <a16:creationId xmlns:a16="http://schemas.microsoft.com/office/drawing/2014/main" id="{896C556D-B7C1-7F60-C2F4-F696BFBB073C}"/>
                </a:ext>
              </a:extLst>
            </p:cNvPr>
            <p:cNvSpPr/>
            <p:nvPr/>
          </p:nvSpPr>
          <p:spPr>
            <a:xfrm>
              <a:off x="660400" y="5360432"/>
              <a:ext cx="533400" cy="533400"/>
            </a:xfrm>
            <a:prstGeom prst="cube">
              <a:avLst>
                <a:gd name="adj" fmla="val 29167"/>
              </a:avLst>
            </a:pr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4" name="Text Box 23">
              <a:extLst>
                <a:ext uri="{FF2B5EF4-FFF2-40B4-BE49-F238E27FC236}">
                  <a16:creationId xmlns:a16="http://schemas.microsoft.com/office/drawing/2014/main" id="{65D4C9A6-4AF0-348C-5FBE-855EEDFFDCB2}"/>
                </a:ext>
              </a:extLst>
            </p:cNvPr>
            <p:cNvSpPr txBox="1"/>
            <p:nvPr/>
          </p:nvSpPr>
          <p:spPr>
            <a:xfrm>
              <a:off x="572117" y="5567689"/>
              <a:ext cx="762000" cy="13885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b="1" dirty="0">
                  <a:latin typeface="Arial" panose="020B0604020202020204" pitchFamily="34" charset="0"/>
                </a:rPr>
                <a:t>1cm</a:t>
              </a:r>
              <a:r>
                <a:rPr b="1" baseline="30000" dirty="0">
                  <a:latin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5" name="Text Box 25">
            <a:extLst>
              <a:ext uri="{FF2B5EF4-FFF2-40B4-BE49-F238E27FC236}">
                <a16:creationId xmlns:a16="http://schemas.microsoft.com/office/drawing/2014/main" id="{BD4B14BB-4525-EED5-D0CC-8F9F5AFE39E2}"/>
              </a:ext>
            </a:extLst>
          </p:cNvPr>
          <p:cNvSpPr txBox="1"/>
          <p:nvPr/>
        </p:nvSpPr>
        <p:spPr>
          <a:xfrm>
            <a:off x="3958800" y="3333357"/>
            <a:ext cx="3576953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sz="4000" b="1" dirty="0">
                <a:solidFill>
                  <a:srgbClr val="C00000"/>
                </a:solidFill>
                <a:latin typeface="Arial" panose="020B0604020202020204" pitchFamily="34" charset="0"/>
              </a:rPr>
              <a:t>Thể tích = ?</a:t>
            </a:r>
          </a:p>
        </p:txBody>
      </p:sp>
    </p:spTree>
    <p:extLst>
      <p:ext uri="{BB962C8B-B14F-4D97-AF65-F5344CB8AC3E}">
        <p14:creationId xmlns:p14="http://schemas.microsoft.com/office/powerpoint/2010/main" val="371952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036CCB-6B75-FBA3-8FEF-5C8E28DB62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942B54B-77CC-CC70-A445-D33D3C9DFB3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163" y="1311275"/>
            <a:ext cx="2636837" cy="1830388"/>
          </a:xfrm>
          <a:prstGeom prst="rect">
            <a:avLst/>
          </a:prstGeom>
        </p:spPr>
      </p:pic>
      <p:pic>
        <p:nvPicPr>
          <p:cNvPr id="4" name="Picture 3" descr="A cartoon house with a path in front of it&#10;&#10;Description automatically generated">
            <a:extLst>
              <a:ext uri="{FF2B5EF4-FFF2-40B4-BE49-F238E27FC236}">
                <a16:creationId xmlns:a16="http://schemas.microsoft.com/office/drawing/2014/main" id="{1B7EE0A5-0E66-6401-F66F-CF6884FBBE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2B433A8-4F38-CD94-1C21-AF483C41C2FC}"/>
              </a:ext>
            </a:extLst>
          </p:cNvPr>
          <p:cNvSpPr/>
          <p:nvPr/>
        </p:nvSpPr>
        <p:spPr>
          <a:xfrm>
            <a:off x="471948" y="365125"/>
            <a:ext cx="11267768" cy="6127750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82F7E5-1C01-57A1-D2B6-CE58057A7652}"/>
              </a:ext>
            </a:extLst>
          </p:cNvPr>
          <p:cNvSpPr txBox="1"/>
          <p:nvPr/>
        </p:nvSpPr>
        <p:spPr>
          <a:xfrm>
            <a:off x="848032" y="557827"/>
            <a:ext cx="1051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Ví dụ: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 thể tích hình hộp chữ nhật có chiều dài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 cm, chiều rộng 3 cm và chiều cao 4 cm.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454610F-30C3-329E-4668-9E8B6FD2326A}"/>
                  </a:ext>
                </a:extLst>
              </p:cNvPr>
              <p:cNvSpPr txBox="1"/>
              <p:nvPr/>
            </p:nvSpPr>
            <p:spPr>
              <a:xfrm>
                <a:off x="838200" y="2192671"/>
                <a:ext cx="9541933" cy="35617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Hình hộp chữ nhật bên gồm các hình lập phương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có thể tích 1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vi-VN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𝒄𝒎</m:t>
                        </m:r>
                      </m:e>
                      <m:sup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sup>
                    </m:sSup>
                  </m:oMath>
                </a14:m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– 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S</a:t>
                </a: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ố hình lập phương ở mỗi lớp.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			</a:t>
                </a: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5 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x</a:t>
                </a: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3 = 15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–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S</a:t>
                </a: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ố hình lập phương của 4 lớp.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			</a:t>
                </a: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15</a:t>
                </a: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x</a:t>
                </a: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4</a:t>
                </a: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= 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60</a:t>
                </a:r>
                <a:endPara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Vậy thể tích của hình hộp chữ nhật là: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60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vi-VN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𝒄𝒎</m:t>
                        </m:r>
                      </m:e>
                      <m:sup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sup>
                    </m:sSup>
                  </m:oMath>
                </a14:m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).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454610F-30C3-329E-4668-9E8B6FD232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192671"/>
                <a:ext cx="9541933" cy="3561744"/>
              </a:xfrm>
              <a:prstGeom prst="rect">
                <a:avLst/>
              </a:prstGeom>
              <a:blipFill>
                <a:blip r:embed="rId4"/>
                <a:stretch>
                  <a:fillRect l="-1661" t="-2226" b="-49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Content Placeholder 6">
            <a:extLst>
              <a:ext uri="{FF2B5EF4-FFF2-40B4-BE49-F238E27FC236}">
                <a16:creationId xmlns:a16="http://schemas.microsoft.com/office/drawing/2014/main" id="{7580CC04-6861-AC87-25DD-01F1CD3DE7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837" y="1277029"/>
            <a:ext cx="2636837" cy="1831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32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E4A45-4E61-A654-07BA-D04C71DE3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cartoon house with a path in front of it&#10;&#10;Description automatically generated">
            <a:extLst>
              <a:ext uri="{FF2B5EF4-FFF2-40B4-BE49-F238E27FC236}">
                <a16:creationId xmlns:a16="http://schemas.microsoft.com/office/drawing/2014/main" id="{6CEFE8E0-0BA1-21C8-603D-687CE86EB9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C10D5D2-796F-3DB1-D1A9-16B2D0EB9EBB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496351-013E-4C3F-CCEF-A87625EC2ACB}"/>
              </a:ext>
            </a:extLst>
          </p:cNvPr>
          <p:cNvSpPr txBox="1"/>
          <p:nvPr/>
        </p:nvSpPr>
        <p:spPr>
          <a:xfrm>
            <a:off x="-170227" y="498558"/>
            <a:ext cx="1036183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5400" b="1" dirty="0">
                <a:solidFill>
                  <a:srgbClr val="000000"/>
                </a:solidFill>
                <a:ea typeface="Calibri" panose="020F0502020204030204" pitchFamily="34" charset="0"/>
              </a:rPr>
              <a:t>5</a:t>
            </a:r>
            <a:r>
              <a:rPr lang="en-US" sz="5400" b="1" dirty="0">
                <a:solidFill>
                  <a:srgbClr val="000000"/>
                </a:solidFill>
                <a:ea typeface="Calibri" panose="020F0502020204030204" pitchFamily="34" charset="0"/>
              </a:rPr>
              <a:t>	  </a:t>
            </a:r>
            <a:r>
              <a:rPr lang="vi-VN" sz="5400" b="1" dirty="0">
                <a:solidFill>
                  <a:srgbClr val="000000"/>
                </a:solidFill>
                <a:ea typeface="Calibri" panose="020F0502020204030204" pitchFamily="34" charset="0"/>
              </a:rPr>
              <a:t>x </a:t>
            </a:r>
            <a:r>
              <a:rPr lang="en-US" sz="5400" b="1" dirty="0">
                <a:solidFill>
                  <a:srgbClr val="000000"/>
                </a:solidFill>
                <a:ea typeface="Calibri" panose="020F0502020204030204" pitchFamily="34" charset="0"/>
              </a:rPr>
              <a:t>	    </a:t>
            </a:r>
            <a:r>
              <a:rPr lang="vi-VN" sz="5400" b="1" dirty="0">
                <a:solidFill>
                  <a:srgbClr val="000000"/>
                </a:solidFill>
                <a:ea typeface="Calibri" panose="020F0502020204030204" pitchFamily="34" charset="0"/>
              </a:rPr>
              <a:t>3 </a:t>
            </a:r>
            <a:r>
              <a:rPr lang="en-US" sz="5400" b="1" dirty="0">
                <a:solidFill>
                  <a:srgbClr val="000000"/>
                </a:solidFill>
                <a:ea typeface="Calibri" panose="020F0502020204030204" pitchFamily="34" charset="0"/>
              </a:rPr>
              <a:t>      </a:t>
            </a:r>
            <a:r>
              <a:rPr lang="vi-VN" sz="5400" b="1" dirty="0">
                <a:solidFill>
                  <a:srgbClr val="000000"/>
                </a:solidFill>
                <a:ea typeface="Calibri" panose="020F0502020204030204" pitchFamily="34" charset="0"/>
              </a:rPr>
              <a:t>x </a:t>
            </a:r>
            <a:r>
              <a:rPr lang="en-US" sz="5400" b="1" dirty="0">
                <a:solidFill>
                  <a:srgbClr val="000000"/>
                </a:solidFill>
                <a:ea typeface="Calibri" panose="020F0502020204030204" pitchFamily="34" charset="0"/>
              </a:rPr>
              <a:t>	   </a:t>
            </a:r>
            <a:r>
              <a:rPr lang="vi-VN" sz="5400" b="1" dirty="0">
                <a:solidFill>
                  <a:srgbClr val="000000"/>
                </a:solidFill>
                <a:ea typeface="Calibri" panose="020F0502020204030204" pitchFamily="34" charset="0"/>
              </a:rPr>
              <a:t>4</a:t>
            </a:r>
            <a:r>
              <a:rPr lang="en-US" sz="5400" b="1" dirty="0">
                <a:solidFill>
                  <a:srgbClr val="000000"/>
                </a:solidFill>
                <a:ea typeface="Calibri" panose="020F0502020204030204" pitchFamily="34" charset="0"/>
              </a:rPr>
              <a:t>  </a:t>
            </a:r>
            <a:r>
              <a:rPr lang="vi-VN" sz="5400" b="1" dirty="0">
                <a:solidFill>
                  <a:srgbClr val="000000"/>
                </a:solidFill>
                <a:ea typeface="Calibri" panose="020F0502020204030204" pitchFamily="34" charset="0"/>
              </a:rPr>
              <a:t> = </a:t>
            </a:r>
            <a:r>
              <a:rPr lang="en-US" sz="5400" b="1" dirty="0">
                <a:solidFill>
                  <a:srgbClr val="000000"/>
                </a:solidFill>
                <a:ea typeface="Calibri" panose="020F0502020204030204" pitchFamily="34" charset="0"/>
              </a:rPr>
              <a:t>   </a:t>
            </a:r>
            <a:r>
              <a:rPr lang="vi-VN" sz="5400" b="1" dirty="0">
                <a:solidFill>
                  <a:srgbClr val="000000"/>
                </a:solidFill>
                <a:ea typeface="Calibri" panose="020F0502020204030204" pitchFamily="34" charset="0"/>
              </a:rPr>
              <a:t>60</a:t>
            </a:r>
            <a:endParaRPr lang="en-US" sz="6000" b="1" dirty="0">
              <a:effectLst/>
              <a:ea typeface="Calibri" panose="020F0502020204030204" pitchFamily="34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84275CC-5FA1-B20F-95DF-E422F326FFF9}"/>
              </a:ext>
            </a:extLst>
          </p:cNvPr>
          <p:cNvCxnSpPr/>
          <p:nvPr/>
        </p:nvCxnSpPr>
        <p:spPr>
          <a:xfrm>
            <a:off x="1216864" y="1406014"/>
            <a:ext cx="0" cy="82126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52E3F0F-EEDA-176A-29BC-0CFD016DC519}"/>
              </a:ext>
            </a:extLst>
          </p:cNvPr>
          <p:cNvSpPr/>
          <p:nvPr/>
        </p:nvSpPr>
        <p:spPr>
          <a:xfrm>
            <a:off x="631302" y="2303684"/>
            <a:ext cx="1929035" cy="92333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Chiều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dài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11" name="Content Placeholder 6">
            <a:extLst>
              <a:ext uri="{FF2B5EF4-FFF2-40B4-BE49-F238E27FC236}">
                <a16:creationId xmlns:a16="http://schemas.microsoft.com/office/drawing/2014/main" id="{A3BBCE80-2C28-EBB4-D746-8735F84242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0211" y="902394"/>
            <a:ext cx="3131165" cy="2174595"/>
          </a:xfr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69C804F-322D-F081-CCB9-F6402D7D68DE}"/>
              </a:ext>
            </a:extLst>
          </p:cNvPr>
          <p:cNvCxnSpPr/>
          <p:nvPr/>
        </p:nvCxnSpPr>
        <p:spPr>
          <a:xfrm>
            <a:off x="3790299" y="1280054"/>
            <a:ext cx="0" cy="82126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A8BDF5F-D2D3-D9BE-186A-ED9995EAB76D}"/>
              </a:ext>
            </a:extLst>
          </p:cNvPr>
          <p:cNvSpPr/>
          <p:nvPr/>
        </p:nvSpPr>
        <p:spPr>
          <a:xfrm>
            <a:off x="3074283" y="2257823"/>
            <a:ext cx="1929035" cy="92333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Chiều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rộng</a:t>
            </a:r>
            <a:endParaRPr lang="en-US" sz="3200" b="1" dirty="0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2D1FFEF-D3A4-FA67-3FD4-F52254185A2F}"/>
              </a:ext>
            </a:extLst>
          </p:cNvPr>
          <p:cNvCxnSpPr/>
          <p:nvPr/>
        </p:nvCxnSpPr>
        <p:spPr>
          <a:xfrm>
            <a:off x="6384757" y="1280053"/>
            <a:ext cx="0" cy="82126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21AD7A4-98BF-9BA0-EFF4-E222CF9438A9}"/>
              </a:ext>
            </a:extLst>
          </p:cNvPr>
          <p:cNvSpPr/>
          <p:nvPr/>
        </p:nvSpPr>
        <p:spPr>
          <a:xfrm>
            <a:off x="5867247" y="2258420"/>
            <a:ext cx="1929035" cy="92333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Chiều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cao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43CDE25-6043-0D04-A495-86368C8A90E9}"/>
              </a:ext>
            </a:extLst>
          </p:cNvPr>
          <p:cNvSpPr txBox="1"/>
          <p:nvPr/>
        </p:nvSpPr>
        <p:spPr>
          <a:xfrm>
            <a:off x="277506" y="4566803"/>
            <a:ext cx="116622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00B0F0"/>
                </a:solidFill>
                <a:latin typeface="iCiel Cadena" panose="02000503000000020004" pitchFamily="2" charset="0"/>
              </a:rPr>
              <a:t>Muốn tính thể tích hình hộp chữ nhật ta </a:t>
            </a:r>
            <a:r>
              <a:rPr lang="vi-VN" sz="3600" b="1" dirty="0">
                <a:solidFill>
                  <a:srgbClr val="FF0000"/>
                </a:solidFill>
                <a:latin typeface="iCiel Cadena" panose="02000503000000020004" pitchFamily="2" charset="0"/>
              </a:rPr>
              <a:t>lấy chiều dài nhân với chiều rộng rồi nhân với chiều cao </a:t>
            </a:r>
            <a:r>
              <a:rPr lang="vi-VN" sz="3600" b="1" dirty="0">
                <a:solidFill>
                  <a:srgbClr val="00B0F0"/>
                </a:solidFill>
                <a:latin typeface="iCiel Cadena" panose="02000503000000020004" pitchFamily="2" charset="0"/>
              </a:rPr>
              <a:t>(cùng một đơn vị đo).</a:t>
            </a:r>
            <a:endParaRPr lang="en-US" sz="3600" dirty="0">
              <a:solidFill>
                <a:srgbClr val="00B0F0"/>
              </a:solidFill>
              <a:latin typeface="iCiel Cadena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440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  <p:bldP spid="13" grpId="0" animBg="1"/>
      <p:bldP spid="15" grpId="0" animBg="1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A7518A-5EA0-A36B-BED2-517553EE14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house with a path in front of it&#10;&#10;Description automatically generated">
            <a:extLst>
              <a:ext uri="{FF2B5EF4-FFF2-40B4-BE49-F238E27FC236}">
                <a16:creationId xmlns:a16="http://schemas.microsoft.com/office/drawing/2014/main" id="{2162622A-1139-094C-E397-07C0421923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1DA45CB-5DE7-FE7D-B391-BBB62CBCF94F}"/>
              </a:ext>
            </a:extLst>
          </p:cNvPr>
          <p:cNvSpPr/>
          <p:nvPr/>
        </p:nvSpPr>
        <p:spPr>
          <a:xfrm>
            <a:off x="471948" y="365125"/>
            <a:ext cx="11267768" cy="6127750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 Box 68">
            <a:extLst>
              <a:ext uri="{FF2B5EF4-FFF2-40B4-BE49-F238E27FC236}">
                <a16:creationId xmlns:a16="http://schemas.microsoft.com/office/drawing/2014/main" id="{9AEBC6E8-CA0B-43F3-B4B3-9580521ACA30}"/>
              </a:ext>
            </a:extLst>
          </p:cNvPr>
          <p:cNvSpPr txBox="1"/>
          <p:nvPr/>
        </p:nvSpPr>
        <p:spPr>
          <a:xfrm>
            <a:off x="955116" y="5149589"/>
            <a:ext cx="6934200" cy="4616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ndrogyne" panose="02040603050506020204" pitchFamily="18" charset="0"/>
                <a:ea typeface="+mn-ea"/>
                <a:cs typeface="Times New Roman" panose="02020603050405020304" pitchFamily="18" charset="0"/>
              </a:rPr>
              <a:t>(a, b, c là ba kích thước của hình hộp chữ nhật)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348E2551-0A44-4A2C-9CAA-841D43C26578}"/>
              </a:ext>
            </a:extLst>
          </p:cNvPr>
          <p:cNvGrpSpPr/>
          <p:nvPr/>
        </p:nvGrpSpPr>
        <p:grpSpPr>
          <a:xfrm>
            <a:off x="1560677" y="2825667"/>
            <a:ext cx="5277636" cy="2256209"/>
            <a:chOff x="466933" y="3114348"/>
            <a:chExt cx="5277636" cy="2256209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4EA93CDA-31DB-4221-A4BE-A8CD30751A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933" y="3114348"/>
              <a:ext cx="5277636" cy="2256209"/>
            </a:xfrm>
            <a:prstGeom prst="rect">
              <a:avLst/>
            </a:prstGeom>
          </p:spPr>
        </p:pic>
        <p:sp>
          <p:nvSpPr>
            <p:cNvPr id="38" name="Text Box 10">
              <a:extLst>
                <a:ext uri="{FF2B5EF4-FFF2-40B4-BE49-F238E27FC236}">
                  <a16:creationId xmlns:a16="http://schemas.microsoft.com/office/drawing/2014/main" id="{98112F98-A627-48D1-A8DD-B2150272CF9C}"/>
                </a:ext>
              </a:extLst>
            </p:cNvPr>
            <p:cNvSpPr txBox="1"/>
            <p:nvPr/>
          </p:nvSpPr>
          <p:spPr>
            <a:xfrm>
              <a:off x="1424281" y="3776268"/>
              <a:ext cx="3087370" cy="768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ndrogyne" panose="02040603050506020204" pitchFamily="18" charset="0"/>
                  <a:ea typeface="+mn-ea"/>
                  <a:cs typeface="Times New Roman" panose="02020603050405020304" pitchFamily="18" charset="0"/>
                </a:rPr>
                <a:t>V= a x b x c</a:t>
              </a:r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FF666CB4-2FED-4C1D-A327-88F290B44E8E}"/>
              </a:ext>
            </a:extLst>
          </p:cNvPr>
          <p:cNvSpPr/>
          <p:nvPr/>
        </p:nvSpPr>
        <p:spPr>
          <a:xfrm>
            <a:off x="1411086" y="2099313"/>
            <a:ext cx="61093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ndrogyne" panose="02040603050506020204" pitchFamily="18" charset="0"/>
                <a:ea typeface="+mn-ea"/>
                <a:cs typeface="Times New Roman" panose="02020603050405020304" pitchFamily="18" charset="0"/>
              </a:rPr>
              <a:t>Gọi</a:t>
            </a:r>
            <a:r>
              <a:rPr kumimoji="0" lang="en-US" sz="2400" b="0" i="0" u="none" strike="noStrike" kern="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ndrogyne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ndrogyne" panose="02040603050506020204" pitchFamily="18" charset="0"/>
                <a:ea typeface="+mn-ea"/>
                <a:cs typeface="Times New Roman" panose="02020603050405020304" pitchFamily="18" charset="0"/>
              </a:rPr>
              <a:t>V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ndrogyne" panose="02040603050506020204" pitchFamily="18" charset="0"/>
                <a:ea typeface="+mn-ea"/>
                <a:cs typeface="Times New Roman" panose="02020603050405020304" pitchFamily="18" charset="0"/>
              </a:rPr>
              <a:t>là thể tích hình hộp 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ndrogyne" panose="02040603050506020204" pitchFamily="18" charset="0"/>
                <a:ea typeface="+mn-ea"/>
                <a:cs typeface="Times New Roman" panose="02020603050405020304" pitchFamily="18" charset="0"/>
              </a:rPr>
              <a:t>chữ nhật, ta có: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ndrogyne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29E89E10-0876-487E-8E38-0EDACCD1857D}"/>
              </a:ext>
            </a:extLst>
          </p:cNvPr>
          <p:cNvGrpSpPr/>
          <p:nvPr/>
        </p:nvGrpSpPr>
        <p:grpSpPr>
          <a:xfrm>
            <a:off x="-71021" y="343060"/>
            <a:ext cx="6539902" cy="1144383"/>
            <a:chOff x="-71021" y="343060"/>
            <a:chExt cx="6539902" cy="1144383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FCEC12E7-9AA2-4188-99AB-974518FFD474}"/>
                </a:ext>
              </a:extLst>
            </p:cNvPr>
            <p:cNvGrpSpPr/>
            <p:nvPr/>
          </p:nvGrpSpPr>
          <p:grpSpPr>
            <a:xfrm>
              <a:off x="-71021" y="343060"/>
              <a:ext cx="5702320" cy="1144383"/>
              <a:chOff x="-71021" y="343060"/>
              <a:chExt cx="6658252" cy="1144383"/>
            </a:xfrm>
          </p:grpSpPr>
          <p:sp>
            <p:nvSpPr>
              <p:cNvPr id="60" name="Pentagon 12">
                <a:extLst>
                  <a:ext uri="{FF2B5EF4-FFF2-40B4-BE49-F238E27FC236}">
                    <a16:creationId xmlns:a16="http://schemas.microsoft.com/office/drawing/2014/main" id="{D89C8D21-6941-49AB-9A88-55E254F12DD2}"/>
                  </a:ext>
                </a:extLst>
              </p:cNvPr>
              <p:cNvSpPr/>
              <p:nvPr/>
            </p:nvSpPr>
            <p:spPr>
              <a:xfrm>
                <a:off x="-71021" y="420895"/>
                <a:ext cx="6658252" cy="1066548"/>
              </a:xfrm>
              <a:prstGeom prst="homePlate">
                <a:avLst/>
              </a:prstGeom>
              <a:solidFill>
                <a:schemeClr val="accent4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FE1E8C7-E0B8-4F10-B7E1-FB40E25800D1}"/>
                  </a:ext>
                </a:extLst>
              </p:cNvPr>
              <p:cNvSpPr/>
              <p:nvPr/>
            </p:nvSpPr>
            <p:spPr>
              <a:xfrm>
                <a:off x="711437" y="343060"/>
                <a:ext cx="4536248" cy="110799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0" i="0" u="none" strike="noStrike" kern="1200" cap="none" spc="0" normalizeH="0" baseline="0" noProof="0">
                    <a:ln w="0">
                      <a:solidFill>
                        <a:sysClr val="windowText" lastClr="000000"/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2" charset="0"/>
                    <a:ea typeface="+mn-ea"/>
                    <a:cs typeface="+mn-cs"/>
                  </a:rPr>
                  <a:t>Công thức</a:t>
                </a:r>
              </a:p>
            </p:txBody>
          </p:sp>
        </p:grpSp>
        <p:sp>
          <p:nvSpPr>
            <p:cNvPr id="62" name="Arrow: Chevron 61">
              <a:extLst>
                <a:ext uri="{FF2B5EF4-FFF2-40B4-BE49-F238E27FC236}">
                  <a16:creationId xmlns:a16="http://schemas.microsoft.com/office/drawing/2014/main" id="{0371BA08-C69C-4011-94A2-B9E7EB46CAB1}"/>
                </a:ext>
              </a:extLst>
            </p:cNvPr>
            <p:cNvSpPr/>
            <p:nvPr/>
          </p:nvSpPr>
          <p:spPr>
            <a:xfrm>
              <a:off x="5432698" y="420895"/>
              <a:ext cx="1036183" cy="1066548"/>
            </a:xfrm>
            <a:prstGeom prst="chevron">
              <a:avLst/>
            </a:prstGeom>
            <a:solidFill>
              <a:schemeClr val="accent4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</p:grpSp>
      <p:pic>
        <p:nvPicPr>
          <p:cNvPr id="65" name="Picture 64">
            <a:extLst>
              <a:ext uri="{FF2B5EF4-FFF2-40B4-BE49-F238E27FC236}">
                <a16:creationId xmlns:a16="http://schemas.microsoft.com/office/drawing/2014/main" id="{0608AFE5-D96A-4302-8BF4-5AB571901F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635" y="4261755"/>
            <a:ext cx="2961370" cy="29613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C40E238-3CC4-1EDD-5375-8BDE3DC28E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326" y="954169"/>
            <a:ext cx="3080658" cy="389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63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7" grpId="1"/>
      <p:bldP spid="38" grpId="0"/>
      <p:bldP spid="3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1F97B2-93B0-91F8-34FC-072493B68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house with a path in front of it&#10;&#10;Description automatically generated">
            <a:extLst>
              <a:ext uri="{FF2B5EF4-FFF2-40B4-BE49-F238E27FC236}">
                <a16:creationId xmlns:a16="http://schemas.microsoft.com/office/drawing/2014/main" id="{523D66AA-67D7-9616-04BE-5DC88E978F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32EEF75-8242-EFF5-B46E-7130D52CBC7F}"/>
              </a:ext>
            </a:extLst>
          </p:cNvPr>
          <p:cNvSpPr/>
          <p:nvPr/>
        </p:nvSpPr>
        <p:spPr>
          <a:xfrm>
            <a:off x="471948" y="365125"/>
            <a:ext cx="11267768" cy="6127750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 Box 68">
            <a:extLst>
              <a:ext uri="{FF2B5EF4-FFF2-40B4-BE49-F238E27FC236}">
                <a16:creationId xmlns:a16="http://schemas.microsoft.com/office/drawing/2014/main" id="{9AEBC6E8-CA0B-43F3-B4B3-9580521ACA30}"/>
              </a:ext>
            </a:extLst>
          </p:cNvPr>
          <p:cNvSpPr txBox="1"/>
          <p:nvPr/>
        </p:nvSpPr>
        <p:spPr>
          <a:xfrm>
            <a:off x="570251" y="5171683"/>
            <a:ext cx="6934200" cy="4616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ndrogyne" panose="02040603050506020204" pitchFamily="18" charset="0"/>
                <a:ea typeface="+mn-ea"/>
                <a:cs typeface="Times New Roman" panose="02020603050405020304" pitchFamily="18" charset="0"/>
              </a:rPr>
              <a:t>(a, b, c là ba kích thước của hình hộp chữ nhật)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48E2551-0A44-4A2C-9CAA-841D43C26578}"/>
              </a:ext>
            </a:extLst>
          </p:cNvPr>
          <p:cNvGrpSpPr/>
          <p:nvPr/>
        </p:nvGrpSpPr>
        <p:grpSpPr>
          <a:xfrm>
            <a:off x="6914364" y="3854386"/>
            <a:ext cx="5277636" cy="2256209"/>
            <a:chOff x="466933" y="3114348"/>
            <a:chExt cx="5277636" cy="225620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EA93CDA-31DB-4221-A4BE-A8CD30751A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933" y="3114348"/>
              <a:ext cx="5277636" cy="2256209"/>
            </a:xfrm>
            <a:prstGeom prst="rect">
              <a:avLst/>
            </a:prstGeom>
          </p:spPr>
        </p:pic>
        <p:sp>
          <p:nvSpPr>
            <p:cNvPr id="6" name="Text Box 10">
              <a:extLst>
                <a:ext uri="{FF2B5EF4-FFF2-40B4-BE49-F238E27FC236}">
                  <a16:creationId xmlns:a16="http://schemas.microsoft.com/office/drawing/2014/main" id="{98112F98-A627-48D1-A8DD-B2150272CF9C}"/>
                </a:ext>
              </a:extLst>
            </p:cNvPr>
            <p:cNvSpPr txBox="1"/>
            <p:nvPr/>
          </p:nvSpPr>
          <p:spPr>
            <a:xfrm>
              <a:off x="1424281" y="3776268"/>
              <a:ext cx="3087370" cy="768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ndrogyne" panose="02040603050506020204" pitchFamily="18" charset="0"/>
                  <a:ea typeface="+mn-ea"/>
                  <a:cs typeface="Times New Roman" panose="02020603050405020304" pitchFamily="18" charset="0"/>
                </a:rPr>
                <a:t>V= a x b x c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FF666CB4-2FED-4C1D-A327-88F290B44E8E}"/>
              </a:ext>
            </a:extLst>
          </p:cNvPr>
          <p:cNvSpPr/>
          <p:nvPr/>
        </p:nvSpPr>
        <p:spPr>
          <a:xfrm>
            <a:off x="1014070" y="4618764"/>
            <a:ext cx="45143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ndrogyne" panose="02040603050506020204" pitchFamily="18" charset="0"/>
                <a:ea typeface="+mn-ea"/>
                <a:cs typeface="Times New Roman" panose="02020603050405020304" pitchFamily="18" charset="0"/>
              </a:rPr>
              <a:t>V là thể tích hình hộp chữ nhật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ndrogyne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9E89E10-0876-487E-8E38-0EDACCD1857D}"/>
              </a:ext>
            </a:extLst>
          </p:cNvPr>
          <p:cNvGrpSpPr/>
          <p:nvPr/>
        </p:nvGrpSpPr>
        <p:grpSpPr>
          <a:xfrm>
            <a:off x="-71021" y="343060"/>
            <a:ext cx="6539902" cy="1144383"/>
            <a:chOff x="-71021" y="343060"/>
            <a:chExt cx="6539902" cy="114438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CEC12E7-9AA2-4188-99AB-974518FFD474}"/>
                </a:ext>
              </a:extLst>
            </p:cNvPr>
            <p:cNvGrpSpPr/>
            <p:nvPr/>
          </p:nvGrpSpPr>
          <p:grpSpPr>
            <a:xfrm>
              <a:off x="-71021" y="343060"/>
              <a:ext cx="5702320" cy="1144383"/>
              <a:chOff x="-71021" y="343060"/>
              <a:chExt cx="6658252" cy="1144383"/>
            </a:xfrm>
          </p:grpSpPr>
          <p:sp>
            <p:nvSpPr>
              <p:cNvPr id="12" name="Pentagon 12">
                <a:extLst>
                  <a:ext uri="{FF2B5EF4-FFF2-40B4-BE49-F238E27FC236}">
                    <a16:creationId xmlns:a16="http://schemas.microsoft.com/office/drawing/2014/main" id="{D89C8D21-6941-49AB-9A88-55E254F12DD2}"/>
                  </a:ext>
                </a:extLst>
              </p:cNvPr>
              <p:cNvSpPr/>
              <p:nvPr/>
            </p:nvSpPr>
            <p:spPr>
              <a:xfrm>
                <a:off x="-71021" y="420895"/>
                <a:ext cx="6658252" cy="1066548"/>
              </a:xfrm>
              <a:prstGeom prst="homePlate">
                <a:avLst/>
              </a:prstGeom>
              <a:solidFill>
                <a:schemeClr val="accent4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FE1E8C7-E0B8-4F10-B7E1-FB40E25800D1}"/>
                  </a:ext>
                </a:extLst>
              </p:cNvPr>
              <p:cNvSpPr/>
              <p:nvPr/>
            </p:nvSpPr>
            <p:spPr>
              <a:xfrm>
                <a:off x="1233053" y="343060"/>
                <a:ext cx="3493022" cy="110799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0" i="0" u="none" strike="noStrike" kern="1200" cap="none" spc="0" normalizeH="0" baseline="0" noProof="0">
                    <a:ln w="0">
                      <a:solidFill>
                        <a:sysClr val="windowText" lastClr="000000"/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2" charset="0"/>
                    <a:ea typeface="+mn-ea"/>
                    <a:cs typeface="+mn-cs"/>
                  </a:rPr>
                  <a:t>Ghi nhớ</a:t>
                </a:r>
              </a:p>
            </p:txBody>
          </p:sp>
        </p:grpSp>
        <p:sp>
          <p:nvSpPr>
            <p:cNvPr id="11" name="Arrow: Chevron 10">
              <a:extLst>
                <a:ext uri="{FF2B5EF4-FFF2-40B4-BE49-F238E27FC236}">
                  <a16:creationId xmlns:a16="http://schemas.microsoft.com/office/drawing/2014/main" id="{0371BA08-C69C-4011-94A2-B9E7EB46CAB1}"/>
                </a:ext>
              </a:extLst>
            </p:cNvPr>
            <p:cNvSpPr/>
            <p:nvPr/>
          </p:nvSpPr>
          <p:spPr>
            <a:xfrm>
              <a:off x="5432698" y="420895"/>
              <a:ext cx="1036183" cy="1066548"/>
            </a:xfrm>
            <a:prstGeom prst="chevron">
              <a:avLst/>
            </a:prstGeom>
            <a:solidFill>
              <a:schemeClr val="accent4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982FF3C2-188D-4707-9806-DA49ED460426}"/>
              </a:ext>
            </a:extLst>
          </p:cNvPr>
          <p:cNvSpPr txBox="1"/>
          <p:nvPr/>
        </p:nvSpPr>
        <p:spPr>
          <a:xfrm>
            <a:off x="694919" y="2027320"/>
            <a:ext cx="1026763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Muốn tính thể tích hình hộp chữ nhật ta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lấy chiều dài nhân với chiều rộng rồi nhân với chiều cao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(cùng một đơn vị đo).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FDEE3F1-1D88-4B27-B2D3-71B849414C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6319" y1="31110" x2="24196" y2="53608"/>
                        <a14:foregroundMark x1="35173" y1="31110" x2="32080" y2="50394"/>
                        <a14:foregroundMark x1="37538" y1="32323" x2="37538" y2="46513"/>
                        <a14:foregroundMark x1="26440" y1="32868" x2="24196" y2="48878"/>
                        <a14:foregroundMark x1="28805" y1="34688" x2="26440" y2="51122"/>
                        <a14:foregroundMark x1="31474" y1="73196" x2="67495" y2="75985"/>
                        <a14:foregroundMark x1="75015" y1="32565" x2="69557" y2="52759"/>
                        <a14:foregroundMark x1="66283" y1="32868" x2="55185" y2="47544"/>
                        <a14:foregroundMark x1="60643" y1="35415" x2="56216" y2="45785"/>
                        <a14:foregroundMark x1="57126" y1="35840" x2="77683" y2="37356"/>
                        <a14:foregroundMark x1="38144" y1="34688" x2="39600" y2="400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0360" y="-386951"/>
            <a:ext cx="2682240" cy="268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30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E4A45-4E61-A654-07BA-D04C71DE3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cartoon house with a path in front of it&#10;&#10;Description automatically generated">
            <a:extLst>
              <a:ext uri="{FF2B5EF4-FFF2-40B4-BE49-F238E27FC236}">
                <a16:creationId xmlns:a16="http://schemas.microsoft.com/office/drawing/2014/main" id="{6CEFE8E0-0BA1-21C8-603D-687CE86EB9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C10D5D2-796F-3DB1-D1A9-16B2D0EB9EBB}"/>
              </a:ext>
            </a:extLst>
          </p:cNvPr>
          <p:cNvSpPr/>
          <p:nvPr/>
        </p:nvSpPr>
        <p:spPr>
          <a:xfrm>
            <a:off x="471948" y="365125"/>
            <a:ext cx="11267768" cy="6127750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DDAB2D-698D-98E5-F23C-674394B97681}"/>
              </a:ext>
            </a:extLst>
          </p:cNvPr>
          <p:cNvSpPr txBox="1"/>
          <p:nvPr/>
        </p:nvSpPr>
        <p:spPr>
          <a:xfrm>
            <a:off x="1197839" y="700616"/>
            <a:ext cx="942695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Tính thể tích hình hộp chữ nhật có chiều dài a, chiều rộng b và</a:t>
            </a: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chiều cao c.</a:t>
            </a:r>
          </a:p>
          <a:p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= 10 cm; 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 = 5 cm; 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 = 7 cm.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7F38DF-0747-CD32-0219-5F2007996F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358" y="3410878"/>
            <a:ext cx="2961370" cy="2961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91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E4A45-4E61-A654-07BA-D04C71DE3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cartoon house with a path in front of it&#10;&#10;Description automatically generated">
            <a:extLst>
              <a:ext uri="{FF2B5EF4-FFF2-40B4-BE49-F238E27FC236}">
                <a16:creationId xmlns:a16="http://schemas.microsoft.com/office/drawing/2014/main" id="{6CEFE8E0-0BA1-21C8-603D-687CE86EB9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C10D5D2-796F-3DB1-D1A9-16B2D0EB9EBB}"/>
              </a:ext>
            </a:extLst>
          </p:cNvPr>
          <p:cNvSpPr/>
          <p:nvPr/>
        </p:nvSpPr>
        <p:spPr>
          <a:xfrm>
            <a:off x="471948" y="365125"/>
            <a:ext cx="11267768" cy="6127750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4DDAB2D-698D-98E5-F23C-674394B97681}"/>
                  </a:ext>
                </a:extLst>
              </p:cNvPr>
              <p:cNvSpPr txBox="1"/>
              <p:nvPr/>
            </p:nvSpPr>
            <p:spPr>
              <a:xfrm>
                <a:off x="1197839" y="700616"/>
                <a:ext cx="9426951" cy="31141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36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Tính thể tích hình hộp chữ nhật có chiều dài a, chiều rộng b và</a:t>
                </a:r>
                <a:r>
                  <a:rPr lang="en-US" sz="36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vi-VN" sz="36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chiều cao c.</a:t>
                </a:r>
                <a:endParaRPr lang="en-US" sz="36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742950" indent="-742950">
                  <a:buAutoNum type="alphaLcParenR" startAt="2"/>
                </a:pPr>
                <a:r>
                  <a:rPr lang="vi-VN" sz="3600" b="1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 = 12 m; </a:t>
                </a:r>
                <a:r>
                  <a:rPr lang="en-US" sz="3600" b="1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 	</a:t>
                </a:r>
                <a:r>
                  <a:rPr lang="vi-VN" sz="3600" b="1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 = 8 m; </a:t>
                </a:r>
                <a:r>
                  <a:rPr lang="en-US" sz="3600" b="1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	     </a:t>
                </a:r>
                <a:r>
                  <a:rPr lang="vi-VN" sz="3600" b="1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 =</a:t>
                </a:r>
                <a:r>
                  <a:rPr lang="en-US" sz="3600" b="1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𝟏𝟓</m:t>
                        </m:r>
                      </m:num>
                      <m:den>
                        <m:r>
                          <a:rPr lang="en-US" sz="3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𝟐</m:t>
                        </m:r>
                      </m:den>
                    </m:f>
                    <m:r>
                      <a:rPr lang="en-US" sz="3600" b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vi-VN" sz="3600" b="1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m.</a:t>
                </a:r>
                <a:endPara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742950" indent="-742950">
                  <a:buAutoNum type="alphaLcParenR" startAt="2"/>
                </a:pPr>
                <a:r>
                  <a:rPr lang="vi-VN" sz="3600" b="1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 = 0,6 dm; </a:t>
                </a:r>
                <a:r>
                  <a:rPr lang="en-US" sz="3600" b="1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	</a:t>
                </a:r>
                <a:r>
                  <a:rPr lang="vi-VN" sz="3600" b="1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 = 0,25 dm; </a:t>
                </a:r>
                <a:r>
                  <a:rPr lang="en-US" sz="3600" b="1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 </a:t>
                </a:r>
                <a:r>
                  <a:rPr lang="vi-VN" sz="3600" b="1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 = 4 cm.</a:t>
                </a:r>
                <a:endPara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742950" indent="-742950">
                  <a:buAutoNum type="alphaLcParenR" startAt="2"/>
                </a:pPr>
                <a:endParaRPr lang="vi-VN" sz="36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4DDAB2D-698D-98E5-F23C-674394B976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7839" y="700616"/>
                <a:ext cx="9426951" cy="3114186"/>
              </a:xfrm>
              <a:prstGeom prst="rect">
                <a:avLst/>
              </a:prstGeom>
              <a:blipFill>
                <a:blip r:embed="rId3"/>
                <a:stretch>
                  <a:fillRect l="-2004" t="-31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787F38DF-0747-CD32-0219-5F2007996F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337" y="3754982"/>
            <a:ext cx="2961370" cy="2961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06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63874F-A556-137B-2C03-843228BFE9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house with a path in front of it&#10;&#10;Description automatically generated">
            <a:extLst>
              <a:ext uri="{FF2B5EF4-FFF2-40B4-BE49-F238E27FC236}">
                <a16:creationId xmlns:a16="http://schemas.microsoft.com/office/drawing/2014/main" id="{EB6CE8ED-4F67-CA76-7626-CC3E8B5E18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4EE8233-5D39-72FF-94F5-2F10FA8762A1}"/>
              </a:ext>
            </a:extLst>
          </p:cNvPr>
          <p:cNvSpPr/>
          <p:nvPr/>
        </p:nvSpPr>
        <p:spPr>
          <a:xfrm>
            <a:off x="0" y="0"/>
            <a:ext cx="12057104" cy="6684579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004ACA2-EF56-1856-5454-B80C00B2AF7E}"/>
                  </a:ext>
                </a:extLst>
              </p:cNvPr>
              <p:cNvSpPr txBox="1"/>
              <p:nvPr/>
            </p:nvSpPr>
            <p:spPr>
              <a:xfrm>
                <a:off x="1113345" y="0"/>
                <a:ext cx="10994572" cy="26929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Calibri" panose="020F0502020204030204" pitchFamily="34" charset="0"/>
                  </a:rPr>
                  <a:t>Số đo?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Calibri" panose="020F0502020204030204" pitchFamily="34" charset="0"/>
                  </a:rPr>
                  <a:t>Một hình hộp chữ nhật có thể tích 72,9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vi-VN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𝒄𝒎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kumimoji="0" lang="vi-V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Calibri" panose="020F0502020204030204" pitchFamily="34" charset="0"/>
                  </a:rPr>
                  <a:t>, chiều dài 6 cm và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vi-V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Calibri" panose="020F0502020204030204" pitchFamily="34" charset="0"/>
                  </a:rPr>
                  <a:t>chiều rộng 4,5 cm. 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Calibri" panose="020F0502020204030204" pitchFamily="34" charset="0"/>
                  </a:rPr>
                  <a:t>Chiều cao của hình hộp chữ nhật đó là .?.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004ACA2-EF56-1856-5454-B80C00B2AF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3345" y="0"/>
                <a:ext cx="10994572" cy="2692981"/>
              </a:xfrm>
              <a:prstGeom prst="rect">
                <a:avLst/>
              </a:prstGeom>
              <a:blipFill>
                <a:blip r:embed="rId3"/>
                <a:stretch>
                  <a:fillRect l="-2274" t="-3620" r="-1220" b="-95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4AB71A9B-CF2C-5C8A-4F98-8FE8F9250E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96" y="0"/>
            <a:ext cx="894440" cy="9738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E46AE4D-5AA5-BD14-DE16-ED77912B577E}"/>
              </a:ext>
            </a:extLst>
          </p:cNvPr>
          <p:cNvSpPr txBox="1"/>
          <p:nvPr/>
        </p:nvSpPr>
        <p:spPr>
          <a:xfrm>
            <a:off x="225294" y="3503840"/>
            <a:ext cx="5729495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Chiều cao của hình hộp chữ nhật là: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72,9 : 6 : 4,5 = 2,7 (cm)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Đáp</a:t>
            </a:r>
            <a:r>
              <a:rPr lang="en-US" sz="4000" b="1" noProof="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4000" b="1" noProof="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2,7 (cm)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8A0F8E1-0DE7-3340-9F5A-75C1BF638F1F}"/>
              </a:ext>
            </a:extLst>
          </p:cNvPr>
          <p:cNvCxnSpPr>
            <a:cxnSpLocks/>
          </p:cNvCxnSpPr>
          <p:nvPr/>
        </p:nvCxnSpPr>
        <p:spPr>
          <a:xfrm>
            <a:off x="7735614" y="1203509"/>
            <a:ext cx="351045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A2A9213-18B5-D3A8-8774-1D3E6114D607}"/>
              </a:ext>
            </a:extLst>
          </p:cNvPr>
          <p:cNvCxnSpPr>
            <a:cxnSpLocks/>
          </p:cNvCxnSpPr>
          <p:nvPr/>
        </p:nvCxnSpPr>
        <p:spPr>
          <a:xfrm>
            <a:off x="2900855" y="1894489"/>
            <a:ext cx="175522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2135ACB-AEA2-CA06-2D3D-8B3989DE398C}"/>
              </a:ext>
            </a:extLst>
          </p:cNvPr>
          <p:cNvCxnSpPr>
            <a:cxnSpLocks/>
          </p:cNvCxnSpPr>
          <p:nvPr/>
        </p:nvCxnSpPr>
        <p:spPr>
          <a:xfrm>
            <a:off x="7041931" y="1880164"/>
            <a:ext cx="258554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7A27F10-E567-2E59-E245-05924F259737}"/>
              </a:ext>
            </a:extLst>
          </p:cNvPr>
          <p:cNvCxnSpPr>
            <a:cxnSpLocks/>
          </p:cNvCxnSpPr>
          <p:nvPr/>
        </p:nvCxnSpPr>
        <p:spPr>
          <a:xfrm>
            <a:off x="1113345" y="2568591"/>
            <a:ext cx="247068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927E292-B006-B069-528A-9965C2CC2E99}"/>
              </a:ext>
            </a:extLst>
          </p:cNvPr>
          <p:cNvSpPr txBox="1"/>
          <p:nvPr/>
        </p:nvSpPr>
        <p:spPr>
          <a:xfrm>
            <a:off x="6237211" y="3446033"/>
            <a:ext cx="5729495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Chiều cao của hình hộp chữ nhật là: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72,9 :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6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4,5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= 2,7 (cm)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Đáp</a:t>
            </a:r>
            <a:r>
              <a:rPr lang="en-US" sz="4000" b="1" noProof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4000" b="1" noProof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2,7 (cm)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D7FDB3E-5923-921B-8BE7-4AEA02451717}"/>
              </a:ext>
            </a:extLst>
          </p:cNvPr>
          <p:cNvCxnSpPr>
            <a:cxnSpLocks/>
          </p:cNvCxnSpPr>
          <p:nvPr/>
        </p:nvCxnSpPr>
        <p:spPr>
          <a:xfrm flipH="1" flipV="1">
            <a:off x="6054711" y="4042073"/>
            <a:ext cx="41289" cy="193509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C848855A-4F67-90DC-0E6D-25850FE621AE}"/>
              </a:ext>
            </a:extLst>
          </p:cNvPr>
          <p:cNvSpPr txBox="1"/>
          <p:nvPr/>
        </p:nvSpPr>
        <p:spPr>
          <a:xfrm>
            <a:off x="5014791" y="2847513"/>
            <a:ext cx="18799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52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FF1274-7FA2-BC4D-19B8-FE5B0BCB67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house with a path in front of it&#10;&#10;Description automatically generated">
            <a:extLst>
              <a:ext uri="{FF2B5EF4-FFF2-40B4-BE49-F238E27FC236}">
                <a16:creationId xmlns:a16="http://schemas.microsoft.com/office/drawing/2014/main" id="{82DD8D38-F60E-B6C7-21F3-FA2FF4F021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4DE0C71-1944-09E2-BB39-58DD2325DF6B}"/>
              </a:ext>
            </a:extLst>
          </p:cNvPr>
          <p:cNvSpPr/>
          <p:nvPr/>
        </p:nvSpPr>
        <p:spPr>
          <a:xfrm>
            <a:off x="-144041" y="365125"/>
            <a:ext cx="12336041" cy="6127750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23"/>
          <a:stretch/>
        </p:blipFill>
        <p:spPr>
          <a:xfrm>
            <a:off x="1995945" y="0"/>
            <a:ext cx="8200109" cy="154945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487" b="90000" l="0" r="99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7570">
            <a:off x="1493524" y="1345897"/>
            <a:ext cx="1885396" cy="165838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399" b="89899" l="9942" r="92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86" r="9049" b="13142"/>
          <a:stretch/>
        </p:blipFill>
        <p:spPr>
          <a:xfrm rot="3128849">
            <a:off x="4623039" y="3483464"/>
            <a:ext cx="1723086" cy="177538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558" b="27494" l="4300" r="42600">
                        <a14:foregroundMark x1="18800" y1="9974" x2="23600" y2="12916"/>
                        <a14:foregroundMark x1="25400" y1="8696" x2="22200" y2="116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9" t="4073" r="56344" b="72981"/>
          <a:stretch/>
        </p:blipFill>
        <p:spPr>
          <a:xfrm>
            <a:off x="7551157" y="1672050"/>
            <a:ext cx="1589103" cy="721425"/>
          </a:xfrm>
          <a:prstGeom prst="rect">
            <a:avLst/>
          </a:prstGeom>
        </p:spPr>
      </p:pic>
      <p:sp>
        <p:nvSpPr>
          <p:cNvPr id="42" name="Oval 41"/>
          <p:cNvSpPr/>
          <p:nvPr/>
        </p:nvSpPr>
        <p:spPr>
          <a:xfrm>
            <a:off x="2173698" y="1836245"/>
            <a:ext cx="528815" cy="506865"/>
          </a:xfrm>
          <a:prstGeom prst="ellipse">
            <a:avLst/>
          </a:prstGeom>
          <a:ln w="19050">
            <a:prstDash val="lg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3" name="Oval 42"/>
          <p:cNvSpPr/>
          <p:nvPr/>
        </p:nvSpPr>
        <p:spPr>
          <a:xfrm>
            <a:off x="5236756" y="4151155"/>
            <a:ext cx="556658" cy="578094"/>
          </a:xfrm>
          <a:prstGeom prst="ellipse">
            <a:avLst/>
          </a:prstGeom>
          <a:ln w="19050">
            <a:prstDash val="lg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4" name="Oval 43"/>
          <p:cNvSpPr/>
          <p:nvPr/>
        </p:nvSpPr>
        <p:spPr>
          <a:xfrm>
            <a:off x="8161584" y="1802886"/>
            <a:ext cx="460638" cy="506865"/>
          </a:xfrm>
          <a:prstGeom prst="ellipse">
            <a:avLst/>
          </a:prstGeom>
          <a:ln w="19050">
            <a:prstDash val="lg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pic>
        <p:nvPicPr>
          <p:cNvPr id="48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63572" y="-110165"/>
            <a:ext cx="609600" cy="609600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16282" y="2471437"/>
            <a:ext cx="5247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Nêu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thể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0" name="Rectangle 49"/>
          <p:cNvSpPr/>
          <p:nvPr/>
        </p:nvSpPr>
        <p:spPr>
          <a:xfrm>
            <a:off x="754079" y="3469249"/>
            <a:ext cx="28392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 = a x b x c</a:t>
            </a:r>
          </a:p>
        </p:txBody>
      </p:sp>
      <p:sp>
        <p:nvSpPr>
          <p:cNvPr id="51" name="Rectangle 50"/>
          <p:cNvSpPr/>
          <p:nvPr/>
        </p:nvSpPr>
        <p:spPr>
          <a:xfrm>
            <a:off x="2716415" y="4952366"/>
            <a:ext cx="509373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92771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92771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92771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viên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92771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92771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kẹo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92771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92771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92771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92771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tây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92771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92771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ngọt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92771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92771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ngào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92771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92771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dành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92771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92771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tặng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92771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92771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E92771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53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4795" y="-821011"/>
            <a:ext cx="609600" cy="609600"/>
          </a:xfrm>
          <a:prstGeom prst="rect">
            <a:avLst/>
          </a:prstGeom>
        </p:spPr>
      </p:pic>
      <p:sp>
        <p:nvSpPr>
          <p:cNvPr id="54" name="Rectangle 53"/>
          <p:cNvSpPr/>
          <p:nvPr/>
        </p:nvSpPr>
        <p:spPr>
          <a:xfrm>
            <a:off x="5650097" y="2456219"/>
            <a:ext cx="66859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thể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biết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a = 4 cm; b = 3 cm; c = 5 cm </a:t>
            </a:r>
          </a:p>
        </p:txBody>
      </p:sp>
      <p:sp>
        <p:nvSpPr>
          <p:cNvPr id="55" name="Rectangle 54"/>
          <p:cNvSpPr/>
          <p:nvPr/>
        </p:nvSpPr>
        <p:spPr>
          <a:xfrm>
            <a:off x="6752107" y="3548655"/>
            <a:ext cx="51267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 = 4 x 3 x 5 = 60 (cm</a:t>
            </a:r>
            <a:r>
              <a:rPr kumimoji="0" lang="en-US" sz="3600" b="1" i="0" u="none" strike="noStrike" kern="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56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95657" y="-821011"/>
            <a:ext cx="609600" cy="609600"/>
          </a:xfrm>
          <a:prstGeom prst="rect">
            <a:avLst/>
          </a:prstGeom>
        </p:spPr>
      </p:pic>
      <p:pic>
        <p:nvPicPr>
          <p:cNvPr id="59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73699" y="-896391"/>
            <a:ext cx="609600" cy="609600"/>
          </a:xfrm>
          <a:prstGeom prst="rect">
            <a:avLst/>
          </a:prstGeom>
        </p:spPr>
      </p:pic>
      <p:pic>
        <p:nvPicPr>
          <p:cNvPr id="62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001735" y="-933025"/>
            <a:ext cx="609600" cy="609600"/>
          </a:xfrm>
          <a:prstGeom prst="rect">
            <a:avLst/>
          </a:prstGeom>
        </p:spPr>
      </p:pic>
      <p:pic>
        <p:nvPicPr>
          <p:cNvPr id="65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955568" y="-943123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846" y="4729249"/>
            <a:ext cx="1494275" cy="149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46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576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576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576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4576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  <p:bldLst>
      <p:bldP spid="42" grpId="0" animBg="1"/>
      <p:bldP spid="43" grpId="0" animBg="1"/>
      <p:bldP spid="44" grpId="0" animBg="1"/>
      <p:bldP spid="49" grpId="0"/>
      <p:bldP spid="50" grpId="0"/>
      <p:bldP spid="51" grpId="0"/>
      <p:bldP spid="54" grpId="0"/>
      <p:bldP spid="5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E4A45-4E61-A654-07BA-D04C71DE3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50BFE9-C70D-E9D7-9C8C-78D76744C5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cartoon house with a path in front of it&#10;&#10;Description automatically generated">
            <a:extLst>
              <a:ext uri="{FF2B5EF4-FFF2-40B4-BE49-F238E27FC236}">
                <a16:creationId xmlns:a16="http://schemas.microsoft.com/office/drawing/2014/main" id="{6CEFE8E0-0BA1-21C8-603D-687CE86EB9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34901C1-67A6-D91D-8D00-FD54C368BA0F}"/>
              </a:ext>
            </a:extLst>
          </p:cNvPr>
          <p:cNvGrpSpPr/>
          <p:nvPr/>
        </p:nvGrpSpPr>
        <p:grpSpPr>
          <a:xfrm rot="1337523">
            <a:off x="876215" y="-396858"/>
            <a:ext cx="10138073" cy="7506128"/>
            <a:chOff x="598742" y="-789250"/>
            <a:chExt cx="10138073" cy="7506128"/>
          </a:xfrm>
        </p:grpSpPr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911A76FC-C570-ECE6-954B-A17421BDF03E}"/>
                </a:ext>
              </a:extLst>
            </p:cNvPr>
            <p:cNvSpPr/>
            <p:nvPr/>
          </p:nvSpPr>
          <p:spPr>
            <a:xfrm rot="20301172">
              <a:off x="598742" y="-789250"/>
              <a:ext cx="10138073" cy="7506128"/>
            </a:xfrm>
            <a:custGeom>
              <a:avLst/>
              <a:gdLst/>
              <a:ahLst/>
              <a:cxnLst/>
              <a:rect l="l" t="t" r="r" b="b"/>
              <a:pathLst>
                <a:path w="3751568" h="2032100">
                  <a:moveTo>
                    <a:pt x="0" y="0"/>
                  </a:moveTo>
                  <a:lnTo>
                    <a:pt x="3751569" y="0"/>
                  </a:lnTo>
                  <a:lnTo>
                    <a:pt x="3751569" y="2032100"/>
                  </a:lnTo>
                  <a:lnTo>
                    <a:pt x="0" y="20321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F97237D-9017-BA8C-29D7-7B52BC696ED7}"/>
                </a:ext>
              </a:extLst>
            </p:cNvPr>
            <p:cNvSpPr txBox="1"/>
            <p:nvPr/>
          </p:nvSpPr>
          <p:spPr>
            <a:xfrm rot="20594865">
              <a:off x="2556397" y="2619831"/>
              <a:ext cx="6486071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5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rocante" panose="02000000000000000000" pitchFamily="50" charset="0"/>
                  <a:ea typeface="+mn-ea"/>
                  <a:cs typeface="+mn-cs"/>
                </a:rPr>
                <a:t>TẠM BIỆT</a:t>
              </a:r>
            </a:p>
          </p:txBody>
        </p:sp>
      </p:grpSp>
      <p:sp>
        <p:nvSpPr>
          <p:cNvPr id="8" name="Freeform 5">
            <a:extLst>
              <a:ext uri="{FF2B5EF4-FFF2-40B4-BE49-F238E27FC236}">
                <a16:creationId xmlns:a16="http://schemas.microsoft.com/office/drawing/2014/main" id="{A13321BE-72D6-3CB3-03CB-E194ACD69632}"/>
              </a:ext>
            </a:extLst>
          </p:cNvPr>
          <p:cNvSpPr/>
          <p:nvPr/>
        </p:nvSpPr>
        <p:spPr>
          <a:xfrm rot="20528025">
            <a:off x="9076071" y="1448918"/>
            <a:ext cx="4257870" cy="5189144"/>
          </a:xfrm>
          <a:custGeom>
            <a:avLst/>
            <a:gdLst/>
            <a:ahLst/>
            <a:cxnLst/>
            <a:rect l="l" t="t" r="r" b="b"/>
            <a:pathLst>
              <a:path w="1320717" h="1596032">
                <a:moveTo>
                  <a:pt x="0" y="0"/>
                </a:moveTo>
                <a:lnTo>
                  <a:pt x="1320716" y="0"/>
                </a:lnTo>
                <a:lnTo>
                  <a:pt x="1320716" y="1596032"/>
                </a:lnTo>
                <a:lnTo>
                  <a:pt x="0" y="15960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977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Ỗ CÁI TAY - NHẠC CỬ ĐIỆU - NHẠC HOẠT NÁO">
            <a:hlinkClick r:id="" action="ppaction://media"/>
            <a:extLst>
              <a:ext uri="{FF2B5EF4-FFF2-40B4-BE49-F238E27FC236}">
                <a16:creationId xmlns:a16="http://schemas.microsoft.com/office/drawing/2014/main" id="{CCB4ABE3-2BA7-5876-2476-D429C82184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0631" y="0"/>
            <a:ext cx="12199059" cy="6705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42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33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3B45AE42-8B51-4BF3-88EE-EDF9E2BD54E4}"/>
              </a:ext>
            </a:extLst>
          </p:cNvPr>
          <p:cNvSpPr/>
          <p:nvPr/>
        </p:nvSpPr>
        <p:spPr>
          <a:xfrm>
            <a:off x="0" y="2905822"/>
            <a:ext cx="12192000" cy="3952178"/>
          </a:xfrm>
          <a:custGeom>
            <a:avLst/>
            <a:gdLst>
              <a:gd name="connsiteX0" fmla="*/ 0 w 12252491"/>
              <a:gd name="connsiteY0" fmla="*/ 0 h 3258448"/>
              <a:gd name="connsiteX1" fmla="*/ 12252491 w 12252491"/>
              <a:gd name="connsiteY1" fmla="*/ 0 h 3258448"/>
              <a:gd name="connsiteX2" fmla="*/ 12252491 w 12252491"/>
              <a:gd name="connsiteY2" fmla="*/ 3258448 h 3258448"/>
              <a:gd name="connsiteX3" fmla="*/ 0 w 12252491"/>
              <a:gd name="connsiteY3" fmla="*/ 3258448 h 3258448"/>
              <a:gd name="connsiteX4" fmla="*/ 0 w 12252491"/>
              <a:gd name="connsiteY4" fmla="*/ 0 h 325844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12252491 w 12252491"/>
              <a:gd name="connsiteY2" fmla="*/ 687540 h 3945988"/>
              <a:gd name="connsiteX3" fmla="*/ 12252491 w 12252491"/>
              <a:gd name="connsiteY3" fmla="*/ 3945988 h 3945988"/>
              <a:gd name="connsiteX4" fmla="*/ 0 w 12252491"/>
              <a:gd name="connsiteY4" fmla="*/ 3945988 h 3945988"/>
              <a:gd name="connsiteX5" fmla="*/ 0 w 12252491"/>
              <a:gd name="connsiteY5" fmla="*/ 687540 h 394598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8683986 w 12252491"/>
              <a:gd name="connsiteY2" fmla="*/ 1041010 h 3945988"/>
              <a:gd name="connsiteX3" fmla="*/ 12252491 w 12252491"/>
              <a:gd name="connsiteY3" fmla="*/ 687540 h 3945988"/>
              <a:gd name="connsiteX4" fmla="*/ 12252491 w 12252491"/>
              <a:gd name="connsiteY4" fmla="*/ 3945988 h 3945988"/>
              <a:gd name="connsiteX5" fmla="*/ 0 w 12252491"/>
              <a:gd name="connsiteY5" fmla="*/ 3945988 h 3945988"/>
              <a:gd name="connsiteX6" fmla="*/ 0 w 12252491"/>
              <a:gd name="connsiteY6" fmla="*/ 687540 h 394598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8683986 w 12252491"/>
              <a:gd name="connsiteY2" fmla="*/ 1041010 h 3945988"/>
              <a:gd name="connsiteX3" fmla="*/ 12252491 w 12252491"/>
              <a:gd name="connsiteY3" fmla="*/ 687540 h 3945988"/>
              <a:gd name="connsiteX4" fmla="*/ 12252491 w 12252491"/>
              <a:gd name="connsiteY4" fmla="*/ 3945988 h 3945988"/>
              <a:gd name="connsiteX5" fmla="*/ 0 w 12252491"/>
              <a:gd name="connsiteY5" fmla="*/ 3945988 h 3945988"/>
              <a:gd name="connsiteX6" fmla="*/ 0 w 12252491"/>
              <a:gd name="connsiteY6" fmla="*/ 687540 h 394598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8683986 w 12252491"/>
              <a:gd name="connsiteY2" fmla="*/ 1041010 h 3945988"/>
              <a:gd name="connsiteX3" fmla="*/ 12252491 w 12252491"/>
              <a:gd name="connsiteY3" fmla="*/ 687540 h 3945988"/>
              <a:gd name="connsiteX4" fmla="*/ 12252491 w 12252491"/>
              <a:gd name="connsiteY4" fmla="*/ 3945988 h 3945988"/>
              <a:gd name="connsiteX5" fmla="*/ 0 w 12252491"/>
              <a:gd name="connsiteY5" fmla="*/ 3945988 h 3945988"/>
              <a:gd name="connsiteX6" fmla="*/ 0 w 12252491"/>
              <a:gd name="connsiteY6" fmla="*/ 687540 h 3945988"/>
              <a:gd name="connsiteX0" fmla="*/ 0 w 12252491"/>
              <a:gd name="connsiteY0" fmla="*/ 693730 h 3952178"/>
              <a:gd name="connsiteX1" fmla="*/ 3718091 w 12252491"/>
              <a:gd name="connsiteY1" fmla="*/ 6190 h 3952178"/>
              <a:gd name="connsiteX2" fmla="*/ 8683986 w 12252491"/>
              <a:gd name="connsiteY2" fmla="*/ 1047200 h 3952178"/>
              <a:gd name="connsiteX3" fmla="*/ 12252491 w 12252491"/>
              <a:gd name="connsiteY3" fmla="*/ 693730 h 3952178"/>
              <a:gd name="connsiteX4" fmla="*/ 12252491 w 12252491"/>
              <a:gd name="connsiteY4" fmla="*/ 3952178 h 3952178"/>
              <a:gd name="connsiteX5" fmla="*/ 0 w 12252491"/>
              <a:gd name="connsiteY5" fmla="*/ 3952178 h 3952178"/>
              <a:gd name="connsiteX6" fmla="*/ 0 w 12252491"/>
              <a:gd name="connsiteY6" fmla="*/ 693730 h 3952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52491" h="3952178">
                <a:moveTo>
                  <a:pt x="0" y="693730"/>
                </a:moveTo>
                <a:cubicBezTo>
                  <a:pt x="1403486" y="-126293"/>
                  <a:pt x="2483417" y="10287"/>
                  <a:pt x="3718091" y="6190"/>
                </a:cubicBezTo>
                <a:cubicBezTo>
                  <a:pt x="5321808" y="137489"/>
                  <a:pt x="7080269" y="915901"/>
                  <a:pt x="8683986" y="1047200"/>
                </a:cubicBezTo>
                <a:cubicBezTo>
                  <a:pt x="10098571" y="760565"/>
                  <a:pt x="11006718" y="333252"/>
                  <a:pt x="12252491" y="693730"/>
                </a:cubicBezTo>
                <a:lnTo>
                  <a:pt x="12252491" y="3952178"/>
                </a:lnTo>
                <a:lnTo>
                  <a:pt x="0" y="3952178"/>
                </a:lnTo>
                <a:lnTo>
                  <a:pt x="0" y="69373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0D04A0A-33F9-4E82-8CBB-DCAD53483EE3}"/>
              </a:ext>
            </a:extLst>
          </p:cNvPr>
          <p:cNvSpPr/>
          <p:nvPr/>
        </p:nvSpPr>
        <p:spPr>
          <a:xfrm>
            <a:off x="3174960" y="1051600"/>
            <a:ext cx="57990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 B</a:t>
            </a:r>
            <a:r>
              <a:rPr lang="vi-VN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8E2B11-008F-4FD6-AA97-94C6727D3823}"/>
              </a:ext>
            </a:extLst>
          </p:cNvPr>
          <p:cNvSpPr/>
          <p:nvPr/>
        </p:nvSpPr>
        <p:spPr>
          <a:xfrm>
            <a:off x="4451448" y="0"/>
            <a:ext cx="361295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480DB5C-AD40-4CB4-B0E6-2D793DC098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55823" y="2046738"/>
            <a:ext cx="1609725" cy="156465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E7CA0F8-5918-4985-B979-C4DEB786FD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52" y="317055"/>
            <a:ext cx="1609725" cy="150670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7A05D7F-0940-41C2-99DE-FF09B18446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124" y="2321086"/>
            <a:ext cx="1044772" cy="82835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B52584C-4833-4143-8FBD-887564BF82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647" y="113229"/>
            <a:ext cx="1609725" cy="1590408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5294391B-4247-4B6A-B075-02DA37E94502}"/>
              </a:ext>
            </a:extLst>
          </p:cNvPr>
          <p:cNvSpPr/>
          <p:nvPr/>
        </p:nvSpPr>
        <p:spPr>
          <a:xfrm>
            <a:off x="0" y="5372101"/>
            <a:ext cx="12192000" cy="1479493"/>
          </a:xfrm>
          <a:custGeom>
            <a:avLst/>
            <a:gdLst>
              <a:gd name="connsiteX0" fmla="*/ 0 w 12192000"/>
              <a:gd name="connsiteY0" fmla="*/ 0 h 1436631"/>
              <a:gd name="connsiteX1" fmla="*/ 12192000 w 12192000"/>
              <a:gd name="connsiteY1" fmla="*/ 0 h 1436631"/>
              <a:gd name="connsiteX2" fmla="*/ 12192000 w 12192000"/>
              <a:gd name="connsiteY2" fmla="*/ 1436631 h 1436631"/>
              <a:gd name="connsiteX3" fmla="*/ 0 w 12192000"/>
              <a:gd name="connsiteY3" fmla="*/ 1436631 h 1436631"/>
              <a:gd name="connsiteX4" fmla="*/ 0 w 12192000"/>
              <a:gd name="connsiteY4" fmla="*/ 0 h 1436631"/>
              <a:gd name="connsiteX0" fmla="*/ 0 w 12192000"/>
              <a:gd name="connsiteY0" fmla="*/ 54 h 1436685"/>
              <a:gd name="connsiteX1" fmla="*/ 4086225 w 12192000"/>
              <a:gd name="connsiteY1" fmla="*/ 300092 h 1436685"/>
              <a:gd name="connsiteX2" fmla="*/ 12192000 w 12192000"/>
              <a:gd name="connsiteY2" fmla="*/ 54 h 1436685"/>
              <a:gd name="connsiteX3" fmla="*/ 12192000 w 12192000"/>
              <a:gd name="connsiteY3" fmla="*/ 1436685 h 1436685"/>
              <a:gd name="connsiteX4" fmla="*/ 0 w 12192000"/>
              <a:gd name="connsiteY4" fmla="*/ 1436685 h 1436685"/>
              <a:gd name="connsiteX5" fmla="*/ 0 w 12192000"/>
              <a:gd name="connsiteY5" fmla="*/ 54 h 1436685"/>
              <a:gd name="connsiteX0" fmla="*/ 0 w 12192000"/>
              <a:gd name="connsiteY0" fmla="*/ 42862 h 1479493"/>
              <a:gd name="connsiteX1" fmla="*/ 4086225 w 12192000"/>
              <a:gd name="connsiteY1" fmla="*/ 342900 h 1479493"/>
              <a:gd name="connsiteX2" fmla="*/ 9786938 w 12192000"/>
              <a:gd name="connsiteY2" fmla="*/ 0 h 1479493"/>
              <a:gd name="connsiteX3" fmla="*/ 12192000 w 12192000"/>
              <a:gd name="connsiteY3" fmla="*/ 42862 h 1479493"/>
              <a:gd name="connsiteX4" fmla="*/ 12192000 w 12192000"/>
              <a:gd name="connsiteY4" fmla="*/ 1479493 h 1479493"/>
              <a:gd name="connsiteX5" fmla="*/ 0 w 12192000"/>
              <a:gd name="connsiteY5" fmla="*/ 1479493 h 1479493"/>
              <a:gd name="connsiteX6" fmla="*/ 0 w 12192000"/>
              <a:gd name="connsiteY6" fmla="*/ 42862 h 1479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479493">
                <a:moveTo>
                  <a:pt x="0" y="42862"/>
                </a:moveTo>
                <a:cubicBezTo>
                  <a:pt x="1343025" y="38100"/>
                  <a:pt x="2743200" y="347662"/>
                  <a:pt x="4086225" y="342900"/>
                </a:cubicBezTo>
                <a:cubicBezTo>
                  <a:pt x="5886450" y="276225"/>
                  <a:pt x="7986713" y="66675"/>
                  <a:pt x="9786938" y="0"/>
                </a:cubicBezTo>
                <a:lnTo>
                  <a:pt x="12192000" y="42862"/>
                </a:lnTo>
                <a:lnTo>
                  <a:pt x="12192000" y="1479493"/>
                </a:lnTo>
                <a:lnTo>
                  <a:pt x="0" y="1479493"/>
                </a:lnTo>
                <a:lnTo>
                  <a:pt x="0" y="42862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08A33331-ED43-4961-8472-635A0DA967A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660" y="4783706"/>
            <a:ext cx="2045817" cy="1081649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2CAB176B-5CEB-4019-B56E-B2E8DE6B7AB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003" y="4496224"/>
            <a:ext cx="745136" cy="1081649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05B912C0-A88D-4D04-BF86-10B5169F892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105" y="2265172"/>
            <a:ext cx="3905262" cy="1952631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A0E6B0FA-6EE2-4926-ABE7-B85F6ED3E9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737" y="1845033"/>
            <a:ext cx="2644197" cy="3467799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5BEE9461-E3F1-4183-9412-152BCC5A68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094" y="4502162"/>
            <a:ext cx="558289" cy="442643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070B01E2-E914-44A2-8F50-CDA5251B73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733" y="4359896"/>
            <a:ext cx="558289" cy="442643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E6361DD3-0A04-47FE-8E74-ADCBEA2158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759" y="4944805"/>
            <a:ext cx="558289" cy="442643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38B224A7-0FB7-4E20-B122-4E8E59DF8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2737" y="4682674"/>
            <a:ext cx="1917579" cy="1622567"/>
          </a:xfrm>
          <a:prstGeom prst="rect">
            <a:avLst/>
          </a:prstGeom>
        </p:spPr>
      </p:pic>
      <p:pic>
        <p:nvPicPr>
          <p:cNvPr id="81" name="Intro">
            <a:hlinkClick r:id="" action="ppaction://media"/>
            <a:extLst>
              <a:ext uri="{FF2B5EF4-FFF2-40B4-BE49-F238E27FC236}">
                <a16:creationId xmlns:a16="http://schemas.microsoft.com/office/drawing/2014/main" id="{7C2A0ED8-67CD-4A5F-BDC2-A56E7A3CF4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257925" y="-871264"/>
            <a:ext cx="609600" cy="60960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32D24676-19A4-4930-A1DF-32D5F249A8C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709" y="59441"/>
            <a:ext cx="4522926" cy="200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54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0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40"/>
                            </p:stCondLst>
                            <p:childTnLst>
                              <p:par>
                                <p:cTn id="1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54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1790"/>
                            </p:stCondLst>
                            <p:childTnLst>
                              <p:par>
                                <p:cTn id="2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354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xit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AM A">
            <a:extLst>
              <a:ext uri="{FF2B5EF4-FFF2-40B4-BE49-F238E27FC236}">
                <a16:creationId xmlns:a16="http://schemas.microsoft.com/office/drawing/2014/main" id="{9E446D1E-2077-4201-A52A-247B179F568F}"/>
              </a:ext>
            </a:extLst>
          </p:cNvPr>
          <p:cNvSpPr/>
          <p:nvPr/>
        </p:nvSpPr>
        <p:spPr>
          <a:xfrm>
            <a:off x="147281" y="5556031"/>
            <a:ext cx="4596997" cy="113458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695F2CD9-5337-45AC-9131-76B643135782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460FEC5-6A86-4A26-AF05-00DEC8883F13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4C5C41E-5105-4CDF-95B0-4CD67F72B833}"/>
              </a:ext>
            </a:extLst>
          </p:cNvPr>
          <p:cNvSpPr/>
          <p:nvPr/>
        </p:nvSpPr>
        <p:spPr>
          <a:xfrm>
            <a:off x="419319" y="5742169"/>
            <a:ext cx="154721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ĐỘI</a:t>
            </a:r>
            <a:r>
              <a:rPr lang="en-US" sz="4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A</a:t>
            </a:r>
          </a:p>
        </p:txBody>
      </p:sp>
      <p:sp>
        <p:nvSpPr>
          <p:cNvPr id="28" name="Plus Sign 27">
            <a:extLst>
              <a:ext uri="{FF2B5EF4-FFF2-40B4-BE49-F238E27FC236}">
                <a16:creationId xmlns:a16="http://schemas.microsoft.com/office/drawing/2014/main" id="{C0ADA48E-FF62-4D6C-AEC7-76FE2BB22265}"/>
              </a:ext>
            </a:extLst>
          </p:cNvPr>
          <p:cNvSpPr/>
          <p:nvPr/>
        </p:nvSpPr>
        <p:spPr>
          <a:xfrm>
            <a:off x="3609696" y="5556031"/>
            <a:ext cx="1134582" cy="1134582"/>
          </a:xfrm>
          <a:prstGeom prst="math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85F35C3C-A9B7-4D52-8BD9-7FC35D3B10CE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FE22CBCF-3661-4BE4-9E00-A356CF6DA704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0EC34A96-6D54-458C-A63A-5EC536E6A8B6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0F75734-8CFE-4DD9-AFD1-44D9617C5BEC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AF164F84-9A33-40A4-83BD-7C26986DA449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3272EE21-FC19-45E4-A696-BA1F74E2786E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EEFBF020-CB62-4571-8E96-65EBCDB188D0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1CAD5011-DEE8-4F1C-82C8-D7326EA1B027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21CAD983-DE57-4F94-81BE-F99C797A7498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pic>
        <p:nvPicPr>
          <p:cNvPr id="5" name="5">
            <a:hlinkClick r:id="rId3" action="ppaction://hlinksldjump"/>
            <a:extLst>
              <a:ext uri="{FF2B5EF4-FFF2-40B4-BE49-F238E27FC236}">
                <a16:creationId xmlns:a16="http://schemas.microsoft.com/office/drawing/2014/main" id="{B3B67745-CAA1-4450-A9CB-61847E3166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537" y="348988"/>
            <a:ext cx="1606378" cy="1545336"/>
          </a:xfrm>
          <a:prstGeom prst="rect">
            <a:avLst/>
          </a:prstGeom>
        </p:spPr>
      </p:pic>
      <p:pic>
        <p:nvPicPr>
          <p:cNvPr id="9" name="4">
            <a:hlinkClick r:id="rId5" action="ppaction://hlinksldjump"/>
            <a:extLst>
              <a:ext uri="{FF2B5EF4-FFF2-40B4-BE49-F238E27FC236}">
                <a16:creationId xmlns:a16="http://schemas.microsoft.com/office/drawing/2014/main" id="{31E8C7EC-5ADF-4B52-81DA-19A71DD790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277" y="2545729"/>
            <a:ext cx="1749437" cy="1545336"/>
          </a:xfrm>
          <a:prstGeom prst="rect">
            <a:avLst/>
          </a:prstGeom>
        </p:spPr>
      </p:pic>
      <p:pic>
        <p:nvPicPr>
          <p:cNvPr id="11" name="7">
            <a:hlinkClick r:id="rId7" action="ppaction://hlinksldjump"/>
            <a:extLst>
              <a:ext uri="{FF2B5EF4-FFF2-40B4-BE49-F238E27FC236}">
                <a16:creationId xmlns:a16="http://schemas.microsoft.com/office/drawing/2014/main" id="{32DD0EA6-894E-410B-86E2-EDD655568F0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171" y="691514"/>
            <a:ext cx="1613086" cy="1545336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id="{2D68B3E5-9131-42F1-9A38-93B49429375E}"/>
              </a:ext>
            </a:extLst>
          </p:cNvPr>
          <p:cNvSpPr/>
          <p:nvPr/>
        </p:nvSpPr>
        <p:spPr>
          <a:xfrm>
            <a:off x="2875906" y="4325348"/>
            <a:ext cx="457200" cy="457200"/>
          </a:xfrm>
          <a:prstGeom prst="ellipse">
            <a:avLst/>
          </a:prstGeom>
          <a:solidFill>
            <a:srgbClr val="668B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7" name="3">
            <a:hlinkClick r:id="rId3" action="ppaction://hlinksldjump"/>
            <a:extLst>
              <a:ext uri="{FF2B5EF4-FFF2-40B4-BE49-F238E27FC236}">
                <a16:creationId xmlns:a16="http://schemas.microsoft.com/office/drawing/2014/main" id="{0AC88D0D-C6ED-4427-9F04-EFE3D66FDFD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906" y="2706373"/>
            <a:ext cx="1564105" cy="1545336"/>
          </a:xfrm>
          <a:prstGeom prst="rect">
            <a:avLst/>
          </a:prstGeom>
        </p:spPr>
      </p:pic>
      <p:sp>
        <p:nvSpPr>
          <p:cNvPr id="60" name="Oval 59">
            <a:extLst>
              <a:ext uri="{FF2B5EF4-FFF2-40B4-BE49-F238E27FC236}">
                <a16:creationId xmlns:a16="http://schemas.microsoft.com/office/drawing/2014/main" id="{2ADECC48-64C5-4065-A7FB-C2E1698BDBE4}"/>
              </a:ext>
            </a:extLst>
          </p:cNvPr>
          <p:cNvSpPr/>
          <p:nvPr/>
        </p:nvSpPr>
        <p:spPr>
          <a:xfrm>
            <a:off x="3657958" y="1533544"/>
            <a:ext cx="457200" cy="457200"/>
          </a:xfrm>
          <a:prstGeom prst="ellipse">
            <a:avLst/>
          </a:prstGeom>
          <a:solidFill>
            <a:srgbClr val="1BA3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1" name="1">
            <a:hlinkClick r:id="rId10" action="ppaction://hlinksldjump"/>
            <a:extLst>
              <a:ext uri="{FF2B5EF4-FFF2-40B4-BE49-F238E27FC236}">
                <a16:creationId xmlns:a16="http://schemas.microsoft.com/office/drawing/2014/main" id="{A26CB5BD-9EBD-43C1-B03E-28EFF15618F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401" y="146329"/>
            <a:ext cx="1589852" cy="1545336"/>
          </a:xfrm>
          <a:prstGeom prst="rect">
            <a:avLst/>
          </a:prstGeom>
        </p:spPr>
      </p:pic>
      <p:pic>
        <p:nvPicPr>
          <p:cNvPr id="23" name="6">
            <a:hlinkClick r:id="rId12" action="ppaction://hlinksldjump"/>
            <a:extLst>
              <a:ext uri="{FF2B5EF4-FFF2-40B4-BE49-F238E27FC236}">
                <a16:creationId xmlns:a16="http://schemas.microsoft.com/office/drawing/2014/main" id="{EFAB1C5B-D15A-4858-BA14-5295BDF38E0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656" y="2582554"/>
            <a:ext cx="1727966" cy="1545336"/>
          </a:xfrm>
          <a:prstGeom prst="rect">
            <a:avLst/>
          </a:prstGeom>
        </p:spPr>
      </p:pic>
      <p:sp>
        <p:nvSpPr>
          <p:cNvPr id="61" name="Oval 60">
            <a:extLst>
              <a:ext uri="{FF2B5EF4-FFF2-40B4-BE49-F238E27FC236}">
                <a16:creationId xmlns:a16="http://schemas.microsoft.com/office/drawing/2014/main" id="{62918738-F451-477C-8FD2-39EB360D393C}"/>
              </a:ext>
            </a:extLst>
          </p:cNvPr>
          <p:cNvSpPr/>
          <p:nvPr/>
        </p:nvSpPr>
        <p:spPr>
          <a:xfrm>
            <a:off x="1367325" y="2861197"/>
            <a:ext cx="457200" cy="457200"/>
          </a:xfrm>
          <a:prstGeom prst="ellipse">
            <a:avLst/>
          </a:prstGeom>
          <a:solidFill>
            <a:srgbClr val="3E61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25" name="2">
            <a:hlinkClick r:id="rId14" action="ppaction://hlinksldjump"/>
            <a:extLst>
              <a:ext uri="{FF2B5EF4-FFF2-40B4-BE49-F238E27FC236}">
                <a16:creationId xmlns:a16="http://schemas.microsoft.com/office/drawing/2014/main" id="{A34AD667-5D16-44A7-BF26-41E72565265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81" y="1828978"/>
            <a:ext cx="2091294" cy="1545336"/>
          </a:xfrm>
          <a:prstGeom prst="rect">
            <a:avLst/>
          </a:prstGeom>
        </p:spPr>
      </p:pic>
      <p:sp>
        <p:nvSpPr>
          <p:cNvPr id="45" name="TEAM B">
            <a:extLst>
              <a:ext uri="{FF2B5EF4-FFF2-40B4-BE49-F238E27FC236}">
                <a16:creationId xmlns:a16="http://schemas.microsoft.com/office/drawing/2014/main" id="{3BABE20B-65A7-417B-90CD-AF05A98C5065}"/>
              </a:ext>
            </a:extLst>
          </p:cNvPr>
          <p:cNvSpPr/>
          <p:nvPr/>
        </p:nvSpPr>
        <p:spPr>
          <a:xfrm>
            <a:off x="7447722" y="5559919"/>
            <a:ext cx="4596997" cy="113458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3A418AAB-14C4-43B9-A0B3-EB8B63CAD425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E8926347-DC9E-4C00-ABDA-80769182014A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2CE2229-2B52-46F5-8794-CD28FD83C87A}"/>
              </a:ext>
            </a:extLst>
          </p:cNvPr>
          <p:cNvSpPr/>
          <p:nvPr/>
        </p:nvSpPr>
        <p:spPr>
          <a:xfrm>
            <a:off x="7732583" y="5746057"/>
            <a:ext cx="152157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ĐỘI</a:t>
            </a:r>
            <a:r>
              <a:rPr lang="en-US" sz="4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B</a:t>
            </a:r>
          </a:p>
        </p:txBody>
      </p:sp>
      <p:sp>
        <p:nvSpPr>
          <p:cNvPr id="49" name="Plus Sign 48">
            <a:extLst>
              <a:ext uri="{FF2B5EF4-FFF2-40B4-BE49-F238E27FC236}">
                <a16:creationId xmlns:a16="http://schemas.microsoft.com/office/drawing/2014/main" id="{B4844364-978A-40EA-BDCF-251586E48617}"/>
              </a:ext>
            </a:extLst>
          </p:cNvPr>
          <p:cNvSpPr/>
          <p:nvPr/>
        </p:nvSpPr>
        <p:spPr>
          <a:xfrm>
            <a:off x="10910137" y="5559919"/>
            <a:ext cx="1134582" cy="1134582"/>
          </a:xfrm>
          <a:prstGeom prst="math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B3EA558D-D123-4A63-962D-3D14C80FE4AC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391CB609-471D-4B72-8336-FEE182D3A2BF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5EF116F2-D354-4679-AF4B-3BBD1DF0FA2F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CD306276-6EC5-4B73-99AB-84B71B077E9B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B8B6CBCC-7C32-4D40-A382-6A254031C51F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0563D1F2-1118-4C82-8051-127A069D5010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DAF94515-4926-4733-9317-EBB155A28A40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AE755381-E437-4D9A-9849-E76DFD8D34C4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9079E92C-E1A4-4CBC-9A74-1A05F164AA5D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E547C58-E03C-454C-8EB6-B1D4AB3122E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2119" y="4518118"/>
            <a:ext cx="1333986" cy="1333986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AF431C90-0AEC-4B64-8486-EDE1AE305C5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47294" y="4518118"/>
            <a:ext cx="1333986" cy="1333986"/>
          </a:xfrm>
          <a:prstGeom prst="rect">
            <a:avLst/>
          </a:prstGeom>
        </p:spPr>
      </p:pic>
      <p:sp>
        <p:nvSpPr>
          <p:cNvPr id="16" name="Heart 15">
            <a:hlinkClick r:id="rId3" action="ppaction://hlinksldjump"/>
            <a:extLst>
              <a:ext uri="{FF2B5EF4-FFF2-40B4-BE49-F238E27FC236}">
                <a16:creationId xmlns:a16="http://schemas.microsoft.com/office/drawing/2014/main" id="{DA69900A-F0DA-4B13-B9A0-C0120A855BBF}"/>
              </a:ext>
            </a:extLst>
          </p:cNvPr>
          <p:cNvSpPr/>
          <p:nvPr/>
        </p:nvSpPr>
        <p:spPr>
          <a:xfrm>
            <a:off x="5528709" y="5563486"/>
            <a:ext cx="1134582" cy="1134582"/>
          </a:xfrm>
          <a:prstGeom prst="hear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PIPI</a:t>
            </a:r>
          </a:p>
        </p:txBody>
      </p:sp>
    </p:spTree>
    <p:extLst>
      <p:ext uri="{BB962C8B-B14F-4D97-AF65-F5344CB8AC3E}">
        <p14:creationId xmlns:p14="http://schemas.microsoft.com/office/powerpoint/2010/main" val="428134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27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62" grpId="0" animBg="1"/>
      <p:bldP spid="60" grpId="0" animBg="1"/>
      <p:bldP spid="61" grpId="0" animBg="1"/>
      <p:bldP spid="47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752174" y="2449485"/>
            <a:ext cx="7340792" cy="3035750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44557" y="274982"/>
            <a:ext cx="11502886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dirty="0"/>
              <a:t>1. Số?       2m</a:t>
            </a:r>
            <a:r>
              <a:rPr lang="nl-NL" baseline="30000" dirty="0"/>
              <a:t>3</a:t>
            </a:r>
            <a:r>
              <a:rPr lang="nl-NL" dirty="0"/>
              <a:t>  =   .....dm</a:t>
            </a:r>
            <a:r>
              <a:rPr lang="nl-NL" baseline="30000" dirty="0"/>
              <a:t>3</a:t>
            </a:r>
            <a:r>
              <a:rPr lang="nl-NL" dirty="0"/>
              <a:t>1. Số?       2m</a:t>
            </a:r>
            <a:r>
              <a:rPr lang="nl-NL" baseline="30000" dirty="0"/>
              <a:t>3</a:t>
            </a:r>
            <a:r>
              <a:rPr lang="nl-NL" dirty="0"/>
              <a:t>  =   .....dm</a:t>
            </a:r>
            <a:r>
              <a:rPr lang="nl-NL" baseline="30000" dirty="0"/>
              <a:t>3</a:t>
            </a:r>
            <a:endParaRPr lang="en-US" dirty="0"/>
          </a:p>
          <a:p>
            <a:r>
              <a:rPr lang="nl-NL" dirty="0"/>
              <a:t>1. Số?       11</a:t>
            </a:r>
            <a:endParaRPr lang="en-US" sz="4000" baseline="30000" dirty="0">
              <a:highlight>
                <a:srgbClr val="0000FF"/>
              </a:highlight>
            </a:endParaRPr>
          </a:p>
          <a:p>
            <a:pPr indent="457200" algn="just"/>
            <a:r>
              <a:rPr lang="nl-NL" dirty="0"/>
              <a:t>1. Số?       2m</a:t>
            </a:r>
            <a:r>
              <a:rPr lang="nl-NL" baseline="30000" dirty="0"/>
              <a:t>3</a:t>
            </a:r>
            <a:r>
              <a:rPr lang="nl-NL" dirty="0"/>
              <a:t>  =   .....dm</a:t>
            </a:r>
            <a:r>
              <a:rPr lang="nl-NL" baseline="30000" dirty="0"/>
              <a:t>3</a:t>
            </a:r>
            <a:r>
              <a:rPr lang="nl-NL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Số?       2m</a:t>
            </a:r>
            <a:r>
              <a:rPr lang="nl-NL" baseline="30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nl-NL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=   .....dm</a:t>
            </a:r>
            <a:r>
              <a:rPr lang="nl-NL" baseline="30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1600" dirty="0">
              <a:latin typeface="VNI-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57591" y="800526"/>
            <a:ext cx="1589852" cy="1545336"/>
          </a:xfrm>
          <a:prstGeom prst="rect">
            <a:avLst/>
          </a:prstGeom>
        </p:spPr>
      </p:pic>
      <p:sp>
        <p:nvSpPr>
          <p:cNvPr id="11" name="Arrow: Pentagon 10">
            <a:hlinkClick r:id="rId4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342302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85185E-6 L -0.28581 0.15532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97" y="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44557" y="304799"/>
            <a:ext cx="11502886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nl-NL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Số ?       2m</a:t>
            </a:r>
            <a:r>
              <a:rPr lang="nl-NL" sz="3200" baseline="30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nl-NL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=  ...  dm</a:t>
            </a:r>
            <a:r>
              <a:rPr lang="nl-NL" sz="3200" baseline="30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586476" y="2765204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 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586475" y="4089744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 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689112" y="5314804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2000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64556" flipH="1">
            <a:off x="10257591" y="992712"/>
            <a:ext cx="1589852" cy="1174802"/>
          </a:xfrm>
          <a:prstGeom prst="rect">
            <a:avLst/>
          </a:prstGeom>
        </p:spPr>
      </p:pic>
      <p:sp>
        <p:nvSpPr>
          <p:cNvPr id="11" name="Arrow: Pentagon 10">
            <a:hlinkClick r:id="rId5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343833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39792 0.65301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96" y="3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562989" y="2510778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US" sz="4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44557" y="304799"/>
            <a:ext cx="11502886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</a:p>
          <a:p>
            <a:pPr lvl="0">
              <a:defRPr/>
            </a:pP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1m</a:t>
            </a:r>
            <a:r>
              <a:rPr lang="en-US" sz="4800" baseline="30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=  1000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562989" y="4148494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Đ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70464" y="807445"/>
            <a:ext cx="1564105" cy="1545336"/>
          </a:xfrm>
          <a:prstGeom prst="rect">
            <a:avLst/>
          </a:prstGeom>
        </p:spPr>
      </p:pic>
      <p:sp>
        <p:nvSpPr>
          <p:cNvPr id="11" name="Arrow: Pentagon 10">
            <a:hlinkClick r:id="rId5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71186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40651 0.32431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26" y="1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00BDFC-A805-5920-B1B1-56F09043CB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house with a path in front of it&#10;&#10;Description automatically generated">
            <a:extLst>
              <a:ext uri="{FF2B5EF4-FFF2-40B4-BE49-F238E27FC236}">
                <a16:creationId xmlns:a16="http://schemas.microsoft.com/office/drawing/2014/main" id="{9734C455-F219-DCBE-DCF8-931F5EFC48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1F55FF0-7A43-2F67-AED8-EEBBFB140137}"/>
              </a:ext>
            </a:extLst>
          </p:cNvPr>
          <p:cNvSpPr/>
          <p:nvPr/>
        </p:nvSpPr>
        <p:spPr>
          <a:xfrm>
            <a:off x="471948" y="365125"/>
            <a:ext cx="11267768" cy="6127750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042FA7-AD57-28C5-B179-753901E92B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16" y="1598480"/>
            <a:ext cx="11074400" cy="366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30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1F3EF-63D4-61EE-C742-F36A1212240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7F4176-3597-AB26-B882-8B3496F3A91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A cartoon house with a path in front of it&#10;&#10;Description automatically generated">
            <a:extLst>
              <a:ext uri="{FF2B5EF4-FFF2-40B4-BE49-F238E27FC236}">
                <a16:creationId xmlns:a16="http://schemas.microsoft.com/office/drawing/2014/main" id="{801653B6-43A5-9F94-8ADA-D2121A6E19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Freeform 3">
            <a:extLst>
              <a:ext uri="{FF2B5EF4-FFF2-40B4-BE49-F238E27FC236}">
                <a16:creationId xmlns:a16="http://schemas.microsoft.com/office/drawing/2014/main" id="{DFE88BC8-CB0A-FF2E-1523-B482AE6EF696}"/>
              </a:ext>
            </a:extLst>
          </p:cNvPr>
          <p:cNvSpPr/>
          <p:nvPr/>
        </p:nvSpPr>
        <p:spPr>
          <a:xfrm>
            <a:off x="8592016" y="1338428"/>
            <a:ext cx="2462054" cy="3518354"/>
          </a:xfrm>
          <a:custGeom>
            <a:avLst/>
            <a:gdLst/>
            <a:ahLst/>
            <a:cxnLst/>
            <a:rect l="l" t="t" r="r" b="b"/>
            <a:pathLst>
              <a:path w="2462054" h="3518354">
                <a:moveTo>
                  <a:pt x="0" y="0"/>
                </a:moveTo>
                <a:lnTo>
                  <a:pt x="2462054" y="0"/>
                </a:lnTo>
                <a:lnTo>
                  <a:pt x="2462054" y="3518354"/>
                </a:lnTo>
                <a:lnTo>
                  <a:pt x="0" y="35183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4697039-6CEF-B7F0-B34D-37C0EF1493AF}"/>
              </a:ext>
            </a:extLst>
          </p:cNvPr>
          <p:cNvGrpSpPr/>
          <p:nvPr/>
        </p:nvGrpSpPr>
        <p:grpSpPr>
          <a:xfrm>
            <a:off x="-48198" y="331759"/>
            <a:ext cx="4921582" cy="3001297"/>
            <a:chOff x="-48198" y="331759"/>
            <a:chExt cx="4921582" cy="3001297"/>
          </a:xfrm>
        </p:grpSpPr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86FCDBA4-9ED8-7B38-4D1C-CCBB666F272A}"/>
                </a:ext>
              </a:extLst>
            </p:cNvPr>
            <p:cNvSpPr/>
            <p:nvPr/>
          </p:nvSpPr>
          <p:spPr>
            <a:xfrm rot="20301172">
              <a:off x="-48198" y="331759"/>
              <a:ext cx="4921582" cy="3001297"/>
            </a:xfrm>
            <a:custGeom>
              <a:avLst/>
              <a:gdLst/>
              <a:ahLst/>
              <a:cxnLst/>
              <a:rect l="l" t="t" r="r" b="b"/>
              <a:pathLst>
                <a:path w="3751568" h="2032100">
                  <a:moveTo>
                    <a:pt x="0" y="0"/>
                  </a:moveTo>
                  <a:lnTo>
                    <a:pt x="3751569" y="0"/>
                  </a:lnTo>
                  <a:lnTo>
                    <a:pt x="3751569" y="2032100"/>
                  </a:lnTo>
                  <a:lnTo>
                    <a:pt x="0" y="20321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964DC9A-DA47-C1EF-1DC7-FE1295B4FE01}"/>
                </a:ext>
              </a:extLst>
            </p:cNvPr>
            <p:cNvSpPr txBox="1"/>
            <p:nvPr/>
          </p:nvSpPr>
          <p:spPr>
            <a:xfrm rot="20096643">
              <a:off x="996876" y="1292638"/>
              <a:ext cx="2766270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0">
                  <a:solidFill>
                    <a:schemeClr val="bg1"/>
                  </a:solidFill>
                  <a:latin typeface="iCiel Crocante" panose="02000000000000000000" pitchFamily="50" charset="0"/>
                </a:rPr>
                <a:t>Toán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D2FE742-B0DA-B782-5E3D-5A9064310292}"/>
              </a:ext>
            </a:extLst>
          </p:cNvPr>
          <p:cNvGrpSpPr/>
          <p:nvPr/>
        </p:nvGrpSpPr>
        <p:grpSpPr>
          <a:xfrm>
            <a:off x="1344032" y="3221031"/>
            <a:ext cx="9503935" cy="3271502"/>
            <a:chOff x="1344032" y="1618315"/>
            <a:chExt cx="9503935" cy="327150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7570006-E001-B248-5D4A-9D1986A7DB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44032" y="1618315"/>
              <a:ext cx="9503935" cy="3271502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95BB898-3E4A-225B-EE2E-20847BE04F01}"/>
                </a:ext>
              </a:extLst>
            </p:cNvPr>
            <p:cNvSpPr/>
            <p:nvPr/>
          </p:nvSpPr>
          <p:spPr>
            <a:xfrm>
              <a:off x="1680997" y="2000844"/>
              <a:ext cx="8616461" cy="230832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>
                  <a:ln w="38100">
                    <a:solidFill>
                      <a:schemeClr val="accent6">
                        <a:lumMod val="50000"/>
                      </a:schemeClr>
                    </a:solidFill>
                  </a:ln>
                  <a:solidFill>
                    <a:srgbClr val="92D050"/>
                  </a:solidFill>
                  <a:latin typeface="iCiel Cadena" panose="02000503000000020004" pitchFamily="2" charset="0"/>
                </a:rPr>
                <a:t>THỂ TÍCH</a:t>
              </a:r>
            </a:p>
            <a:p>
              <a:pPr algn="ctr"/>
              <a:r>
                <a:rPr lang="en-US" sz="7200" b="0" cap="none" spc="0">
                  <a:ln w="38100">
                    <a:solidFill>
                      <a:schemeClr val="accent6">
                        <a:lumMod val="50000"/>
                      </a:schemeClr>
                    </a:solidFill>
                  </a:ln>
                  <a:solidFill>
                    <a:srgbClr val="92D050"/>
                  </a:solidFill>
                  <a:latin typeface="iCiel Cadena" panose="02000503000000020004" pitchFamily="2" charset="0"/>
                </a:rPr>
                <a:t>HÌNH HỘP CHỮ NHẬT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859F1016-16DB-9B8D-67D4-E282BE87B769}"/>
              </a:ext>
            </a:extLst>
          </p:cNvPr>
          <p:cNvSpPr/>
          <p:nvPr/>
        </p:nvSpPr>
        <p:spPr>
          <a:xfrm>
            <a:off x="4360752" y="290605"/>
            <a:ext cx="42980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28575">
                  <a:solidFill>
                    <a:schemeClr val="tx1"/>
                  </a:solidFill>
                </a:ln>
                <a:solidFill>
                  <a:srgbClr val="FFC000"/>
                </a:solidFill>
                <a:latin typeface="iCiel Cadena" panose="02000503000000020004" pitchFamily="2" charset="0"/>
              </a:rPr>
              <a:t>Bài 73 - Tiết 1</a:t>
            </a:r>
          </a:p>
        </p:txBody>
      </p:sp>
    </p:spTree>
    <p:extLst>
      <p:ext uri="{BB962C8B-B14F-4D97-AF65-F5344CB8AC3E}">
        <p14:creationId xmlns:p14="http://schemas.microsoft.com/office/powerpoint/2010/main" val="74671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760</TotalTime>
  <Words>679</Words>
  <Application>Microsoft Office PowerPoint</Application>
  <PresentationFormat>Widescreen</PresentationFormat>
  <Paragraphs>105</Paragraphs>
  <Slides>19</Slides>
  <Notes>1</Notes>
  <HiddenSlides>0</HiddenSlides>
  <MMClips>8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等线</vt:lpstr>
      <vt:lpstr>Aptos</vt:lpstr>
      <vt:lpstr>Arial</vt:lpstr>
      <vt:lpstr>Calibri</vt:lpstr>
      <vt:lpstr>Calibri Light</vt:lpstr>
      <vt:lpstr>Cambria Math</vt:lpstr>
      <vt:lpstr>iCiel Cadena</vt:lpstr>
      <vt:lpstr>iCiel Crocante</vt:lpstr>
      <vt:lpstr>Times New Roman</vt:lpstr>
      <vt:lpstr>UTM Androgyne</vt:lpstr>
      <vt:lpstr>VNI-Times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DELL PC</cp:lastModifiedBy>
  <cp:revision>19</cp:revision>
  <dcterms:created xsi:type="dcterms:W3CDTF">2023-09-15T00:39:43Z</dcterms:created>
  <dcterms:modified xsi:type="dcterms:W3CDTF">2025-03-03T06:54:58Z</dcterms:modified>
  <cp:category>9Slide.vn</cp:category>
</cp:coreProperties>
</file>