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0"/>
  </p:notesMasterIdLst>
  <p:sldIdLst>
    <p:sldId id="380" r:id="rId4"/>
    <p:sldId id="285" r:id="rId5"/>
    <p:sldId id="336" r:id="rId6"/>
    <p:sldId id="423" r:id="rId7"/>
    <p:sldId id="301" r:id="rId8"/>
    <p:sldId id="256" r:id="rId9"/>
    <p:sldId id="291" r:id="rId11"/>
    <p:sldId id="326" r:id="rId12"/>
    <p:sldId id="339" r:id="rId13"/>
    <p:sldId id="424" r:id="rId14"/>
    <p:sldId id="344" r:id="rId15"/>
    <p:sldId id="318" r:id="rId16"/>
    <p:sldId id="430" r:id="rId17"/>
    <p:sldId id="298" r:id="rId18"/>
    <p:sldId id="341" r:id="rId19"/>
    <p:sldId id="314" r:id="rId20"/>
    <p:sldId id="312" r:id="rId21"/>
    <p:sldId id="306" r:id="rId22"/>
    <p:sldId id="307" r:id="rId23"/>
    <p:sldId id="311" r:id="rId24"/>
    <p:sldId id="340" r:id="rId25"/>
    <p:sldId id="305" r:id="rId26"/>
    <p:sldId id="308" r:id="rId27"/>
    <p:sldId id="313" r:id="rId28"/>
    <p:sldId id="315" r:id="rId29"/>
    <p:sldId id="316" r:id="rId30"/>
    <p:sldId id="317" r:id="rId31"/>
    <p:sldId id="320" r:id="rId32"/>
    <p:sldId id="321" r:id="rId33"/>
    <p:sldId id="323" r:id="rId34"/>
    <p:sldId id="325" r:id="rId35"/>
    <p:sldId id="345" r:id="rId36"/>
    <p:sldId id="346" r:id="rId37"/>
    <p:sldId id="348" r:id="rId38"/>
    <p:sldId id="347" r:id="rId39"/>
    <p:sldId id="327" r:id="rId40"/>
    <p:sldId id="382" r:id="rId41"/>
    <p:sldId id="309" r:id="rId42"/>
    <p:sldId id="328" r:id="rId43"/>
    <p:sldId id="329" r:id="rId44"/>
    <p:sldId id="330" r:id="rId45"/>
    <p:sldId id="331" r:id="rId46"/>
    <p:sldId id="335" r:id="rId47"/>
    <p:sldId id="262" r:id="rId48"/>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B183"/>
    <a:srgbClr val="1F4E79"/>
    <a:srgbClr val="A9D18E"/>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88690" autoAdjust="0"/>
  </p:normalViewPr>
  <p:slideViewPr>
    <p:cSldViewPr snapToGrid="0" showGuides="1">
      <p:cViewPr>
        <p:scale>
          <a:sx n="50" d="100"/>
          <a:sy n="50" d="100"/>
        </p:scale>
        <p:origin x="1404" y="558"/>
      </p:cViewPr>
      <p:guideLst>
        <p:guide orient="horz" pos="215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tags" Target="tags/tag7.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2.xml"/><Relationship Id="rId49" Type="http://schemas.openxmlformats.org/officeDocument/2006/relationships/presProps" Target="presProps.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BFD79-A138-4C70-956E-3637DA74734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BCF87-0EDD-4AEF-B9F6-DB6067A6990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B565C8F-4E35-484E-94ED-3F815DA9BB0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B565C8F-4E35-484E-94ED-3F815DA9BB0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B565C8F-4E35-484E-94ED-3F815DA9BB0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B565C8F-4E35-484E-94ED-3F815DA9BB0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B565C8F-4E35-484E-94ED-3F815DA9BB0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B565C8F-4E35-484E-94ED-3F815DA9BB0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B565C8F-4E35-484E-94ED-3F815DA9BB0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B565C8F-4E35-484E-94ED-3F815DA9BB0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B565C8F-4E35-484E-94ED-3F815DA9BB0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565C8F-4E35-484E-94ED-3F815DA9BB0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B565C8F-4E35-484E-94ED-3F815DA9BB0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B565C8F-4E35-484E-94ED-3F815DA9BB0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B565C8F-4E35-484E-94ED-3F815DA9BB0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B565C8F-4E35-484E-94ED-3F815DA9BB0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B565C8F-4E35-484E-94ED-3F815DA9BB0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B565C8F-4E35-484E-94ED-3F815DA9BB0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B565C8F-4E35-484E-94ED-3F815DA9BB0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B565C8F-4E35-484E-94ED-3F815DA9BB0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B565C8F-4E35-484E-94ED-3F815DA9BB0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565C8F-4E35-484E-94ED-3F815DA9BB0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B565C8F-4E35-484E-94ED-3F815DA9BB0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B565C8F-4E35-484E-94ED-3F815DA9BB0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944E3-6BFE-465D-B32A-752748448E4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565C8F-4E35-484E-94ED-3F815DA9BB08}"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944E3-6BFE-465D-B32A-752748448E4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565C8F-4E35-484E-94ED-3F815DA9BB08}"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944E3-6BFE-465D-B32A-752748448E4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10.wdp"/><Relationship Id="rId5" Type="http://schemas.openxmlformats.org/officeDocument/2006/relationships/image" Target="../media/image9.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10.wdp"/><Relationship Id="rId5" Type="http://schemas.openxmlformats.org/officeDocument/2006/relationships/image" Target="../media/image9.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10.wdp"/><Relationship Id="rId5" Type="http://schemas.openxmlformats.org/officeDocument/2006/relationships/image" Target="../media/image9.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20.wdp"/><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22.wdp"/><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24.wdp"/><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26.wdp"/><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28.wdp"/><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emf"/><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35.wdp"/><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37.wdp"/><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39.wdp"/><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9" Type="http://schemas.microsoft.com/office/2007/relationships/hdphoto" Target="../media/image45.wdp"/><Relationship Id="rId8" Type="http://schemas.openxmlformats.org/officeDocument/2006/relationships/image" Target="../media/image44.png"/><Relationship Id="rId7" Type="http://schemas.microsoft.com/office/2007/relationships/hdphoto" Target="../media/image43.wdp"/><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emf"/><Relationship Id="rId3" Type="http://schemas.openxmlformats.org/officeDocument/2006/relationships/image" Target="../media/image40.png"/><Relationship Id="rId2" Type="http://schemas.openxmlformats.org/officeDocument/2006/relationships/image" Target="../media/image2.jpeg"/><Relationship Id="rId15" Type="http://schemas.openxmlformats.org/officeDocument/2006/relationships/notesSlide" Target="../notesSlides/notesSlide2.xml"/><Relationship Id="rId14" Type="http://schemas.openxmlformats.org/officeDocument/2006/relationships/slideLayout" Target="../slideLayouts/slideLayout7.xml"/><Relationship Id="rId13" Type="http://schemas.microsoft.com/office/2007/relationships/hdphoto" Target="../media/image20.wdp"/><Relationship Id="rId12" Type="http://schemas.openxmlformats.org/officeDocument/2006/relationships/image" Target="../media/image19.png"/><Relationship Id="rId11" Type="http://schemas.microsoft.com/office/2007/relationships/hdphoto" Target="../media/image22.wdp"/><Relationship Id="rId10" Type="http://schemas.openxmlformats.org/officeDocument/2006/relationships/image" Target="../media/image21.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9" Type="http://schemas.microsoft.com/office/2007/relationships/hdphoto" Target="../media/image49.wdp"/><Relationship Id="rId8" Type="http://schemas.openxmlformats.org/officeDocument/2006/relationships/image" Target="../media/image48.png"/><Relationship Id="rId7" Type="http://schemas.microsoft.com/office/2007/relationships/hdphoto" Target="../media/image47.wdp"/><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5.emf"/><Relationship Id="rId3" Type="http://schemas.openxmlformats.org/officeDocument/2006/relationships/image" Target="../media/image40.png"/><Relationship Id="rId2" Type="http://schemas.openxmlformats.org/officeDocument/2006/relationships/image" Target="../media/image2.jpeg"/><Relationship Id="rId15" Type="http://schemas.openxmlformats.org/officeDocument/2006/relationships/notesSlide" Target="../notesSlides/notesSlide3.xml"/><Relationship Id="rId14" Type="http://schemas.openxmlformats.org/officeDocument/2006/relationships/slideLayout" Target="../slideLayouts/slideLayout7.xml"/><Relationship Id="rId13" Type="http://schemas.microsoft.com/office/2007/relationships/hdphoto" Target="../media/image37.wdp"/><Relationship Id="rId12" Type="http://schemas.openxmlformats.org/officeDocument/2006/relationships/image" Target="../media/image36.png"/><Relationship Id="rId11" Type="http://schemas.microsoft.com/office/2007/relationships/hdphoto" Target="../media/image51.wdp"/><Relationship Id="rId10" Type="http://schemas.openxmlformats.org/officeDocument/2006/relationships/image" Target="../media/image50.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9" Type="http://schemas.microsoft.com/office/2007/relationships/hdphoto" Target="../media/image47.wdp"/><Relationship Id="rId8" Type="http://schemas.openxmlformats.org/officeDocument/2006/relationships/image" Target="../media/image46.png"/><Relationship Id="rId7" Type="http://schemas.microsoft.com/office/2007/relationships/hdphoto" Target="../media/image28.wdp"/><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5.emf"/><Relationship Id="rId3" Type="http://schemas.openxmlformats.org/officeDocument/2006/relationships/image" Target="../media/image40.png"/><Relationship Id="rId2" Type="http://schemas.openxmlformats.org/officeDocument/2006/relationships/image" Target="../media/image2.jpeg"/><Relationship Id="rId17" Type="http://schemas.openxmlformats.org/officeDocument/2006/relationships/notesSlide" Target="../notesSlides/notesSlide4.xml"/><Relationship Id="rId16" Type="http://schemas.openxmlformats.org/officeDocument/2006/relationships/slideLayout" Target="../slideLayouts/slideLayout7.xml"/><Relationship Id="rId15" Type="http://schemas.microsoft.com/office/2007/relationships/hdphoto" Target="../media/image37.wdp"/><Relationship Id="rId14" Type="http://schemas.openxmlformats.org/officeDocument/2006/relationships/image" Target="../media/image36.png"/><Relationship Id="rId13" Type="http://schemas.microsoft.com/office/2007/relationships/hdphoto" Target="../media/image51.wdp"/><Relationship Id="rId12" Type="http://schemas.openxmlformats.org/officeDocument/2006/relationships/image" Target="../media/image50.png"/><Relationship Id="rId11" Type="http://schemas.microsoft.com/office/2007/relationships/hdphoto" Target="../media/image49.wdp"/><Relationship Id="rId10" Type="http://schemas.openxmlformats.org/officeDocument/2006/relationships/image" Target="../media/image48.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10.wdp"/><Relationship Id="rId5" Type="http://schemas.openxmlformats.org/officeDocument/2006/relationships/image" Target="../media/image9.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9" Type="http://schemas.openxmlformats.org/officeDocument/2006/relationships/image" Target="../media/image54.jpeg"/><Relationship Id="rId8" Type="http://schemas.openxmlformats.org/officeDocument/2006/relationships/image" Target="../media/image53.jpeg"/><Relationship Id="rId7" Type="http://schemas.openxmlformats.org/officeDocument/2006/relationships/image" Target="../media/image52.jpeg"/><Relationship Id="rId6" Type="http://schemas.openxmlformats.org/officeDocument/2006/relationships/image" Target="../media/image33.jpeg"/><Relationship Id="rId5" Type="http://schemas.openxmlformats.org/officeDocument/2006/relationships/image" Target="../media/image41.png"/><Relationship Id="rId4" Type="http://schemas.openxmlformats.org/officeDocument/2006/relationships/image" Target="../media/image5.emf"/><Relationship Id="rId3" Type="http://schemas.openxmlformats.org/officeDocument/2006/relationships/image" Target="../media/image40.png"/><Relationship Id="rId2" Type="http://schemas.openxmlformats.org/officeDocument/2006/relationships/image" Target="../media/image2.jpeg"/><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emf"/><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57.wdp"/><Relationship Id="rId4" Type="http://schemas.openxmlformats.org/officeDocument/2006/relationships/image" Target="../media/image56.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55.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15.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10.wdp"/><Relationship Id="rId5" Type="http://schemas.openxmlformats.org/officeDocument/2006/relationships/image" Target="../media/image9.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10.wdp"/><Relationship Id="rId5" Type="http://schemas.openxmlformats.org/officeDocument/2006/relationships/image" Target="../media/image9.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10.wdp"/><Relationship Id="rId5" Type="http://schemas.openxmlformats.org/officeDocument/2006/relationships/image" Target="../media/image9.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10.wdp"/><Relationship Id="rId5" Type="http://schemas.openxmlformats.org/officeDocument/2006/relationships/image" Target="../media/image9.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microsoft.com/office/2007/relationships/hdphoto" Target="../media/image10.wdp"/><Relationship Id="rId5" Type="http://schemas.openxmlformats.org/officeDocument/2006/relationships/image" Target="../media/image9.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hdphoto" Target="../media/image62.wdp"/><Relationship Id="rId6" Type="http://schemas.openxmlformats.org/officeDocument/2006/relationships/image" Target="../media/image61.png"/><Relationship Id="rId5" Type="http://schemas.microsoft.com/office/2007/relationships/hdphoto" Target="../media/image60.wdp"/><Relationship Id="rId4" Type="http://schemas.openxmlformats.org/officeDocument/2006/relationships/image" Target="../media/image59.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58.jpe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hdphoto" Target="../media/image62.wdp"/><Relationship Id="rId6" Type="http://schemas.openxmlformats.org/officeDocument/2006/relationships/image" Target="../media/image61.png"/><Relationship Id="rId5" Type="http://schemas.microsoft.com/office/2007/relationships/hdphoto" Target="../media/image17.wdp"/><Relationship Id="rId4" Type="http://schemas.openxmlformats.org/officeDocument/2006/relationships/image" Target="../media/image16.png"/><Relationship Id="rId3" Type="http://schemas.microsoft.com/office/2007/relationships/hdphoto" Target="../media/image64.wdp"/><Relationship Id="rId2" Type="http://schemas.openxmlformats.org/officeDocument/2006/relationships/image" Target="../media/image63.png"/><Relationship Id="rId1" Type="http://schemas.openxmlformats.org/officeDocument/2006/relationships/image" Target="../media/image58.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62.wdp"/><Relationship Id="rId5" Type="http://schemas.openxmlformats.org/officeDocument/2006/relationships/image" Target="../media/image61.png"/><Relationship Id="rId4" Type="http://schemas.microsoft.com/office/2007/relationships/hdphoto" Target="../media/image17.wdp"/><Relationship Id="rId3" Type="http://schemas.openxmlformats.org/officeDocument/2006/relationships/image" Target="../media/image16.png"/><Relationship Id="rId2" Type="http://schemas.openxmlformats.org/officeDocument/2006/relationships/image" Target="../media/image65.png"/><Relationship Id="rId1" Type="http://schemas.openxmlformats.org/officeDocument/2006/relationships/image" Target="../media/image58.jpeg"/></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hdphoto" Target="../media/image62.wdp"/><Relationship Id="rId6" Type="http://schemas.openxmlformats.org/officeDocument/2006/relationships/image" Target="../media/image61.png"/><Relationship Id="rId5" Type="http://schemas.microsoft.com/office/2007/relationships/hdphoto" Target="../media/image17.wdp"/><Relationship Id="rId4" Type="http://schemas.openxmlformats.org/officeDocument/2006/relationships/image" Target="../media/image16.png"/><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58.jpeg"/></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62.wdp"/><Relationship Id="rId5" Type="http://schemas.openxmlformats.org/officeDocument/2006/relationships/image" Target="../media/image61.png"/><Relationship Id="rId4" Type="http://schemas.microsoft.com/office/2007/relationships/hdphoto" Target="../media/image17.wdp"/><Relationship Id="rId3" Type="http://schemas.openxmlformats.org/officeDocument/2006/relationships/image" Target="../media/image16.png"/><Relationship Id="rId2" Type="http://schemas.openxmlformats.org/officeDocument/2006/relationships/image" Target="../media/image66.png"/><Relationship Id="rId1" Type="http://schemas.openxmlformats.org/officeDocument/2006/relationships/image" Target="../media/image58.jpe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image" Target="../media/image67.png"/><Relationship Id="rId2" Type="http://schemas.openxmlformats.org/officeDocument/2006/relationships/image" Target="../media/image2.jpeg"/><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69.emf"/><Relationship Id="rId1" Type="http://schemas.openxmlformats.org/officeDocument/2006/relationships/image" Target="../media/image68.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10.wdp"/><Relationship Id="rId5" Type="http://schemas.openxmlformats.org/officeDocument/2006/relationships/image" Target="../media/image9.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image" Target="../media/image14.png"/><Relationship Id="rId6" Type="http://schemas.microsoft.com/office/2007/relationships/media" Target="../media/media2.mp3"/><Relationship Id="rId5" Type="http://schemas.openxmlformats.org/officeDocument/2006/relationships/audio" Target="../media/media2.mp3"/><Relationship Id="rId4" Type="http://schemas.microsoft.com/office/2007/relationships/hdphoto" Target="../media/image13.wdp"/><Relationship Id="rId3" Type="http://schemas.openxmlformats.org/officeDocument/2006/relationships/image" Target="../media/image12.png"/><Relationship Id="rId2" Type="http://schemas.openxmlformats.org/officeDocument/2006/relationships/tags" Target="../tags/tag2.xml"/><Relationship Id="rId12" Type="http://schemas.openxmlformats.org/officeDocument/2006/relationships/notesSlide" Target="../notesSlides/notesSlide1.xml"/><Relationship Id="rId11" Type="http://schemas.openxmlformats.org/officeDocument/2006/relationships/slideLayout" Target="../slideLayouts/slideLayout7.xml"/><Relationship Id="rId10" Type="http://schemas.openxmlformats.org/officeDocument/2006/relationships/tags" Target="../tags/tag5.xm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0" y="0"/>
            <a:ext cx="12192000" cy="6858000"/>
          </a:xfrm>
          <a:prstGeom prst="rect">
            <a:avLst/>
          </a:prstGeom>
          <a:blipFill>
            <a:blip r:embed="rId2"/>
            <a:stretch>
              <a:fillRect/>
            </a:stretch>
          </a:blipFill>
        </p:spPr>
      </p:pic>
      <p:sp>
        <p:nvSpPr>
          <p:cNvPr id="4" name="TextBox 3"/>
          <p:cNvSpPr txBox="1"/>
          <p:nvPr/>
        </p:nvSpPr>
        <p:spPr>
          <a:xfrm>
            <a:off x="188595" y="184785"/>
            <a:ext cx="11675110" cy="3018155"/>
          </a:xfrm>
          <a:prstGeom prst="rect">
            <a:avLst/>
          </a:prstGeom>
          <a:noFill/>
        </p:spPr>
        <p:txBody>
          <a:bodyPr wrap="square" rtlCol="0">
            <a:prstTxWarp prst="textArchUp">
              <a:avLst/>
            </a:prstTxWarp>
            <a:noAutofit/>
            <a:scene3d>
              <a:camera prst="orthographicFront"/>
              <a:lightRig rig="threePt" dir="t"/>
            </a:scene3d>
          </a:bodyPr>
          <a:p>
            <a:pPr algn="ctr"/>
            <a:r>
              <a:rPr lang="en-US" sz="7200" b="1" dirty="0" err="1">
                <a:ln w="22225">
                  <a:solidFill>
                    <a:schemeClr val="accent2"/>
                  </a:solidFill>
                  <a:prstDash val="solid"/>
                </a:ln>
                <a:solidFill>
                  <a:schemeClr val="accent2">
                    <a:lumMod val="40000"/>
                    <a:lumOff val="60000"/>
                  </a:schemeClr>
                </a:solidFill>
                <a:effectLst/>
                <a:latin typeface="Vogue-ExtraBold" pitchFamily="34" charset="0"/>
                <a:ea typeface="Vogue-ExtraBold" pitchFamily="34" charset="0"/>
                <a:cs typeface="Vogue-ExtraBold" pitchFamily="34" charset="0"/>
              </a:rPr>
              <a:t>CHÀO MỪNG QUÝ THẦY CÔ </a:t>
            </a:r>
            <a:endParaRPr lang="en-US" sz="7200" b="1" dirty="0" err="1">
              <a:ln w="22225">
                <a:solidFill>
                  <a:schemeClr val="accent2"/>
                </a:solidFill>
                <a:prstDash val="solid"/>
              </a:ln>
              <a:solidFill>
                <a:schemeClr val="accent2">
                  <a:lumMod val="40000"/>
                  <a:lumOff val="60000"/>
                </a:schemeClr>
              </a:solidFill>
              <a:effectLst/>
              <a:latin typeface="Vogue-ExtraBold" pitchFamily="34" charset="0"/>
              <a:ea typeface="Vogue-ExtraBold" pitchFamily="34" charset="0"/>
              <a:cs typeface="Vogue-ExtraBol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90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cute-cartoon-farm-animals-illustration-vector.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3035" y="0"/>
            <a:ext cx="123450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635" y="134620"/>
            <a:ext cx="11962765" cy="6723380"/>
          </a:xfrm>
          <a:prstGeom prst="roundRect">
            <a:avLst>
              <a:gd name="adj" fmla="val 78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l="3885" r="51486" b="69776"/>
          <a:stretch>
            <a:fillRect/>
          </a:stretch>
        </p:blipFill>
        <p:spPr>
          <a:xfrm>
            <a:off x="-635" y="-140335"/>
            <a:ext cx="5785485" cy="255016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rcRect l="51038" r="4318" b="69858"/>
          <a:stretch>
            <a:fillRect/>
          </a:stretch>
        </p:blipFill>
        <p:spPr>
          <a:xfrm>
            <a:off x="5875655" y="-132080"/>
            <a:ext cx="5869940" cy="253111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rcRect l="3885" t="33495" r="51383" b="35672"/>
          <a:stretch>
            <a:fillRect/>
          </a:stretch>
        </p:blipFill>
        <p:spPr>
          <a:xfrm>
            <a:off x="635" y="2409190"/>
            <a:ext cx="5783580" cy="220916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l="51903" t="34340" r="7407" b="35254"/>
          <a:stretch>
            <a:fillRect/>
          </a:stretch>
        </p:blipFill>
        <p:spPr>
          <a:xfrm>
            <a:off x="5876290" y="2409190"/>
            <a:ext cx="5869940" cy="221361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rcRect l="3885" t="68099" r="51609" b="1913"/>
          <a:stretch>
            <a:fillRect/>
          </a:stretch>
        </p:blipFill>
        <p:spPr>
          <a:xfrm>
            <a:off x="635" y="4618355"/>
            <a:ext cx="5754370" cy="224028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rcRect l="51029" t="68308" r="3601" b="1495"/>
          <a:stretch>
            <a:fillRect/>
          </a:stretch>
        </p:blipFill>
        <p:spPr>
          <a:xfrm>
            <a:off x="5875655" y="4632960"/>
            <a:ext cx="6086475" cy="2253615"/>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sp>
        <p:nvSpPr>
          <p:cNvPr id="3" name="Rounded Rectangle 2"/>
          <p:cNvSpPr/>
          <p:nvPr/>
        </p:nvSpPr>
        <p:spPr>
          <a:xfrm>
            <a:off x="1778635" y="314960"/>
            <a:ext cx="6462395" cy="1898015"/>
          </a:xfrm>
          <a:prstGeom prst="roundRect">
            <a:avLst/>
          </a:prstGeom>
          <a:solidFill>
            <a:srgbClr val="F4B183">
              <a:alpha val="65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Dựa vào loại thức ăn, có thể phân chia các động vật thành những nhóm nào?</a:t>
            </a:r>
            <a:endParaRPr kumimoji="0" lang="vi-VN" sz="4000" b="0" i="1" u="none" strike="noStrike" kern="1200" cap="none" spc="0" normalizeH="0" baseline="0" noProof="0" dirty="0">
              <a:ln/>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Vogue-ExtraBold" pitchFamily="34" charset="0"/>
              <a:cs typeface="Arial" panose="020B0604020202020204" pitchFamily="34" charset="0"/>
              <a:sym typeface="+mn-ea"/>
            </a:endParaRPr>
          </a:p>
        </p:txBody>
      </p:sp>
      <p:sp>
        <p:nvSpPr>
          <p:cNvPr id="6" name="Rounded Rectangle 5"/>
          <p:cNvSpPr/>
          <p:nvPr/>
        </p:nvSpPr>
        <p:spPr>
          <a:xfrm>
            <a:off x="2698750" y="2607310"/>
            <a:ext cx="7463155" cy="3482340"/>
          </a:xfrm>
          <a:prstGeom prst="roundRect">
            <a:avLst/>
          </a:prstGeom>
          <a:solidFill>
            <a:schemeClr val="accent1"/>
          </a:solid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Arial" panose="020B0604020202020204" pitchFamily="34" charset="0"/>
                <a:ea typeface="Vogue-ExtraBold" pitchFamily="34" charset="0"/>
                <a:cs typeface="Arial" panose="020B0604020202020204" pitchFamily="34" charset="0"/>
              </a:rPr>
              <a:t>Dựa vào loại thức ăn, có thể phân chia các động vật thành 3 nhóm: </a:t>
            </a:r>
            <a:endParaRPr lang="vi-VN" sz="3600">
              <a:solidFill>
                <a:prstClr val="white"/>
              </a:solidFill>
              <a:latin typeface="Arial" panose="020B0604020202020204" pitchFamily="34" charset="0"/>
              <a:ea typeface="Vogue-ExtraBold" pitchFamily="34" charset="0"/>
              <a:cs typeface="Arial" panose="020B0604020202020204" pitchFamily="34" charset="0"/>
            </a:endParaRPr>
          </a:p>
          <a:p>
            <a:pPr lvl="0" algn="l"/>
            <a:r>
              <a:rPr lang="en-US" altLang="vi-VN" sz="3600">
                <a:solidFill>
                  <a:prstClr val="white"/>
                </a:solidFill>
                <a:latin typeface="Arial" panose="020B0604020202020204" pitchFamily="34" charset="0"/>
                <a:ea typeface="Vogue-ExtraBold" pitchFamily="34" charset="0"/>
                <a:cs typeface="Arial" panose="020B0604020202020204" pitchFamily="34" charset="0"/>
              </a:rPr>
              <a:t>- Đ</a:t>
            </a:r>
            <a:r>
              <a:rPr lang="vi-VN" sz="3600">
                <a:solidFill>
                  <a:prstClr val="white"/>
                </a:solidFill>
                <a:latin typeface="Arial" panose="020B0604020202020204" pitchFamily="34" charset="0"/>
                <a:ea typeface="Vogue-ExtraBold" pitchFamily="34" charset="0"/>
                <a:cs typeface="Arial" panose="020B0604020202020204" pitchFamily="34" charset="0"/>
              </a:rPr>
              <a:t>ộng vật ăn thực vật</a:t>
            </a:r>
            <a:r>
              <a:rPr lang="en-US" altLang="vi-VN" sz="3600">
                <a:solidFill>
                  <a:prstClr val="white"/>
                </a:solidFill>
                <a:latin typeface="Arial" panose="020B0604020202020204" pitchFamily="34" charset="0"/>
                <a:ea typeface="Vogue-ExtraBold" pitchFamily="34" charset="0"/>
                <a:cs typeface="Arial" panose="020B0604020202020204" pitchFamily="34" charset="0"/>
              </a:rPr>
              <a:t>.</a:t>
            </a:r>
            <a:endParaRPr lang="en-US" altLang="vi-VN" sz="3600">
              <a:solidFill>
                <a:prstClr val="white"/>
              </a:solidFill>
              <a:latin typeface="Arial" panose="020B0604020202020204" pitchFamily="34" charset="0"/>
              <a:ea typeface="Vogue-ExtraBold" pitchFamily="34" charset="0"/>
              <a:cs typeface="Arial" panose="020B0604020202020204" pitchFamily="34" charset="0"/>
            </a:endParaRPr>
          </a:p>
          <a:p>
            <a:pPr lvl="0" algn="l"/>
            <a:r>
              <a:rPr lang="en-US" altLang="vi-VN" sz="3600">
                <a:solidFill>
                  <a:prstClr val="white"/>
                </a:solidFill>
                <a:latin typeface="Arial" panose="020B0604020202020204" pitchFamily="34" charset="0"/>
                <a:ea typeface="Vogue-ExtraBold" pitchFamily="34" charset="0"/>
                <a:cs typeface="Arial" panose="020B0604020202020204" pitchFamily="34" charset="0"/>
              </a:rPr>
              <a:t>- Đ</a:t>
            </a:r>
            <a:r>
              <a:rPr lang="vi-VN" sz="3600">
                <a:solidFill>
                  <a:prstClr val="white"/>
                </a:solidFill>
                <a:latin typeface="Arial" panose="020B0604020202020204" pitchFamily="34" charset="0"/>
                <a:ea typeface="Vogue-ExtraBold" pitchFamily="34" charset="0"/>
                <a:cs typeface="Arial" panose="020B0604020202020204" pitchFamily="34" charset="0"/>
              </a:rPr>
              <a:t>ộng vật ăn động vật</a:t>
            </a:r>
            <a:r>
              <a:rPr lang="en-US" altLang="vi-VN" sz="3600">
                <a:solidFill>
                  <a:prstClr val="white"/>
                </a:solidFill>
                <a:latin typeface="Arial" panose="020B0604020202020204" pitchFamily="34" charset="0"/>
                <a:ea typeface="Vogue-ExtraBold" pitchFamily="34" charset="0"/>
                <a:cs typeface="Arial" panose="020B0604020202020204" pitchFamily="34" charset="0"/>
              </a:rPr>
              <a:t>.</a:t>
            </a:r>
            <a:endParaRPr lang="en-US" altLang="vi-VN" sz="3600">
              <a:solidFill>
                <a:prstClr val="white"/>
              </a:solidFill>
              <a:latin typeface="Arial" panose="020B0604020202020204" pitchFamily="34" charset="0"/>
              <a:ea typeface="Vogue-ExtraBold" pitchFamily="34" charset="0"/>
              <a:cs typeface="Arial" panose="020B0604020202020204" pitchFamily="34" charset="0"/>
            </a:endParaRPr>
          </a:p>
          <a:p>
            <a:pPr lvl="0" algn="l"/>
            <a:r>
              <a:rPr lang="en-US" altLang="vi-VN" sz="3600">
                <a:solidFill>
                  <a:prstClr val="white"/>
                </a:solidFill>
                <a:latin typeface="Arial" panose="020B0604020202020204" pitchFamily="34" charset="0"/>
                <a:ea typeface="Vogue-ExtraBold" pitchFamily="34" charset="0"/>
                <a:cs typeface="Arial" panose="020B0604020202020204" pitchFamily="34" charset="0"/>
              </a:rPr>
              <a:t>-</a:t>
            </a:r>
            <a:r>
              <a:rPr lang="vi-VN" sz="3600">
                <a:solidFill>
                  <a:prstClr val="white"/>
                </a:solidFill>
                <a:latin typeface="Arial" panose="020B0604020202020204" pitchFamily="34" charset="0"/>
                <a:ea typeface="Vogue-ExtraBold" pitchFamily="34" charset="0"/>
                <a:cs typeface="Arial" panose="020B0604020202020204" pitchFamily="34" charset="0"/>
              </a:rPr>
              <a:t> </a:t>
            </a:r>
            <a:r>
              <a:rPr lang="en-US" altLang="vi-VN" sz="3600">
                <a:solidFill>
                  <a:prstClr val="white"/>
                </a:solidFill>
                <a:latin typeface="Arial" panose="020B0604020202020204" pitchFamily="34" charset="0"/>
                <a:ea typeface="Vogue-ExtraBold" pitchFamily="34" charset="0"/>
                <a:cs typeface="Arial" panose="020B0604020202020204" pitchFamily="34" charset="0"/>
              </a:rPr>
              <a:t>Đ</a:t>
            </a:r>
            <a:r>
              <a:rPr lang="vi-VN" sz="3600">
                <a:solidFill>
                  <a:prstClr val="white"/>
                </a:solidFill>
                <a:latin typeface="Arial" panose="020B0604020202020204" pitchFamily="34" charset="0"/>
                <a:ea typeface="Vogue-ExtraBold" pitchFamily="34" charset="0"/>
                <a:cs typeface="Arial" panose="020B0604020202020204" pitchFamily="34" charset="0"/>
              </a:rPr>
              <a:t>ộng vật ăn cả thực vật và động vật (còn gọi là động vật ăn tạp).</a:t>
            </a:r>
            <a:endParaRPr lang="vi-VN" sz="3600">
              <a:solidFill>
                <a:prstClr val="white"/>
              </a:solidFill>
              <a:latin typeface="Arial" panose="020B0604020202020204" pitchFamily="34" charset="0"/>
              <a:ea typeface="Vogue-ExtraBold" pitchFamily="34" charset="0"/>
              <a:cs typeface="Arial" panose="020B0604020202020204" pitchFamily="34" charset="0"/>
            </a:endParaRPr>
          </a:p>
        </p:txBody>
      </p:sp>
      <p:pic>
        <p:nvPicPr>
          <p:cNvPr id="8" name="Picture 3" descr="C:\Users\HP\Desktop\16659547.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407" l="1571" r="97286">
                        <a14:foregroundMark x1="40714" y1="21574" x2="48000" y2="34630"/>
                        <a14:foregroundMark x1="74714" y1="20185" x2="61286" y2="35370"/>
                        <a14:foregroundMark x1="55857" y1="48426" x2="55857" y2="63148"/>
                        <a14:foregroundMark x1="47571" y1="50185" x2="47571" y2="63519"/>
                        <a14:foregroundMark x1="42429" y1="85370" x2="34286" y2="89352"/>
                        <a14:foregroundMark x1="69143" y1="85370" x2="83286" y2="89537"/>
                        <a14:foregroundMark x1="52064" y1="55572" x2="46330" y2="91976"/>
                        <a14:foregroundMark x1="54817" y1="64785" x2="66055" y2="91085"/>
                      </a14:backgroundRemoval>
                    </a14:imgEffect>
                  </a14:imgLayer>
                </a14:imgProps>
              </a:ext>
              <a:ext uri="{28A0092B-C50C-407E-A947-70E740481C1C}">
                <a14:useLocalDpi xmlns:a14="http://schemas.microsoft.com/office/drawing/2010/main" val="0"/>
              </a:ext>
            </a:extLst>
          </a:blip>
          <a:srcRect/>
          <a:stretch>
            <a:fillRect/>
          </a:stretch>
        </p:blipFill>
        <p:spPr bwMode="auto">
          <a:xfrm>
            <a:off x="9387506" y="1998617"/>
            <a:ext cx="3149600" cy="4859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HP\Desktop\d721c7fdbbc35b79a0e216a3abc8a5e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13635"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sp>
        <p:nvSpPr>
          <p:cNvPr id="3" name="Rounded Rectangle 2"/>
          <p:cNvSpPr/>
          <p:nvPr/>
        </p:nvSpPr>
        <p:spPr>
          <a:xfrm>
            <a:off x="2512695" y="381000"/>
            <a:ext cx="5946775" cy="197485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u="none" strike="noStrike" kern="1200" cap="none" spc="0" normalizeH="0" baseline="0" noProof="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Theo bạn,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tại</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sao</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người</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ta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lại</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gọi</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một</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số</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loài</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động</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vật</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là</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động</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vật</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ăn</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tạp</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a:t>
            </a:r>
            <a:endPar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endParaRPr>
          </a:p>
        </p:txBody>
      </p:sp>
      <p:sp>
        <p:nvSpPr>
          <p:cNvPr id="6" name="Rounded Rectangle 5"/>
          <p:cNvSpPr/>
          <p:nvPr/>
        </p:nvSpPr>
        <p:spPr>
          <a:xfrm>
            <a:off x="3606165" y="2971800"/>
            <a:ext cx="6229985" cy="2768600"/>
          </a:xfrm>
          <a:prstGeom prst="roundRect">
            <a:avLst/>
          </a:prstGeom>
          <a:solidFill>
            <a:schemeClr val="accent6">
              <a:lumMod val="75000"/>
              <a:alpha val="69804"/>
            </a:schemeClr>
          </a:solid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Người</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ta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gọi</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một</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số</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loài</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là</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động</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vật</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ăn</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tạp</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vì</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thức</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ăn</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của</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chúng</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gồm</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rất</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nhiều</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loại</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cả</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động</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vật</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lẫn</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dirty="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thực</a:t>
            </a:r>
            <a:r>
              <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 </a:t>
            </a:r>
            <a:r>
              <a:rPr kumimoji="0" lang="en-US" sz="3600" b="0" u="none" strike="noStrike" kern="1200" cap="none" spc="0" normalizeH="0" baseline="0" noProof="0" err="1">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vật</a:t>
            </a:r>
            <a:r>
              <a:rPr kumimoji="0" lang="en-US" sz="3600" b="0" u="none" strike="noStrike" kern="1200" cap="none" spc="0" normalizeH="0" baseline="0" noProof="0">
                <a:ln>
                  <a:noFill/>
                </a:ln>
                <a:solidFill>
                  <a:prstClr val="white"/>
                </a:solidFill>
                <a:effectLst/>
                <a:uLnTx/>
                <a:uFillTx/>
                <a:latin typeface="Arial" panose="020B0604020202020204" pitchFamily="34" charset="0"/>
                <a:ea typeface="Vogue-ExtraBold" pitchFamily="34" charset="0"/>
                <a:cs typeface="Arial" panose="020B0604020202020204" pitchFamily="34" charset="0"/>
              </a:rPr>
              <a:t>.</a:t>
            </a:r>
            <a:endParaRPr kumimoji="0" lang="en-US" sz="3600" b="0" u="none" strike="noStrike" kern="1200" cap="none" spc="0" normalizeH="0" baseline="0" noProof="0" dirty="0">
              <a:ln>
                <a:noFill/>
              </a:ln>
              <a:solidFill>
                <a:prstClr val="white"/>
              </a:solidFill>
              <a:effectLst/>
              <a:uLnTx/>
              <a:uFillTx/>
              <a:latin typeface="Arial" panose="020B0604020202020204" pitchFamily="34" charset="0"/>
              <a:ea typeface="Vogue-ExtraBold" pitchFamily="34" charset="0"/>
              <a:cs typeface="Arial" panose="020B0604020202020204" pitchFamily="34" charset="0"/>
            </a:endParaRPr>
          </a:p>
        </p:txBody>
      </p:sp>
      <p:pic>
        <p:nvPicPr>
          <p:cNvPr id="8" name="Picture 3" descr="C:\Users\HP\Desktop\16659547.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407" l="1571" r="97286">
                        <a14:foregroundMark x1="40714" y1="21574" x2="48000" y2="34630"/>
                        <a14:foregroundMark x1="74714" y1="20185" x2="61286" y2="35370"/>
                        <a14:foregroundMark x1="55857" y1="48426" x2="55857" y2="63148"/>
                        <a14:foregroundMark x1="47571" y1="50185" x2="47571" y2="63519"/>
                        <a14:foregroundMark x1="42429" y1="85370" x2="34286" y2="89352"/>
                        <a14:foregroundMark x1="69143" y1="85370" x2="83286" y2="89537"/>
                        <a14:foregroundMark x1="52064" y1="55572" x2="46330" y2="91976"/>
                        <a14:foregroundMark x1="54817" y1="64785" x2="66055" y2="91085"/>
                      </a14:backgroundRemoval>
                    </a14:imgEffect>
                  </a14:imgLayer>
                </a14:imgProps>
              </a:ext>
              <a:ext uri="{28A0092B-C50C-407E-A947-70E740481C1C}">
                <a14:useLocalDpi xmlns:a14="http://schemas.microsoft.com/office/drawing/2010/main" val="0"/>
              </a:ext>
            </a:extLst>
          </a:blip>
          <a:srcRect/>
          <a:stretch>
            <a:fillRect/>
          </a:stretch>
        </p:blipFill>
        <p:spPr bwMode="auto">
          <a:xfrm>
            <a:off x="9353550" y="1998617"/>
            <a:ext cx="3149600" cy="4859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HP\Desktop\d721c7fdbbc35b79a0e216a3abc8a5e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sp>
        <p:nvSpPr>
          <p:cNvPr id="3" name="Rounded Rectangle 2"/>
          <p:cNvSpPr/>
          <p:nvPr/>
        </p:nvSpPr>
        <p:spPr>
          <a:xfrm>
            <a:off x="1622425" y="314960"/>
            <a:ext cx="7633335" cy="1683385"/>
          </a:xfrm>
          <a:prstGeom prst="roundRect">
            <a:avLst/>
          </a:prstGeom>
          <a:solidFill>
            <a:srgbClr val="FFFF00">
              <a:alpha val="53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Thức ăn của động vật khác với “thức ăn” của thực vật như thế nào?</a:t>
            </a:r>
            <a:endParaRPr kumimoji="0" lang="vi-VN" sz="3600" b="0" u="none" strike="noStrike" kern="1200" cap="none" spc="0" normalizeH="0" baseline="0" noProof="0" dirty="0">
              <a:solidFill>
                <a:schemeClr val="tx1"/>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endParaRPr>
          </a:p>
        </p:txBody>
      </p:sp>
      <p:sp>
        <p:nvSpPr>
          <p:cNvPr id="6" name="Rounded Rectangle 5"/>
          <p:cNvSpPr/>
          <p:nvPr/>
        </p:nvSpPr>
        <p:spPr>
          <a:xfrm>
            <a:off x="2424430" y="3110865"/>
            <a:ext cx="7678420" cy="3482340"/>
          </a:xfrm>
          <a:prstGeom prst="roundRect">
            <a:avLst/>
          </a:prstGeom>
          <a:solidFill>
            <a:schemeClr val="accent1">
              <a:alpha val="96000"/>
            </a:schemeClr>
          </a:solid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altLang="vi-VN" sz="36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Động vật không tự tổng hợp các chất dinh dưỡng như thực vật. Do đó chúng phải sử dụng thực vật, động vật khác làm thức ăn để tổng hợp nên các chất dinh dưỡng cần thiết cho cơ thể.</a:t>
            </a:r>
            <a:endParaRPr kumimoji="0" lang="en-US" altLang="vi-VN" sz="36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endParaRPr>
          </a:p>
        </p:txBody>
      </p:sp>
      <p:pic>
        <p:nvPicPr>
          <p:cNvPr id="8" name="Picture 3" descr="C:\Users\HP\Desktop\16659547.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407" l="1571" r="97286">
                        <a14:foregroundMark x1="40714" y1="21574" x2="48000" y2="34630"/>
                        <a14:foregroundMark x1="74714" y1="20185" x2="61286" y2="35370"/>
                        <a14:foregroundMark x1="55857" y1="48426" x2="55857" y2="63148"/>
                        <a14:foregroundMark x1="47571" y1="50185" x2="47571" y2="63519"/>
                        <a14:foregroundMark x1="42429" y1="85370" x2="34286" y2="89352"/>
                        <a14:foregroundMark x1="69143" y1="85370" x2="83286" y2="89537"/>
                        <a14:foregroundMark x1="52064" y1="55572" x2="46330" y2="91976"/>
                        <a14:foregroundMark x1="54817" y1="64785" x2="66055" y2="91085"/>
                      </a14:backgroundRemoval>
                    </a14:imgEffect>
                  </a14:imgLayer>
                </a14:imgProps>
              </a:ext>
              <a:ext uri="{28A0092B-C50C-407E-A947-70E740481C1C}">
                <a14:useLocalDpi xmlns:a14="http://schemas.microsoft.com/office/drawing/2010/main" val="0"/>
              </a:ext>
            </a:extLst>
          </a:blip>
          <a:srcRect/>
          <a:stretch>
            <a:fillRect/>
          </a:stretch>
        </p:blipFill>
        <p:spPr bwMode="auto">
          <a:xfrm>
            <a:off x="9387506" y="1998617"/>
            <a:ext cx="3149600" cy="4859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HP\Desktop\d721c7fdbbc35b79a0e216a3abc8a5e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13635"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2625090" y="3260090"/>
            <a:ext cx="475615" cy="337820"/>
          </a:xfrm>
          <a:prstGeom prst="right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0439"/>
            <a:ext cx="12192000" cy="6847561"/>
          </a:xfrm>
          <a:prstGeom prst="rect">
            <a:avLst/>
          </a:prstGeom>
        </p:spPr>
      </p:pic>
      <p:pic>
        <p:nvPicPr>
          <p:cNvPr id="6"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1560"/>
            <a:ext cx="12192000" cy="5945505"/>
          </a:xfrm>
          <a:prstGeom prst="rect">
            <a:avLst/>
          </a:prstGeom>
        </p:spPr>
      </p:pic>
      <p:sp>
        <p:nvSpPr>
          <p:cNvPr id="10" name="Text Box 11"/>
          <p:cNvSpPr txBox="1">
            <a:spLocks noChangeArrowheads="1"/>
          </p:cNvSpPr>
          <p:nvPr/>
        </p:nvSpPr>
        <p:spPr bwMode="auto">
          <a:xfrm>
            <a:off x="1314393" y="917890"/>
            <a:ext cx="4739640" cy="852820"/>
          </a:xfrm>
          <a:prstGeom prst="roundRect">
            <a:avLst/>
          </a:prstGeom>
          <a:solidFill>
            <a:schemeClr val="bg1">
              <a:alpha val="69804"/>
            </a:schemeClr>
          </a:solidFill>
          <a:ln w="57150">
            <a:solidFill>
              <a:schemeClr val="accent2">
                <a:lumMod val="50000"/>
              </a:schemeClr>
            </a:solidFill>
            <a:prstDash val="sysDash"/>
          </a:ln>
          <a:effectLst/>
        </p:spPr>
        <p:txBody>
          <a:bodyPr wrap="square" lIns="92754" tIns="46377" rIns="92754" bIns="46377">
            <a:sp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algn="ctr">
              <a:lnSpc>
                <a:spcPct val="110000"/>
              </a:lnSpc>
              <a:spcBef>
                <a:spcPct val="50000"/>
              </a:spcBef>
            </a:pPr>
            <a:r>
              <a:rPr lang="en-US" sz="4000" baseline="0">
                <a:solidFill>
                  <a:schemeClr val="tx1"/>
                </a:solidFill>
                <a:effectLst/>
                <a:latin typeface="Arial" panose="020B0604020202020204" pitchFamily="34" charset="0"/>
                <a:ea typeface="Vogue-ExtraBold" pitchFamily="34" charset="0"/>
                <a:cs typeface="Arial" panose="020B0604020202020204" pitchFamily="34" charset="0"/>
              </a:rPr>
              <a:t>Thỏ ăn cà rốt</a:t>
            </a:r>
            <a:endParaRPr lang="en-US" sz="4000" baseline="0" dirty="0">
              <a:solidFill>
                <a:schemeClr val="tx1"/>
              </a:solidFill>
              <a:effectLst/>
              <a:latin typeface="Arial" panose="020B0604020202020204" pitchFamily="34" charset="0"/>
              <a:ea typeface="Vogue-ExtraBold" pitchFamily="34" charset="0"/>
              <a:cs typeface="Arial" panose="020B0604020202020204" pitchFamily="34" charset="0"/>
            </a:endParaRPr>
          </a:p>
        </p:txBody>
      </p:sp>
      <p:pic>
        <p:nvPicPr>
          <p:cNvPr id="1026" name="Picture 2" descr="Tổng hợp nhiều hơn 109 con thỏ hoạt hình dễ thương mới nhất - Tin Học Vu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00" b="99000" l="3167" r="99000">
                        <a14:foregroundMark x1="3167" y1="22700" x2="12167" y2="26000"/>
                        <a14:foregroundMark x1="71667" y1="5200" x2="70167" y2="13600"/>
                        <a14:foregroundMark x1="70833" y1="3500" x2="68667" y2="15100"/>
                        <a14:foregroundMark x1="42833" y1="79100" x2="63667" y2="97700"/>
                        <a14:foregroundMark x1="29000" y1="96800" x2="16667" y2="99000"/>
                        <a14:foregroundMark x1="28333" y1="94600" x2="48667" y2="93100"/>
                        <a14:foregroundMark x1="77833" y1="93300" x2="88667" y2="97000"/>
                        <a14:foregroundMark x1="79667" y1="92900" x2="99000" y2="96600"/>
                        <a14:foregroundMark x1="62833" y1="59700" x2="65833" y2="72600"/>
                        <a14:foregroundMark x1="45667" y1="49400" x2="53000" y2="61200"/>
                        <a14:foregroundMark x1="38167" y1="42800" x2="43167" y2="48500"/>
                        <a14:foregroundMark x1="40000" y1="40200" x2="41333" y2="46800"/>
                        <a14:foregroundMark x1="41333" y1="40000" x2="45667" y2="47000"/>
                        <a14:foregroundMark x1="61000" y1="37800" x2="76000" y2="44600"/>
                        <a14:foregroundMark x1="67667" y1="40200" x2="74833" y2="47000"/>
                      </a14:backgroundRemoval>
                    </a14:imgEffect>
                  </a14:imgLayer>
                </a14:imgProps>
              </a:ext>
              <a:ext uri="{28A0092B-C50C-407E-A947-70E740481C1C}">
                <a14:useLocalDpi xmlns:a14="http://schemas.microsoft.com/office/drawing/2010/main" val="0"/>
              </a:ext>
            </a:extLst>
          </a:blip>
          <a:srcRect/>
          <a:stretch>
            <a:fillRect/>
          </a:stretch>
        </p:blipFill>
        <p:spPr bwMode="auto">
          <a:xfrm>
            <a:off x="6762750" y="0"/>
            <a:ext cx="4114800" cy="618680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1"/>
          <p:cNvSpPr txBox="1">
            <a:spLocks noChangeArrowheads="1"/>
          </p:cNvSpPr>
          <p:nvPr/>
        </p:nvSpPr>
        <p:spPr bwMode="auto">
          <a:xfrm>
            <a:off x="1356360" y="3260300"/>
            <a:ext cx="4739640" cy="1602968"/>
          </a:xfrm>
          <a:prstGeom prst="roundRect">
            <a:avLst/>
          </a:prstGeom>
          <a:solidFill>
            <a:srgbClr val="FFFF00">
              <a:alpha val="69804"/>
            </a:srgbClr>
          </a:solidFill>
          <a:ln w="57150">
            <a:solidFill>
              <a:schemeClr val="accent2">
                <a:lumMod val="50000"/>
              </a:schemeClr>
            </a:solidFill>
            <a:prstDash val="sysDash"/>
          </a:ln>
          <a:effectLst/>
        </p:spPr>
        <p:txBody>
          <a:bodyPr wrap="square" lIns="92754" tIns="46377" rIns="92754" bIns="46377">
            <a:sp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algn="ctr">
              <a:lnSpc>
                <a:spcPct val="110000"/>
              </a:lnSpc>
              <a:spcBef>
                <a:spcPct val="50000"/>
              </a:spcBef>
            </a:pPr>
            <a:r>
              <a:rPr lang="en-US" sz="4000" baseline="0">
                <a:solidFill>
                  <a:schemeClr val="tx1"/>
                </a:solidFill>
                <a:effectLst/>
                <a:latin typeface="Arial" panose="020B0604020202020204" pitchFamily="34" charset="0"/>
                <a:ea typeface="Vogue-ExtraBold" pitchFamily="34" charset="0"/>
                <a:cs typeface="Arial" panose="020B0604020202020204" pitchFamily="34" charset="0"/>
              </a:rPr>
              <a:t>Nguồn gốc thức ăn từ thực vật.</a:t>
            </a:r>
            <a:endParaRPr lang="en-US" sz="4000" baseline="0" dirty="0">
              <a:solidFill>
                <a:schemeClr val="tx1"/>
              </a:solidFill>
              <a:effectLst/>
              <a:latin typeface="Arial" panose="020B0604020202020204" pitchFamily="34" charset="0"/>
              <a:ea typeface="Vogue-ExtraBold" pitchFamily="34" charset="0"/>
              <a:cs typeface="Arial" panose="020B0604020202020204" pitchFamily="34" charset="0"/>
            </a:endParaRPr>
          </a:p>
        </p:txBody>
      </p:sp>
      <p:sp>
        <p:nvSpPr>
          <p:cNvPr id="2" name="Arrow: Down 1"/>
          <p:cNvSpPr/>
          <p:nvPr/>
        </p:nvSpPr>
        <p:spPr>
          <a:xfrm>
            <a:off x="3177915" y="2087922"/>
            <a:ext cx="674557" cy="854439"/>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0439"/>
            <a:ext cx="12192000" cy="6847561"/>
          </a:xfrm>
          <a:prstGeom prst="rect">
            <a:avLst/>
          </a:prstGeom>
        </p:spPr>
      </p:pic>
      <p:pic>
        <p:nvPicPr>
          <p:cNvPr id="6"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 y="1717675"/>
            <a:ext cx="12204700" cy="5945505"/>
          </a:xfrm>
          <a:prstGeom prst="rect">
            <a:avLst/>
          </a:prstGeom>
        </p:spPr>
      </p:pic>
      <p:sp>
        <p:nvSpPr>
          <p:cNvPr id="10" name="Text Box 11"/>
          <p:cNvSpPr txBox="1">
            <a:spLocks noChangeArrowheads="1"/>
          </p:cNvSpPr>
          <p:nvPr/>
        </p:nvSpPr>
        <p:spPr bwMode="auto">
          <a:xfrm>
            <a:off x="1314393" y="917890"/>
            <a:ext cx="4739640" cy="845770"/>
          </a:xfrm>
          <a:prstGeom prst="roundRect">
            <a:avLst/>
          </a:prstGeom>
          <a:solidFill>
            <a:schemeClr val="bg1">
              <a:alpha val="69804"/>
            </a:schemeClr>
          </a:solidFill>
          <a:ln w="57150">
            <a:solidFill>
              <a:schemeClr val="accent2">
                <a:lumMod val="50000"/>
              </a:schemeClr>
            </a:solidFill>
            <a:prstDash val="sysDash"/>
          </a:ln>
          <a:effectLst/>
        </p:spPr>
        <p:txBody>
          <a:bodyPr wrap="square" lIns="92754" tIns="46377" rIns="92754" bIns="46377">
            <a:sp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lvl="0" algn="ctr">
              <a:lnSpc>
                <a:spcPct val="110000"/>
              </a:lnSpc>
              <a:spcBef>
                <a:spcPct val="50000"/>
              </a:spcBef>
            </a:pPr>
            <a:r>
              <a:rPr lang="en-US" sz="4000" baseline="0">
                <a:solidFill>
                  <a:prstClr val="black"/>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Dê ăn cỏ</a:t>
            </a:r>
            <a:endPar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endParaRPr>
          </a:p>
        </p:txBody>
      </p:sp>
      <p:sp>
        <p:nvSpPr>
          <p:cNvPr id="7" name="Text Box 11"/>
          <p:cNvSpPr txBox="1">
            <a:spLocks noChangeArrowheads="1"/>
          </p:cNvSpPr>
          <p:nvPr/>
        </p:nvSpPr>
        <p:spPr bwMode="auto">
          <a:xfrm>
            <a:off x="1356360" y="3260300"/>
            <a:ext cx="4739640" cy="1595820"/>
          </a:xfrm>
          <a:prstGeom prst="roundRect">
            <a:avLst/>
          </a:prstGeom>
          <a:solidFill>
            <a:srgbClr val="FFFF00">
              <a:alpha val="69804"/>
            </a:srgbClr>
          </a:solidFill>
          <a:ln w="57150">
            <a:solidFill>
              <a:schemeClr val="accent2">
                <a:lumMod val="50000"/>
              </a:schemeClr>
            </a:solidFill>
            <a:prstDash val="sysDash"/>
          </a:ln>
          <a:effectLst/>
        </p:spPr>
        <p:txBody>
          <a:bodyPr wrap="square" lIns="92754" tIns="46377" rIns="92754" bIns="46377">
            <a:sp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marL="0" marR="0" lvl="0" indent="0" algn="ctr" defTabSz="914400" rtl="0" eaLnBrk="0" fontAlgn="auto" latinLnBrk="0" hangingPunct="0">
              <a:lnSpc>
                <a:spcPct val="110000"/>
              </a:lnSpc>
              <a:spcBef>
                <a:spcPct val="50000"/>
              </a:spcBef>
              <a:spcAft>
                <a:spcPts val="0"/>
              </a:spcAft>
              <a:buClrTx/>
              <a:buSzTx/>
              <a:buFontTx/>
              <a:buNone/>
              <a:defRPr/>
            </a:pPr>
            <a:r>
              <a:rPr kumimoji="0" lang="en-US" sz="4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Nguồn gốc thức ăn từ thực vật.</a:t>
            </a:r>
            <a:endPar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endParaRPr>
          </a:p>
        </p:txBody>
      </p:sp>
      <p:sp>
        <p:nvSpPr>
          <p:cNvPr id="2" name="Arrow: Down 1"/>
          <p:cNvSpPr/>
          <p:nvPr/>
        </p:nvSpPr>
        <p:spPr>
          <a:xfrm>
            <a:off x="3177915" y="1978702"/>
            <a:ext cx="674557" cy="854439"/>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G là cho con dê Véc tơ đồ họa Sữa Hoạ - dê png tải về - Miễn phí trong suốt  Dê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64" b="96923" l="10000" r="90000">
                        <a14:foregroundMark x1="45667" y1="6538" x2="55333" y2="17949"/>
                        <a14:foregroundMark x1="61222" y1="22692" x2="67333" y2="35385"/>
                        <a14:foregroundMark x1="58778" y1="21410" x2="68111" y2="40641"/>
                        <a14:foregroundMark x1="60333" y1="27051" x2="64444" y2="47051"/>
                        <a14:foregroundMark x1="18222" y1="91410" x2="20111" y2="97051"/>
                        <a14:foregroundMark x1="13000" y1="46154" x2="21889" y2="58205"/>
                        <a14:foregroundMark x1="30778" y1="83718" x2="37222" y2="91410"/>
                        <a14:foregroundMark x1="42889" y1="87436" x2="47444" y2="90513"/>
                        <a14:foregroundMark x1="58222" y1="89872" x2="60889" y2="92436"/>
                        <a14:foregroundMark x1="58222" y1="2564" x2="68111" y2="10513"/>
                        <a14:foregroundMark x1="42556" y1="3077" x2="46444" y2="3333"/>
                        <a14:foregroundMark x1="72444" y1="25000" x2="77667" y2="35256"/>
                        <a14:foregroundMark x1="73111" y1="26923" x2="74333" y2="2807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45190" y="595860"/>
            <a:ext cx="791368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pic>
        <p:nvPicPr>
          <p:cNvPr id="14338" name="Picture 2" descr="C:\Users\HP\Desktop\6796226.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 b="91759" l="0" r="99499">
                        <a14:foregroundMark x1="27154" y1="9537" x2="21142" y2="18241"/>
                        <a14:foregroundMark x1="41784" y1="9815" x2="47595" y2="22870"/>
                        <a14:foregroundMark x1="10521" y1="27130" x2="20942" y2="34259"/>
                        <a14:foregroundMark x1="48798" y1="28889" x2="22545" y2="41574"/>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544830"/>
            <a:ext cx="6337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1209675" y="1060450"/>
            <a:ext cx="4251325" cy="1603036"/>
          </a:xfrm>
          <a:prstGeom prst="roundRect">
            <a:avLst/>
          </a:prstGeom>
          <a:solidFill>
            <a:schemeClr val="bg1">
              <a:alpha val="69804"/>
            </a:schemeClr>
          </a:solidFill>
          <a:ln w="57150">
            <a:solidFill>
              <a:schemeClr val="accent2">
                <a:lumMod val="50000"/>
              </a:schemeClr>
            </a:solidFill>
            <a:prstDash val="sysDash"/>
          </a:ln>
          <a:effectLst/>
        </p:spPr>
        <p:txBody>
          <a:bodyPr wrap="square" lIns="92754" tIns="46377" rIns="92754" bIns="46377">
            <a:sp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marL="0" marR="0" lvl="0" indent="0" algn="ctr" defTabSz="914400" rtl="0" eaLnBrk="0" fontAlgn="auto" latinLnBrk="0" hangingPunct="0">
              <a:lnSpc>
                <a:spcPct val="110000"/>
              </a:lnSpc>
              <a:spcBef>
                <a:spcPct val="50000"/>
              </a:spcBef>
              <a:spcAft>
                <a:spcPts val="0"/>
              </a:spcAft>
              <a:buClrTx/>
              <a:buSzTx/>
              <a:buFontTx/>
              <a:buNone/>
              <a:defRPr/>
            </a:pPr>
            <a:r>
              <a:rPr kumimoji="0" lang="en-US" sz="4000" i="0" u="none" strike="noStrike" kern="1200" cap="none" spc="0" normalizeH="0" baseline="0" noProof="0" dirty="0" err="1">
                <a:ln>
                  <a:noFill/>
                </a:ln>
                <a:solidFill>
                  <a:prstClr val="black">
                    <a:lumMod val="95000"/>
                  </a:prstClr>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Cá</a:t>
            </a:r>
            <a:r>
              <a:rPr kumimoji="0" lang="en-US" sz="4000" i="0" u="none" strike="noStrike" kern="1200" cap="none" spc="0" normalizeH="0" baseline="0" noProof="0" dirty="0">
                <a:ln>
                  <a:noFill/>
                </a:ln>
                <a:solidFill>
                  <a:prstClr val="black">
                    <a:lumMod val="95000"/>
                  </a:prstClr>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lumMod val="95000"/>
                  </a:prstClr>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mập</a:t>
            </a:r>
            <a:r>
              <a:rPr kumimoji="0" lang="en-US" sz="4000" i="0" u="none" strike="noStrike" kern="1200" cap="none" spc="0" normalizeH="0" baseline="0" noProof="0" dirty="0">
                <a:ln>
                  <a:noFill/>
                </a:ln>
                <a:solidFill>
                  <a:prstClr val="black">
                    <a:lumMod val="95000"/>
                  </a:prstClr>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ăn loài cá nhỏ khác</a:t>
            </a:r>
            <a:endParaRPr kumimoji="0" lang="en-US" sz="4000" i="0" u="none" strike="noStrike" kern="1200" cap="none" spc="0" normalizeH="0" baseline="0" noProof="0" dirty="0">
              <a:ln>
                <a:noFill/>
              </a:ln>
              <a:solidFill>
                <a:prstClr val="black">
                  <a:lumMod val="95000"/>
                </a:prstClr>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endParaRPr>
          </a:p>
        </p:txBody>
      </p:sp>
      <p:sp>
        <p:nvSpPr>
          <p:cNvPr id="5" name="Text Box 11"/>
          <p:cNvSpPr txBox="1">
            <a:spLocks noChangeArrowheads="1"/>
          </p:cNvSpPr>
          <p:nvPr/>
        </p:nvSpPr>
        <p:spPr bwMode="auto">
          <a:xfrm>
            <a:off x="1036320" y="4163695"/>
            <a:ext cx="4598035" cy="1603036"/>
          </a:xfrm>
          <a:prstGeom prst="roundRect">
            <a:avLst/>
          </a:prstGeom>
          <a:solidFill>
            <a:srgbClr val="FFFF00">
              <a:alpha val="69804"/>
            </a:srgbClr>
          </a:solidFill>
          <a:ln w="57150">
            <a:solidFill>
              <a:schemeClr val="accent2">
                <a:lumMod val="50000"/>
              </a:schemeClr>
            </a:solidFill>
            <a:prstDash val="sysDash"/>
          </a:ln>
          <a:effectLst/>
        </p:spPr>
        <p:txBody>
          <a:bodyPr wrap="square" lIns="92754" tIns="46377" rIns="92754" bIns="46377">
            <a:sp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marL="0" marR="0" lvl="0" indent="0" algn="ctr" defTabSz="914400" rtl="0" eaLnBrk="0" fontAlgn="auto" latinLnBrk="0" hangingPunct="0">
              <a:lnSpc>
                <a:spcPct val="110000"/>
              </a:lnSpc>
              <a:spcBef>
                <a:spcPct val="50000"/>
              </a:spcBef>
              <a:spcAft>
                <a:spcPts val="0"/>
              </a:spcAft>
              <a:buClrTx/>
              <a:buSzTx/>
              <a:buFontTx/>
              <a:buNone/>
              <a:defRPr/>
            </a:pPr>
            <a:r>
              <a:rPr kumimoji="0" lang="en-US" sz="400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Nguồn gốc thức ăn từ </a:t>
            </a:r>
            <a:r>
              <a:rPr lang="en-US" sz="4000" baseline="0">
                <a:solidFill>
                  <a:prstClr val="black"/>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động </a:t>
            </a:r>
            <a:r>
              <a:rPr kumimoji="0" lang="en-US" sz="400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vật.</a:t>
            </a:r>
            <a:endPar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endParaRPr>
          </a:p>
        </p:txBody>
      </p:sp>
      <p:sp>
        <p:nvSpPr>
          <p:cNvPr id="6" name="Arrow: Down 5"/>
          <p:cNvSpPr/>
          <p:nvPr/>
        </p:nvSpPr>
        <p:spPr>
          <a:xfrm>
            <a:off x="3047365" y="2968472"/>
            <a:ext cx="575872" cy="890041"/>
          </a:xfrm>
          <a:prstGeom prst="downArrow">
            <a:avLst/>
          </a:prstGeom>
          <a:gradFill>
            <a:gsLst>
              <a:gs pos="0">
                <a:srgbClr val="14CD68"/>
              </a:gs>
              <a:gs pos="100000">
                <a:srgbClr val="0B6E38"/>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pic>
        <p:nvPicPr>
          <p:cNvPr id="13314" name="Picture 2" descr="C:\Users\HP\Desktop\cc872f05dadd3c8b13080b8ed5273a19.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262" l="301" r="96692">
                        <a14:foregroundMark x1="24060" y1="7754" x2="54737" y2="34225"/>
                        <a14:foregroundMark x1="60000" y1="93182" x2="76391" y2="92246"/>
                        <a14:foregroundMark x1="40902" y1="41979" x2="30977" y2="84626"/>
                        <a14:foregroundMark x1="29624" y1="14037" x2="26617" y2="37834"/>
                        <a14:foregroundMark x1="25414" y1="15241" x2="25414" y2="25267"/>
                        <a14:foregroundMark x1="54586" y1="13235" x2="52932" y2="26872"/>
                        <a14:foregroundMark x1="33083" y1="30615" x2="52331" y2="30615"/>
                        <a14:foregroundMark x1="43308" y1="38904" x2="53083" y2="50802"/>
                        <a14:foregroundMark x1="40602" y1="38636" x2="50977" y2="39171"/>
                      </a14:backgroundRemoval>
                    </a14:imgEffect>
                  </a14:imgLayer>
                </a14:imgProps>
              </a:ext>
              <a:ext uri="{28A0092B-C50C-407E-A947-70E740481C1C}">
                <a14:useLocalDpi xmlns:a14="http://schemas.microsoft.com/office/drawing/2010/main" val="0"/>
              </a:ext>
            </a:extLst>
          </a:blip>
          <a:srcRect/>
          <a:stretch>
            <a:fillRect/>
          </a:stretch>
        </p:blipFill>
        <p:spPr bwMode="auto">
          <a:xfrm>
            <a:off x="6232651" y="432905"/>
            <a:ext cx="5563110" cy="6257453"/>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218440" y="280670"/>
            <a:ext cx="6619240" cy="1930400"/>
          </a:xfrm>
          <a:prstGeom prst="roundRect">
            <a:avLst/>
          </a:prstGeom>
          <a:solidFill>
            <a:schemeClr val="tx2">
              <a:lumMod val="40000"/>
              <a:lumOff val="60000"/>
              <a:alpha val="70000"/>
            </a:schemeClr>
          </a:solidFill>
          <a:ln w="57150">
            <a:solidFill>
              <a:schemeClr val="accent2">
                <a:lumMod val="50000"/>
              </a:schemeClr>
            </a:solidFill>
            <a:prstDash val="sysDash"/>
          </a:ln>
          <a:effectLst/>
        </p:spPr>
        <p:txBody>
          <a:bodyPr wrap="square" lIns="92754" tIns="46377" rIns="92754" bIns="46377">
            <a:no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marL="0" marR="0" lvl="0" indent="0" algn="ctr" defTabSz="914400" rtl="0" eaLnBrk="0" fontAlgn="auto" latinLnBrk="0" hangingPunct="0">
              <a:lnSpc>
                <a:spcPct val="130000"/>
              </a:lnSpc>
              <a:spcBef>
                <a:spcPct val="20000"/>
              </a:spcBef>
              <a:spcAft>
                <a:spcPts val="0"/>
              </a:spcAft>
              <a:buClrTx/>
              <a:buSzTx/>
              <a:buFontTx/>
              <a:buNone/>
              <a:defRPr/>
            </a:pPr>
            <a:r>
              <a:rPr kumimoji="0" lang="en-US" sz="5400"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Rắn ăn ếch, côn trùng</a:t>
            </a:r>
            <a:endParaRPr kumimoji="0" lang="en-US" sz="5400"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endParaRPr>
          </a:p>
        </p:txBody>
      </p:sp>
      <p:sp>
        <p:nvSpPr>
          <p:cNvPr id="5" name="Text Box 11"/>
          <p:cNvSpPr txBox="1">
            <a:spLocks noChangeArrowheads="1"/>
          </p:cNvSpPr>
          <p:nvPr/>
        </p:nvSpPr>
        <p:spPr bwMode="auto">
          <a:xfrm>
            <a:off x="807720" y="3643630"/>
            <a:ext cx="4658995" cy="1603044"/>
          </a:xfrm>
          <a:prstGeom prst="roundRect">
            <a:avLst/>
          </a:prstGeom>
          <a:solidFill>
            <a:srgbClr val="FFFF00">
              <a:alpha val="69804"/>
            </a:srgbClr>
          </a:solidFill>
          <a:ln w="57150">
            <a:solidFill>
              <a:schemeClr val="accent2">
                <a:lumMod val="50000"/>
              </a:schemeClr>
            </a:solidFill>
            <a:prstDash val="sysDash"/>
          </a:ln>
          <a:effectLst/>
        </p:spPr>
        <p:txBody>
          <a:bodyPr wrap="square" lIns="92754" tIns="46377" rIns="92754" bIns="46377">
            <a:sp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marL="0" marR="0" lvl="0" indent="0" algn="ctr" defTabSz="914400" rtl="0" eaLnBrk="0" fontAlgn="auto" latinLnBrk="0" hangingPunct="0">
              <a:lnSpc>
                <a:spcPct val="110000"/>
              </a:lnSpc>
              <a:spcBef>
                <a:spcPct val="50000"/>
              </a:spcBef>
              <a:spcAft>
                <a:spcPts val="0"/>
              </a:spcAft>
              <a:buClrTx/>
              <a:buSzTx/>
              <a:buFontTx/>
              <a:buNone/>
              <a:defRPr/>
            </a:pPr>
            <a:r>
              <a:rPr kumimoji="0" lang="en-US" sz="400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Nguồn gốc thức ăn từ </a:t>
            </a:r>
            <a:r>
              <a:rPr lang="en-US" sz="4000" baseline="0">
                <a:solidFill>
                  <a:prstClr val="black"/>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động </a:t>
            </a:r>
            <a:r>
              <a:rPr kumimoji="0" lang="en-US" sz="400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vật.</a:t>
            </a:r>
            <a:endPar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endParaRPr>
          </a:p>
        </p:txBody>
      </p:sp>
      <p:sp>
        <p:nvSpPr>
          <p:cNvPr id="6" name="Arrow: Down 5"/>
          <p:cNvSpPr/>
          <p:nvPr/>
        </p:nvSpPr>
        <p:spPr>
          <a:xfrm>
            <a:off x="2765444" y="2482176"/>
            <a:ext cx="575872" cy="890041"/>
          </a:xfrm>
          <a:prstGeom prst="downArrow">
            <a:avLst/>
          </a:prstGeom>
          <a:gradFill>
            <a:gsLst>
              <a:gs pos="0">
                <a:srgbClr val="14CD68"/>
              </a:gs>
              <a:gs pos="100000">
                <a:srgbClr val="035C7D"/>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pic>
        <p:nvPicPr>
          <p:cNvPr id="3" name="Picture 3" descr="C:\Users\HP\Desktop\4-49286_drawing-clipart-hen-drawing-hen-transparent-free-for.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94" b="99081" l="6333" r="97333"/>
                    </a14:imgEffect>
                  </a14:imgLayer>
                </a14:imgProps>
              </a:ext>
              <a:ext uri="{28A0092B-C50C-407E-A947-70E740481C1C}">
                <a14:useLocalDpi xmlns:a14="http://schemas.microsoft.com/office/drawing/2010/main" val="0"/>
              </a:ext>
            </a:extLst>
          </a:blip>
          <a:srcRect/>
          <a:stretch>
            <a:fillRect/>
          </a:stretch>
        </p:blipFill>
        <p:spPr bwMode="auto">
          <a:xfrm>
            <a:off x="5839543" y="844850"/>
            <a:ext cx="7965992" cy="577977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335280" y="1151255"/>
            <a:ext cx="6943725" cy="852888"/>
          </a:xfrm>
          <a:prstGeom prst="roundRect">
            <a:avLst/>
          </a:prstGeom>
          <a:solidFill>
            <a:srgbClr val="F4B183">
              <a:alpha val="69804"/>
            </a:srgbClr>
          </a:solidFill>
          <a:ln w="57150">
            <a:solidFill>
              <a:schemeClr val="accent2">
                <a:lumMod val="50000"/>
              </a:schemeClr>
            </a:solidFill>
            <a:prstDash val="sysDash"/>
          </a:ln>
          <a:effectLst/>
        </p:spPr>
        <p:txBody>
          <a:bodyPr wrap="square" lIns="92754" tIns="46377" rIns="92754" bIns="46377">
            <a:sp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algn="ctr">
              <a:lnSpc>
                <a:spcPct val="110000"/>
              </a:lnSpc>
              <a:spcBef>
                <a:spcPct val="50000"/>
              </a:spcBef>
            </a:pPr>
            <a:r>
              <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Con </a:t>
            </a:r>
            <a:r>
              <a:rPr lang="en-US" sz="4000" baseline="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gà</a:t>
            </a:r>
            <a:r>
              <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4000" baseline="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ăn</a:t>
            </a:r>
            <a:r>
              <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4000" baseline="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thóc</a:t>
            </a:r>
            <a:r>
              <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sâu</a:t>
            </a:r>
            <a:endPar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endParaRPr>
          </a:p>
        </p:txBody>
      </p:sp>
      <p:sp>
        <p:nvSpPr>
          <p:cNvPr id="5" name="Text Box 11"/>
          <p:cNvSpPr txBox="1">
            <a:spLocks noChangeArrowheads="1"/>
          </p:cNvSpPr>
          <p:nvPr/>
        </p:nvSpPr>
        <p:spPr bwMode="auto">
          <a:xfrm>
            <a:off x="691515" y="3845560"/>
            <a:ext cx="6452870" cy="1603104"/>
          </a:xfrm>
          <a:prstGeom prst="roundRect">
            <a:avLst/>
          </a:prstGeom>
          <a:solidFill>
            <a:srgbClr val="FFFF00">
              <a:alpha val="69804"/>
            </a:srgbClr>
          </a:solidFill>
          <a:ln w="57150">
            <a:solidFill>
              <a:schemeClr val="accent2">
                <a:lumMod val="50000"/>
              </a:schemeClr>
            </a:solidFill>
            <a:prstDash val="sysDash"/>
          </a:ln>
          <a:effectLst/>
        </p:spPr>
        <p:txBody>
          <a:bodyPr wrap="square" lIns="92754" tIns="46377" rIns="92754" bIns="46377">
            <a:sp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marL="0" marR="0" lvl="0" indent="0" algn="ctr" defTabSz="914400" rtl="0" eaLnBrk="0" fontAlgn="auto" latinLnBrk="0" hangingPunct="0">
              <a:lnSpc>
                <a:spcPct val="110000"/>
              </a:lnSpc>
              <a:spcBef>
                <a:spcPct val="50000"/>
              </a:spcBef>
              <a:spcAft>
                <a:spcPts val="0"/>
              </a:spcAft>
              <a:buClrTx/>
              <a:buSzTx/>
              <a:buFontTx/>
              <a:buNone/>
              <a:defRPr/>
            </a:pPr>
            <a:r>
              <a:rPr kumimoji="0" lang="en-US" sz="4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Nguồn gốc thức ăn từ thực vật, động vật.</a:t>
            </a:r>
            <a:endPar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endParaRPr>
          </a:p>
        </p:txBody>
      </p:sp>
      <p:sp>
        <p:nvSpPr>
          <p:cNvPr id="6" name="Arrow: Down 5"/>
          <p:cNvSpPr/>
          <p:nvPr/>
        </p:nvSpPr>
        <p:spPr>
          <a:xfrm>
            <a:off x="3473450" y="2651649"/>
            <a:ext cx="575872" cy="890041"/>
          </a:xfrm>
          <a:prstGeom prst="downArrow">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pic>
        <p:nvPicPr>
          <p:cNvPr id="11266" name="Picture 2" descr="C:\Users\HP\Desktop\1699836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222" l="0" r="100000">
                        <a14:foregroundMark x1="34884" y1="12222" x2="34884" y2="20926"/>
                        <a14:foregroundMark x1="36525" y1="10926" x2="38577" y2="23981"/>
                        <a14:foregroundMark x1="56635" y1="18889" x2="51300" y2="22407"/>
                        <a14:foregroundMark x1="68673" y1="26204" x2="63748" y2="33981"/>
                        <a14:foregroundMark x1="7934" y1="45741" x2="45417" y2="61296"/>
                        <a14:foregroundMark x1="76607" y1="78889" x2="65116" y2="86481"/>
                        <a14:backgroundMark x1="21477" y1="26481" x2="24350" y2="27315"/>
                        <a14:backgroundMark x1="21477" y1="30926" x2="22435" y2="31111"/>
                      </a14:backgroundRemoval>
                    </a14:imgEffect>
                  </a14:imgLayer>
                </a14:imgProps>
              </a:ext>
              <a:ext uri="{28A0092B-C50C-407E-A947-70E740481C1C}">
                <a14:useLocalDpi xmlns:a14="http://schemas.microsoft.com/office/drawing/2010/main" val="0"/>
              </a:ext>
            </a:extLst>
          </a:blip>
          <a:srcRect/>
          <a:stretch>
            <a:fillRect/>
          </a:stretch>
        </p:blipFill>
        <p:spPr bwMode="auto">
          <a:xfrm>
            <a:off x="6675120" y="-285870"/>
            <a:ext cx="5227320" cy="7722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412750" y="1769745"/>
            <a:ext cx="5131435" cy="1954530"/>
          </a:xfrm>
          <a:prstGeom prst="roundRect">
            <a:avLst/>
          </a:prstGeom>
          <a:solidFill>
            <a:srgbClr val="F4B183">
              <a:alpha val="69804"/>
            </a:srgbClr>
          </a:solidFill>
          <a:ln w="57150">
            <a:solidFill>
              <a:schemeClr val="accent2">
                <a:lumMod val="50000"/>
              </a:schemeClr>
            </a:solidFill>
            <a:prstDash val="sysDash"/>
          </a:ln>
          <a:effectLst/>
        </p:spPr>
        <p:txBody>
          <a:bodyPr wrap="square" lIns="92754" tIns="46377" rIns="92754" bIns="46377">
            <a:no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algn="ctr">
              <a:lnSpc>
                <a:spcPct val="110000"/>
              </a:lnSpc>
              <a:spcBef>
                <a:spcPct val="50000"/>
              </a:spcBef>
            </a:pPr>
            <a:r>
              <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4000" baseline="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Chim</a:t>
            </a:r>
            <a:r>
              <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4000" baseline="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gõ</a:t>
            </a:r>
            <a:r>
              <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4000" baseline="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kiến </a:t>
            </a:r>
            <a:r>
              <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ăn </a:t>
            </a:r>
            <a:r>
              <a:rPr lang="en-US" sz="4000" baseline="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sâu</a:t>
            </a:r>
            <a:r>
              <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4000" baseline="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bọ</a:t>
            </a:r>
            <a:r>
              <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4000" baseline="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côn</a:t>
            </a:r>
            <a:r>
              <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4000" baseline="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trùng</a:t>
            </a:r>
            <a:r>
              <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a:t>
            </a:r>
            <a:endParaRPr lang="en-US" sz="4000" baseline="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pic>
        <p:nvPicPr>
          <p:cNvPr id="8" name="Picture 2" descr="C:\Users\HP\Desktop\pngtree_vector-school-bus-full_3576217-e1576816394868-removebg-preview.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95833" l="1473" r="92962"/>
                    </a14:imgEffect>
                  </a14:imgLayer>
                </a14:imgProps>
              </a:ext>
              <a:ext uri="{28A0092B-C50C-407E-A947-70E740481C1C}">
                <a14:useLocalDpi xmlns:a14="http://schemas.microsoft.com/office/drawing/2010/main" val="0"/>
              </a:ext>
            </a:extLst>
          </a:blip>
          <a:srcRect/>
          <a:stretch>
            <a:fillRect/>
          </a:stretch>
        </p:blipFill>
        <p:spPr bwMode="auto">
          <a:xfrm>
            <a:off x="-6523030" y="1315005"/>
            <a:ext cx="8278083" cy="5527755"/>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6"/>
          <p:cNvSpPr/>
          <p:nvPr/>
        </p:nvSpPr>
        <p:spPr>
          <a:xfrm>
            <a:off x="1850089" y="744082"/>
            <a:ext cx="8722995" cy="1445260"/>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p>
            <a:r>
              <a:rPr lang="en-US" altLang="zh-CN" sz="8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1. Khởi động</a:t>
            </a:r>
            <a:endParaRPr lang="en-US" altLang="zh-CN" sz="8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endParaRPr>
          </a:p>
        </p:txBody>
      </p:sp>
      <p:pic>
        <p:nvPicPr>
          <p:cNvPr id="21" name="图片 7"/>
          <p:cNvPicPr>
            <a:picLocks noChangeAspect="1"/>
          </p:cNvPicPr>
          <p:nvPr/>
        </p:nvPicPr>
        <p:blipFill>
          <a:blip r:embed="rId5"/>
          <a:stretch>
            <a:fillRect/>
          </a:stretch>
        </p:blipFill>
        <p:spPr>
          <a:xfrm>
            <a:off x="10412320" y="257175"/>
            <a:ext cx="1302570" cy="16755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63" presetClass="path" presetSubtype="0" accel="50000" decel="50000" fill="hold" nodeType="withEffect">
                                  <p:stCondLst>
                                    <p:cond delay="0"/>
                                  </p:stCondLst>
                                  <p:childTnLst>
                                    <p:animMotion origin="layout" path="M 2.70833E-6 4.07407E-6 L 0.51718 0.025 " pathEditMode="relative" rAng="0" ptsTypes="AA">
                                      <p:cBhvr>
                                        <p:cTn id="9" dur="2000" fill="hold"/>
                                        <p:tgtEl>
                                          <p:spTgt spid="8"/>
                                        </p:tgtEl>
                                        <p:attrNameLst>
                                          <p:attrName>ppt_x</p:attrName>
                                          <p:attrName>ppt_y</p:attrName>
                                        </p:attrNameLst>
                                      </p:cBhvr>
                                      <p:rCtr x="25859" y="1250"/>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600"/>
                                        <p:tgtEl>
                                          <p:spTgt spid="21"/>
                                        </p:tgtEl>
                                      </p:cBhvr>
                                    </p:animEffect>
                                  </p:childTnLst>
                                </p:cTn>
                              </p:par>
                              <p:par>
                                <p:cTn id="14" presetID="63" presetClass="path" presetSubtype="0" accel="50000" decel="50000" fill="hold" nodeType="withEffect">
                                  <p:stCondLst>
                                    <p:cond delay="0"/>
                                  </p:stCondLst>
                                  <p:childTnLst>
                                    <p:animMotion origin="layout" path="M -0.87487 -0.01621 L 5E-6 2.59259E-6 " pathEditMode="relative" rAng="0" ptsTypes="AA">
                                      <p:cBhvr>
                                        <p:cTn id="15" dur="3000" fill="hold"/>
                                        <p:tgtEl>
                                          <p:spTgt spid="21"/>
                                        </p:tgtEl>
                                        <p:attrNameLst>
                                          <p:attrName>ppt_x</p:attrName>
                                          <p:attrName>ppt_y</p:attrName>
                                        </p:attrNameLst>
                                      </p:cBhvr>
                                      <p:rCtr x="43737" y="810"/>
                                    </p:animMotion>
                                  </p:childTnLst>
                                </p:cTn>
                              </p:par>
                              <p:par>
                                <p:cTn id="16" presetID="0" presetClass="entr" presetSubtype="0" fill="hold" grpId="0" nodeType="withEffect">
                                  <p:stCondLst>
                                    <p:cond delay="0"/>
                                  </p:stCondLst>
                                  <p:iterate type="lt">
                                    <p:tmPct val="16667"/>
                                  </p:iterate>
                                  <p:childTnLst>
                                    <p:set>
                                      <p:cBhvr>
                                        <p:cTn id="17" dur="1000" fill="hold">
                                          <p:stCondLst>
                                            <p:cond delay="0"/>
                                          </p:stCondLst>
                                        </p:cTn>
                                        <p:tgtEl>
                                          <p:spTgt spid="20"/>
                                        </p:tgtEl>
                                        <p:attrNameLst>
                                          <p:attrName>style.visibility</p:attrName>
                                        </p:attrNameLst>
                                      </p:cBhvr>
                                      <p:to>
                                        <p:strVal val="visible"/>
                                      </p:to>
                                    </p:set>
                                    <p:anim to="" calcmode="lin" valueType="num">
                                      <p:cBhvr>
                                        <p:cTn id="18" dur="1000" fill="hold">
                                          <p:stCondLst>
                                            <p:cond delay="0"/>
                                          </p:stCondLst>
                                        </p:cTn>
                                        <p:tgtEl>
                                          <p:spTgt spid="20"/>
                                        </p:tgtEl>
                                        <p:attrNameLst>
                                          <p:attrName>ppt_h</p:attrName>
                                        </p:attrNameLst>
                                      </p:cBhvr>
                                      <p:tavLst>
                                        <p:tav tm="0" fmla="#ppt_h-#ppt_h*((1.5-1.5*$)^3-(1.5-1.5*$)^2)">
                                          <p:val>
                                            <p:fltVal val="0"/>
                                          </p:val>
                                        </p:tav>
                                        <p:tav tm="100000">
                                          <p:val>
                                            <p:fltVal val="1"/>
                                          </p:val>
                                        </p:tav>
                                      </p:tavLst>
                                    </p:anim>
                                    <p:anim to="" calcmode="lin" valueType="num">
                                      <p:cBhvr>
                                        <p:cTn id="19" dur="1000" fill="hold">
                                          <p:stCondLst>
                                            <p:cond delay="0"/>
                                          </p:stCondLst>
                                        </p:cTn>
                                        <p:tgtEl>
                                          <p:spTgt spid="20"/>
                                        </p:tgtEl>
                                        <p:attrNameLst>
                                          <p:attrName>ppt_w</p:attrName>
                                        </p:attrNameLst>
                                      </p:cBhvr>
                                      <p:tavLst>
                                        <p:tav tm="0" fmla="#ppt_w-#ppt_w*((1.5-1.5*$)^3-(1.5-1.5*$)^2)">
                                          <p:val>
                                            <p:fltVal val="0"/>
                                          </p:val>
                                        </p:tav>
                                        <p:tav tm="100000">
                                          <p:val>
                                            <p:fltVal val="1"/>
                                          </p:val>
                                        </p:tav>
                                      </p:tavLst>
                                    </p:anim>
                                  </p:childTnLst>
                                </p:cTn>
                              </p:par>
                              <p:par>
                                <p:cTn id="20" presetID="2" presetClass="exit" presetSubtype="4" fill="hold" nodeType="withEffect">
                                  <p:stCondLst>
                                    <p:cond delay="3000"/>
                                  </p:stCondLst>
                                  <p:childTnLst>
                                    <p:anim calcmode="lin" valueType="num">
                                      <p:cBhvr additive="base">
                                        <p:cTn id="21" dur="500"/>
                                        <p:tgtEl>
                                          <p:spTgt spid="21"/>
                                        </p:tgtEl>
                                        <p:attrNameLst>
                                          <p:attrName>ppt_x</p:attrName>
                                        </p:attrNameLst>
                                      </p:cBhvr>
                                      <p:tavLst>
                                        <p:tav tm="0">
                                          <p:val>
                                            <p:strVal val="ppt_x"/>
                                          </p:val>
                                        </p:tav>
                                        <p:tav tm="100000">
                                          <p:val>
                                            <p:strVal val="ppt_x"/>
                                          </p:val>
                                        </p:tav>
                                      </p:tavLst>
                                    </p:anim>
                                    <p:anim calcmode="lin" valueType="num">
                                      <p:cBhvr additive="base">
                                        <p:cTn id="22" dur="500"/>
                                        <p:tgtEl>
                                          <p:spTgt spid="21"/>
                                        </p:tgtEl>
                                        <p:attrNameLst>
                                          <p:attrName>ppt_y</p:attrName>
                                        </p:attrNameLst>
                                      </p:cBhvr>
                                      <p:tavLst>
                                        <p:tav tm="0">
                                          <p:val>
                                            <p:strVal val="ppt_y"/>
                                          </p:val>
                                        </p:tav>
                                        <p:tav tm="100000">
                                          <p:val>
                                            <p:strVal val="1+ppt_h/2"/>
                                          </p:val>
                                        </p:tav>
                                      </p:tavLst>
                                    </p:anim>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pic>
        <p:nvPicPr>
          <p:cNvPr id="12290" name="Picture 2" descr="C:\Users\HP\Desktop\cartoon-happy-squirrel_160606-276.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3003" y1="23034" x2="90575" y2="19944"/>
                        <a14:foregroundMark x1="41054" y1="11236" x2="43930" y2="7865"/>
                        <a14:foregroundMark x1="58626" y1="22472" x2="59265" y2="29494"/>
                        <a14:foregroundMark x1="30192" y1="22472" x2="44569" y2="26124"/>
                        <a14:foregroundMark x1="37859" y1="18539" x2="31789" y2="30618"/>
                      </a14:backgroundRemoval>
                    </a14:imgEffect>
                  </a14:imgLayer>
                </a14:imgProps>
              </a:ext>
              <a:ext uri="{28A0092B-C50C-407E-A947-70E740481C1C}">
                <a14:useLocalDpi xmlns:a14="http://schemas.microsoft.com/office/drawing/2010/main" val="0"/>
              </a:ext>
            </a:extLst>
          </a:blip>
          <a:srcRect/>
          <a:stretch>
            <a:fillRect/>
          </a:stretch>
        </p:blipFill>
        <p:spPr bwMode="auto">
          <a:xfrm>
            <a:off x="5951220" y="701040"/>
            <a:ext cx="4770120" cy="5425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308610" y="2390775"/>
            <a:ext cx="5397500" cy="1754505"/>
          </a:xfrm>
          <a:prstGeom prst="roundRect">
            <a:avLst/>
          </a:prstGeom>
          <a:solidFill>
            <a:srgbClr val="F4B183">
              <a:alpha val="69804"/>
            </a:srgbClr>
          </a:solidFill>
          <a:ln w="57150">
            <a:solidFill>
              <a:schemeClr val="accent2">
                <a:lumMod val="50000"/>
              </a:schemeClr>
            </a:solidFill>
            <a:prstDash val="sysDash"/>
          </a:ln>
          <a:effectLst/>
        </p:spPr>
        <p:txBody>
          <a:bodyPr wrap="square" lIns="92754" tIns="46377" rIns="92754" bIns="46377">
            <a:no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algn="ctr">
              <a:lnSpc>
                <a:spcPct val="110000"/>
              </a:lnSpc>
              <a:spcBef>
                <a:spcPct val="50000"/>
              </a:spcBef>
            </a:pPr>
            <a:r>
              <a:rPr lang="en-US" sz="54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Sóc</a:t>
            </a:r>
            <a:r>
              <a:rPr lang="en-US" sz="54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54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ăn</a:t>
            </a:r>
            <a:r>
              <a:rPr lang="en-US" sz="54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t</a:t>
            </a:r>
            <a:r>
              <a:rPr lang="en-US" sz="54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rái</a:t>
            </a:r>
            <a:r>
              <a:rPr lang="en-US" sz="54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54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cây</a:t>
            </a:r>
            <a:r>
              <a:rPr lang="en-US" sz="54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54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hạt</a:t>
            </a:r>
            <a:r>
              <a:rPr lang="en-US" sz="54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54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bắp</a:t>
            </a:r>
            <a:r>
              <a:rPr lang="en-US" sz="54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54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hạt</a:t>
            </a:r>
            <a:r>
              <a:rPr lang="en-US" sz="54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54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dẻ</a:t>
            </a:r>
            <a:r>
              <a:rPr lang="en-US" sz="54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54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củ</a:t>
            </a:r>
            <a:r>
              <a:rPr lang="en-US" sz="54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54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sắn</a:t>
            </a:r>
            <a:r>
              <a:rPr lang="en-US" sz="54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a:t>
            </a:r>
            <a:endParaRPr lang="en-US" sz="54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0439"/>
            <a:ext cx="12192000" cy="6847561"/>
          </a:xfrm>
          <a:prstGeom prst="rect">
            <a:avLst/>
          </a:prstGeom>
        </p:spPr>
      </p:pic>
      <p:pic>
        <p:nvPicPr>
          <p:cNvPr id="6"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0595"/>
            <a:ext cx="12192000" cy="5945505"/>
          </a:xfrm>
          <a:prstGeom prst="rect">
            <a:avLst/>
          </a:prstGeom>
        </p:spPr>
      </p:pic>
      <p:sp>
        <p:nvSpPr>
          <p:cNvPr id="10" name="Text Box 11"/>
          <p:cNvSpPr txBox="1">
            <a:spLocks noChangeArrowheads="1"/>
          </p:cNvSpPr>
          <p:nvPr/>
        </p:nvSpPr>
        <p:spPr bwMode="auto">
          <a:xfrm>
            <a:off x="603885" y="1704975"/>
            <a:ext cx="4608195" cy="1723390"/>
          </a:xfrm>
          <a:prstGeom prst="roundRect">
            <a:avLst/>
          </a:prstGeom>
          <a:solidFill>
            <a:srgbClr val="F4B183">
              <a:alpha val="69804"/>
            </a:srgbClr>
          </a:solidFill>
          <a:ln w="57150">
            <a:solidFill>
              <a:schemeClr val="accent2">
                <a:lumMod val="50000"/>
              </a:schemeClr>
            </a:solidFill>
            <a:prstDash val="sysDash"/>
          </a:ln>
          <a:effectLst/>
        </p:spPr>
        <p:txBody>
          <a:bodyPr wrap="square" lIns="92754" tIns="46377" rIns="92754" bIns="46377">
            <a:no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marL="0" marR="0" lvl="0" indent="0" algn="ctr" defTabSz="914400" rtl="0" eaLnBrk="0" fontAlgn="auto" latinLnBrk="0" hangingPunct="0">
              <a:lnSpc>
                <a:spcPct val="110000"/>
              </a:lnSpc>
              <a:spcBef>
                <a:spcPct val="50000"/>
              </a:spcBef>
              <a:spcAft>
                <a:spcPts val="0"/>
              </a:spcAft>
              <a:buClrTx/>
              <a:buSzTx/>
              <a:buFontTx/>
              <a:buNone/>
              <a:defRPr/>
            </a:pP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Con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hươu cao cổ ăn</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lá</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cây</a:t>
            </a:r>
            <a:endPar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endParaRPr>
          </a:p>
        </p:txBody>
      </p:sp>
      <p:pic>
        <p:nvPicPr>
          <p:cNvPr id="27" name="Picture 2" descr="C:\Users\HP\Desktop\26112814.jpg"/>
          <p:cNvPicPr preferRelativeResize="0">
            <a:picLocks noChangeAspect="1" noChangeArrowheads="1"/>
          </p:cNvPicPr>
          <p:nvPr/>
        </p:nvPicPr>
        <p:blipFill rotWithShape="1">
          <a:blip r:embed="rId3" cstate="print">
            <a:extLst>
              <a:ext uri="{28A0092B-C50C-407E-A947-70E740481C1C}">
                <a14:useLocalDpi xmlns:a14="http://schemas.microsoft.com/office/drawing/2010/main" val="0"/>
              </a:ext>
            </a:extLst>
          </a:blip>
          <a:srcRect l="4164" r="4452" b="15157"/>
          <a:stretch>
            <a:fillRect/>
          </a:stretch>
        </p:blipFill>
        <p:spPr bwMode="auto">
          <a:xfrm>
            <a:off x="6248400" y="445770"/>
            <a:ext cx="5497195" cy="5216525"/>
          </a:xfrm>
          <a:prstGeom prst="rect">
            <a:avLst/>
          </a:prstGeom>
          <a:ln w="190500" cap="rnd">
            <a:solidFill>
              <a:schemeClr val="bg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22741"/>
            <a:ext cx="12192000" cy="6858000"/>
          </a:xfrm>
          <a:prstGeom prst="rect">
            <a:avLst/>
          </a:prstGeom>
          <a:blipFill>
            <a:blip r:embed="rId2"/>
            <a:stretch>
              <a:fillRect/>
            </a:stretch>
          </a:blipFill>
        </p:spPr>
      </p:pic>
      <p:pic>
        <p:nvPicPr>
          <p:cNvPr id="9218" name="Picture 2" descr="C:\Users\HP\Desktop\stickers-happy-cartoon-cow.jp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7470" y1="5714" x2="20181" y2="14429"/>
                        <a14:foregroundMark x1="20482" y1="12000" x2="29669" y2="20000"/>
                        <a14:foregroundMark x1="31024" y1="10429" x2="38554" y2="10857"/>
                        <a14:foregroundMark x1="19729" y1="19571" x2="19277" y2="26429"/>
                        <a14:foregroundMark x1="3313" y1="21714" x2="17169" y2="17571"/>
                        <a14:foregroundMark x1="31777" y1="11143" x2="37349" y2="24714"/>
                        <a14:foregroundMark x1="46988" y1="16857" x2="57681" y2="14000"/>
                        <a14:foregroundMark x1="58133" y1="14000" x2="63102" y2="17571"/>
                        <a14:foregroundMark x1="62952" y1="18000" x2="65512" y2="19143"/>
                        <a14:foregroundMark x1="38102" y1="37143" x2="86747" y2="67143"/>
                        <a14:foregroundMark x1="71536" y1="52286" x2="72440" y2="48714"/>
                        <a14:foregroundMark x1="40361" y1="40429" x2="46536" y2="75571"/>
                        <a14:foregroundMark x1="28916" y1="59143" x2="47892" y2="78286"/>
                        <a14:foregroundMark x1="36898" y1="52714" x2="40361" y2="59714"/>
                        <a14:foregroundMark x1="48343" y1="26714" x2="50452" y2="32000"/>
                        <a14:foregroundMark x1="45331" y1="61714" x2="84488" y2="74286"/>
                        <a14:foregroundMark x1="78765" y1="52286" x2="90512" y2="61143"/>
                        <a14:foregroundMark x1="86596" y1="54429" x2="94729" y2="52714"/>
                        <a14:foregroundMark x1="94729" y1="53286" x2="97139" y2="55571"/>
                        <a14:foregroundMark x1="75602" y1="62857" x2="79217" y2="69286"/>
                        <a14:foregroundMark x1="57078" y1="91571" x2="68223" y2="91286"/>
                        <a14:foregroundMark x1="75602" y1="92857" x2="79970" y2="97286"/>
                        <a14:foregroundMark x1="29669" y1="83286" x2="30572" y2="90000"/>
                        <a14:foregroundMark x1="93825" y1="74857" x2="95633"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5153296" y="-396731"/>
            <a:ext cx="650530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p:cNvSpPr txBox="1">
            <a:spLocks noChangeArrowheads="1"/>
          </p:cNvSpPr>
          <p:nvPr/>
        </p:nvSpPr>
        <p:spPr bwMode="auto">
          <a:xfrm>
            <a:off x="777240" y="2230520"/>
            <a:ext cx="5029200" cy="1603044"/>
          </a:xfrm>
          <a:prstGeom prst="roundRect">
            <a:avLst/>
          </a:prstGeom>
          <a:solidFill>
            <a:srgbClr val="F4B183">
              <a:alpha val="69804"/>
            </a:srgbClr>
          </a:solidFill>
          <a:ln w="57150">
            <a:solidFill>
              <a:schemeClr val="accent2">
                <a:lumMod val="50000"/>
              </a:schemeClr>
            </a:solidFill>
            <a:prstDash val="sysDash"/>
          </a:ln>
          <a:effectLst/>
        </p:spPr>
        <p:txBody>
          <a:bodyPr wrap="square" lIns="92754" tIns="46377" rIns="92754" bIns="46377">
            <a:sp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marL="0" marR="0" lvl="0" indent="0" algn="ctr" defTabSz="914400" rtl="0" eaLnBrk="0" fontAlgn="auto" latinLnBrk="0" hangingPunct="0">
              <a:lnSpc>
                <a:spcPct val="110000"/>
              </a:lnSpc>
              <a:spcBef>
                <a:spcPct val="50000"/>
              </a:spcBef>
              <a:spcAft>
                <a:spcPts val="0"/>
              </a:spcAft>
              <a:buClrTx/>
              <a:buSzTx/>
              <a:buFontTx/>
              <a:buNone/>
              <a:defRPr/>
            </a:pP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Con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bò</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ăn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cỏ</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lá</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mía</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lá</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ngô</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a:t>
            </a:r>
            <a:endPar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22885"/>
            <a:ext cx="12192000" cy="7080250"/>
          </a:xfrm>
          <a:prstGeom prst="rect">
            <a:avLst/>
          </a:prstGeom>
          <a:blipFill>
            <a:blip r:embed="rId2"/>
            <a:stretch>
              <a:fillRect/>
            </a:stretch>
          </a:blipFill>
        </p:spPr>
      </p:pic>
      <p:sp>
        <p:nvSpPr>
          <p:cNvPr id="4" name="Text Box 11"/>
          <p:cNvSpPr txBox="1">
            <a:spLocks noChangeArrowheads="1"/>
          </p:cNvSpPr>
          <p:nvPr/>
        </p:nvSpPr>
        <p:spPr bwMode="auto">
          <a:xfrm>
            <a:off x="100965" y="2645410"/>
            <a:ext cx="5995035" cy="1603036"/>
          </a:xfrm>
          <a:prstGeom prst="roundRect">
            <a:avLst/>
          </a:prstGeom>
          <a:solidFill>
            <a:srgbClr val="F4B183">
              <a:alpha val="69804"/>
            </a:srgbClr>
          </a:solidFill>
          <a:ln w="57150">
            <a:solidFill>
              <a:schemeClr val="accent2">
                <a:lumMod val="50000"/>
              </a:schemeClr>
            </a:solidFill>
            <a:prstDash val="sysDash"/>
          </a:ln>
          <a:effectLst/>
        </p:spPr>
        <p:txBody>
          <a:bodyPr wrap="square" lIns="92754" tIns="46377" rIns="92754" bIns="46377">
            <a:sp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marL="0" marR="0" lvl="0" indent="0" algn="ctr" defTabSz="914400" rtl="0" eaLnBrk="0" fontAlgn="auto" latinLnBrk="0" hangingPunct="0">
              <a:lnSpc>
                <a:spcPct val="110000"/>
              </a:lnSpc>
              <a:spcBef>
                <a:spcPct val="50000"/>
              </a:spcBef>
              <a:spcAft>
                <a:spcPts val="0"/>
              </a:spcAft>
              <a:buClrTx/>
              <a:buSzTx/>
              <a:buFontTx/>
              <a:buNone/>
              <a:defRPr/>
            </a:pP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Con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hổ ăn</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thịt</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của</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các</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loài</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động</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vật</a:t>
            </a:r>
            <a:r>
              <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rPr>
              <a:t>khác</a:t>
            </a:r>
            <a:endParaRPr kumimoji="0" lang="en-US" sz="4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Vogue-ExtraBold" pitchFamily="34" charset="0"/>
              <a:cs typeface="Arial" panose="020B0604020202020204" pitchFamily="34" charset="0"/>
            </a:endParaRPr>
          </a:p>
        </p:txBody>
      </p:sp>
      <p:pic>
        <p:nvPicPr>
          <p:cNvPr id="10242" name="Picture 2" descr="C:\Users\HP\Desktop\adult-funny-tiger-260nw-46948643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429" l="0" r="100000"/>
                    </a14:imgEffect>
                  </a14:imgLayer>
                </a14:imgProps>
              </a:ext>
              <a:ext uri="{28A0092B-C50C-407E-A947-70E740481C1C}">
                <a14:useLocalDpi xmlns:a14="http://schemas.microsoft.com/office/drawing/2010/main" val="0"/>
              </a:ext>
            </a:extLst>
          </a:blip>
          <a:srcRect/>
          <a:stretch>
            <a:fillRect/>
          </a:stretch>
        </p:blipFill>
        <p:spPr bwMode="auto">
          <a:xfrm>
            <a:off x="6096000" y="429235"/>
            <a:ext cx="4744539" cy="5775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pic>
        <p:nvPicPr>
          <p:cNvPr id="15362" name="Picture 2" descr="C:\Users\HP\Desktop\1630971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1574" l="0" r="98176">
                        <a14:foregroundMark x1="18244" y1="90000" x2="30559" y2="87130"/>
                        <a14:foregroundMark x1="55758" y1="88704" x2="64538" y2="85556"/>
                        <a14:foregroundMark x1="48917" y1="23519" x2="50057" y2="33519"/>
                        <a14:foregroundMark x1="70810" y1="30926" x2="74344" y2="3620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471160" y="121920"/>
            <a:ext cx="5292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758825" y="2643505"/>
            <a:ext cx="5351145" cy="1189355"/>
          </a:xfrm>
          <a:prstGeom prst="roundRect">
            <a:avLst/>
          </a:prstGeom>
          <a:solidFill>
            <a:srgbClr val="F4B183">
              <a:alpha val="69804"/>
            </a:srgbClr>
          </a:solidFill>
          <a:ln w="57150">
            <a:solidFill>
              <a:schemeClr val="accent2">
                <a:lumMod val="50000"/>
              </a:schemeClr>
            </a:solidFill>
            <a:prstDash val="sysDash"/>
          </a:ln>
          <a:effectLst/>
        </p:spPr>
        <p:txBody>
          <a:bodyPr wrap="square" lIns="92754" tIns="46377" rIns="92754" bIns="46377">
            <a:noAutofit/>
          </a:bodyPr>
          <a:lstStyle>
            <a:lvl1pPr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eaLnBrk="0" hangingPunct="0">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800" baseline="-2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algn="ctr">
              <a:lnSpc>
                <a:spcPct val="110000"/>
              </a:lnSpc>
              <a:spcBef>
                <a:spcPct val="50000"/>
              </a:spcBef>
            </a:pPr>
            <a:r>
              <a:rPr lang="en-US" sz="60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Nai ăn</a:t>
            </a:r>
            <a:r>
              <a:rPr lang="en-US" sz="60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60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cỏ</a:t>
            </a:r>
            <a:r>
              <a:rPr lang="en-US" sz="60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60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và</a:t>
            </a:r>
            <a:r>
              <a:rPr lang="en-US" sz="60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60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lá</a:t>
            </a:r>
            <a:r>
              <a:rPr lang="en-US" sz="60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 </a:t>
            </a:r>
            <a:r>
              <a:rPr lang="en-US" sz="6000" dirty="0" err="1">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cây</a:t>
            </a:r>
            <a:r>
              <a:rPr lang="en-US" sz="60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rPr>
              <a:t>.</a:t>
            </a:r>
            <a:endParaRPr lang="en-US" sz="6000" dirty="0">
              <a:solidFill>
                <a:schemeClr val="tx1"/>
              </a:solidFill>
              <a:effectLst>
                <a:outerShdw blurRad="38100" dist="38100" dir="2700000" algn="tl">
                  <a:srgbClr val="000000">
                    <a:alpha val="43137"/>
                  </a:srgbClr>
                </a:outerShdw>
              </a:effectLst>
              <a:latin typeface="Arial" panose="020B0604020202020204" pitchFamily="34" charset="0"/>
              <a:ea typeface="Vogue-ExtraBold"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pic>
        <p:nvPicPr>
          <p:cNvPr id="2" name="图片 1"/>
          <p:cNvPicPr>
            <a:picLocks noChangeAspect="1"/>
          </p:cNvPicPr>
          <p:nvPr/>
        </p:nvPicPr>
        <p:blipFill>
          <a:blip r:embed="rId3" cstate="screen"/>
          <a:stretch>
            <a:fillRect/>
          </a:stretch>
        </p:blipFill>
        <p:spPr>
          <a:xfrm>
            <a:off x="-308" y="-15278"/>
            <a:ext cx="943173" cy="910222"/>
          </a:xfrm>
          <a:prstGeom prst="rect">
            <a:avLst/>
          </a:prstGeom>
        </p:spPr>
      </p:pic>
      <p:sp>
        <p:nvSpPr>
          <p:cNvPr id="20" name="矩形 6"/>
          <p:cNvSpPr/>
          <p:nvPr/>
        </p:nvSpPr>
        <p:spPr>
          <a:xfrm>
            <a:off x="13034" y="894577"/>
            <a:ext cx="12051665" cy="922020"/>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Nhóm</a:t>
            </a:r>
            <a:r>
              <a:rPr lang="en-US" altLang="zh-C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a:t>
            </a:r>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động</a:t>
            </a:r>
            <a:r>
              <a:rPr lang="en-US" altLang="zh-C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a:t>
            </a:r>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vật</a:t>
            </a:r>
            <a:r>
              <a:rPr lang="en-US" altLang="zh-C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a:t>
            </a:r>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ăn</a:t>
            </a:r>
            <a:r>
              <a:rPr lang="en-US" altLang="zh-C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a:t>
            </a:r>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thực</a:t>
            </a:r>
            <a:r>
              <a:rPr lang="en-US" altLang="zh-C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a:t>
            </a:r>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vật</a:t>
            </a:r>
            <a:endParaRPr lang="zh-CN" alt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endParaRPr>
          </a:p>
        </p:txBody>
      </p:sp>
      <p:pic>
        <p:nvPicPr>
          <p:cNvPr id="21" name="图片 7"/>
          <p:cNvPicPr>
            <a:picLocks noChangeAspect="1"/>
          </p:cNvPicPr>
          <p:nvPr/>
        </p:nvPicPr>
        <p:blipFill>
          <a:blip r:embed="rId4"/>
          <a:stretch>
            <a:fillRect/>
          </a:stretch>
        </p:blipFill>
        <p:spPr>
          <a:xfrm>
            <a:off x="11643585" y="-15240"/>
            <a:ext cx="1302570" cy="1675557"/>
          </a:xfrm>
          <a:prstGeom prst="rect">
            <a:avLst/>
          </a:prstGeom>
        </p:spPr>
      </p:pic>
      <p:grpSp>
        <p:nvGrpSpPr>
          <p:cNvPr id="3" name="Group 2"/>
          <p:cNvGrpSpPr/>
          <p:nvPr/>
        </p:nvGrpSpPr>
        <p:grpSpPr>
          <a:xfrm>
            <a:off x="3549314" y="1660347"/>
            <a:ext cx="13007588" cy="4825970"/>
            <a:chOff x="7011669" y="1053495"/>
            <a:chExt cx="13007588" cy="4825970"/>
          </a:xfrm>
        </p:grpSpPr>
        <p:grpSp>
          <p:nvGrpSpPr>
            <p:cNvPr id="50" name="Group 49"/>
            <p:cNvGrpSpPr/>
            <p:nvPr/>
          </p:nvGrpSpPr>
          <p:grpSpPr>
            <a:xfrm>
              <a:off x="7011669" y="1053495"/>
              <a:ext cx="12903200" cy="4825970"/>
              <a:chOff x="7009777" y="1053495"/>
              <a:chExt cx="12434235" cy="4825970"/>
            </a:xfrm>
          </p:grpSpPr>
          <p:pic>
            <p:nvPicPr>
              <p:cNvPr id="23" name="图片 7"/>
              <p:cNvPicPr>
                <a:picLocks noChangeAspect="1"/>
              </p:cNvPicPr>
              <p:nvPr/>
            </p:nvPicPr>
            <p:blipFill rotWithShape="1">
              <a:blip r:embed="rId5" cstate="print">
                <a:extLst>
                  <a:ext uri="{28A0092B-C50C-407E-A947-70E740481C1C}">
                    <a14:useLocalDpi xmlns:a14="http://schemas.microsoft.com/office/drawing/2010/main" val="0"/>
                  </a:ext>
                </a:extLst>
              </a:blip>
              <a:srcRect r="58443"/>
              <a:stretch>
                <a:fillRect/>
              </a:stretch>
            </p:blipFill>
            <p:spPr>
              <a:xfrm>
                <a:off x="7009777" y="1053495"/>
                <a:ext cx="12434235" cy="4825970"/>
              </a:xfrm>
              <a:prstGeom prst="rect">
                <a:avLst/>
              </a:prstGeom>
            </p:spPr>
          </p:pic>
          <p:pic>
            <p:nvPicPr>
              <p:cNvPr id="47" name="Picture 2" descr="C:\Users\HP\Desktop\16309711.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1574" l="0" r="98176">
                            <a14:foregroundMark x1="18244" y1="90000" x2="30559" y2="87130"/>
                            <a14:foregroundMark x1="55758" y1="88704" x2="64538" y2="85556"/>
                            <a14:foregroundMark x1="48917" y1="23519" x2="50057" y2="33519"/>
                            <a14:foregroundMark x1="70810" y1="30926" x2="74344" y2="36204"/>
                          </a14:backgroundRemoval>
                        </a14:imgEffect>
                      </a14:imgLayer>
                    </a14:imgProps>
                  </a:ext>
                  <a:ext uri="{28A0092B-C50C-407E-A947-70E740481C1C}">
                    <a14:useLocalDpi xmlns:a14="http://schemas.microsoft.com/office/drawing/2010/main" val="0"/>
                  </a:ext>
                </a:extLst>
              </a:blip>
              <a:srcRect/>
              <a:stretch>
                <a:fillRect/>
              </a:stretch>
            </p:blipFill>
            <p:spPr bwMode="auto">
              <a:xfrm rot="252808" flipH="1">
                <a:off x="11043560" y="2286665"/>
                <a:ext cx="2149067" cy="31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8" name="Picture 2" descr="C:\Users\HP\Desktop\cartoon-happy-squirrel_160606-276.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73003" y1="23034" x2="90575" y2="19944"/>
                            <a14:foregroundMark x1="41054" y1="11236" x2="43930" y2="7865"/>
                            <a14:foregroundMark x1="58626" y1="22472" x2="59265" y2="29494"/>
                            <a14:foregroundMark x1="30192" y1="22472" x2="44569" y2="26124"/>
                            <a14:foregroundMark x1="37859" y1="18539" x2="31789" y2="30618"/>
                          </a14:backgroundRemoval>
                        </a14:imgEffect>
                      </a14:imgLayer>
                    </a14:imgProps>
                  </a:ext>
                  <a:ext uri="{28A0092B-C50C-407E-A947-70E740481C1C}">
                    <a14:useLocalDpi xmlns:a14="http://schemas.microsoft.com/office/drawing/2010/main" val="0"/>
                  </a:ext>
                </a:extLst>
              </a:blip>
              <a:srcRect/>
              <a:stretch>
                <a:fillRect/>
              </a:stretch>
            </p:blipFill>
            <p:spPr bwMode="auto">
              <a:xfrm>
                <a:off x="13889451" y="2436464"/>
                <a:ext cx="2385060" cy="2712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pic>
          <p:nvPicPr>
            <p:cNvPr id="12" name="Picture 2" descr="G là cho con dê Véc tơ đồ họa Sữa Hoạ - dê png tải về - Miễn phí trong suốt  Dê png Tải về."/>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564" b="96923" l="10000" r="90000">
                          <a14:foregroundMark x1="45667" y1="6538" x2="55333" y2="17949"/>
                          <a14:foregroundMark x1="61222" y1="22692" x2="67333" y2="35385"/>
                          <a14:foregroundMark x1="58778" y1="21410" x2="68111" y2="40641"/>
                          <a14:foregroundMark x1="60333" y1="27051" x2="64444" y2="47051"/>
                          <a14:foregroundMark x1="18222" y1="91410" x2="20111" y2="97051"/>
                          <a14:foregroundMark x1="13000" y1="46154" x2="21889" y2="58205"/>
                          <a14:foregroundMark x1="30778" y1="83718" x2="37222" y2="91410"/>
                          <a14:foregroundMark x1="42889" y1="87436" x2="47444" y2="90513"/>
                          <a14:foregroundMark x1="58222" y1="89872" x2="60889" y2="92436"/>
                          <a14:foregroundMark x1="58222" y1="2564" x2="68111" y2="10513"/>
                          <a14:foregroundMark x1="42556" y1="3077" x2="46444" y2="3333"/>
                          <a14:foregroundMark x1="72444" y1="25000" x2="77667" y2="35256"/>
                          <a14:foregroundMark x1="73111" y1="26923" x2="74333" y2="2807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625935" y="2208532"/>
              <a:ext cx="3393322" cy="294065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Tổng hợp nhiều hơn 109 con thỏ hoạt hình dễ thương mới nhất - Tin Học Vui"/>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500" b="99000" l="3167" r="99000">
                        <a14:foregroundMark x1="3167" y1="22700" x2="12167" y2="26000"/>
                        <a14:foregroundMark x1="71667" y1="5200" x2="70167" y2="13600"/>
                        <a14:foregroundMark x1="70833" y1="3500" x2="68667" y2="15100"/>
                        <a14:foregroundMark x1="42833" y1="79100" x2="63667" y2="97700"/>
                        <a14:foregroundMark x1="29000" y1="96800" x2="16667" y2="99000"/>
                        <a14:foregroundMark x1="28333" y1="94600" x2="48667" y2="93100"/>
                        <a14:foregroundMark x1="77833" y1="93300" x2="88667" y2="97000"/>
                        <a14:foregroundMark x1="79667" y1="92900" x2="99000" y2="96600"/>
                        <a14:foregroundMark x1="62833" y1="59700" x2="65833" y2="72600"/>
                        <a14:foregroundMark x1="45667" y1="49400" x2="53000" y2="61200"/>
                        <a14:foregroundMark x1="38167" y1="42800" x2="43167" y2="48500"/>
                        <a14:foregroundMark x1="40000" y1="40200" x2="41333" y2="46800"/>
                        <a14:foregroundMark x1="41333" y1="40000" x2="45667" y2="47000"/>
                        <a14:foregroundMark x1="61000" y1="37800" x2="76000" y2="44600"/>
                        <a14:foregroundMark x1="67667" y1="40200" x2="74833" y2="47000"/>
                      </a14:backgroundRemoval>
                    </a14:imgEffect>
                  </a14:imgLayer>
                </a14:imgProps>
              </a:ext>
              <a:ext uri="{28A0092B-C50C-407E-A947-70E740481C1C}">
                <a14:useLocalDpi xmlns:a14="http://schemas.microsoft.com/office/drawing/2010/main" val="0"/>
              </a:ext>
            </a:extLst>
          </a:blip>
          <a:srcRect/>
          <a:stretch>
            <a:fillRect/>
          </a:stretch>
        </p:blipFill>
        <p:spPr bwMode="auto">
          <a:xfrm>
            <a:off x="4471035" y="2328545"/>
            <a:ext cx="2391410" cy="3596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600"/>
                                        <p:tgtEl>
                                          <p:spTgt spid="21"/>
                                        </p:tgtEl>
                                      </p:cBhvr>
                                    </p:animEffect>
                                  </p:childTnLst>
                                </p:cTn>
                              </p:par>
                              <p:par>
                                <p:cTn id="14" presetID="63" presetClass="path" presetSubtype="0" accel="50000" decel="50000" fill="hold" nodeType="withEffect">
                                  <p:stCondLst>
                                    <p:cond delay="0"/>
                                  </p:stCondLst>
                                  <p:childTnLst>
                                    <p:animMotion origin="layout" path="M -0.87487 -0.01621 L 5E-6 2.59259E-6 " pathEditMode="relative" rAng="0" ptsTypes="AA">
                                      <p:cBhvr>
                                        <p:cTn id="15" dur="3000" fill="hold"/>
                                        <p:tgtEl>
                                          <p:spTgt spid="21"/>
                                        </p:tgtEl>
                                        <p:attrNameLst>
                                          <p:attrName>ppt_x</p:attrName>
                                          <p:attrName>ppt_y</p:attrName>
                                        </p:attrNameLst>
                                      </p:cBhvr>
                                      <p:rCtr x="43737" y="810"/>
                                    </p:animMotion>
                                  </p:childTnLst>
                                </p:cTn>
                              </p:par>
                              <p:par>
                                <p:cTn id="16" presetID="0" presetClass="entr" presetSubtype="0" fill="hold" grpId="0" nodeType="withEffect">
                                  <p:stCondLst>
                                    <p:cond delay="0"/>
                                  </p:stCondLst>
                                  <p:iterate type="lt">
                                    <p:tmPct val="16667"/>
                                  </p:iterate>
                                  <p:childTnLst>
                                    <p:set>
                                      <p:cBhvr>
                                        <p:cTn id="17" dur="1000" fill="hold">
                                          <p:stCondLst>
                                            <p:cond delay="0"/>
                                          </p:stCondLst>
                                        </p:cTn>
                                        <p:tgtEl>
                                          <p:spTgt spid="20"/>
                                        </p:tgtEl>
                                        <p:attrNameLst>
                                          <p:attrName>style.visibility</p:attrName>
                                        </p:attrNameLst>
                                      </p:cBhvr>
                                      <p:to>
                                        <p:strVal val="visible"/>
                                      </p:to>
                                    </p:set>
                                    <p:anim to="" calcmode="lin" valueType="num">
                                      <p:cBhvr>
                                        <p:cTn id="18" dur="1000" fill="hold">
                                          <p:stCondLst>
                                            <p:cond delay="0"/>
                                          </p:stCondLst>
                                        </p:cTn>
                                        <p:tgtEl>
                                          <p:spTgt spid="20"/>
                                        </p:tgtEl>
                                        <p:attrNameLst>
                                          <p:attrName>ppt_h</p:attrName>
                                        </p:attrNameLst>
                                      </p:cBhvr>
                                      <p:tavLst>
                                        <p:tav tm="0" fmla="#ppt_h-#ppt_h*((1.5-1.5*$)^3-(1.5-1.5*$)^2)">
                                          <p:val>
                                            <p:fltVal val="0"/>
                                          </p:val>
                                        </p:tav>
                                        <p:tav tm="100000">
                                          <p:val>
                                            <p:fltVal val="1"/>
                                          </p:val>
                                        </p:tav>
                                      </p:tavLst>
                                    </p:anim>
                                    <p:anim to="" calcmode="lin" valueType="num">
                                      <p:cBhvr>
                                        <p:cTn id="19" dur="1000" fill="hold">
                                          <p:stCondLst>
                                            <p:cond delay="0"/>
                                          </p:stCondLst>
                                        </p:cTn>
                                        <p:tgtEl>
                                          <p:spTgt spid="20"/>
                                        </p:tgtEl>
                                        <p:attrNameLst>
                                          <p:attrName>ppt_w</p:attrName>
                                        </p:attrNameLst>
                                      </p:cBhvr>
                                      <p:tavLst>
                                        <p:tav tm="0" fmla="#ppt_w-#ppt_w*((1.5-1.5*$)^3-(1.5-1.5*$)^2)">
                                          <p:val>
                                            <p:fltVal val="0"/>
                                          </p:val>
                                        </p:tav>
                                        <p:tav tm="100000">
                                          <p:val>
                                            <p:fltVal val="1"/>
                                          </p:val>
                                        </p:tav>
                                      </p:tavLst>
                                    </p:anim>
                                  </p:childTnLst>
                                </p:cTn>
                              </p:par>
                              <p:par>
                                <p:cTn id="20" presetID="2" presetClass="exit" presetSubtype="4" fill="hold" nodeType="withEffect">
                                  <p:stCondLst>
                                    <p:cond delay="3000"/>
                                  </p:stCondLst>
                                  <p:childTnLst>
                                    <p:anim calcmode="lin" valueType="num">
                                      <p:cBhvr additive="base">
                                        <p:cTn id="21" dur="500"/>
                                        <p:tgtEl>
                                          <p:spTgt spid="21"/>
                                        </p:tgtEl>
                                        <p:attrNameLst>
                                          <p:attrName>ppt_x</p:attrName>
                                        </p:attrNameLst>
                                      </p:cBhvr>
                                      <p:tavLst>
                                        <p:tav tm="0">
                                          <p:val>
                                            <p:strVal val="ppt_x"/>
                                          </p:val>
                                        </p:tav>
                                        <p:tav tm="100000">
                                          <p:val>
                                            <p:strVal val="ppt_x"/>
                                          </p:val>
                                        </p:tav>
                                      </p:tavLst>
                                    </p:anim>
                                    <p:anim calcmode="lin" valueType="num">
                                      <p:cBhvr additive="base">
                                        <p:cTn id="22" dur="500"/>
                                        <p:tgtEl>
                                          <p:spTgt spid="21"/>
                                        </p:tgtEl>
                                        <p:attrNameLst>
                                          <p:attrName>ppt_y</p:attrName>
                                        </p:attrNameLst>
                                      </p:cBhvr>
                                      <p:tavLst>
                                        <p:tav tm="0">
                                          <p:val>
                                            <p:strVal val="ppt_y"/>
                                          </p:val>
                                        </p:tav>
                                        <p:tav tm="100000">
                                          <p:val>
                                            <p:strVal val="1+ppt_h/2"/>
                                          </p:val>
                                        </p:tav>
                                      </p:tavLst>
                                    </p:anim>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04167E-6 -7.40741E-7 L -1.0306 -0.00185 " pathEditMode="relative" rAng="0" ptsTypes="AA">
                                      <p:cBhvr>
                                        <p:cTn id="27" dur="2000" fill="hold"/>
                                        <p:tgtEl>
                                          <p:spTgt spid="3"/>
                                        </p:tgtEl>
                                        <p:attrNameLst>
                                          <p:attrName>ppt_x</p:attrName>
                                          <p:attrName>ppt_y</p:attrName>
                                        </p:attrNameLst>
                                      </p:cBhvr>
                                      <p:rCtr x="-51536"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pic>
        <p:nvPicPr>
          <p:cNvPr id="2" name="图片 1"/>
          <p:cNvPicPr>
            <a:picLocks noChangeAspect="1"/>
          </p:cNvPicPr>
          <p:nvPr/>
        </p:nvPicPr>
        <p:blipFill>
          <a:blip r:embed="rId3" cstate="screen"/>
          <a:stretch>
            <a:fillRect/>
          </a:stretch>
        </p:blipFill>
        <p:spPr>
          <a:xfrm>
            <a:off x="142567" y="-15278"/>
            <a:ext cx="943173" cy="910222"/>
          </a:xfrm>
          <a:prstGeom prst="rect">
            <a:avLst/>
          </a:prstGeom>
        </p:spPr>
      </p:pic>
      <p:sp>
        <p:nvSpPr>
          <p:cNvPr id="20" name="矩形 6"/>
          <p:cNvSpPr/>
          <p:nvPr/>
        </p:nvSpPr>
        <p:spPr>
          <a:xfrm>
            <a:off x="13034" y="737097"/>
            <a:ext cx="10315644" cy="923330"/>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Nhóm</a:t>
            </a:r>
            <a:r>
              <a:rPr lang="en-US" altLang="zh-C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a:t>
            </a:r>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động</a:t>
            </a:r>
            <a:r>
              <a:rPr lang="en-US" altLang="zh-C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a:t>
            </a:r>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vật</a:t>
            </a:r>
            <a:r>
              <a:rPr lang="en-US" altLang="zh-C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a:t>
            </a:r>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ăn</a:t>
            </a:r>
            <a:r>
              <a:rPr lang="en-US" altLang="zh-C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a:t>
            </a:r>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động</a:t>
            </a:r>
            <a:r>
              <a:rPr lang="en-US" altLang="zh-C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a:t>
            </a:r>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vật</a:t>
            </a:r>
            <a:endParaRPr lang="zh-CN" alt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endParaRPr>
          </a:p>
        </p:txBody>
      </p:sp>
      <p:pic>
        <p:nvPicPr>
          <p:cNvPr id="21" name="图片 7"/>
          <p:cNvPicPr>
            <a:picLocks noChangeAspect="1"/>
          </p:cNvPicPr>
          <p:nvPr/>
        </p:nvPicPr>
        <p:blipFill>
          <a:blip r:embed="rId4"/>
          <a:stretch>
            <a:fillRect/>
          </a:stretch>
        </p:blipFill>
        <p:spPr>
          <a:xfrm>
            <a:off x="11581355" y="-15240"/>
            <a:ext cx="1302570" cy="1675557"/>
          </a:xfrm>
          <a:prstGeom prst="rect">
            <a:avLst/>
          </a:prstGeom>
        </p:spPr>
      </p:pic>
      <p:grpSp>
        <p:nvGrpSpPr>
          <p:cNvPr id="3" name="Group 2"/>
          <p:cNvGrpSpPr/>
          <p:nvPr/>
        </p:nvGrpSpPr>
        <p:grpSpPr>
          <a:xfrm>
            <a:off x="7128510" y="1692940"/>
            <a:ext cx="12434235" cy="4825970"/>
            <a:chOff x="6959600" y="1866930"/>
            <a:chExt cx="12434235" cy="4825970"/>
          </a:xfrm>
        </p:grpSpPr>
        <p:pic>
          <p:nvPicPr>
            <p:cNvPr id="23" name="图片 7"/>
            <p:cNvPicPr>
              <a:picLocks noChangeAspect="1"/>
            </p:cNvPicPr>
            <p:nvPr/>
          </p:nvPicPr>
          <p:blipFill rotWithShape="1">
            <a:blip r:embed="rId5" cstate="print">
              <a:extLst>
                <a:ext uri="{28A0092B-C50C-407E-A947-70E740481C1C}">
                  <a14:useLocalDpi xmlns:a14="http://schemas.microsoft.com/office/drawing/2010/main" val="0"/>
                </a:ext>
              </a:extLst>
            </a:blip>
            <a:srcRect r="58443"/>
            <a:stretch>
              <a:fillRect/>
            </a:stretch>
          </p:blipFill>
          <p:spPr>
            <a:xfrm>
              <a:off x="6959600" y="1866930"/>
              <a:ext cx="12434235" cy="4825970"/>
            </a:xfrm>
            <a:prstGeom prst="rect">
              <a:avLst/>
            </a:prstGeom>
          </p:spPr>
        </p:pic>
        <p:pic>
          <p:nvPicPr>
            <p:cNvPr id="12" name="Picture 2" descr="C:\Users\HP\Desktop\6796226.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3" b="91759" l="0" r="99499">
                          <a14:foregroundMark x1="27154" y1="9537" x2="21142" y2="18241"/>
                          <a14:foregroundMark x1="41784" y1="9815" x2="47595" y2="22870"/>
                          <a14:foregroundMark x1="10521" y1="27130" x2="20942" y2="34259"/>
                          <a14:foregroundMark x1="48798" y1="28889" x2="22545" y2="41574"/>
                        </a14:backgroundRemoval>
                      </a14:imgEffect>
                    </a14:imgLayer>
                  </a14:imgProps>
                </a:ext>
                <a:ext uri="{28A0092B-C50C-407E-A947-70E740481C1C}">
                  <a14:useLocalDpi xmlns:a14="http://schemas.microsoft.com/office/drawing/2010/main" val="0"/>
                </a:ext>
              </a:extLst>
            </a:blip>
            <a:srcRect/>
            <a:stretch>
              <a:fillRect/>
            </a:stretch>
          </p:blipFill>
          <p:spPr bwMode="auto">
            <a:xfrm rot="21406022">
              <a:off x="8094713" y="3032141"/>
              <a:ext cx="2187556" cy="32816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2" descr="C:\Users\HP\Desktop\cc872f05dadd3c8b13080b8ed5273a19.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262" l="301" r="96692">
                          <a14:foregroundMark x1="24060" y1="7754" x2="54737" y2="34225"/>
                          <a14:foregroundMark x1="60000" y1="93182" x2="76391" y2="92246"/>
                          <a14:foregroundMark x1="40902" y1="41979" x2="30977" y2="84626"/>
                          <a14:foregroundMark x1="29624" y1="14037" x2="26617" y2="37834"/>
                          <a14:foregroundMark x1="25414" y1="15241" x2="25414" y2="25267"/>
                          <a14:foregroundMark x1="54586" y1="13235" x2="52932" y2="26872"/>
                          <a14:foregroundMark x1="33083" y1="30615" x2="52331" y2="30615"/>
                          <a14:foregroundMark x1="43308" y1="38904" x2="53083" y2="50802"/>
                          <a14:foregroundMark x1="40602" y1="38636" x2="50977" y2="39171"/>
                        </a14:backgroundRemoval>
                      </a14:imgEffect>
                    </a14:imgLayer>
                  </a14:imgProps>
                </a:ext>
                <a:ext uri="{28A0092B-C50C-407E-A947-70E740481C1C}">
                  <a14:useLocalDpi xmlns:a14="http://schemas.microsoft.com/office/drawing/2010/main" val="0"/>
                </a:ext>
              </a:extLst>
            </a:blip>
            <a:srcRect/>
            <a:stretch>
              <a:fillRect/>
            </a:stretch>
          </p:blipFill>
          <p:spPr bwMode="auto">
            <a:xfrm>
              <a:off x="11015725" y="2973067"/>
              <a:ext cx="2352549" cy="29057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2" descr="C:\Users\HP\Desktop\1699836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2222" l="0" r="100000">
                          <a14:foregroundMark x1="34884" y1="12222" x2="34884" y2="20926"/>
                          <a14:foregroundMark x1="36525" y1="10926" x2="38577" y2="23981"/>
                          <a14:foregroundMark x1="56635" y1="18889" x2="51300" y2="22407"/>
                          <a14:foregroundMark x1="68673" y1="26204" x2="63748" y2="33981"/>
                          <a14:foregroundMark x1="7934" y1="45741" x2="45417" y2="61296"/>
                          <a14:foregroundMark x1="76607" y1="78889" x2="65116" y2="86481"/>
                          <a14:backgroundMark x1="21477" y1="26481" x2="24350" y2="27315"/>
                          <a14:backgroundMark x1="21477" y1="30926" x2="22435" y2="31111"/>
                        </a14:backgroundRemoval>
                      </a14:imgEffect>
                    </a14:imgLayer>
                  </a14:imgProps>
                </a:ext>
                <a:ext uri="{28A0092B-C50C-407E-A947-70E740481C1C}">
                  <a14:useLocalDpi xmlns:a14="http://schemas.microsoft.com/office/drawing/2010/main" val="0"/>
                </a:ext>
              </a:extLst>
            </a:blip>
            <a:srcRect/>
            <a:stretch>
              <a:fillRect/>
            </a:stretch>
          </p:blipFill>
          <p:spPr bwMode="auto">
            <a:xfrm>
              <a:off x="13685519" y="3193413"/>
              <a:ext cx="2529593" cy="29590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2" descr="C:\Users\HP\Desktop\adult-funny-tiger-260nw-469486433.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96429" l="0" r="100000"/>
                      </a14:imgEffect>
                    </a14:imgLayer>
                  </a14:imgProps>
                </a:ext>
                <a:ext uri="{28A0092B-C50C-407E-A947-70E740481C1C}">
                  <a14:useLocalDpi xmlns:a14="http://schemas.microsoft.com/office/drawing/2010/main" val="0"/>
                </a:ext>
              </a:extLst>
            </a:blip>
            <a:srcRect/>
            <a:stretch>
              <a:fillRect/>
            </a:stretch>
          </p:blipFill>
          <p:spPr bwMode="auto">
            <a:xfrm rot="21168918">
              <a:off x="16755375" y="3039643"/>
              <a:ext cx="2564202" cy="31216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600"/>
                                        <p:tgtEl>
                                          <p:spTgt spid="21"/>
                                        </p:tgtEl>
                                      </p:cBhvr>
                                    </p:animEffect>
                                  </p:childTnLst>
                                </p:cTn>
                              </p:par>
                              <p:par>
                                <p:cTn id="14" presetID="63" presetClass="path" presetSubtype="0" accel="50000" decel="50000" fill="hold" nodeType="withEffect">
                                  <p:stCondLst>
                                    <p:cond delay="0"/>
                                  </p:stCondLst>
                                  <p:childTnLst>
                                    <p:animMotion origin="layout" path="M -0.87487 -0.01621 L 5E-6 2.59259E-6 " pathEditMode="relative" rAng="0" ptsTypes="AA">
                                      <p:cBhvr>
                                        <p:cTn id="15" dur="3000" fill="hold"/>
                                        <p:tgtEl>
                                          <p:spTgt spid="21"/>
                                        </p:tgtEl>
                                        <p:attrNameLst>
                                          <p:attrName>ppt_x</p:attrName>
                                          <p:attrName>ppt_y</p:attrName>
                                        </p:attrNameLst>
                                      </p:cBhvr>
                                      <p:rCtr x="43737" y="810"/>
                                    </p:animMotion>
                                  </p:childTnLst>
                                </p:cTn>
                              </p:par>
                              <p:par>
                                <p:cTn id="16" presetID="0" presetClass="entr" presetSubtype="0" fill="hold" grpId="0" nodeType="withEffect">
                                  <p:stCondLst>
                                    <p:cond delay="0"/>
                                  </p:stCondLst>
                                  <p:iterate type="lt">
                                    <p:tmPct val="16667"/>
                                  </p:iterate>
                                  <p:childTnLst>
                                    <p:set>
                                      <p:cBhvr>
                                        <p:cTn id="17" dur="1000" fill="hold">
                                          <p:stCondLst>
                                            <p:cond delay="0"/>
                                          </p:stCondLst>
                                        </p:cTn>
                                        <p:tgtEl>
                                          <p:spTgt spid="20"/>
                                        </p:tgtEl>
                                        <p:attrNameLst>
                                          <p:attrName>style.visibility</p:attrName>
                                        </p:attrNameLst>
                                      </p:cBhvr>
                                      <p:to>
                                        <p:strVal val="visible"/>
                                      </p:to>
                                    </p:set>
                                    <p:anim to="" calcmode="lin" valueType="num">
                                      <p:cBhvr>
                                        <p:cTn id="18" dur="1000" fill="hold">
                                          <p:stCondLst>
                                            <p:cond delay="0"/>
                                          </p:stCondLst>
                                        </p:cTn>
                                        <p:tgtEl>
                                          <p:spTgt spid="20"/>
                                        </p:tgtEl>
                                        <p:attrNameLst>
                                          <p:attrName>ppt_h</p:attrName>
                                        </p:attrNameLst>
                                      </p:cBhvr>
                                      <p:tavLst>
                                        <p:tav tm="0" fmla="#ppt_h-#ppt_h*((1.5-1.5*$)^3-(1.5-1.5*$)^2)">
                                          <p:val>
                                            <p:fltVal val="0"/>
                                          </p:val>
                                        </p:tav>
                                        <p:tav tm="100000">
                                          <p:val>
                                            <p:fltVal val="1"/>
                                          </p:val>
                                        </p:tav>
                                      </p:tavLst>
                                    </p:anim>
                                    <p:anim to="" calcmode="lin" valueType="num">
                                      <p:cBhvr>
                                        <p:cTn id="19" dur="1000" fill="hold">
                                          <p:stCondLst>
                                            <p:cond delay="0"/>
                                          </p:stCondLst>
                                        </p:cTn>
                                        <p:tgtEl>
                                          <p:spTgt spid="20"/>
                                        </p:tgtEl>
                                        <p:attrNameLst>
                                          <p:attrName>ppt_w</p:attrName>
                                        </p:attrNameLst>
                                      </p:cBhvr>
                                      <p:tavLst>
                                        <p:tav tm="0" fmla="#ppt_w-#ppt_w*((1.5-1.5*$)^3-(1.5-1.5*$)^2)">
                                          <p:val>
                                            <p:fltVal val="0"/>
                                          </p:val>
                                        </p:tav>
                                        <p:tav tm="100000">
                                          <p:val>
                                            <p:fltVal val="1"/>
                                          </p:val>
                                        </p:tav>
                                      </p:tavLst>
                                    </p:anim>
                                  </p:childTnLst>
                                </p:cTn>
                              </p:par>
                              <p:par>
                                <p:cTn id="20" presetID="2" presetClass="exit" presetSubtype="4" fill="hold" nodeType="withEffect">
                                  <p:stCondLst>
                                    <p:cond delay="3000"/>
                                  </p:stCondLst>
                                  <p:childTnLst>
                                    <p:anim calcmode="lin" valueType="num">
                                      <p:cBhvr additive="base">
                                        <p:cTn id="21" dur="500"/>
                                        <p:tgtEl>
                                          <p:spTgt spid="21"/>
                                        </p:tgtEl>
                                        <p:attrNameLst>
                                          <p:attrName>ppt_x</p:attrName>
                                        </p:attrNameLst>
                                      </p:cBhvr>
                                      <p:tavLst>
                                        <p:tav tm="0">
                                          <p:val>
                                            <p:strVal val="ppt_x"/>
                                          </p:val>
                                        </p:tav>
                                        <p:tav tm="100000">
                                          <p:val>
                                            <p:strVal val="ppt_x"/>
                                          </p:val>
                                        </p:tav>
                                      </p:tavLst>
                                    </p:anim>
                                    <p:anim calcmode="lin" valueType="num">
                                      <p:cBhvr additive="base">
                                        <p:cTn id="22" dur="500"/>
                                        <p:tgtEl>
                                          <p:spTgt spid="21"/>
                                        </p:tgtEl>
                                        <p:attrNameLst>
                                          <p:attrName>ppt_y</p:attrName>
                                        </p:attrNameLst>
                                      </p:cBhvr>
                                      <p:tavLst>
                                        <p:tav tm="0">
                                          <p:val>
                                            <p:strVal val="ppt_y"/>
                                          </p:val>
                                        </p:tav>
                                        <p:tav tm="100000">
                                          <p:val>
                                            <p:strVal val="1+ppt_h/2"/>
                                          </p:val>
                                        </p:tav>
                                      </p:tavLst>
                                    </p:anim>
                                    <p:set>
                                      <p:cBhvr>
                                        <p:cTn id="23" dur="1" fill="hold">
                                          <p:stCondLst>
                                            <p:cond delay="499"/>
                                          </p:stCondLst>
                                        </p:cTn>
                                        <p:tgtEl>
                                          <p:spTgt spid="21"/>
                                        </p:tgtEl>
                                        <p:attrNameLst>
                                          <p:attrName>style.visibility</p:attrName>
                                        </p:attrNameLst>
                                      </p:cBhvr>
                                      <p:to>
                                        <p:strVal val="hidden"/>
                                      </p:to>
                                    </p:set>
                                  </p:childTnLst>
                                </p:cTn>
                              </p:par>
                              <p:par>
                                <p:cTn id="24" presetID="14" presetClass="entr" presetSubtype="10" fill="hold" nodeType="withEffect">
                                  <p:stCondLst>
                                    <p:cond delay="300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35" presetClass="path" presetSubtype="0" accel="50000" decel="50000" fill="hold" nodeType="withEffect">
                                  <p:stCondLst>
                                    <p:cond delay="3000"/>
                                  </p:stCondLst>
                                  <p:childTnLst>
                                    <p:animMotion origin="layout" path="M 8.33333E-7 -4.07407E-6 L -0.60833 0.02223 " pathEditMode="relative" rAng="0" ptsTypes="AA">
                                      <p:cBhvr>
                                        <p:cTn id="28" dur="3000" fill="hold"/>
                                        <p:tgtEl>
                                          <p:spTgt spid="3"/>
                                        </p:tgtEl>
                                        <p:attrNameLst>
                                          <p:attrName>ppt_x</p:attrName>
                                          <p:attrName>ppt_y</p:attrName>
                                        </p:attrNameLst>
                                      </p:cBhvr>
                                      <p:rCtr x="-30417" y="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pic>
        <p:nvPicPr>
          <p:cNvPr id="2" name="图片 1"/>
          <p:cNvPicPr>
            <a:picLocks noChangeAspect="1"/>
          </p:cNvPicPr>
          <p:nvPr/>
        </p:nvPicPr>
        <p:blipFill>
          <a:blip r:embed="rId3" cstate="screen"/>
          <a:stretch>
            <a:fillRect/>
          </a:stretch>
        </p:blipFill>
        <p:spPr>
          <a:xfrm>
            <a:off x="142567" y="157442"/>
            <a:ext cx="943173" cy="910222"/>
          </a:xfrm>
          <a:prstGeom prst="rect">
            <a:avLst/>
          </a:prstGeom>
        </p:spPr>
      </p:pic>
      <p:sp>
        <p:nvSpPr>
          <p:cNvPr id="20" name="矩形 6"/>
          <p:cNvSpPr/>
          <p:nvPr/>
        </p:nvSpPr>
        <p:spPr>
          <a:xfrm>
            <a:off x="646476" y="157442"/>
            <a:ext cx="9934130" cy="2585323"/>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zh-CN"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Nhóm</a:t>
            </a:r>
            <a:r>
              <a:rPr lang="en-US" altLang="zh-C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a:t>
            </a:r>
            <a:r>
              <a:rPr lang="en-US" altLang="zh-CN" sz="5400" b="1" cap="all"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động</a:t>
            </a:r>
            <a:r>
              <a:rPr lang="en-US" altLang="zh-CN"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vật </a:t>
            </a:r>
            <a:endParaRPr lang="en-US" altLang="zh-CN"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endParaRPr>
          </a:p>
          <a:p>
            <a:pPr algn="ctr"/>
            <a:r>
              <a:rPr lang="en-US" altLang="zh-CN"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ăn cả thực vật và động vật</a:t>
            </a:r>
            <a:endParaRPr lang="en-US" altLang="zh-CN"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endParaRPr>
          </a:p>
          <a:p>
            <a:pPr algn="ctr"/>
            <a:r>
              <a:rPr lang="en-US" altLang="zh-CN"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rPr>
              <a:t>( ăn tạp)</a:t>
            </a:r>
            <a:endParaRPr lang="zh-CN" alt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ogue-ExtraBold" pitchFamily="34" charset="0"/>
              <a:ea typeface="Vogue-ExtraBold" pitchFamily="34" charset="0"/>
              <a:cs typeface="Vogue-ExtraBold" pitchFamily="34" charset="0"/>
            </a:endParaRPr>
          </a:p>
        </p:txBody>
      </p:sp>
      <p:pic>
        <p:nvPicPr>
          <p:cNvPr id="21" name="图片 7"/>
          <p:cNvPicPr>
            <a:picLocks noChangeAspect="1"/>
          </p:cNvPicPr>
          <p:nvPr/>
        </p:nvPicPr>
        <p:blipFill>
          <a:blip r:embed="rId4"/>
          <a:stretch>
            <a:fillRect/>
          </a:stretch>
        </p:blipFill>
        <p:spPr>
          <a:xfrm>
            <a:off x="10741835" y="15240"/>
            <a:ext cx="1302570" cy="1675557"/>
          </a:xfrm>
          <a:prstGeom prst="rect">
            <a:avLst/>
          </a:prstGeom>
        </p:spPr>
      </p:pic>
      <p:pic>
        <p:nvPicPr>
          <p:cNvPr id="23" name="图片 7"/>
          <p:cNvPicPr>
            <a:picLocks noChangeAspect="1"/>
          </p:cNvPicPr>
          <p:nvPr/>
        </p:nvPicPr>
        <p:blipFill rotWithShape="1">
          <a:blip r:embed="rId5" cstate="print">
            <a:extLst>
              <a:ext uri="{28A0092B-C50C-407E-A947-70E740481C1C}">
                <a14:useLocalDpi xmlns:a14="http://schemas.microsoft.com/office/drawing/2010/main" val="0"/>
              </a:ext>
            </a:extLst>
          </a:blip>
          <a:srcRect r="87356"/>
          <a:stretch>
            <a:fillRect/>
          </a:stretch>
        </p:blipFill>
        <p:spPr>
          <a:xfrm>
            <a:off x="-217805" y="1867535"/>
            <a:ext cx="4880610" cy="4907280"/>
          </a:xfrm>
          <a:prstGeom prst="rect">
            <a:avLst/>
          </a:prstGeom>
        </p:spPr>
      </p:pic>
      <p:pic>
        <p:nvPicPr>
          <p:cNvPr id="16" name="Picture 3" descr="C:\Users\HP\Desktop\4-49286_drawing-clipart-hen-drawing-hen-transparent-free-for.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594" b="99081" l="6333" r="97333"/>
                    </a14:imgEffect>
                  </a14:imgLayer>
                </a14:imgProps>
              </a:ext>
              <a:ext uri="{28A0092B-C50C-407E-A947-70E740481C1C}">
                <a14:useLocalDpi xmlns:a14="http://schemas.microsoft.com/office/drawing/2010/main" val="0"/>
              </a:ext>
            </a:extLst>
          </a:blip>
          <a:srcRect/>
          <a:stretch>
            <a:fillRect/>
          </a:stretch>
        </p:blipFill>
        <p:spPr bwMode="auto">
          <a:xfrm rot="21420000">
            <a:off x="1197610" y="3272155"/>
            <a:ext cx="2828925" cy="28905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7" name="Group 16"/>
          <p:cNvGrpSpPr/>
          <p:nvPr/>
        </p:nvGrpSpPr>
        <p:grpSpPr>
          <a:xfrm>
            <a:off x="10506795" y="7193942"/>
            <a:ext cx="12434235" cy="4825970"/>
            <a:chOff x="6959600" y="1866930"/>
            <a:chExt cx="12434235" cy="4825970"/>
          </a:xfrm>
        </p:grpSpPr>
        <p:pic>
          <p:nvPicPr>
            <p:cNvPr id="18" name="图片 7"/>
            <p:cNvPicPr>
              <a:picLocks noChangeAspect="1"/>
            </p:cNvPicPr>
            <p:nvPr/>
          </p:nvPicPr>
          <p:blipFill rotWithShape="1">
            <a:blip r:embed="rId5" cstate="print">
              <a:extLst>
                <a:ext uri="{28A0092B-C50C-407E-A947-70E740481C1C}">
                  <a14:useLocalDpi xmlns:a14="http://schemas.microsoft.com/office/drawing/2010/main" val="0"/>
                </a:ext>
              </a:extLst>
            </a:blip>
            <a:srcRect r="58443"/>
            <a:stretch>
              <a:fillRect/>
            </a:stretch>
          </p:blipFill>
          <p:spPr>
            <a:xfrm>
              <a:off x="6959600" y="1866930"/>
              <a:ext cx="12434235" cy="4825970"/>
            </a:xfrm>
            <a:prstGeom prst="rect">
              <a:avLst/>
            </a:prstGeom>
          </p:spPr>
        </p:pic>
        <p:pic>
          <p:nvPicPr>
            <p:cNvPr id="22" name="Picture 2" descr="C:\Users\HP\Desktop\6796226.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3" b="91759" l="0" r="99499">
                          <a14:foregroundMark x1="27154" y1="9537" x2="21142" y2="18241"/>
                          <a14:foregroundMark x1="41784" y1="9815" x2="47595" y2="22870"/>
                          <a14:foregroundMark x1="10521" y1="27130" x2="20942" y2="34259"/>
                          <a14:foregroundMark x1="48798" y1="28889" x2="22545" y2="41574"/>
                        </a14:backgroundRemoval>
                      </a14:imgEffect>
                    </a14:imgLayer>
                  </a14:imgProps>
                </a:ext>
                <a:ext uri="{28A0092B-C50C-407E-A947-70E740481C1C}">
                  <a14:useLocalDpi xmlns:a14="http://schemas.microsoft.com/office/drawing/2010/main" val="0"/>
                </a:ext>
              </a:extLst>
            </a:blip>
            <a:srcRect/>
            <a:stretch>
              <a:fillRect/>
            </a:stretch>
          </p:blipFill>
          <p:spPr bwMode="auto">
            <a:xfrm rot="21406022">
              <a:off x="8094713" y="3032141"/>
              <a:ext cx="2187556" cy="32816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2" descr="C:\Users\HP\Desktop\cc872f05dadd3c8b13080b8ed5273a19.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8262" l="301" r="96692">
                          <a14:foregroundMark x1="24060" y1="7754" x2="54737" y2="34225"/>
                          <a14:foregroundMark x1="60000" y1="93182" x2="76391" y2="92246"/>
                          <a14:foregroundMark x1="40902" y1="41979" x2="30977" y2="84626"/>
                          <a14:foregroundMark x1="29624" y1="14037" x2="26617" y2="37834"/>
                          <a14:foregroundMark x1="25414" y1="15241" x2="25414" y2="25267"/>
                          <a14:foregroundMark x1="54586" y1="13235" x2="52932" y2="26872"/>
                          <a14:foregroundMark x1="33083" y1="30615" x2="52331" y2="30615"/>
                          <a14:foregroundMark x1="43308" y1="38904" x2="53083" y2="50802"/>
                          <a14:foregroundMark x1="40602" y1="38636" x2="50977" y2="39171"/>
                        </a14:backgroundRemoval>
                      </a14:imgEffect>
                    </a14:imgLayer>
                  </a14:imgProps>
                </a:ext>
                <a:ext uri="{28A0092B-C50C-407E-A947-70E740481C1C}">
                  <a14:useLocalDpi xmlns:a14="http://schemas.microsoft.com/office/drawing/2010/main" val="0"/>
                </a:ext>
              </a:extLst>
            </a:blip>
            <a:srcRect/>
            <a:stretch>
              <a:fillRect/>
            </a:stretch>
          </p:blipFill>
          <p:spPr bwMode="auto">
            <a:xfrm>
              <a:off x="11015725" y="2973067"/>
              <a:ext cx="2352549" cy="29057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 descr="C:\Users\HP\Desktop\1699836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222" l="0" r="100000">
                          <a14:foregroundMark x1="34884" y1="12222" x2="34884" y2="20926"/>
                          <a14:foregroundMark x1="36525" y1="10926" x2="38577" y2="23981"/>
                          <a14:foregroundMark x1="56635" y1="18889" x2="51300" y2="22407"/>
                          <a14:foregroundMark x1="68673" y1="26204" x2="63748" y2="33981"/>
                          <a14:foregroundMark x1="7934" y1="45741" x2="45417" y2="61296"/>
                          <a14:foregroundMark x1="76607" y1="78889" x2="65116" y2="86481"/>
                          <a14:backgroundMark x1="21477" y1="26481" x2="24350" y2="27315"/>
                          <a14:backgroundMark x1="21477" y1="30926" x2="22435" y2="31111"/>
                        </a14:backgroundRemoval>
                      </a14:imgEffect>
                    </a14:imgLayer>
                  </a14:imgProps>
                </a:ext>
                <a:ext uri="{28A0092B-C50C-407E-A947-70E740481C1C}">
                  <a14:useLocalDpi xmlns:a14="http://schemas.microsoft.com/office/drawing/2010/main" val="0"/>
                </a:ext>
              </a:extLst>
            </a:blip>
            <a:srcRect/>
            <a:stretch>
              <a:fillRect/>
            </a:stretch>
          </p:blipFill>
          <p:spPr bwMode="auto">
            <a:xfrm>
              <a:off x="13685519" y="3193413"/>
              <a:ext cx="2529593" cy="29590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 descr="C:\Users\HP\Desktop\adult-funny-tiger-260nw-469486433.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429" l="0" r="100000"/>
                      </a14:imgEffect>
                    </a14:imgLayer>
                  </a14:imgProps>
                </a:ext>
                <a:ext uri="{28A0092B-C50C-407E-A947-70E740481C1C}">
                  <a14:useLocalDpi xmlns:a14="http://schemas.microsoft.com/office/drawing/2010/main" val="0"/>
                </a:ext>
              </a:extLst>
            </a:blip>
            <a:srcRect/>
            <a:stretch>
              <a:fillRect/>
            </a:stretch>
          </p:blipFill>
          <p:spPr bwMode="auto">
            <a:xfrm rot="21168918">
              <a:off x="16755375" y="3039643"/>
              <a:ext cx="2564202" cy="31216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pic>
        <p:nvPicPr>
          <p:cNvPr id="3" name="图片 7"/>
          <p:cNvPicPr>
            <a:picLocks noChangeAspect="1"/>
          </p:cNvPicPr>
          <p:nvPr/>
        </p:nvPicPr>
        <p:blipFill rotWithShape="1">
          <a:blip r:embed="rId5" cstate="print">
            <a:extLst>
              <a:ext uri="{28A0092B-C50C-407E-A947-70E740481C1C}">
                <a14:useLocalDpi xmlns:a14="http://schemas.microsoft.com/office/drawing/2010/main" val="0"/>
              </a:ext>
            </a:extLst>
          </a:blip>
          <a:srcRect r="87356"/>
          <a:stretch>
            <a:fillRect/>
          </a:stretch>
        </p:blipFill>
        <p:spPr>
          <a:xfrm>
            <a:off x="3837940" y="1867535"/>
            <a:ext cx="4376420" cy="4739005"/>
          </a:xfrm>
          <a:prstGeom prst="rect">
            <a:avLst/>
          </a:prstGeom>
        </p:spPr>
      </p:pic>
      <p:pic>
        <p:nvPicPr>
          <p:cNvPr id="5" name="图片 7"/>
          <p:cNvPicPr>
            <a:picLocks noChangeAspect="1"/>
          </p:cNvPicPr>
          <p:nvPr/>
        </p:nvPicPr>
        <p:blipFill rotWithShape="1">
          <a:blip r:embed="rId5" cstate="print">
            <a:extLst>
              <a:ext uri="{28A0092B-C50C-407E-A947-70E740481C1C}">
                <a14:useLocalDpi xmlns:a14="http://schemas.microsoft.com/office/drawing/2010/main" val="0"/>
              </a:ext>
            </a:extLst>
          </a:blip>
          <a:srcRect r="87356"/>
          <a:stretch>
            <a:fillRect/>
          </a:stretch>
        </p:blipFill>
        <p:spPr>
          <a:xfrm>
            <a:off x="7668260" y="1867535"/>
            <a:ext cx="4376420" cy="47390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600"/>
                                        <p:tgtEl>
                                          <p:spTgt spid="21"/>
                                        </p:tgtEl>
                                      </p:cBhvr>
                                    </p:animEffect>
                                  </p:childTnLst>
                                </p:cTn>
                              </p:par>
                              <p:par>
                                <p:cTn id="14" presetID="63" presetClass="path" presetSubtype="0" accel="50000" decel="50000" fill="hold" nodeType="withEffect">
                                  <p:stCondLst>
                                    <p:cond delay="0"/>
                                  </p:stCondLst>
                                  <p:childTnLst>
                                    <p:animMotion origin="layout" path="M -0.88112 -0.0051 L 4.79167E-6 4.44444E-6 " pathEditMode="relative" rAng="0" ptsTypes="AA">
                                      <p:cBhvr>
                                        <p:cTn id="15" dur="3000" fill="hold"/>
                                        <p:tgtEl>
                                          <p:spTgt spid="21"/>
                                        </p:tgtEl>
                                        <p:attrNameLst>
                                          <p:attrName>ppt_x</p:attrName>
                                          <p:attrName>ppt_y</p:attrName>
                                        </p:attrNameLst>
                                      </p:cBhvr>
                                      <p:rCtr x="44049" y="255"/>
                                    </p:animMotion>
                                  </p:childTnLst>
                                </p:cTn>
                              </p:par>
                              <p:par>
                                <p:cTn id="16" presetID="0" presetClass="entr" presetSubtype="0" fill="hold" grpId="0" nodeType="withEffect">
                                  <p:stCondLst>
                                    <p:cond delay="0"/>
                                  </p:stCondLst>
                                  <p:iterate type="lt">
                                    <p:tmPct val="16667"/>
                                  </p:iterate>
                                  <p:childTnLst>
                                    <p:set>
                                      <p:cBhvr>
                                        <p:cTn id="17" dur="1000" fill="hold">
                                          <p:stCondLst>
                                            <p:cond delay="0"/>
                                          </p:stCondLst>
                                        </p:cTn>
                                        <p:tgtEl>
                                          <p:spTgt spid="20"/>
                                        </p:tgtEl>
                                        <p:attrNameLst>
                                          <p:attrName>style.visibility</p:attrName>
                                        </p:attrNameLst>
                                      </p:cBhvr>
                                      <p:to>
                                        <p:strVal val="visible"/>
                                      </p:to>
                                    </p:set>
                                    <p:anim to="" calcmode="lin" valueType="num">
                                      <p:cBhvr>
                                        <p:cTn id="18" dur="1000" fill="hold">
                                          <p:stCondLst>
                                            <p:cond delay="0"/>
                                          </p:stCondLst>
                                        </p:cTn>
                                        <p:tgtEl>
                                          <p:spTgt spid="20"/>
                                        </p:tgtEl>
                                        <p:attrNameLst>
                                          <p:attrName>ppt_h</p:attrName>
                                        </p:attrNameLst>
                                      </p:cBhvr>
                                      <p:tavLst>
                                        <p:tav tm="0" fmla="#ppt_h-#ppt_h*((1.5-1.5*$)^3-(1.5-1.5*$)^2)">
                                          <p:val>
                                            <p:fltVal val="0"/>
                                          </p:val>
                                        </p:tav>
                                        <p:tav tm="100000">
                                          <p:val>
                                            <p:fltVal val="1"/>
                                          </p:val>
                                        </p:tav>
                                      </p:tavLst>
                                    </p:anim>
                                    <p:anim to="" calcmode="lin" valueType="num">
                                      <p:cBhvr>
                                        <p:cTn id="19" dur="1000" fill="hold">
                                          <p:stCondLst>
                                            <p:cond delay="0"/>
                                          </p:stCondLst>
                                        </p:cTn>
                                        <p:tgtEl>
                                          <p:spTgt spid="20"/>
                                        </p:tgtEl>
                                        <p:attrNameLst>
                                          <p:attrName>ppt_w</p:attrName>
                                        </p:attrNameLst>
                                      </p:cBhvr>
                                      <p:tavLst>
                                        <p:tav tm="0" fmla="#ppt_w-#ppt_w*((1.5-1.5*$)^3-(1.5-1.5*$)^2)">
                                          <p:val>
                                            <p:fltVal val="0"/>
                                          </p:val>
                                        </p:tav>
                                        <p:tav tm="100000">
                                          <p:val>
                                            <p:fltVal val="1"/>
                                          </p:val>
                                        </p:tav>
                                      </p:tavLst>
                                    </p:anim>
                                  </p:childTnLst>
                                </p:cTn>
                              </p:par>
                              <p:par>
                                <p:cTn id="20" presetID="2" presetClass="exit" presetSubtype="4" fill="hold" nodeType="withEffect">
                                  <p:stCondLst>
                                    <p:cond delay="3000"/>
                                  </p:stCondLst>
                                  <p:childTnLst>
                                    <p:anim calcmode="lin" valueType="num">
                                      <p:cBhvr additive="base">
                                        <p:cTn id="21" dur="500"/>
                                        <p:tgtEl>
                                          <p:spTgt spid="21"/>
                                        </p:tgtEl>
                                        <p:attrNameLst>
                                          <p:attrName>ppt_x</p:attrName>
                                        </p:attrNameLst>
                                      </p:cBhvr>
                                      <p:tavLst>
                                        <p:tav tm="0">
                                          <p:val>
                                            <p:strVal val="ppt_x"/>
                                          </p:val>
                                        </p:tav>
                                        <p:tav tm="100000">
                                          <p:val>
                                            <p:strVal val="ppt_x"/>
                                          </p:val>
                                        </p:tav>
                                      </p:tavLst>
                                    </p:anim>
                                    <p:anim calcmode="lin" valueType="num">
                                      <p:cBhvr additive="base">
                                        <p:cTn id="22" dur="500"/>
                                        <p:tgtEl>
                                          <p:spTgt spid="21"/>
                                        </p:tgtEl>
                                        <p:attrNameLst>
                                          <p:attrName>ppt_y</p:attrName>
                                        </p:attrNameLst>
                                      </p:cBhvr>
                                      <p:tavLst>
                                        <p:tav tm="0">
                                          <p:val>
                                            <p:strVal val="ppt_y"/>
                                          </p:val>
                                        </p:tav>
                                        <p:tav tm="100000">
                                          <p:val>
                                            <p:strVal val="1+ppt_h/2"/>
                                          </p:val>
                                        </p:tav>
                                      </p:tavLst>
                                    </p:anim>
                                    <p:set>
                                      <p:cBhvr>
                                        <p:cTn id="23" dur="1" fill="hold">
                                          <p:stCondLst>
                                            <p:cond delay="499"/>
                                          </p:stCondLst>
                                        </p:cTn>
                                        <p:tgtEl>
                                          <p:spTgt spid="21"/>
                                        </p:tgtEl>
                                        <p:attrNameLst>
                                          <p:attrName>style.visibility</p:attrName>
                                        </p:attrNameLst>
                                      </p:cBhvr>
                                      <p:to>
                                        <p:strVal val="hidden"/>
                                      </p:to>
                                    </p:set>
                                  </p:childTnLst>
                                </p:cTn>
                              </p:par>
                              <p:par>
                                <p:cTn id="24" presetID="14" presetClass="entr" presetSubtype="10" fill="hold" nodeType="withEffect">
                                  <p:stCondLst>
                                    <p:cond delay="300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par>
                                <p:cTn id="27" presetID="14" presetClass="entr" presetSubtype="10" fill="hold" nodeType="withEffect">
                                  <p:stCondLst>
                                    <p:cond delay="300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nodeType="withEffect">
                                  <p:stCondLst>
                                    <p:cond delay="300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par>
                                <p:cTn id="33" presetID="14" presetClass="entr" presetSubtype="10" fill="hold" nodeType="withEffect">
                                  <p:stCondLst>
                                    <p:cond delay="300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 y="20465"/>
            <a:ext cx="12192000" cy="6858000"/>
          </a:xfrm>
          <a:prstGeom prst="rect">
            <a:avLst/>
          </a:prstGeom>
          <a:blipFill>
            <a:blip r:embed="rId2"/>
            <a:stretch>
              <a:fillRect/>
            </a:stretch>
          </a:blipFill>
        </p:spPr>
      </p:pic>
      <p:sp>
        <p:nvSpPr>
          <p:cNvPr id="3" name="Rounded Rectangle 2"/>
          <p:cNvSpPr/>
          <p:nvPr/>
        </p:nvSpPr>
        <p:spPr>
          <a:xfrm>
            <a:off x="3661410" y="1581150"/>
            <a:ext cx="5943600" cy="191008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a:ln>
                  <a:noFill/>
                </a:ln>
                <a:solidFill>
                  <a:prstClr val="white"/>
                </a:solidFill>
                <a:effectLst/>
                <a:uLnTx/>
                <a:uFillTx/>
                <a:latin typeface="Vogue-ExtraBold" pitchFamily="34" charset="0"/>
                <a:ea typeface="Vogue-ExtraBold" pitchFamily="34" charset="0"/>
                <a:cs typeface="Vogue-ExtraBold" pitchFamily="34" charset="0"/>
              </a:rPr>
              <a:t>Bạn </a:t>
            </a:r>
            <a:r>
              <a:rPr kumimoji="0" lang="en-US" sz="3600" b="0" i="1"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biết</a:t>
            </a:r>
            <a:r>
              <a:rPr kumimoji="0" lang="en-US" sz="3600" b="0" i="1"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600" b="0" i="1"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những</a:t>
            </a:r>
            <a:r>
              <a:rPr kumimoji="0" lang="en-US" sz="3600" b="0" i="1"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600" b="0" i="1"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loài</a:t>
            </a:r>
            <a:r>
              <a:rPr kumimoji="0" lang="en-US" sz="3600" b="0" i="1"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600" b="0" i="1"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động</a:t>
            </a:r>
            <a:r>
              <a:rPr kumimoji="0" lang="en-US" sz="3600" b="0" i="1"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600" b="0" i="1"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vật</a:t>
            </a:r>
            <a:r>
              <a:rPr kumimoji="0" lang="en-US" sz="3600" b="0" i="1"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600" b="0" i="1"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nào</a:t>
            </a:r>
            <a:r>
              <a:rPr kumimoji="0" lang="en-US" sz="3600" b="0" i="1"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600" b="0" i="1"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ăn</a:t>
            </a:r>
            <a:r>
              <a:rPr kumimoji="0" lang="en-US" sz="3600" b="0" i="1"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600" b="0" i="1"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tạp</a:t>
            </a:r>
            <a:r>
              <a:rPr kumimoji="0" lang="en-US" sz="3600" b="0" i="1"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a:t>
            </a:r>
            <a:endParaRPr kumimoji="0" lang="en-US" sz="3600" b="0"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endParaRPr>
          </a:p>
        </p:txBody>
      </p:sp>
      <p:pic>
        <p:nvPicPr>
          <p:cNvPr id="6" name="Picture 3" descr="C:\Users\HP\Desktop\16659547.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407" l="1571" r="97286">
                        <a14:foregroundMark x1="40714" y1="21574" x2="48000" y2="34630"/>
                        <a14:foregroundMark x1="74714" y1="20185" x2="61286" y2="35370"/>
                        <a14:foregroundMark x1="55857" y1="48426" x2="55857" y2="63148"/>
                        <a14:foregroundMark x1="47571" y1="50185" x2="47571" y2="63519"/>
                        <a14:foregroundMark x1="42429" y1="85370" x2="34286" y2="89352"/>
                        <a14:foregroundMark x1="69143" y1="85370" x2="83286" y2="89537"/>
                        <a14:foregroundMark x1="52064" y1="55572" x2="46330" y2="91976"/>
                        <a14:foregroundMark x1="54817" y1="64785" x2="66055" y2="91085"/>
                      </a14:backgroundRemoval>
                    </a14:imgEffect>
                  </a14:imgLayer>
                </a14:imgProps>
              </a:ext>
              <a:ext uri="{28A0092B-C50C-407E-A947-70E740481C1C}">
                <a14:useLocalDpi xmlns:a14="http://schemas.microsoft.com/office/drawing/2010/main" val="0"/>
              </a:ext>
            </a:extLst>
          </a:blip>
          <a:srcRect/>
          <a:stretch>
            <a:fillRect/>
          </a:stretch>
        </p:blipFill>
        <p:spPr bwMode="auto">
          <a:xfrm>
            <a:off x="8972550" y="2030730"/>
            <a:ext cx="3149600" cy="48593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HP\Desktop\d721c7fdbbc35b79a0e216a3abc8a5e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pic>
        <p:nvPicPr>
          <p:cNvPr id="2" name="图片 1"/>
          <p:cNvPicPr>
            <a:picLocks noChangeAspect="1"/>
          </p:cNvPicPr>
          <p:nvPr/>
        </p:nvPicPr>
        <p:blipFill>
          <a:blip r:embed="rId3" cstate="screen"/>
          <a:stretch>
            <a:fillRect/>
          </a:stretch>
        </p:blipFill>
        <p:spPr>
          <a:xfrm>
            <a:off x="142567" y="157442"/>
            <a:ext cx="943173" cy="910222"/>
          </a:xfrm>
          <a:prstGeom prst="rect">
            <a:avLst/>
          </a:prstGeom>
        </p:spPr>
      </p:pic>
      <p:sp>
        <p:nvSpPr>
          <p:cNvPr id="20" name="矩形 6"/>
          <p:cNvSpPr/>
          <p:nvPr/>
        </p:nvSpPr>
        <p:spPr>
          <a:xfrm>
            <a:off x="878015" y="533262"/>
            <a:ext cx="9536585" cy="923330"/>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all" spc="0" normalizeH="0" baseline="0" noProof="0" dirty="0" err="1">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Vogue-ExtraBold" pitchFamily="34" charset="0"/>
                <a:ea typeface="Vogue-ExtraBold" pitchFamily="34" charset="0"/>
                <a:cs typeface="Vogue-ExtraBold" pitchFamily="34" charset="0"/>
              </a:rPr>
              <a:t>Các</a:t>
            </a:r>
            <a:r>
              <a:rPr kumimoji="0" lang="en-US" altLang="zh-CN" sz="54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Vogue-ExtraBold" pitchFamily="34" charset="0"/>
                <a:ea typeface="Vogue-ExtraBold" pitchFamily="34" charset="0"/>
                <a:cs typeface="Vogue-ExtraBold" pitchFamily="34" charset="0"/>
              </a:rPr>
              <a:t> </a:t>
            </a:r>
            <a:r>
              <a:rPr kumimoji="0" lang="en-US" altLang="zh-CN" sz="5400" b="1" i="0" u="none" strike="noStrike" kern="1200" cap="all" spc="0" normalizeH="0" baseline="0" noProof="0" dirty="0" err="1">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Vogue-ExtraBold" pitchFamily="34" charset="0"/>
                <a:ea typeface="Vogue-ExtraBold" pitchFamily="34" charset="0"/>
                <a:cs typeface="Vogue-ExtraBold" pitchFamily="34" charset="0"/>
              </a:rPr>
              <a:t>động</a:t>
            </a:r>
            <a:r>
              <a:rPr kumimoji="0" lang="en-US" altLang="zh-CN" sz="54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Vogue-ExtraBold" pitchFamily="34" charset="0"/>
                <a:ea typeface="Vogue-ExtraBold" pitchFamily="34" charset="0"/>
                <a:cs typeface="Vogue-ExtraBold" pitchFamily="34" charset="0"/>
              </a:rPr>
              <a:t> </a:t>
            </a:r>
            <a:r>
              <a:rPr kumimoji="0" lang="en-US" altLang="zh-CN" sz="5400" b="1" i="0" u="none" strike="noStrike" kern="1200" cap="all" spc="0" normalizeH="0" baseline="0" noProof="0" dirty="0" err="1">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Vogue-ExtraBold" pitchFamily="34" charset="0"/>
                <a:ea typeface="Vogue-ExtraBold" pitchFamily="34" charset="0"/>
                <a:cs typeface="Vogue-ExtraBold" pitchFamily="34" charset="0"/>
              </a:rPr>
              <a:t>vật</a:t>
            </a:r>
            <a:r>
              <a:rPr kumimoji="0" lang="en-US" altLang="zh-CN" sz="54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Vogue-ExtraBold" pitchFamily="34" charset="0"/>
                <a:ea typeface="Vogue-ExtraBold" pitchFamily="34" charset="0"/>
                <a:cs typeface="Vogue-ExtraBold" pitchFamily="34" charset="0"/>
              </a:rPr>
              <a:t> </a:t>
            </a:r>
            <a:r>
              <a:rPr kumimoji="0" lang="en-US" altLang="zh-CN" sz="5400" b="1" i="0" u="none" strike="noStrike" kern="1200" cap="all" spc="0" normalizeH="0" baseline="0" noProof="0" dirty="0" err="1">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Vogue-ExtraBold" pitchFamily="34" charset="0"/>
                <a:ea typeface="Vogue-ExtraBold" pitchFamily="34" charset="0"/>
                <a:cs typeface="Vogue-ExtraBold" pitchFamily="34" charset="0"/>
              </a:rPr>
              <a:t>ăn</a:t>
            </a:r>
            <a:r>
              <a:rPr kumimoji="0" lang="en-US" altLang="zh-CN" sz="54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Vogue-ExtraBold" pitchFamily="34" charset="0"/>
                <a:ea typeface="Vogue-ExtraBold" pitchFamily="34" charset="0"/>
                <a:cs typeface="Vogue-ExtraBold" pitchFamily="34" charset="0"/>
              </a:rPr>
              <a:t> </a:t>
            </a:r>
            <a:r>
              <a:rPr kumimoji="0" lang="en-US" altLang="zh-CN" sz="5400" b="1" i="0" u="none" strike="noStrike" kern="1200" cap="all" spc="0" normalizeH="0" baseline="0" noProof="0" dirty="0" err="1">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Vogue-ExtraBold" pitchFamily="34" charset="0"/>
                <a:ea typeface="Vogue-ExtraBold" pitchFamily="34" charset="0"/>
                <a:cs typeface="Vogue-ExtraBold" pitchFamily="34" charset="0"/>
              </a:rPr>
              <a:t>tạp</a:t>
            </a:r>
            <a:r>
              <a:rPr kumimoji="0" lang="en-US" altLang="zh-CN" sz="54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Vogue-ExtraBold" pitchFamily="34" charset="0"/>
                <a:ea typeface="Vogue-ExtraBold" pitchFamily="34" charset="0"/>
                <a:cs typeface="Vogue-ExtraBold" pitchFamily="34" charset="0"/>
              </a:rPr>
              <a:t> </a:t>
            </a:r>
            <a:r>
              <a:rPr kumimoji="0" lang="en-US" altLang="zh-CN" sz="5400" b="1" i="0" u="none" strike="noStrike" kern="1200" cap="all" spc="0" normalizeH="0" baseline="0" noProof="0" dirty="0" err="1">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Vogue-ExtraBold" pitchFamily="34" charset="0"/>
                <a:ea typeface="Vogue-ExtraBold" pitchFamily="34" charset="0"/>
                <a:cs typeface="Vogue-ExtraBold" pitchFamily="34" charset="0"/>
              </a:rPr>
              <a:t>khác</a:t>
            </a:r>
            <a:endParaRPr kumimoji="0" lang="zh-CN" altLang="en-US" sz="54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Vogue-ExtraBold" pitchFamily="34" charset="0"/>
              <a:ea typeface="Vogue-ExtraBold" pitchFamily="34" charset="0"/>
              <a:cs typeface="Vogue-ExtraBold" pitchFamily="34" charset="0"/>
            </a:endParaRPr>
          </a:p>
        </p:txBody>
      </p:sp>
      <p:pic>
        <p:nvPicPr>
          <p:cNvPr id="21" name="图片 7"/>
          <p:cNvPicPr>
            <a:picLocks noChangeAspect="1"/>
          </p:cNvPicPr>
          <p:nvPr/>
        </p:nvPicPr>
        <p:blipFill>
          <a:blip r:embed="rId4"/>
          <a:stretch>
            <a:fillRect/>
          </a:stretch>
        </p:blipFill>
        <p:spPr>
          <a:xfrm>
            <a:off x="10047644" y="-133027"/>
            <a:ext cx="1302570" cy="1675557"/>
          </a:xfrm>
          <a:prstGeom prst="rect">
            <a:avLst/>
          </a:prstGeom>
        </p:spPr>
      </p:pic>
      <p:grpSp>
        <p:nvGrpSpPr>
          <p:cNvPr id="3" name="Group 2"/>
          <p:cNvGrpSpPr/>
          <p:nvPr/>
        </p:nvGrpSpPr>
        <p:grpSpPr>
          <a:xfrm>
            <a:off x="686953" y="1516410"/>
            <a:ext cx="12434235" cy="4825970"/>
            <a:chOff x="4795403" y="7193942"/>
            <a:chExt cx="12434235" cy="4825970"/>
          </a:xfrm>
        </p:grpSpPr>
        <p:pic>
          <p:nvPicPr>
            <p:cNvPr id="18" name="图片 7"/>
            <p:cNvPicPr>
              <a:picLocks noChangeAspect="1"/>
            </p:cNvPicPr>
            <p:nvPr/>
          </p:nvPicPr>
          <p:blipFill rotWithShape="1">
            <a:blip r:embed="rId5" cstate="print">
              <a:extLst>
                <a:ext uri="{28A0092B-C50C-407E-A947-70E740481C1C}">
                  <a14:useLocalDpi xmlns:a14="http://schemas.microsoft.com/office/drawing/2010/main" val="0"/>
                </a:ext>
              </a:extLst>
            </a:blip>
            <a:srcRect r="58443"/>
            <a:stretch>
              <a:fillRect/>
            </a:stretch>
          </p:blipFill>
          <p:spPr>
            <a:xfrm>
              <a:off x="4795403" y="7193942"/>
              <a:ext cx="12434235" cy="4825970"/>
            </a:xfrm>
            <a:prstGeom prst="rect">
              <a:avLst/>
            </a:prstGeom>
          </p:spPr>
        </p:pic>
        <p:pic>
          <p:nvPicPr>
            <p:cNvPr id="27" name="Picture 2" descr="C:\Users\HP\Desktop\2611281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225"/>
            <a:stretch>
              <a:fillRect/>
            </a:stretch>
          </p:blipFill>
          <p:spPr bwMode="auto">
            <a:xfrm>
              <a:off x="5579255" y="8355661"/>
              <a:ext cx="2638579" cy="33197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8" name="Picture 3" descr="C:\Users\HP\Desktop\88110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380"/>
            <a:stretch>
              <a:fillRect/>
            </a:stretch>
          </p:blipFill>
          <p:spPr bwMode="auto">
            <a:xfrm>
              <a:off x="11684935" y="8339737"/>
              <a:ext cx="2254250" cy="31416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9" name="Picture 4" descr="C:\Users\HP\Desktop\12044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8052"/>
            <a:stretch>
              <a:fillRect/>
            </a:stretch>
          </p:blipFill>
          <p:spPr bwMode="auto">
            <a:xfrm>
              <a:off x="8780609" y="8339737"/>
              <a:ext cx="2327275" cy="33357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 name="Picture 5" descr="C:\Users\HP\Desktop\1506448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132"/>
            <a:stretch>
              <a:fillRect/>
            </a:stretch>
          </p:blipFill>
          <p:spPr bwMode="auto">
            <a:xfrm>
              <a:off x="14288435" y="8355661"/>
              <a:ext cx="2548438" cy="3150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600"/>
                                        <p:tgtEl>
                                          <p:spTgt spid="21"/>
                                        </p:tgtEl>
                                      </p:cBhvr>
                                    </p:animEffect>
                                  </p:childTnLst>
                                </p:cTn>
                              </p:par>
                              <p:par>
                                <p:cTn id="14" presetID="63" presetClass="path" presetSubtype="0" accel="50000" decel="50000" fill="hold" nodeType="withEffect">
                                  <p:stCondLst>
                                    <p:cond delay="0"/>
                                  </p:stCondLst>
                                  <p:childTnLst>
                                    <p:animMotion origin="layout" path="M -0.88112 -0.0051 L -3.95833E-6 3.33333E-6 " pathEditMode="relative" rAng="0" ptsTypes="AA">
                                      <p:cBhvr>
                                        <p:cTn id="15" dur="3000" fill="hold"/>
                                        <p:tgtEl>
                                          <p:spTgt spid="21"/>
                                        </p:tgtEl>
                                        <p:attrNameLst>
                                          <p:attrName>ppt_x</p:attrName>
                                          <p:attrName>ppt_y</p:attrName>
                                        </p:attrNameLst>
                                      </p:cBhvr>
                                      <p:rCtr x="44049" y="255"/>
                                    </p:animMotion>
                                  </p:childTnLst>
                                </p:cTn>
                              </p:par>
                              <p:par>
                                <p:cTn id="16" presetID="0" presetClass="entr" presetSubtype="0" fill="hold" grpId="0" nodeType="withEffect">
                                  <p:stCondLst>
                                    <p:cond delay="0"/>
                                  </p:stCondLst>
                                  <p:iterate type="lt">
                                    <p:tmPct val="16667"/>
                                  </p:iterate>
                                  <p:childTnLst>
                                    <p:set>
                                      <p:cBhvr>
                                        <p:cTn id="17" dur="1000" fill="hold">
                                          <p:stCondLst>
                                            <p:cond delay="0"/>
                                          </p:stCondLst>
                                        </p:cTn>
                                        <p:tgtEl>
                                          <p:spTgt spid="20"/>
                                        </p:tgtEl>
                                        <p:attrNameLst>
                                          <p:attrName>style.visibility</p:attrName>
                                        </p:attrNameLst>
                                      </p:cBhvr>
                                      <p:to>
                                        <p:strVal val="visible"/>
                                      </p:to>
                                    </p:set>
                                    <p:anim to="" calcmode="lin" valueType="num">
                                      <p:cBhvr>
                                        <p:cTn id="18" dur="1000" fill="hold">
                                          <p:stCondLst>
                                            <p:cond delay="0"/>
                                          </p:stCondLst>
                                        </p:cTn>
                                        <p:tgtEl>
                                          <p:spTgt spid="20"/>
                                        </p:tgtEl>
                                        <p:attrNameLst>
                                          <p:attrName>ppt_h</p:attrName>
                                        </p:attrNameLst>
                                      </p:cBhvr>
                                      <p:tavLst>
                                        <p:tav tm="0" fmla="#ppt_h-#ppt_h*((1.5-1.5*$)^3-(1.5-1.5*$)^2)">
                                          <p:val>
                                            <p:fltVal val="0"/>
                                          </p:val>
                                        </p:tav>
                                        <p:tav tm="100000">
                                          <p:val>
                                            <p:fltVal val="1"/>
                                          </p:val>
                                        </p:tav>
                                      </p:tavLst>
                                    </p:anim>
                                    <p:anim to="" calcmode="lin" valueType="num">
                                      <p:cBhvr>
                                        <p:cTn id="19" dur="1000" fill="hold">
                                          <p:stCondLst>
                                            <p:cond delay="0"/>
                                          </p:stCondLst>
                                        </p:cTn>
                                        <p:tgtEl>
                                          <p:spTgt spid="20"/>
                                        </p:tgtEl>
                                        <p:attrNameLst>
                                          <p:attrName>ppt_w</p:attrName>
                                        </p:attrNameLst>
                                      </p:cBhvr>
                                      <p:tavLst>
                                        <p:tav tm="0" fmla="#ppt_w-#ppt_w*((1.5-1.5*$)^3-(1.5-1.5*$)^2)">
                                          <p:val>
                                            <p:fltVal val="0"/>
                                          </p:val>
                                        </p:tav>
                                        <p:tav tm="100000">
                                          <p:val>
                                            <p:fltVal val="1"/>
                                          </p:val>
                                        </p:tav>
                                      </p:tavLst>
                                    </p:anim>
                                  </p:childTnLst>
                                </p:cTn>
                              </p:par>
                              <p:par>
                                <p:cTn id="20" presetID="2" presetClass="exit" presetSubtype="4" fill="hold" nodeType="withEffect">
                                  <p:stCondLst>
                                    <p:cond delay="3000"/>
                                  </p:stCondLst>
                                  <p:childTnLst>
                                    <p:anim calcmode="lin" valueType="num">
                                      <p:cBhvr additive="base">
                                        <p:cTn id="21" dur="500"/>
                                        <p:tgtEl>
                                          <p:spTgt spid="21"/>
                                        </p:tgtEl>
                                        <p:attrNameLst>
                                          <p:attrName>ppt_x</p:attrName>
                                        </p:attrNameLst>
                                      </p:cBhvr>
                                      <p:tavLst>
                                        <p:tav tm="0">
                                          <p:val>
                                            <p:strVal val="ppt_x"/>
                                          </p:val>
                                        </p:tav>
                                        <p:tav tm="100000">
                                          <p:val>
                                            <p:strVal val="ppt_x"/>
                                          </p:val>
                                        </p:tav>
                                      </p:tavLst>
                                    </p:anim>
                                    <p:anim calcmode="lin" valueType="num">
                                      <p:cBhvr additive="base">
                                        <p:cTn id="22" dur="500"/>
                                        <p:tgtEl>
                                          <p:spTgt spid="21"/>
                                        </p:tgtEl>
                                        <p:attrNameLst>
                                          <p:attrName>ppt_y</p:attrName>
                                        </p:attrNameLst>
                                      </p:cBhvr>
                                      <p:tavLst>
                                        <p:tav tm="0">
                                          <p:val>
                                            <p:strVal val="ppt_y"/>
                                          </p:val>
                                        </p:tav>
                                        <p:tav tm="100000">
                                          <p:val>
                                            <p:strVal val="1+ppt_h/2"/>
                                          </p:val>
                                        </p:tav>
                                      </p:tavLst>
                                    </p:anim>
                                    <p:set>
                                      <p:cBhvr>
                                        <p:cTn id="23" dur="1" fill="hold">
                                          <p:stCondLst>
                                            <p:cond delay="499"/>
                                          </p:stCondLst>
                                        </p:cTn>
                                        <p:tgtEl>
                                          <p:spTgt spid="21"/>
                                        </p:tgtEl>
                                        <p:attrNameLst>
                                          <p:attrName>style.visibility</p:attrName>
                                        </p:attrNameLst>
                                      </p:cBhvr>
                                      <p:to>
                                        <p:strVal val="hidden"/>
                                      </p:to>
                                    </p:set>
                                  </p:childTnLst>
                                </p:cTn>
                              </p:par>
                              <p:par>
                                <p:cTn id="24" presetID="14" presetClass="entr" presetSubtype="10" fill="hold" nodeType="withEffect">
                                  <p:stCondLst>
                                    <p:cond delay="300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35" presetClass="path" presetSubtype="0" accel="50000" decel="50000" fill="hold" nodeType="withEffect">
                                  <p:stCondLst>
                                    <p:cond delay="3000"/>
                                  </p:stCondLst>
                                  <p:childTnLst>
                                    <p:animMotion origin="layout" path="M 4.79167E-6 -3.33333E-6 L -0.74792 -0.01111 " pathEditMode="relative" rAng="0" ptsTypes="AA">
                                      <p:cBhvr>
                                        <p:cTn id="28" dur="3000" fill="hold"/>
                                        <p:tgtEl>
                                          <p:spTgt spid="3"/>
                                        </p:tgtEl>
                                        <p:attrNameLst>
                                          <p:attrName>ppt_x</p:attrName>
                                          <p:attrName>ppt_y</p:attrName>
                                        </p:attrNameLst>
                                      </p:cBhvr>
                                      <p:rCtr x="-37396"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79"/>
            <a:ext cx="12192000" cy="6847561"/>
          </a:xfrm>
          <a:prstGeom prst="rect">
            <a:avLst/>
          </a:prstGeom>
        </p:spPr>
      </p:pic>
      <p:sp>
        <p:nvSpPr>
          <p:cNvPr id="20" name="矩形 6"/>
          <p:cNvSpPr/>
          <p:nvPr/>
        </p:nvSpPr>
        <p:spPr>
          <a:xfrm>
            <a:off x="1309704" y="754877"/>
            <a:ext cx="9149715" cy="922020"/>
          </a:xfrm>
          <a:prstGeom prst="rect">
            <a:avLst/>
          </a:prstGeom>
        </p:spPr>
        <p:txBody>
          <a:bodyPr wrap="none">
            <a:spAutoFit/>
            <a:scene3d>
              <a:camera prst="orthographicFront"/>
              <a:lightRig rig="threePt" dir="t"/>
            </a:scene3d>
          </a:bodyPr>
          <a:p>
            <a:r>
              <a:rPr lang="en-US" altLang="zh-CN" sz="5400" b="1" cap="all" dirty="0">
                <a:solidFill>
                  <a:schemeClr val="tx1"/>
                </a:solidFill>
                <a:effectLst>
                  <a:outerShdw blurRad="38100" dist="19050" dir="2700000" algn="tl" rotWithShape="0">
                    <a:schemeClr val="dk1">
                      <a:alpha val="40000"/>
                    </a:schemeClr>
                  </a:outerShdw>
                </a:effectLst>
                <a:latin typeface="Arial" panose="020B0604020202020204" pitchFamily="34" charset="0"/>
                <a:ea typeface="Vogue-ExtraBold" pitchFamily="34" charset="0"/>
                <a:cs typeface="Arial" panose="020B0604020202020204" pitchFamily="34" charset="0"/>
              </a:rPr>
              <a:t>Trò chơi: chuyền bóng</a:t>
            </a:r>
            <a:endParaRPr lang="en-US" altLang="zh-CN" sz="5400" b="1" cap="all" dirty="0">
              <a:solidFill>
                <a:schemeClr val="tx1"/>
              </a:solidFill>
              <a:effectLst>
                <a:outerShdw blurRad="38100" dist="19050" dir="2700000" algn="tl" rotWithShape="0">
                  <a:schemeClr val="dk1">
                    <a:alpha val="40000"/>
                  </a:schemeClr>
                </a:outerShdw>
              </a:effectLst>
              <a:latin typeface="Arial" panose="020B0604020202020204" pitchFamily="34" charset="0"/>
              <a:ea typeface="Vogue-ExtraBold" pitchFamily="34" charset="0"/>
              <a:cs typeface="Arial" panose="020B0604020202020204" pitchFamily="34" charset="0"/>
            </a:endParaRPr>
          </a:p>
        </p:txBody>
      </p:sp>
      <p:pic>
        <p:nvPicPr>
          <p:cNvPr id="21" name="图片 7"/>
          <p:cNvPicPr>
            <a:picLocks noChangeAspect="1"/>
          </p:cNvPicPr>
          <p:nvPr/>
        </p:nvPicPr>
        <p:blipFill>
          <a:blip r:embed="rId2"/>
          <a:stretch>
            <a:fillRect/>
          </a:stretch>
        </p:blipFill>
        <p:spPr>
          <a:xfrm>
            <a:off x="10444705" y="-191770"/>
            <a:ext cx="1302570" cy="1675557"/>
          </a:xfrm>
          <a:prstGeom prst="rect">
            <a:avLst/>
          </a:prstGeom>
        </p:spPr>
      </p:pic>
      <p:sp>
        <p:nvSpPr>
          <p:cNvPr id="5" name="Rounded Rectangle 4"/>
          <p:cNvSpPr/>
          <p:nvPr/>
        </p:nvSpPr>
        <p:spPr>
          <a:xfrm>
            <a:off x="299720" y="2002790"/>
            <a:ext cx="11593195" cy="355600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4400" dirty="0" err="1">
                <a:latin typeface="Vogue-ExtraBold" pitchFamily="34" charset="0"/>
                <a:ea typeface="Vogue-ExtraBold" pitchFamily="34" charset="0"/>
                <a:cs typeface="Vogue-ExtraBold" pitchFamily="34" charset="0"/>
              </a:rPr>
              <a:t>1. Con vật được nhắc đến trong bài là con gì?</a:t>
            </a:r>
            <a:endParaRPr lang="en-US" sz="4400" dirty="0" err="1">
              <a:latin typeface="Vogue-ExtraBold" pitchFamily="34" charset="0"/>
              <a:ea typeface="Vogue-ExtraBold" pitchFamily="34" charset="0"/>
              <a:cs typeface="Vogue-ExtraBold" pitchFamily="34" charset="0"/>
            </a:endParaRPr>
          </a:p>
          <a:p>
            <a:pPr algn="l"/>
            <a:r>
              <a:rPr lang="en-US" sz="4400" dirty="0">
                <a:latin typeface="Vogue-ExtraBold" pitchFamily="34" charset="0"/>
                <a:ea typeface="Vogue-ExtraBold" pitchFamily="34" charset="0"/>
                <a:cs typeface="Vogue-ExtraBold" pitchFamily="34" charset="0"/>
              </a:rPr>
              <a:t>2. Con vật đó đang ăn gì?</a:t>
            </a:r>
            <a:endParaRPr lang="en-US" sz="4400" dirty="0">
              <a:latin typeface="Vogue-ExtraBold" pitchFamily="34" charset="0"/>
              <a:ea typeface="Vogue-ExtraBold" pitchFamily="34" charset="0"/>
              <a:cs typeface="Vogue-ExtraBold" pitchFamily="34" charset="0"/>
            </a:endParaRPr>
          </a:p>
          <a:p>
            <a:pPr algn="l"/>
            <a:r>
              <a:rPr lang="en-US" sz="4400" dirty="0">
                <a:latin typeface="Vogue-ExtraBold" pitchFamily="34" charset="0"/>
                <a:ea typeface="Vogue-ExtraBold" pitchFamily="34" charset="0"/>
                <a:cs typeface="Vogue-ExtraBold" pitchFamily="34" charset="0"/>
              </a:rPr>
              <a:t>3. Thức ăn đó từ động vật hay thực vật?</a:t>
            </a:r>
            <a:endParaRPr lang="en-US" sz="4400" dirty="0">
              <a:latin typeface="Vogue-ExtraBold" pitchFamily="34" charset="0"/>
              <a:ea typeface="Vogue-ExtraBold" pitchFamily="34" charset="0"/>
              <a:cs typeface="Vogue-ExtraBold"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600"/>
                                        <p:tgtEl>
                                          <p:spTgt spid="21"/>
                                        </p:tgtEl>
                                      </p:cBhvr>
                                    </p:animEffect>
                                  </p:childTnLst>
                                </p:cTn>
                              </p:par>
                              <p:par>
                                <p:cTn id="8" presetID="63" presetClass="path" presetSubtype="0" accel="50000" decel="50000" fill="hold" nodeType="withEffect">
                                  <p:stCondLst>
                                    <p:cond delay="0"/>
                                  </p:stCondLst>
                                  <p:childTnLst>
                                    <p:animMotion origin="layout" path="M -0.87487 -0.01621 L 5E-6 2.59259E-6 " pathEditMode="relative" rAng="0" ptsTypes="AA">
                                      <p:cBhvr>
                                        <p:cTn id="9" dur="3000" fill="hold"/>
                                        <p:tgtEl>
                                          <p:spTgt spid="21"/>
                                        </p:tgtEl>
                                        <p:attrNameLst>
                                          <p:attrName>ppt_x</p:attrName>
                                          <p:attrName>ppt_y</p:attrName>
                                        </p:attrNameLst>
                                      </p:cBhvr>
                                      <p:rCtr x="43737" y="810"/>
                                    </p:animMotion>
                                  </p:childTnLst>
                                </p:cTn>
                              </p:par>
                              <p:par>
                                <p:cTn id="10" presetID="0" presetClass="entr" presetSubtype="0" fill="hold" grpId="0" nodeType="withEffect">
                                  <p:stCondLst>
                                    <p:cond delay="0"/>
                                  </p:stCondLst>
                                  <p:iterate type="lt">
                                    <p:tmPct val="16667"/>
                                  </p:iterate>
                                  <p:childTnLst>
                                    <p:set>
                                      <p:cBhvr>
                                        <p:cTn id="11" dur="1000" fill="hold">
                                          <p:stCondLst>
                                            <p:cond delay="0"/>
                                          </p:stCondLst>
                                        </p:cTn>
                                        <p:tgtEl>
                                          <p:spTgt spid="20"/>
                                        </p:tgtEl>
                                        <p:attrNameLst>
                                          <p:attrName>style.visibility</p:attrName>
                                        </p:attrNameLst>
                                      </p:cBhvr>
                                      <p:to>
                                        <p:strVal val="visible"/>
                                      </p:to>
                                    </p:set>
                                    <p:anim to="" calcmode="lin" valueType="num">
                                      <p:cBhvr>
                                        <p:cTn id="12" dur="1000" fill="hold">
                                          <p:stCondLst>
                                            <p:cond delay="0"/>
                                          </p:stCondLst>
                                        </p:cTn>
                                        <p:tgtEl>
                                          <p:spTgt spid="20"/>
                                        </p:tgtEl>
                                        <p:attrNameLst>
                                          <p:attrName>ppt_h</p:attrName>
                                        </p:attrNameLst>
                                      </p:cBhvr>
                                      <p:tavLst>
                                        <p:tav tm="0" fmla="#ppt_h-#ppt_h*((1.5-1.5*$)^3-(1.5-1.5*$)^2)">
                                          <p:val>
                                            <p:fltVal val="0"/>
                                          </p:val>
                                        </p:tav>
                                        <p:tav tm="100000">
                                          <p:val>
                                            <p:fltVal val="1"/>
                                          </p:val>
                                        </p:tav>
                                      </p:tavLst>
                                    </p:anim>
                                    <p:anim to="" calcmode="lin" valueType="num">
                                      <p:cBhvr>
                                        <p:cTn id="13" dur="1000" fill="hold">
                                          <p:stCondLst>
                                            <p:cond delay="0"/>
                                          </p:stCondLst>
                                        </p:cTn>
                                        <p:tgtEl>
                                          <p:spTgt spid="20"/>
                                        </p:tgtEl>
                                        <p:attrNameLst>
                                          <p:attrName>ppt_w</p:attrName>
                                        </p:attrNameLst>
                                      </p:cBhvr>
                                      <p:tavLst>
                                        <p:tav tm="0" fmla="#ppt_w-#ppt_w*((1.5-1.5*$)^3-(1.5-1.5*$)^2)">
                                          <p:val>
                                            <p:fltVal val="0"/>
                                          </p:val>
                                        </p:tav>
                                        <p:tav tm="100000">
                                          <p:val>
                                            <p:fltVal val="1"/>
                                          </p:val>
                                        </p:tav>
                                      </p:tavLst>
                                    </p:anim>
                                  </p:childTnLst>
                                </p:cTn>
                              </p:par>
                              <p:par>
                                <p:cTn id="14" presetID="2" presetClass="exit" presetSubtype="4" fill="hold" nodeType="withEffect">
                                  <p:stCondLst>
                                    <p:cond delay="3000"/>
                                  </p:stCondLst>
                                  <p:childTnLst>
                                    <p:anim calcmode="lin" valueType="num">
                                      <p:cBhvr additive="base">
                                        <p:cTn id="15" dur="500"/>
                                        <p:tgtEl>
                                          <p:spTgt spid="21"/>
                                        </p:tgtEl>
                                        <p:attrNameLst>
                                          <p:attrName>ppt_x</p:attrName>
                                        </p:attrNameLst>
                                      </p:cBhvr>
                                      <p:tavLst>
                                        <p:tav tm="0">
                                          <p:val>
                                            <p:strVal val="ppt_x"/>
                                          </p:val>
                                        </p:tav>
                                        <p:tav tm="100000">
                                          <p:val>
                                            <p:strVal val="ppt_x"/>
                                          </p:val>
                                        </p:tav>
                                      </p:tavLst>
                                    </p:anim>
                                    <p:anim calcmode="lin" valueType="num">
                                      <p:cBhvr additive="base">
                                        <p:cTn id="16" dur="500"/>
                                        <p:tgtEl>
                                          <p:spTgt spid="21"/>
                                        </p:tgtEl>
                                        <p:attrNameLst>
                                          <p:attrName>ppt_y</p:attrName>
                                        </p:attrNameLst>
                                      </p:cBhvr>
                                      <p:tavLst>
                                        <p:tav tm="0">
                                          <p:val>
                                            <p:strVal val="ppt_y"/>
                                          </p:val>
                                        </p:tav>
                                        <p:tav tm="100000">
                                          <p:val>
                                            <p:strVal val="1+ppt_h/2"/>
                                          </p:val>
                                        </p:tav>
                                      </p:tavLst>
                                    </p:anim>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HP\Desktop\8546642.jpg"/>
          <p:cNvPicPr>
            <a:picLocks noChangeAspect="1" noChangeArrowheads="1"/>
          </p:cNvPicPr>
          <p:nvPr/>
        </p:nvPicPr>
        <p:blipFill rotWithShape="1">
          <a:blip r:embed="rId1">
            <a:extLst>
              <a:ext uri="{28A0092B-C50C-407E-A947-70E740481C1C}">
                <a14:useLocalDpi xmlns:a14="http://schemas.microsoft.com/office/drawing/2010/main" val="0"/>
              </a:ext>
            </a:extLst>
          </a:blip>
          <a:srcRect l="-242" r="242" b="9460"/>
          <a:stretch>
            <a:fillRect/>
          </a:stretch>
        </p:blipFill>
        <p:spPr bwMode="auto">
          <a:xfrm>
            <a:off x="-584200" y="-1426845"/>
            <a:ext cx="13680627" cy="850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HP\Desktop\16635386.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130175" y="1373374"/>
            <a:ext cx="3752850" cy="5404106"/>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HP\Desktop\istockphoto-1265883799-612x61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28085" y="-713740"/>
            <a:ext cx="7712075" cy="2794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4401820" y="0"/>
            <a:ext cx="6342380" cy="13887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mn-ea"/>
                <a:ea typeface="Vogue-ExtraBold" pitchFamily="34" charset="0"/>
                <a:cs typeface="+mn-ea"/>
              </a:rPr>
              <a:t>Em đã học được</a:t>
            </a:r>
            <a:endParaRPr lang="en-US" sz="5000" b="1" dirty="0">
              <a:solidFill>
                <a:schemeClr val="tx1"/>
              </a:solidFill>
              <a:latin typeface="+mn-ea"/>
              <a:ea typeface="Vogue-ExtraBold" pitchFamily="34" charset="0"/>
              <a:cs typeface="+mn-ea"/>
            </a:endParaRPr>
          </a:p>
        </p:txBody>
      </p:sp>
      <p:sp>
        <p:nvSpPr>
          <p:cNvPr id="2" name="Rectangle: Rounded Corners 1"/>
          <p:cNvSpPr/>
          <p:nvPr/>
        </p:nvSpPr>
        <p:spPr>
          <a:xfrm>
            <a:off x="3728720" y="1373505"/>
            <a:ext cx="8463280" cy="4305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098290" y="1496695"/>
            <a:ext cx="7882255" cy="3538220"/>
          </a:xfrm>
          <a:prstGeom prst="rect">
            <a:avLst/>
          </a:prstGeom>
        </p:spPr>
        <p:txBody>
          <a:bodyPr wrap="square">
            <a:spAutoFit/>
          </a:bodyPr>
          <a:lstStyle/>
          <a:p>
            <a:pPr algn="just"/>
            <a:r>
              <a:rPr lang="en-US" altLang="vi-VN" sz="2800">
                <a:solidFill>
                  <a:sysClr val="windowText" lastClr="000000"/>
                </a:solidFill>
                <a:latin typeface="Arial" panose="020B0604020202020204" pitchFamily="34" charset="0"/>
                <a:ea typeface="Vogue-ExtraBold" pitchFamily="34" charset="0"/>
                <a:cs typeface="Arial" panose="020B0604020202020204" pitchFamily="34" charset="0"/>
              </a:rPr>
              <a:t>   </a:t>
            </a:r>
            <a:r>
              <a:rPr lang="vi-VN" sz="2800">
                <a:solidFill>
                  <a:sysClr val="windowText" lastClr="000000"/>
                </a:solidFill>
                <a:latin typeface="Arial" panose="020B0604020202020204" pitchFamily="34" charset="0"/>
                <a:ea typeface="Vogue-ExtraBold" pitchFamily="34" charset="0"/>
                <a:cs typeface="Arial" panose="020B0604020202020204" pitchFamily="34" charset="0"/>
              </a:rPr>
              <a:t>Động vật không tự tổng hợp được các chất dinh dưỡng như thực vật. Do đó, chúng phải sử dụng thực vật, động vật khác làm thức ăn để tổng hợp nên các chất dinh dưỡng cần thiết cho cơ thể.</a:t>
            </a:r>
            <a:endParaRPr lang="vi-VN" sz="2800">
              <a:solidFill>
                <a:sysClr val="windowText" lastClr="000000"/>
              </a:solidFill>
              <a:latin typeface="Arial" panose="020B0604020202020204" pitchFamily="34" charset="0"/>
              <a:ea typeface="Vogue-ExtraBold" pitchFamily="34" charset="0"/>
              <a:cs typeface="Arial" panose="020B0604020202020204" pitchFamily="34" charset="0"/>
            </a:endParaRPr>
          </a:p>
          <a:p>
            <a:pPr algn="just"/>
            <a:r>
              <a:rPr lang="en-US" altLang="vi-VN" sz="2800">
                <a:solidFill>
                  <a:sysClr val="windowText" lastClr="000000"/>
                </a:solidFill>
                <a:latin typeface="Arial" panose="020B0604020202020204" pitchFamily="34" charset="0"/>
                <a:ea typeface="Vogue-ExtraBold" pitchFamily="34" charset="0"/>
                <a:cs typeface="Arial" panose="020B0604020202020204" pitchFamily="34" charset="0"/>
              </a:rPr>
              <a:t>   </a:t>
            </a:r>
            <a:r>
              <a:rPr lang="vi-VN" sz="2800">
                <a:solidFill>
                  <a:sysClr val="windowText" lastClr="000000"/>
                </a:solidFill>
                <a:latin typeface="Arial" panose="020B0604020202020204" pitchFamily="34" charset="0"/>
                <a:ea typeface="Vogue-ExtraBold" pitchFamily="34" charset="0"/>
                <a:cs typeface="Arial" panose="020B0604020202020204" pitchFamily="34" charset="0"/>
              </a:rPr>
              <a:t>Một số động vật chỉ ăn thực vật. Một số động vật chỉ ăn động vật. Một số động vật có thể ăn cả thực vật và động vật (động vật ăn tạp).</a:t>
            </a:r>
            <a:endParaRPr lang="en-US" sz="2800" dirty="0">
              <a:solidFill>
                <a:sysClr val="windowText" lastClr="000000"/>
              </a:solidFill>
              <a:latin typeface="Arial" panose="020B0604020202020204" pitchFamily="34" charset="0"/>
              <a:ea typeface="Vogue-ExtraBold" pitchFamily="34" charset="0"/>
              <a:cs typeface="Arial" panose="020B0604020202020204" pitchFamily="34" charset="0"/>
            </a:endParaRPr>
          </a:p>
        </p:txBody>
      </p:sp>
      <p:sp>
        <p:nvSpPr>
          <p:cNvPr id="3" name="Right Arrow 2"/>
          <p:cNvSpPr/>
          <p:nvPr/>
        </p:nvSpPr>
        <p:spPr>
          <a:xfrm>
            <a:off x="4187190" y="1665605"/>
            <a:ext cx="214630" cy="18415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  </a:t>
            </a:r>
            <a:endParaRPr lang="en-US"/>
          </a:p>
        </p:txBody>
      </p:sp>
      <p:sp>
        <p:nvSpPr>
          <p:cNvPr id="5" name="Right Arrow 4"/>
          <p:cNvSpPr/>
          <p:nvPr/>
        </p:nvSpPr>
        <p:spPr>
          <a:xfrm>
            <a:off x="4187190" y="3850005"/>
            <a:ext cx="214630" cy="18415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  </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cute-cartoon-farm-animals-illustration-vector.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36"/>
          <p:cNvSpPr>
            <a:spLocks noChangeArrowheads="1"/>
          </p:cNvSpPr>
          <p:nvPr/>
        </p:nvSpPr>
        <p:spPr bwMode="auto">
          <a:xfrm>
            <a:off x="1859280" y="482339"/>
            <a:ext cx="7741920" cy="1146559"/>
          </a:xfrm>
          <a:prstGeom prst="roundRect">
            <a:avLst>
              <a:gd name="adj" fmla="val 16667"/>
            </a:avLst>
          </a:prstGeom>
          <a:solidFill>
            <a:schemeClr val="bg1">
              <a:alpha val="74902"/>
            </a:schemeClr>
          </a:solidFill>
          <a:ln w="76200" cmpd="dbl">
            <a:solidFill>
              <a:schemeClr val="accent2">
                <a:lumMod val="50000"/>
              </a:schemeClr>
            </a:solidFill>
            <a:prstDash val="dash"/>
            <a:round/>
          </a:ln>
          <a:effectLst/>
        </p:spPr>
        <p:txBody>
          <a:bodyPr wrap="none" lIns="92754" tIns="46377" rIns="92754" bIns="46377" anchor="ctr"/>
          <a:lstStyle/>
          <a:p>
            <a:pPr algn="ctr"/>
            <a:r>
              <a:rPr lang="en-US" sz="5400" b="1" dirty="0">
                <a:latin typeface="Vogue-ExtraBold" pitchFamily="34" charset="0"/>
                <a:ea typeface="Vogue-ExtraBold" pitchFamily="34" charset="0"/>
                <a:cs typeface="Vogue-ExtraBold" pitchFamily="34" charset="0"/>
              </a:rPr>
              <a:t>HĐ2 </a:t>
            </a:r>
            <a:r>
              <a:rPr lang="en-US" sz="5400" b="1">
                <a:latin typeface="Vogue-ExtraBold" pitchFamily="34" charset="0"/>
                <a:ea typeface="Vogue-ExtraBold" pitchFamily="34" charset="0"/>
                <a:cs typeface="Vogue-ExtraBold" pitchFamily="34" charset="0"/>
              </a:rPr>
              <a:t>: LUYỆN TẬP</a:t>
            </a:r>
            <a:endParaRPr lang="en-US" sz="5400" b="1" dirty="0">
              <a:latin typeface="Vogue-ExtraBold" pitchFamily="34" charset="0"/>
              <a:ea typeface="Vogue-ExtraBold" pitchFamily="34" charset="0"/>
              <a:cs typeface="Vogue-ExtraBold" pitchFamily="34" charset="0"/>
            </a:endParaRPr>
          </a:p>
        </p:txBody>
      </p:sp>
      <p:pic>
        <p:nvPicPr>
          <p:cNvPr id="7" name="Picture 3" descr="C:\Users\HP\Desktop\16635386.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5085080" y="1628898"/>
            <a:ext cx="3746500" cy="5394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cute-cartoon-farm-animals-illustration-vector.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199869" y="134911"/>
            <a:ext cx="11762282" cy="6432225"/>
          </a:xfrm>
          <a:prstGeom prst="roundRect">
            <a:avLst>
              <a:gd name="adj" fmla="val 78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85140" y="534670"/>
            <a:ext cx="10982960" cy="5530850"/>
          </a:xfrm>
          <a:prstGeom prst="rect">
            <a:avLst/>
          </a:prstGeom>
          <a:noFill/>
        </p:spPr>
        <p:txBody>
          <a:bodyPr wrap="square" rtlCol="0">
            <a:noAutofit/>
          </a:bodyPr>
          <a:lstStyle/>
          <a:p>
            <a:pPr lvl="0" algn="just"/>
            <a:r>
              <a:rPr lang="en-US" sz="3600">
                <a:solidFill>
                  <a:srgbClr val="C00000"/>
                </a:solidFill>
              </a:rPr>
              <a:t>-</a:t>
            </a:r>
            <a:r>
              <a:rPr lang="vi-VN" sz="4400">
                <a:solidFill>
                  <a:srgbClr val="C00000"/>
                </a:solidFill>
              </a:rPr>
              <a:t> Sưu tầm tranh, ảnh một số động vật và nói với bạn về thức ăn của chúng.</a:t>
            </a:r>
            <a:endParaRPr lang="en-US" sz="4400">
              <a:solidFill>
                <a:srgbClr val="C00000"/>
              </a:solidFill>
            </a:endParaRPr>
          </a:p>
          <a:p>
            <a:pPr lvl="0" algn="just"/>
            <a:r>
              <a:rPr lang="en-US" sz="4400">
                <a:solidFill>
                  <a:srgbClr val="00B050"/>
                </a:solidFill>
              </a:rPr>
              <a:t>-</a:t>
            </a:r>
            <a:r>
              <a:rPr lang="vi-VN" sz="4400">
                <a:solidFill>
                  <a:srgbClr val="00B050"/>
                </a:solidFill>
              </a:rPr>
              <a:t> Xếp hình ảnh động vật sưu tầm được vào các nhóm động vật ăn thực vật, động vật ăn động vật và động vật ăn tạp. </a:t>
            </a:r>
            <a:endParaRPr lang="en-US" sz="4400">
              <a:solidFill>
                <a:srgbClr val="00B050"/>
              </a:solidFill>
            </a:endParaRPr>
          </a:p>
          <a:p>
            <a:pPr lvl="0" algn="just"/>
            <a:r>
              <a:rPr lang="en-US" sz="4400">
                <a:solidFill>
                  <a:prstClr val="black"/>
                </a:solidFill>
              </a:rPr>
              <a:t>- </a:t>
            </a:r>
            <a:r>
              <a:rPr lang="vi-VN" sz="4400">
                <a:solidFill>
                  <a:prstClr val="black"/>
                </a:solidFill>
              </a:rPr>
              <a:t>Chia sẻ với bạn về sản phẩm của nhóm em</a:t>
            </a:r>
            <a:r>
              <a:rPr lang="en-US" altLang="vi-VN" sz="4400">
                <a:solidFill>
                  <a:prstClr val="black"/>
                </a:solidFill>
              </a:rPr>
              <a:t> theo kĩ thuật phòng tranh.</a:t>
            </a:r>
            <a:endParaRPr kumimoji="0" lang="en-US" altLang="vi-VN" sz="4400" b="0" i="0" u="none" strike="noStrike" kern="1200" cap="none" spc="0" normalizeH="0" baseline="0" noProof="0">
              <a:ln>
                <a:noFill/>
              </a:ln>
              <a:solidFill>
                <a:prstClr val="black"/>
              </a:solidFill>
              <a:effectLst/>
              <a:uLnTx/>
              <a:uFillTx/>
              <a:latin typeface="Calibri" panose="020F0502020204030204"/>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sp>
        <p:nvSpPr>
          <p:cNvPr id="3" name="Rounded Rectangle 2"/>
          <p:cNvSpPr/>
          <p:nvPr/>
        </p:nvSpPr>
        <p:spPr>
          <a:xfrm>
            <a:off x="3219451" y="493897"/>
            <a:ext cx="6182360" cy="3364230"/>
          </a:xfrm>
          <a:prstGeom prst="roundRect">
            <a:avLst/>
          </a:prstGeom>
          <a:solidFill>
            <a:schemeClr val="bg1">
              <a:alpha val="69804"/>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1" u="none" strike="noStrike" kern="1200" cap="none" spc="0" normalizeH="0" baseline="0" noProof="0">
                <a:ln>
                  <a:noFill/>
                </a:ln>
                <a:solidFill>
                  <a:sysClr val="windowText" lastClr="000000"/>
                </a:solidFill>
                <a:effectLst/>
                <a:uLnTx/>
                <a:uFillTx/>
                <a:latin typeface="Arial" panose="020B0604020202020204" pitchFamily="34" charset="0"/>
                <a:ea typeface="Vogue-ExtraBold" pitchFamily="34" charset="0"/>
                <a:cs typeface="Arial" panose="020B0604020202020204" pitchFamily="34" charset="0"/>
              </a:rPr>
              <a:t>CHIA SẺ</a:t>
            </a:r>
            <a:r>
              <a:rPr kumimoji="0" lang="en-US" sz="5400" b="0" i="1" u="none" strike="noStrike" kern="1200" cap="none" spc="0" normalizeH="0" noProof="0">
                <a:ln>
                  <a:noFill/>
                </a:ln>
                <a:solidFill>
                  <a:sysClr val="windowText" lastClr="000000"/>
                </a:solidFill>
                <a:effectLst/>
                <a:uLnTx/>
                <a:uFillTx/>
                <a:latin typeface="Arial" panose="020B0604020202020204" pitchFamily="34" charset="0"/>
                <a:ea typeface="Vogue-ExtraBold" pitchFamily="34" charset="0"/>
                <a:cs typeface="Arial" panose="020B0604020202020204" pitchFamily="34" charset="0"/>
              </a:rPr>
              <a:t> BẰNG </a:t>
            </a:r>
            <a:endParaRPr kumimoji="0" lang="en-US" sz="5400" b="0" i="1" u="none" strike="noStrike" kern="1200" cap="none" spc="0" normalizeH="0" noProof="0">
              <a:ln>
                <a:noFill/>
              </a:ln>
              <a:solidFill>
                <a:sysClr val="windowText" lastClr="000000"/>
              </a:solidFill>
              <a:effectLst/>
              <a:uLnTx/>
              <a:uFillTx/>
              <a:latin typeface="Arial" panose="020B0604020202020204" pitchFamily="34" charset="0"/>
              <a:ea typeface="Vogue-ExtraBold"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1" u="none" strike="noStrike" kern="1200" cap="none" spc="0" normalizeH="0" baseline="0" noProof="0">
                <a:ln>
                  <a:noFill/>
                </a:ln>
                <a:solidFill>
                  <a:sysClr val="windowText" lastClr="000000"/>
                </a:solidFill>
                <a:effectLst/>
                <a:uLnTx/>
                <a:uFillTx/>
                <a:latin typeface="Arial" panose="020B0604020202020204" pitchFamily="34" charset="0"/>
                <a:ea typeface="Vogue-ExtraBold" pitchFamily="34" charset="0"/>
                <a:cs typeface="Arial" panose="020B0604020202020204" pitchFamily="34" charset="0"/>
              </a:rPr>
              <a:t>KỸ</a:t>
            </a:r>
            <a:r>
              <a:rPr kumimoji="0" lang="en-US" sz="5400" b="0" i="1" u="none" strike="noStrike" kern="1200" cap="none" spc="0" normalizeH="0" noProof="0">
                <a:ln>
                  <a:noFill/>
                </a:ln>
                <a:solidFill>
                  <a:sysClr val="windowText" lastClr="000000"/>
                </a:solidFill>
                <a:effectLst/>
                <a:uLnTx/>
                <a:uFillTx/>
                <a:latin typeface="Arial" panose="020B0604020202020204" pitchFamily="34" charset="0"/>
                <a:ea typeface="Vogue-ExtraBold" pitchFamily="34" charset="0"/>
                <a:cs typeface="Arial" panose="020B0604020202020204" pitchFamily="34" charset="0"/>
              </a:rPr>
              <a:t> THUẬT PHÒNG TRANH</a:t>
            </a:r>
            <a:endParaRPr kumimoji="0" lang="en-US" sz="5400" b="0" i="0" u="none" strike="noStrike" kern="1200" cap="none" spc="0" normalizeH="0" baseline="0" noProof="0" dirty="0">
              <a:ln>
                <a:noFill/>
              </a:ln>
              <a:solidFill>
                <a:sysClr val="windowText" lastClr="000000"/>
              </a:solidFill>
              <a:effectLst/>
              <a:uLnTx/>
              <a:uFillTx/>
              <a:latin typeface="Arial" panose="020B0604020202020204" pitchFamily="34" charset="0"/>
              <a:ea typeface="Vogue-ExtraBold" pitchFamily="34" charset="0"/>
              <a:cs typeface="Arial" panose="020B0604020202020204" pitchFamily="34" charset="0"/>
            </a:endParaRPr>
          </a:p>
        </p:txBody>
      </p:sp>
      <p:pic>
        <p:nvPicPr>
          <p:cNvPr id="6" name="Picture 3" descr="C:\Users\HP\Desktop\16659547.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407" l="1571" r="97286">
                        <a14:foregroundMark x1="40714" y1="21574" x2="48000" y2="34630"/>
                        <a14:foregroundMark x1="74714" y1="20185" x2="61286" y2="35370"/>
                        <a14:foregroundMark x1="55857" y1="48426" x2="55857" y2="63148"/>
                        <a14:foregroundMark x1="47571" y1="50185" x2="47571" y2="63519"/>
                        <a14:foregroundMark x1="42429" y1="85370" x2="34286" y2="89352"/>
                        <a14:foregroundMark x1="69143" y1="85370" x2="83286" y2="89537"/>
                        <a14:foregroundMark x1="52064" y1="55572" x2="46330" y2="91976"/>
                        <a14:foregroundMark x1="54817" y1="64785" x2="66055" y2="91085"/>
                      </a14:backgroundRemoval>
                    </a14:imgEffect>
                  </a14:imgLayer>
                </a14:imgProps>
              </a:ext>
              <a:ext uri="{28A0092B-C50C-407E-A947-70E740481C1C}">
                <a14:useLocalDpi xmlns:a14="http://schemas.microsoft.com/office/drawing/2010/main" val="0"/>
              </a:ext>
            </a:extLst>
          </a:blip>
          <a:srcRect/>
          <a:stretch>
            <a:fillRect/>
          </a:stretch>
        </p:blipFill>
        <p:spPr bwMode="auto">
          <a:xfrm>
            <a:off x="8972550" y="2030730"/>
            <a:ext cx="3149600" cy="48593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P\Desktop\d721c7fdbbc35b79a0e216a3abc8a5e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sp>
        <p:nvSpPr>
          <p:cNvPr id="3" name="Rounded Rectangle 2"/>
          <p:cNvSpPr/>
          <p:nvPr/>
        </p:nvSpPr>
        <p:spPr>
          <a:xfrm>
            <a:off x="1595120" y="125095"/>
            <a:ext cx="9733280" cy="2439670"/>
          </a:xfrm>
          <a:prstGeom prst="roundRect">
            <a:avLst/>
          </a:prstGeom>
          <a:solidFill>
            <a:schemeClr val="bg1">
              <a:alpha val="69804"/>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i="1">
                <a:solidFill>
                  <a:sysClr val="windowText" lastClr="000000"/>
                </a:solidFill>
                <a:latin typeface="Arial" panose="020B0604020202020204" pitchFamily="34" charset="0"/>
                <a:ea typeface="Vogue-ExtraBold" pitchFamily="34" charset="0"/>
                <a:cs typeface="Arial" panose="020B0604020202020204" pitchFamily="34" charset="0"/>
              </a:rPr>
              <a:t>Điều gì sẽ xảy ra nếu động vật thiếu nguồn thức ăn trong một thời gian dài?</a:t>
            </a:r>
            <a:endParaRPr kumimoji="0" lang="en-US" sz="5400" b="0" i="1" u="none" strike="noStrike" kern="1200" cap="none" spc="0" normalizeH="0" baseline="0" noProof="0" dirty="0">
              <a:ln>
                <a:noFill/>
              </a:ln>
              <a:solidFill>
                <a:sysClr val="windowText" lastClr="000000"/>
              </a:solidFill>
              <a:effectLst/>
              <a:uLnTx/>
              <a:uFillTx/>
              <a:latin typeface="Arial" panose="020B0604020202020204" pitchFamily="34" charset="0"/>
              <a:ea typeface="Vogue-ExtraBold" pitchFamily="34" charset="0"/>
              <a:cs typeface="Arial" panose="020B0604020202020204" pitchFamily="34" charset="0"/>
            </a:endParaRPr>
          </a:p>
        </p:txBody>
      </p:sp>
      <p:pic>
        <p:nvPicPr>
          <p:cNvPr id="6" name="Picture 3" descr="C:\Users\HP\Desktop\16659547.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407" l="1571" r="97286">
                        <a14:foregroundMark x1="40714" y1="21574" x2="48000" y2="34630"/>
                        <a14:foregroundMark x1="74714" y1="20185" x2="61286" y2="35370"/>
                        <a14:foregroundMark x1="55857" y1="48426" x2="55857" y2="63148"/>
                        <a14:foregroundMark x1="47571" y1="50185" x2="47571" y2="63519"/>
                        <a14:foregroundMark x1="42429" y1="85370" x2="34286" y2="89352"/>
                        <a14:foregroundMark x1="69143" y1="85370" x2="83286" y2="89537"/>
                        <a14:foregroundMark x1="52064" y1="55572" x2="46330" y2="91976"/>
                        <a14:foregroundMark x1="54817" y1="64785" x2="66055" y2="91085"/>
                      </a14:backgroundRemoval>
                    </a14:imgEffect>
                  </a14:imgLayer>
                </a14:imgProps>
              </a:ext>
              <a:ext uri="{28A0092B-C50C-407E-A947-70E740481C1C}">
                <a14:useLocalDpi xmlns:a14="http://schemas.microsoft.com/office/drawing/2010/main" val="0"/>
              </a:ext>
            </a:extLst>
          </a:blip>
          <a:srcRect/>
          <a:stretch>
            <a:fillRect/>
          </a:stretch>
        </p:blipFill>
        <p:spPr bwMode="auto">
          <a:xfrm>
            <a:off x="9111381" y="2007054"/>
            <a:ext cx="3149600" cy="48593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P\Desktop\d721c7fdbbc35b79a0e216a3abc8a5e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156947" y="1589587"/>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p:cNvSpPr/>
          <p:nvPr/>
        </p:nvSpPr>
        <p:spPr>
          <a:xfrm>
            <a:off x="5654992" y="2967355"/>
            <a:ext cx="822008" cy="10668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2"/>
          <p:cNvSpPr/>
          <p:nvPr/>
        </p:nvSpPr>
        <p:spPr>
          <a:xfrm>
            <a:off x="2432685" y="4436745"/>
            <a:ext cx="7266305" cy="1605915"/>
          </a:xfrm>
          <a:prstGeom prst="roundRect">
            <a:avLst/>
          </a:prstGeom>
          <a:solidFill>
            <a:srgbClr val="FFFF00">
              <a:alpha val="69804"/>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i="1">
                <a:solidFill>
                  <a:sysClr val="windowText" lastClr="000000"/>
                </a:solidFill>
                <a:latin typeface="Arial" panose="020B0604020202020204" pitchFamily="34" charset="0"/>
                <a:ea typeface="Vogue-ExtraBold" pitchFamily="34" charset="0"/>
                <a:cs typeface="Arial" panose="020B0604020202020204" pitchFamily="34" charset="0"/>
              </a:rPr>
              <a:t>ĐỘNG VẬT SẼ CHẾT</a:t>
            </a:r>
            <a:endParaRPr kumimoji="0" lang="en-US" sz="5400" b="0" i="1" u="none" strike="noStrike" kern="1200" cap="none" spc="0" normalizeH="0" baseline="0" noProof="0" dirty="0">
              <a:ln>
                <a:noFill/>
              </a:ln>
              <a:solidFill>
                <a:sysClr val="windowText" lastClr="000000"/>
              </a:solidFill>
              <a:effectLst/>
              <a:uLnTx/>
              <a:uFillTx/>
              <a:latin typeface="Arial" panose="020B0604020202020204" pitchFamily="34" charset="0"/>
              <a:ea typeface="Vogue-ExtraBold"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7"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sp>
        <p:nvSpPr>
          <p:cNvPr id="3" name="Rounded Rectangle 2"/>
          <p:cNvSpPr/>
          <p:nvPr/>
        </p:nvSpPr>
        <p:spPr>
          <a:xfrm>
            <a:off x="3130550" y="494030"/>
            <a:ext cx="6182360" cy="2664460"/>
          </a:xfrm>
          <a:prstGeom prst="roundRect">
            <a:avLst/>
          </a:prstGeom>
          <a:solidFill>
            <a:schemeClr val="bg1">
              <a:alpha val="69804"/>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1" u="none" strike="noStrike" kern="1200" cap="none" spc="0" normalizeH="0" baseline="0" noProof="0">
                <a:ln>
                  <a:noFill/>
                </a:ln>
                <a:solidFill>
                  <a:sysClr val="windowText" lastClr="000000"/>
                </a:solidFill>
                <a:effectLst/>
                <a:uLnTx/>
                <a:uFillTx/>
                <a:latin typeface="Arial" panose="020B0604020202020204" pitchFamily="34" charset="0"/>
                <a:ea typeface="Vogue-ExtraBold" pitchFamily="34" charset="0"/>
                <a:cs typeface="Arial" panose="020B0604020202020204" pitchFamily="34" charset="0"/>
              </a:rPr>
              <a:t>HOẠT ĐỘNG</a:t>
            </a:r>
            <a:r>
              <a:rPr kumimoji="0" lang="en-US" sz="5400" b="0" i="1" u="none" strike="noStrike" kern="1200" cap="none" spc="0" normalizeH="0" noProof="0">
                <a:ln>
                  <a:noFill/>
                </a:ln>
                <a:solidFill>
                  <a:sysClr val="windowText" lastClr="000000"/>
                </a:solidFill>
                <a:effectLst/>
                <a:uLnTx/>
                <a:uFillTx/>
                <a:latin typeface="Arial" panose="020B0604020202020204" pitchFamily="34" charset="0"/>
                <a:ea typeface="Vogue-ExtraBold" pitchFamily="34" charset="0"/>
                <a:cs typeface="Arial" panose="020B0604020202020204" pitchFamily="34" charset="0"/>
              </a:rPr>
              <a:t> NỐI TIẾP</a:t>
            </a:r>
            <a:endParaRPr kumimoji="0" lang="en-US" sz="5400" b="0" i="0" u="none" strike="noStrike" kern="1200" cap="none" spc="0" normalizeH="0" baseline="0" noProof="0" dirty="0">
              <a:ln>
                <a:noFill/>
              </a:ln>
              <a:solidFill>
                <a:sysClr val="windowText" lastClr="000000"/>
              </a:solidFill>
              <a:effectLst/>
              <a:uLnTx/>
              <a:uFillTx/>
              <a:latin typeface="Arial" panose="020B0604020202020204" pitchFamily="34" charset="0"/>
              <a:ea typeface="Vogue-ExtraBold" pitchFamily="34" charset="0"/>
              <a:cs typeface="Arial" panose="020B0604020202020204" pitchFamily="34" charset="0"/>
            </a:endParaRPr>
          </a:p>
        </p:txBody>
      </p:sp>
      <p:pic>
        <p:nvPicPr>
          <p:cNvPr id="6" name="Picture 3" descr="C:\Users\HP\Desktop\16659547.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407" l="1571" r="97286">
                        <a14:foregroundMark x1="40714" y1="21574" x2="48000" y2="34630"/>
                        <a14:foregroundMark x1="74714" y1="20185" x2="61286" y2="35370"/>
                        <a14:foregroundMark x1="55857" y1="48426" x2="55857" y2="63148"/>
                        <a14:foregroundMark x1="47571" y1="50185" x2="47571" y2="63519"/>
                        <a14:foregroundMark x1="42429" y1="85370" x2="34286" y2="89352"/>
                        <a14:foregroundMark x1="69143" y1="85370" x2="83286" y2="89537"/>
                        <a14:foregroundMark x1="52064" y1="55572" x2="46330" y2="91976"/>
                        <a14:foregroundMark x1="54817" y1="64785" x2="66055" y2="91085"/>
                      </a14:backgroundRemoval>
                    </a14:imgEffect>
                  </a14:imgLayer>
                </a14:imgProps>
              </a:ext>
              <a:ext uri="{28A0092B-C50C-407E-A947-70E740481C1C}">
                <a14:useLocalDpi xmlns:a14="http://schemas.microsoft.com/office/drawing/2010/main" val="0"/>
              </a:ext>
            </a:extLst>
          </a:blip>
          <a:srcRect/>
          <a:stretch>
            <a:fillRect/>
          </a:stretch>
        </p:blipFill>
        <p:spPr bwMode="auto">
          <a:xfrm>
            <a:off x="8972550" y="2030730"/>
            <a:ext cx="3149600" cy="48593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P\Desktop\d721c7fdbbc35b79a0e216a3abc8a5e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sp>
        <p:nvSpPr>
          <p:cNvPr id="3" name="Rounded Rectangle 2"/>
          <p:cNvSpPr/>
          <p:nvPr/>
        </p:nvSpPr>
        <p:spPr>
          <a:xfrm>
            <a:off x="3590925" y="800735"/>
            <a:ext cx="6209665" cy="336423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latin typeface="Arial" panose="020B0604020202020204" pitchFamily="34" charset="0"/>
                <a:ea typeface="Vogue-ExtraBold" pitchFamily="34" charset="0"/>
                <a:cs typeface="Arial" panose="020B0604020202020204" pitchFamily="34" charset="0"/>
              </a:rPr>
              <a:t>Ở </a:t>
            </a:r>
            <a:r>
              <a:rPr lang="en-US" sz="3600" i="1" dirty="0" err="1">
                <a:latin typeface="Arial" panose="020B0604020202020204" pitchFamily="34" charset="0"/>
                <a:ea typeface="Vogue-ExtraBold" pitchFamily="34" charset="0"/>
                <a:cs typeface="Arial" panose="020B0604020202020204" pitchFamily="34" charset="0"/>
              </a:rPr>
              <a:t>nông</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trường</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này</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tớ</a:t>
            </a:r>
            <a:r>
              <a:rPr lang="en-US" sz="3600" i="1" dirty="0">
                <a:latin typeface="Arial" panose="020B0604020202020204" pitchFamily="34" charset="0"/>
                <a:ea typeface="Vogue-ExtraBold" pitchFamily="34" charset="0"/>
                <a:cs typeface="Arial" panose="020B0604020202020204" pitchFamily="34" charset="0"/>
              </a:rPr>
              <a:t> </a:t>
            </a:r>
            <a:r>
              <a:rPr lang="en-US" sz="3600" i="1" err="1">
                <a:latin typeface="Arial" panose="020B0604020202020204" pitchFamily="34" charset="0"/>
                <a:ea typeface="Vogue-ExtraBold" pitchFamily="34" charset="0"/>
                <a:cs typeface="Arial" panose="020B0604020202020204" pitchFamily="34" charset="0"/>
              </a:rPr>
              <a:t>và</a:t>
            </a:r>
            <a:r>
              <a:rPr lang="en-US" sz="3600" i="1">
                <a:latin typeface="Arial" panose="020B0604020202020204" pitchFamily="34" charset="0"/>
                <a:ea typeface="Vogue-ExtraBold" pitchFamily="34" charset="0"/>
                <a:cs typeface="Arial" panose="020B0604020202020204" pitchFamily="34" charset="0"/>
              </a:rPr>
              <a:t> Tea </a:t>
            </a:r>
            <a:r>
              <a:rPr lang="en-US" sz="3600" i="1" dirty="0" err="1">
                <a:latin typeface="Arial" panose="020B0604020202020204" pitchFamily="34" charset="0"/>
                <a:ea typeface="Vogue-ExtraBold" pitchFamily="34" charset="0"/>
                <a:cs typeface="Arial" panose="020B0604020202020204" pitchFamily="34" charset="0"/>
              </a:rPr>
              <a:t>đã</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gặp</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rất</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nhiều</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loài</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vật</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khác</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nhau</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các</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bạn</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cùng</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đoán</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xem</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bọn</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tớ</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đã</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gặp</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những</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loài</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vật</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nào</a:t>
            </a:r>
            <a:r>
              <a:rPr lang="en-US" sz="3600" i="1" dirty="0">
                <a:latin typeface="Arial" panose="020B0604020202020204" pitchFamily="34" charset="0"/>
                <a:ea typeface="Vogue-ExtraBold" pitchFamily="34" charset="0"/>
                <a:cs typeface="Arial" panose="020B0604020202020204" pitchFamily="34" charset="0"/>
              </a:rPr>
              <a:t> </a:t>
            </a:r>
            <a:r>
              <a:rPr lang="en-US" sz="3600" i="1" dirty="0" err="1">
                <a:latin typeface="Arial" panose="020B0604020202020204" pitchFamily="34" charset="0"/>
                <a:ea typeface="Vogue-ExtraBold" pitchFamily="34" charset="0"/>
                <a:cs typeface="Arial" panose="020B0604020202020204" pitchFamily="34" charset="0"/>
              </a:rPr>
              <a:t>nhé!</a:t>
            </a:r>
            <a:endParaRPr lang="en-US" sz="3600" dirty="0">
              <a:latin typeface="Arial" panose="020B0604020202020204" pitchFamily="34" charset="0"/>
              <a:ea typeface="Vogue-ExtraBold" pitchFamily="34" charset="0"/>
              <a:cs typeface="Arial" panose="020B0604020202020204" pitchFamily="34" charset="0"/>
            </a:endParaRPr>
          </a:p>
        </p:txBody>
      </p:sp>
      <p:pic>
        <p:nvPicPr>
          <p:cNvPr id="6" name="Picture 3" descr="C:\Users\HP\Desktop\16659547.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407" l="1571" r="97286">
                        <a14:foregroundMark x1="40714" y1="21574" x2="48000" y2="34630"/>
                        <a14:foregroundMark x1="74714" y1="20185" x2="61286" y2="35370"/>
                        <a14:foregroundMark x1="55857" y1="48426" x2="55857" y2="63148"/>
                        <a14:foregroundMark x1="47571" y1="50185" x2="47571" y2="63519"/>
                        <a14:foregroundMark x1="42429" y1="85370" x2="34286" y2="89352"/>
                        <a14:foregroundMark x1="69143" y1="85370" x2="83286" y2="89537"/>
                        <a14:foregroundMark x1="52064" y1="55572" x2="46330" y2="91976"/>
                        <a14:foregroundMark x1="54817" y1="64785" x2="66055" y2="91085"/>
                      </a14:backgroundRemoval>
                    </a14:imgEffect>
                  </a14:imgLayer>
                </a14:imgProps>
              </a:ext>
              <a:ext uri="{28A0092B-C50C-407E-A947-70E740481C1C}">
                <a14:useLocalDpi xmlns:a14="http://schemas.microsoft.com/office/drawing/2010/main" val="0"/>
              </a:ext>
            </a:extLst>
          </a:blip>
          <a:srcRect/>
          <a:stretch>
            <a:fillRect/>
          </a:stretch>
        </p:blipFill>
        <p:spPr bwMode="auto">
          <a:xfrm>
            <a:off x="8972550" y="2030730"/>
            <a:ext cx="3149600" cy="48593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P\Desktop\d721c7fdbbc35b79a0e216a3abc8a5e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sp>
        <p:nvSpPr>
          <p:cNvPr id="3" name="Rounded Rectangle 2"/>
          <p:cNvSpPr/>
          <p:nvPr/>
        </p:nvSpPr>
        <p:spPr>
          <a:xfrm>
            <a:off x="2760980" y="800735"/>
            <a:ext cx="6670040" cy="196723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latin typeface="Arial" panose="020B0604020202020204" pitchFamily="34" charset="0"/>
                <a:ea typeface="Vogue-ExtraBold" pitchFamily="34" charset="0"/>
                <a:cs typeface="Arial" panose="020B0604020202020204" pitchFamily="34" charset="0"/>
              </a:rPr>
              <a:t>Chúng mình cùng chơi trò chơi “Ai thông minh hơn”  </a:t>
            </a:r>
            <a:r>
              <a:rPr lang="en-US" sz="3600" i="1" dirty="0" err="1">
                <a:latin typeface="Arial" panose="020B0604020202020204" pitchFamily="34" charset="0"/>
                <a:ea typeface="Vogue-ExtraBold" pitchFamily="34" charset="0"/>
                <a:cs typeface="Arial" panose="020B0604020202020204" pitchFamily="34" charset="0"/>
              </a:rPr>
              <a:t>nhé!</a:t>
            </a:r>
            <a:endParaRPr lang="en-US" sz="3600" dirty="0">
              <a:latin typeface="Arial" panose="020B0604020202020204" pitchFamily="34" charset="0"/>
              <a:ea typeface="Vogue-ExtraBold" pitchFamily="34" charset="0"/>
              <a:cs typeface="Arial" panose="020B0604020202020204" pitchFamily="34" charset="0"/>
            </a:endParaRPr>
          </a:p>
        </p:txBody>
      </p:sp>
      <p:pic>
        <p:nvPicPr>
          <p:cNvPr id="6" name="Picture 3" descr="C:\Users\HP\Desktop\16659547.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407" l="1571" r="97286">
                        <a14:foregroundMark x1="40714" y1="21574" x2="48000" y2="34630"/>
                        <a14:foregroundMark x1="74714" y1="20185" x2="61286" y2="35370"/>
                        <a14:foregroundMark x1="55857" y1="48426" x2="55857" y2="63148"/>
                        <a14:foregroundMark x1="47571" y1="50185" x2="47571" y2="63519"/>
                        <a14:foregroundMark x1="42429" y1="85370" x2="34286" y2="89352"/>
                        <a14:foregroundMark x1="69143" y1="85370" x2="83286" y2="89537"/>
                        <a14:foregroundMark x1="52064" y1="55572" x2="46330" y2="91976"/>
                        <a14:foregroundMark x1="54817" y1="64785" x2="66055" y2="91085"/>
                      </a14:backgroundRemoval>
                    </a14:imgEffect>
                  </a14:imgLayer>
                </a14:imgProps>
              </a:ext>
              <a:ext uri="{28A0092B-C50C-407E-A947-70E740481C1C}">
                <a14:useLocalDpi xmlns:a14="http://schemas.microsoft.com/office/drawing/2010/main" val="0"/>
              </a:ext>
            </a:extLst>
          </a:blip>
          <a:srcRect/>
          <a:stretch>
            <a:fillRect/>
          </a:stretch>
        </p:blipFill>
        <p:spPr bwMode="auto">
          <a:xfrm>
            <a:off x="8972550" y="2030730"/>
            <a:ext cx="3149600" cy="48593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P\Desktop\d721c7fdbbc35b79a0e216a3abc8a5e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8233837.jpg"/>
          <p:cNvPicPr>
            <a:picLocks noChangeAspect="1" noChangeArrowheads="1"/>
          </p:cNvPicPr>
          <p:nvPr/>
        </p:nvPicPr>
        <p:blipFill rotWithShape="1">
          <a:blip r:embed="rId1">
            <a:extLst>
              <a:ext uri="{28A0092B-C50C-407E-A947-70E740481C1C}">
                <a14:useLocalDpi xmlns:a14="http://schemas.microsoft.com/office/drawing/2010/main" val="0"/>
              </a:ext>
            </a:extLst>
          </a:blip>
          <a:srcRect b="8889"/>
          <a:stretch>
            <a:fillRect/>
          </a:stretch>
        </p:blipFill>
        <p:spPr bwMode="auto">
          <a:xfrm>
            <a:off x="-134808" y="-2943928"/>
            <a:ext cx="12326808" cy="97485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HP\Desktop\16635386.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1823234" y="2030730"/>
            <a:ext cx="3504416" cy="504636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4272280" y="301591"/>
            <a:ext cx="4236720" cy="2492409"/>
          </a:xfrm>
          <a:prstGeom prst="wedgeRoundRectCallout">
            <a:avLst>
              <a:gd name="adj1" fmla="val -56166"/>
              <a:gd name="adj2" fmla="val 51930"/>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panose="020B0604020202020204" pitchFamily="34" charset="0"/>
                <a:ea typeface="Vogue-ExtraBold" pitchFamily="34" charset="0"/>
                <a:cs typeface="Arial" panose="020B0604020202020204" pitchFamily="34" charset="0"/>
              </a:rPr>
              <a:t>Con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gì</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ăn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cỏ</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err="1">
                <a:solidFill>
                  <a:schemeClr val="bg1"/>
                </a:solidFill>
                <a:latin typeface="Arial" panose="020B0604020202020204" pitchFamily="34" charset="0"/>
                <a:ea typeface="Vogue-ExtraBold" pitchFamily="34" charset="0"/>
                <a:cs typeface="Arial" panose="020B0604020202020204" pitchFamily="34" charset="0"/>
              </a:rPr>
              <a:t>Đầu</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có</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hai</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sừng</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err="1">
                <a:solidFill>
                  <a:schemeClr val="bg1"/>
                </a:solidFill>
                <a:latin typeface="Arial" panose="020B0604020202020204" pitchFamily="34" charset="0"/>
                <a:ea typeface="Vogue-ExtraBold" pitchFamily="34" charset="0"/>
                <a:cs typeface="Arial" panose="020B0604020202020204" pitchFamily="34" charset="0"/>
              </a:rPr>
              <a:t>Lỗ</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mũi</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buộc</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thừng</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err="1">
                <a:solidFill>
                  <a:schemeClr val="bg1"/>
                </a:solidFill>
                <a:latin typeface="Arial" panose="020B0604020202020204" pitchFamily="34" charset="0"/>
                <a:ea typeface="Vogue-ExtraBold" pitchFamily="34" charset="0"/>
                <a:cs typeface="Arial" panose="020B0604020202020204" pitchFamily="34" charset="0"/>
              </a:rPr>
              <a:t>Kéo</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cày</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rất</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giỏi</a:t>
            </a:r>
            <a:r>
              <a:rPr lang="en-US" sz="3200" b="1" dirty="0">
                <a:solidFill>
                  <a:schemeClr val="bg1"/>
                </a:solidFill>
                <a:latin typeface="Arial" panose="020B0604020202020204" pitchFamily="34" charset="0"/>
                <a:ea typeface="Vogue-ExtraBold" pitchFamily="34" charset="0"/>
                <a:cs typeface="Arial" panose="020B0604020202020204" pitchFamily="34" charset="0"/>
              </a:rPr>
              <a:t>?</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sp>
        <p:nvSpPr>
          <p:cNvPr id="7" name="Rounded Rectangular Callout 6"/>
          <p:cNvSpPr/>
          <p:nvPr/>
        </p:nvSpPr>
        <p:spPr>
          <a:xfrm>
            <a:off x="3967480" y="1161000"/>
            <a:ext cx="3220720" cy="1378999"/>
          </a:xfrm>
          <a:prstGeom prst="wedgeRoundRectCallout">
            <a:avLst>
              <a:gd name="adj1" fmla="val -52649"/>
              <a:gd name="adj2" fmla="val 92372"/>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a:solidFill>
                  <a:schemeClr val="bg1"/>
                </a:solidFill>
                <a:latin typeface="Arial" panose="020B0604020202020204" pitchFamily="34" charset="0"/>
                <a:ea typeface="Vogue-ExtraBold" pitchFamily="34" charset="0"/>
                <a:cs typeface="Arial" panose="020B0604020202020204" pitchFamily="34" charset="0"/>
              </a:rPr>
              <a:t>Con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trâu</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thích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ăn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gì</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sp>
        <p:nvSpPr>
          <p:cNvPr id="10" name="Rounded Rectangular Callout 9"/>
          <p:cNvSpPr/>
          <p:nvPr/>
        </p:nvSpPr>
        <p:spPr>
          <a:xfrm>
            <a:off x="7967980" y="731961"/>
            <a:ext cx="3220720" cy="1378999"/>
          </a:xfrm>
          <a:prstGeom prst="wedgeRoundRectCallout">
            <a:avLst>
              <a:gd name="adj1" fmla="val -52649"/>
              <a:gd name="adj2" fmla="val 92372"/>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err="1">
                <a:solidFill>
                  <a:schemeClr val="bg1"/>
                </a:solidFill>
                <a:latin typeface="Arial" panose="020B0604020202020204" pitchFamily="34" charset="0"/>
                <a:ea typeface="Vogue-ExtraBold" pitchFamily="34" charset="0"/>
                <a:cs typeface="Arial" panose="020B0604020202020204" pitchFamily="34" charset="0"/>
              </a:rPr>
              <a:t>Mình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thích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nhất</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là</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ăn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cỏ</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pic>
        <p:nvPicPr>
          <p:cNvPr id="12" name="Picture 2" descr="C:\Users\HP\Desktop\cute-buffalo-cartoon-posing-you-260nw-260029859.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7" b="95714" l="519" r="100000">
                        <a14:foregroundMark x1="19740" y1="26786" x2="38701" y2="25714"/>
                        <a14:foregroundMark x1="19740" y1="22143" x2="42338" y2="22143"/>
                        <a14:foregroundMark x1="22338" y1="17143" x2="27532" y2="36429"/>
                      </a14:backgroundRemoval>
                    </a14:imgEffect>
                  </a14:imgLayer>
                </a14:imgProps>
              </a:ext>
              <a:ext uri="{28A0092B-C50C-407E-A947-70E740481C1C}">
                <a14:useLocalDpi xmlns:a14="http://schemas.microsoft.com/office/drawing/2010/main" val="0"/>
              </a:ext>
            </a:extLst>
          </a:blip>
          <a:srcRect/>
          <a:stretch>
            <a:fillRect/>
          </a:stretch>
        </p:blipFill>
        <p:spPr bwMode="auto">
          <a:xfrm>
            <a:off x="5570856" y="2110960"/>
            <a:ext cx="6014083" cy="43738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HP\Desktop\d721c7fdbbc35b79a0e216a3abc8a5e9.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357402" y="2039511"/>
            <a:ext cx="2177109" cy="4765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8233837.jpg"/>
          <p:cNvPicPr>
            <a:picLocks noChangeAspect="1" noChangeArrowheads="1"/>
          </p:cNvPicPr>
          <p:nvPr/>
        </p:nvPicPr>
        <p:blipFill rotWithShape="1">
          <a:blip r:embed="rId1">
            <a:extLst>
              <a:ext uri="{28A0092B-C50C-407E-A947-70E740481C1C}">
                <a14:useLocalDpi xmlns:a14="http://schemas.microsoft.com/office/drawing/2010/main" val="0"/>
              </a:ext>
            </a:extLst>
          </a:blip>
          <a:srcRect b="8889"/>
          <a:stretch>
            <a:fillRect/>
          </a:stretch>
        </p:blipFill>
        <p:spPr bwMode="auto">
          <a:xfrm>
            <a:off x="-134808" y="-2943928"/>
            <a:ext cx="12326808" cy="974858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4272280" y="301591"/>
            <a:ext cx="4236720" cy="1959009"/>
          </a:xfrm>
          <a:prstGeom prst="wedgeRoundRectCallout">
            <a:avLst>
              <a:gd name="adj1" fmla="val -57365"/>
              <a:gd name="adj2" fmla="val 83696"/>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Arial" panose="020B0604020202020204" pitchFamily="34" charset="0"/>
              <a:ea typeface="Vogue-ExtraBold" pitchFamily="34" charset="0"/>
              <a:cs typeface="Arial" panose="020B0604020202020204" pitchFamily="34" charset="0"/>
            </a:endParaRPr>
          </a:p>
          <a:p>
            <a:pPr algn="ctr"/>
            <a:r>
              <a:rPr lang="en-US" sz="3200" b="1" dirty="0">
                <a:latin typeface="Arial" panose="020B0604020202020204" pitchFamily="34" charset="0"/>
                <a:ea typeface="Vogue-ExtraBold" pitchFamily="34" charset="0"/>
                <a:cs typeface="Arial" panose="020B0604020202020204" pitchFamily="34" charset="0"/>
              </a:rPr>
              <a:t>Con </a:t>
            </a:r>
            <a:r>
              <a:rPr lang="en-US" sz="3200" b="1" dirty="0" err="1">
                <a:latin typeface="Arial" panose="020B0604020202020204" pitchFamily="34" charset="0"/>
                <a:ea typeface="Vogue-ExtraBold" pitchFamily="34" charset="0"/>
                <a:cs typeface="Arial" panose="020B0604020202020204" pitchFamily="34" charset="0"/>
              </a:rPr>
              <a:t>gì</a:t>
            </a:r>
            <a:r>
              <a:rPr lang="en-US" sz="3200" b="1" dirty="0">
                <a:latin typeface="Arial" panose="020B0604020202020204" pitchFamily="34" charset="0"/>
                <a:ea typeface="Vogue-ExtraBold" pitchFamily="34" charset="0"/>
                <a:cs typeface="Arial" panose="020B0604020202020204" pitchFamily="34" charset="0"/>
              </a:rPr>
              <a:t> </a:t>
            </a:r>
            <a:r>
              <a:rPr lang="en-US" sz="3200" b="1" dirty="0" err="1">
                <a:latin typeface="Arial" panose="020B0604020202020204" pitchFamily="34" charset="0"/>
                <a:ea typeface="Vogue-ExtraBold" pitchFamily="34" charset="0"/>
                <a:cs typeface="Arial" panose="020B0604020202020204" pitchFamily="34" charset="0"/>
              </a:rPr>
              <a:t>ngủ</a:t>
            </a:r>
            <a:r>
              <a:rPr lang="en-US" sz="3200" b="1" dirty="0">
                <a:latin typeface="Arial" panose="020B0604020202020204" pitchFamily="34" charset="0"/>
                <a:ea typeface="Vogue-ExtraBold" pitchFamily="34" charset="0"/>
                <a:cs typeface="Arial" panose="020B0604020202020204" pitchFamily="34" charset="0"/>
              </a:rPr>
              <a:t> </a:t>
            </a:r>
            <a:r>
              <a:rPr lang="en-US" sz="3200" b="1" dirty="0" err="1">
                <a:latin typeface="Arial" panose="020B0604020202020204" pitchFamily="34" charset="0"/>
                <a:ea typeface="Vogue-ExtraBold" pitchFamily="34" charset="0"/>
                <a:cs typeface="Arial" panose="020B0604020202020204" pitchFamily="34" charset="0"/>
              </a:rPr>
              <a:t>thở</a:t>
            </a:r>
            <a:r>
              <a:rPr lang="en-US" sz="3200" b="1" dirty="0">
                <a:latin typeface="Arial" panose="020B0604020202020204" pitchFamily="34" charset="0"/>
                <a:ea typeface="Vogue-ExtraBold" pitchFamily="34" charset="0"/>
                <a:cs typeface="Arial" panose="020B0604020202020204" pitchFamily="34" charset="0"/>
              </a:rPr>
              <a:t> </a:t>
            </a:r>
            <a:r>
              <a:rPr lang="en-US" sz="3200" b="1" dirty="0" err="1">
                <a:latin typeface="Arial" panose="020B0604020202020204" pitchFamily="34" charset="0"/>
                <a:ea typeface="Vogue-ExtraBold" pitchFamily="34" charset="0"/>
                <a:cs typeface="Arial" panose="020B0604020202020204" pitchFamily="34" charset="0"/>
              </a:rPr>
              <a:t>phù</a:t>
            </a:r>
            <a:r>
              <a:rPr lang="en-US" sz="3200" b="1" dirty="0">
                <a:latin typeface="Arial" panose="020B0604020202020204" pitchFamily="34" charset="0"/>
                <a:ea typeface="Vogue-ExtraBold" pitchFamily="34" charset="0"/>
                <a:cs typeface="Arial" panose="020B0604020202020204" pitchFamily="34" charset="0"/>
              </a:rPr>
              <a:t> </a:t>
            </a:r>
            <a:r>
              <a:rPr lang="en-US" sz="3200" b="1" dirty="0" err="1">
                <a:latin typeface="Arial" panose="020B0604020202020204" pitchFamily="34" charset="0"/>
                <a:ea typeface="Vogue-ExtraBold" pitchFamily="34" charset="0"/>
                <a:cs typeface="Arial" panose="020B0604020202020204" pitchFamily="34" charset="0"/>
              </a:rPr>
              <a:t>phì</a:t>
            </a:r>
            <a:r>
              <a:rPr lang="en-US" sz="3200" b="1" dirty="0">
                <a:latin typeface="Arial" panose="020B0604020202020204" pitchFamily="34" charset="0"/>
                <a:ea typeface="Vogue-ExtraBold" pitchFamily="34" charset="0"/>
                <a:cs typeface="Arial" panose="020B0604020202020204" pitchFamily="34" charset="0"/>
              </a:rPr>
              <a:t>. </a:t>
            </a:r>
            <a:r>
              <a:rPr lang="en-US" sz="3200" b="1" dirty="0" err="1">
                <a:latin typeface="Arial" panose="020B0604020202020204" pitchFamily="34" charset="0"/>
                <a:ea typeface="Vogue-ExtraBold" pitchFamily="34" charset="0"/>
                <a:cs typeface="Arial" panose="020B0604020202020204" pitchFamily="34" charset="0"/>
              </a:rPr>
              <a:t>Ăn</a:t>
            </a:r>
            <a:r>
              <a:rPr lang="en-US" sz="3200" b="1" dirty="0">
                <a:latin typeface="Arial" panose="020B0604020202020204" pitchFamily="34" charset="0"/>
                <a:ea typeface="Vogue-ExtraBold" pitchFamily="34" charset="0"/>
                <a:cs typeface="Arial" panose="020B0604020202020204" pitchFamily="34" charset="0"/>
              </a:rPr>
              <a:t> </a:t>
            </a:r>
            <a:r>
              <a:rPr lang="en-US" sz="3200" b="1" dirty="0" err="1">
                <a:latin typeface="Arial" panose="020B0604020202020204" pitchFamily="34" charset="0"/>
                <a:ea typeface="Vogue-ExtraBold" pitchFamily="34" charset="0"/>
                <a:cs typeface="Arial" panose="020B0604020202020204" pitchFamily="34" charset="0"/>
              </a:rPr>
              <a:t>cám</a:t>
            </a:r>
            <a:r>
              <a:rPr lang="en-US" sz="3200" b="1" dirty="0">
                <a:latin typeface="Arial" panose="020B0604020202020204" pitchFamily="34" charset="0"/>
                <a:ea typeface="Vogue-ExtraBold" pitchFamily="34" charset="0"/>
                <a:cs typeface="Arial" panose="020B0604020202020204" pitchFamily="34" charset="0"/>
              </a:rPr>
              <a:t>, </a:t>
            </a:r>
            <a:r>
              <a:rPr lang="en-US" sz="3200" b="1" dirty="0" err="1">
                <a:latin typeface="Arial" panose="020B0604020202020204" pitchFamily="34" charset="0"/>
                <a:ea typeface="Vogue-ExtraBold" pitchFamily="34" charset="0"/>
                <a:cs typeface="Arial" panose="020B0604020202020204" pitchFamily="34" charset="0"/>
              </a:rPr>
              <a:t>ăn</a:t>
            </a:r>
            <a:r>
              <a:rPr lang="en-US" sz="3200" b="1" dirty="0">
                <a:latin typeface="Arial" panose="020B0604020202020204" pitchFamily="34" charset="0"/>
                <a:ea typeface="Vogue-ExtraBold" pitchFamily="34" charset="0"/>
                <a:cs typeface="Arial" panose="020B0604020202020204" pitchFamily="34" charset="0"/>
              </a:rPr>
              <a:t> </a:t>
            </a:r>
            <a:r>
              <a:rPr lang="en-US" sz="3200" b="1" dirty="0" err="1">
                <a:latin typeface="Arial" panose="020B0604020202020204" pitchFamily="34" charset="0"/>
                <a:ea typeface="Vogue-ExtraBold" pitchFamily="34" charset="0"/>
                <a:cs typeface="Arial" panose="020B0604020202020204" pitchFamily="34" charset="0"/>
              </a:rPr>
              <a:t>mì</a:t>
            </a:r>
            <a:r>
              <a:rPr lang="en-US" sz="3200" b="1" dirty="0">
                <a:latin typeface="Arial" panose="020B0604020202020204" pitchFamily="34" charset="0"/>
                <a:ea typeface="Vogue-ExtraBold" pitchFamily="34" charset="0"/>
                <a:cs typeface="Arial" panose="020B0604020202020204" pitchFamily="34" charset="0"/>
              </a:rPr>
              <a:t>, </a:t>
            </a:r>
            <a:r>
              <a:rPr lang="en-US" sz="3200" b="1" dirty="0" err="1">
                <a:latin typeface="Arial" panose="020B0604020202020204" pitchFamily="34" charset="0"/>
                <a:ea typeface="Vogue-ExtraBold" pitchFamily="34" charset="0"/>
                <a:cs typeface="Arial" panose="020B0604020202020204" pitchFamily="34" charset="0"/>
              </a:rPr>
              <a:t>ăn</a:t>
            </a:r>
            <a:r>
              <a:rPr lang="en-US" sz="3200" b="1" dirty="0">
                <a:latin typeface="Arial" panose="020B0604020202020204" pitchFamily="34" charset="0"/>
                <a:ea typeface="Vogue-ExtraBold" pitchFamily="34" charset="0"/>
                <a:cs typeface="Arial" panose="020B0604020202020204" pitchFamily="34" charset="0"/>
              </a:rPr>
              <a:t> </a:t>
            </a:r>
            <a:r>
              <a:rPr lang="en-US" sz="3200" b="1" dirty="0" err="1">
                <a:latin typeface="Arial" panose="020B0604020202020204" pitchFamily="34" charset="0"/>
                <a:ea typeface="Vogue-ExtraBold" pitchFamily="34" charset="0"/>
                <a:cs typeface="Arial" panose="020B0604020202020204" pitchFamily="34" charset="0"/>
              </a:rPr>
              <a:t>cả</a:t>
            </a:r>
            <a:r>
              <a:rPr lang="en-US" sz="3200" b="1" dirty="0">
                <a:latin typeface="Arial" panose="020B0604020202020204" pitchFamily="34" charset="0"/>
                <a:ea typeface="Vogue-ExtraBold" pitchFamily="34" charset="0"/>
                <a:cs typeface="Arial" panose="020B0604020202020204" pitchFamily="34" charset="0"/>
              </a:rPr>
              <a:t> </a:t>
            </a:r>
            <a:r>
              <a:rPr lang="en-US" sz="3200" b="1" dirty="0" err="1">
                <a:latin typeface="Arial" panose="020B0604020202020204" pitchFamily="34" charset="0"/>
                <a:ea typeface="Vogue-ExtraBold" pitchFamily="34" charset="0"/>
                <a:cs typeface="Arial" panose="020B0604020202020204" pitchFamily="34" charset="0"/>
              </a:rPr>
              <a:t>rau</a:t>
            </a:r>
            <a:r>
              <a:rPr lang="en-US" sz="3200" b="1" dirty="0">
                <a:latin typeface="Arial" panose="020B0604020202020204" pitchFamily="34" charset="0"/>
                <a:ea typeface="Vogue-ExtraBold" pitchFamily="34" charset="0"/>
                <a:cs typeface="Arial" panose="020B0604020202020204" pitchFamily="34" charset="0"/>
              </a:rPr>
              <a:t> </a:t>
            </a:r>
            <a:r>
              <a:rPr lang="en-US" sz="3200" b="1" dirty="0" err="1">
                <a:latin typeface="Arial" panose="020B0604020202020204" pitchFamily="34" charset="0"/>
                <a:ea typeface="Vogue-ExtraBold" pitchFamily="34" charset="0"/>
                <a:cs typeface="Arial" panose="020B0604020202020204" pitchFamily="34" charset="0"/>
              </a:rPr>
              <a:t>lang</a:t>
            </a:r>
            <a:r>
              <a:rPr lang="en-US" sz="3200" b="1" dirty="0">
                <a:latin typeface="Arial" panose="020B0604020202020204" pitchFamily="34" charset="0"/>
                <a:ea typeface="Vogue-ExtraBold" pitchFamily="34" charset="0"/>
                <a:cs typeface="Arial" panose="020B0604020202020204" pitchFamily="34" charset="0"/>
              </a:rPr>
              <a:t>?</a:t>
            </a:r>
            <a:endParaRPr lang="en-US" sz="3200" b="1" dirty="0">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sp>
        <p:nvSpPr>
          <p:cNvPr id="7" name="Rounded Rectangular Callout 6"/>
          <p:cNvSpPr/>
          <p:nvPr/>
        </p:nvSpPr>
        <p:spPr>
          <a:xfrm>
            <a:off x="4629150" y="1582420"/>
            <a:ext cx="2798445" cy="1379220"/>
          </a:xfrm>
          <a:prstGeom prst="wedgeRoundRectCallout">
            <a:avLst>
              <a:gd name="adj1" fmla="val -52649"/>
              <a:gd name="adj2" fmla="val 92372"/>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a:solidFill>
                  <a:schemeClr val="bg1"/>
                </a:solidFill>
                <a:latin typeface="Arial" panose="020B0604020202020204" pitchFamily="34" charset="0"/>
                <a:ea typeface="Vogue-ExtraBold" pitchFamily="34" charset="0"/>
                <a:cs typeface="Arial" panose="020B0604020202020204" pitchFamily="34" charset="0"/>
              </a:rPr>
              <a:t>Con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lợn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thích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ăn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gì</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sp>
        <p:nvSpPr>
          <p:cNvPr id="10" name="Rounded Rectangular Callout 9"/>
          <p:cNvSpPr/>
          <p:nvPr/>
        </p:nvSpPr>
        <p:spPr>
          <a:xfrm>
            <a:off x="8765540" y="551367"/>
            <a:ext cx="3220720" cy="1378999"/>
          </a:xfrm>
          <a:prstGeom prst="wedgeRoundRectCallout">
            <a:avLst>
              <a:gd name="adj1" fmla="val -52649"/>
              <a:gd name="adj2" fmla="val 92372"/>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err="1">
                <a:solidFill>
                  <a:schemeClr val="bg1"/>
                </a:solidFill>
                <a:latin typeface="Arial" panose="020B0604020202020204" pitchFamily="34" charset="0"/>
                <a:ea typeface="Vogue-ExtraBold" pitchFamily="34" charset="0"/>
                <a:cs typeface="Arial" panose="020B0604020202020204" pitchFamily="34" charset="0"/>
              </a:rPr>
              <a:t>Mình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thích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nhất</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là</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ăn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cám</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pic>
        <p:nvPicPr>
          <p:cNvPr id="9" name="Picture 2" descr="C:\Users\HP\Desktop\2611281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167" b="85741" l="0" r="94600">
                        <a14:foregroundMark x1="18300" y1="23611" x2="50700" y2="37407"/>
                      </a14:backgroundRemoval>
                    </a14:imgEffect>
                  </a14:imgLayer>
                </a14:imgProps>
              </a:ext>
              <a:ext uri="{28A0092B-C50C-407E-A947-70E740481C1C}">
                <a14:useLocalDpi xmlns:a14="http://schemas.microsoft.com/office/drawing/2010/main" val="0"/>
              </a:ext>
            </a:extLst>
          </a:blip>
          <a:srcRect b="7225"/>
          <a:stretch>
            <a:fillRect/>
          </a:stretch>
        </p:blipFill>
        <p:spPr bwMode="auto">
          <a:xfrm>
            <a:off x="7052310" y="1582678"/>
            <a:ext cx="4086859" cy="5141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descr="C:\Users\HP\Desktop\1663538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1823234" y="2030730"/>
            <a:ext cx="3504416" cy="50463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HP\Desktop\d721c7fdbbc35b79a0e216a3abc8a5e9.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357402" y="2039511"/>
            <a:ext cx="2177109" cy="4765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bldLvl="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Thỏ con ăn cà rốt - Nhạc Thiếu Nhi Vui Nhộn Hay Nhất Chú Thỏ Con Ơi Chú Thỏ Con (online-video-cutter.com)">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1365"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8233837.jpg"/>
          <p:cNvPicPr>
            <a:picLocks noChangeAspect="1" noChangeArrowheads="1"/>
          </p:cNvPicPr>
          <p:nvPr/>
        </p:nvPicPr>
        <p:blipFill rotWithShape="1">
          <a:blip r:embed="rId1">
            <a:extLst>
              <a:ext uri="{28A0092B-C50C-407E-A947-70E740481C1C}">
                <a14:useLocalDpi xmlns:a14="http://schemas.microsoft.com/office/drawing/2010/main" val="0"/>
              </a:ext>
            </a:extLst>
          </a:blip>
          <a:srcRect b="8889"/>
          <a:stretch>
            <a:fillRect/>
          </a:stretch>
        </p:blipFill>
        <p:spPr bwMode="auto">
          <a:xfrm>
            <a:off x="-134808" y="-2943928"/>
            <a:ext cx="12326808" cy="974858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3729354" y="-92744"/>
            <a:ext cx="5068157" cy="2492409"/>
          </a:xfrm>
          <a:prstGeom prst="wedgeRoundRectCallout">
            <a:avLst>
              <a:gd name="adj1" fmla="val -56166"/>
              <a:gd name="adj2" fmla="val 51930"/>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Arial" panose="020B0604020202020204" pitchFamily="34" charset="0"/>
                <a:ea typeface="Vogue-ExtraBold" pitchFamily="34" charset="0"/>
                <a:cs typeface="Arial" panose="020B0604020202020204" pitchFamily="34" charset="0"/>
              </a:rPr>
              <a:t>Chỉ ăn cỏ non. </a:t>
            </a:r>
            <a:br>
              <a:rPr lang="en-US" sz="3200" b="1" dirty="0">
                <a:latin typeface="Arial" panose="020B0604020202020204" pitchFamily="34" charset="0"/>
                <a:ea typeface="Vogue-ExtraBold" pitchFamily="34" charset="0"/>
                <a:cs typeface="Arial" panose="020B0604020202020204" pitchFamily="34" charset="0"/>
              </a:rPr>
            </a:br>
            <a:r>
              <a:rPr lang="vi-VN" sz="3200" b="1" dirty="0">
                <a:latin typeface="Arial" panose="020B0604020202020204" pitchFamily="34" charset="0"/>
                <a:ea typeface="Vogue-ExtraBold" pitchFamily="34" charset="0"/>
                <a:cs typeface="Arial" panose="020B0604020202020204" pitchFamily="34" charset="0"/>
              </a:rPr>
              <a:t>Uống nguồn nước sạch. </a:t>
            </a:r>
            <a:br>
              <a:rPr lang="en-US" sz="3200" b="1" dirty="0">
                <a:latin typeface="Arial" panose="020B0604020202020204" pitchFamily="34" charset="0"/>
                <a:ea typeface="Vogue-ExtraBold" pitchFamily="34" charset="0"/>
                <a:cs typeface="Arial" panose="020B0604020202020204" pitchFamily="34" charset="0"/>
              </a:rPr>
            </a:br>
            <a:r>
              <a:rPr lang="vi-VN" sz="3200" b="1" dirty="0">
                <a:latin typeface="Arial" panose="020B0604020202020204" pitchFamily="34" charset="0"/>
                <a:ea typeface="Vogue-ExtraBold" pitchFamily="34" charset="0"/>
                <a:cs typeface="Arial" panose="020B0604020202020204" pitchFamily="34" charset="0"/>
              </a:rPr>
              <a:t>Mà tôi tặng bạn. </a:t>
            </a:r>
            <a:br>
              <a:rPr lang="en-US" sz="3200" b="1" dirty="0">
                <a:latin typeface="Arial" panose="020B0604020202020204" pitchFamily="34" charset="0"/>
                <a:ea typeface="Vogue-ExtraBold" pitchFamily="34" charset="0"/>
                <a:cs typeface="Arial" panose="020B0604020202020204" pitchFamily="34" charset="0"/>
              </a:rPr>
            </a:br>
            <a:r>
              <a:rPr lang="vi-VN" sz="3200" b="1" dirty="0">
                <a:latin typeface="Arial" panose="020B0604020202020204" pitchFamily="34" charset="0"/>
                <a:ea typeface="Vogue-ExtraBold" pitchFamily="34" charset="0"/>
                <a:cs typeface="Arial" panose="020B0604020202020204" pitchFamily="34" charset="0"/>
              </a:rPr>
              <a:t>Rất nhiều sữa tươi</a:t>
            </a:r>
            <a:r>
              <a:rPr lang="en-US" sz="3200" b="1" dirty="0">
                <a:latin typeface="Arial" panose="020B0604020202020204" pitchFamily="34" charset="0"/>
                <a:ea typeface="Vogue-ExtraBold" pitchFamily="34" charset="0"/>
                <a:cs typeface="Arial" panose="020B0604020202020204" pitchFamily="34" charset="0"/>
              </a:rPr>
              <a:t>?</a:t>
            </a: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sp>
        <p:nvSpPr>
          <p:cNvPr id="7" name="Rounded Rectangular Callout 6"/>
          <p:cNvSpPr/>
          <p:nvPr/>
        </p:nvSpPr>
        <p:spPr>
          <a:xfrm>
            <a:off x="4418330" y="522715"/>
            <a:ext cx="3220720" cy="1378999"/>
          </a:xfrm>
          <a:prstGeom prst="wedgeRoundRectCallout">
            <a:avLst>
              <a:gd name="adj1" fmla="val -52649"/>
              <a:gd name="adj2" fmla="val 92372"/>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a:solidFill>
                  <a:schemeClr val="bg1"/>
                </a:solidFill>
                <a:latin typeface="Arial" panose="020B0604020202020204" pitchFamily="34" charset="0"/>
                <a:ea typeface="Vogue-ExtraBold" pitchFamily="34" charset="0"/>
                <a:cs typeface="Arial" panose="020B0604020202020204" pitchFamily="34" charset="0"/>
              </a:rPr>
              <a:t>Con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bò</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sữa</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thích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ăn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gì</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sp>
        <p:nvSpPr>
          <p:cNvPr id="10" name="Rounded Rectangular Callout 9"/>
          <p:cNvSpPr/>
          <p:nvPr/>
        </p:nvSpPr>
        <p:spPr>
          <a:xfrm>
            <a:off x="8797290" y="522411"/>
            <a:ext cx="3220720" cy="1378999"/>
          </a:xfrm>
          <a:prstGeom prst="wedgeRoundRectCallout">
            <a:avLst>
              <a:gd name="adj1" fmla="val -52649"/>
              <a:gd name="adj2" fmla="val 92372"/>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err="1">
                <a:solidFill>
                  <a:schemeClr val="bg1"/>
                </a:solidFill>
                <a:latin typeface="Arial" panose="020B0604020202020204" pitchFamily="34" charset="0"/>
                <a:ea typeface="Vogue-ExtraBold" pitchFamily="34" charset="0"/>
                <a:cs typeface="Arial" panose="020B0604020202020204" pitchFamily="34" charset="0"/>
              </a:rPr>
              <a:t>Mình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thích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nhất</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là</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ăn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cỏ</a:t>
            </a:r>
            <a:r>
              <a:rPr lang="en-US" sz="3200" b="1" dirty="0">
                <a:solidFill>
                  <a:schemeClr val="bg1"/>
                </a:solidFill>
                <a:latin typeface="Arial" panose="020B0604020202020204" pitchFamily="34" charset="0"/>
                <a:ea typeface="Vogue-ExtraBold" pitchFamily="34" charset="0"/>
                <a:cs typeface="Arial" panose="020B0604020202020204" pitchFamily="34" charset="0"/>
              </a:rPr>
              <a:t> non</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pic>
        <p:nvPicPr>
          <p:cNvPr id="21506" name="Picture 2" descr="C:\Users\HP\Desktop\cartoon-cow-posing-smile_70172-1226-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196" y="2399527"/>
            <a:ext cx="5379720" cy="44051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HP\Desktop\1663538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1823234" y="2030730"/>
            <a:ext cx="3504416" cy="50463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HP\Desktop\d721c7fdbbc35b79a0e216a3abc8a5e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357402" y="2039511"/>
            <a:ext cx="2177109" cy="4765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randombar(horizontal)">
                                      <p:cBhvr>
                                        <p:cTn id="12" dur="500"/>
                                        <p:tgtEl>
                                          <p:spTgt spid="2150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7" grpId="0" bldLvl="0" animBg="1"/>
      <p:bldP spid="10"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8233837.jpg"/>
          <p:cNvPicPr>
            <a:picLocks noChangeAspect="1" noChangeArrowheads="1"/>
          </p:cNvPicPr>
          <p:nvPr/>
        </p:nvPicPr>
        <p:blipFill rotWithShape="1">
          <a:blip r:embed="rId1">
            <a:extLst>
              <a:ext uri="{28A0092B-C50C-407E-A947-70E740481C1C}">
                <a14:useLocalDpi xmlns:a14="http://schemas.microsoft.com/office/drawing/2010/main" val="0"/>
              </a:ext>
            </a:extLst>
          </a:blip>
          <a:srcRect b="8889"/>
          <a:stretch>
            <a:fillRect/>
          </a:stretch>
        </p:blipFill>
        <p:spPr bwMode="auto">
          <a:xfrm>
            <a:off x="-134808" y="-2943928"/>
            <a:ext cx="12326808" cy="974858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4286885" y="147955"/>
            <a:ext cx="5020310" cy="1700530"/>
          </a:xfrm>
          <a:prstGeom prst="wedgeRoundRectCallout">
            <a:avLst>
              <a:gd name="adj1" fmla="val -52959"/>
              <a:gd name="adj2" fmla="val 88084"/>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Arial" panose="020B0604020202020204" pitchFamily="34" charset="0"/>
              <a:ea typeface="Vogue-ExtraBold" pitchFamily="34" charset="0"/>
              <a:cs typeface="Arial" panose="020B0604020202020204" pitchFamily="34" charset="0"/>
            </a:endParaRPr>
          </a:p>
          <a:p>
            <a:pPr algn="ctr"/>
            <a:r>
              <a:rPr lang="vi-VN" sz="3200" b="1" dirty="0">
                <a:latin typeface="Arial" panose="020B0604020202020204" pitchFamily="34" charset="0"/>
                <a:ea typeface="Vogue-ExtraBold" pitchFamily="34" charset="0"/>
                <a:cs typeface="Arial" panose="020B0604020202020204" pitchFamily="34" charset="0"/>
              </a:rPr>
              <a:t>Con gì trườn dọc bờ ao.</a:t>
            </a:r>
            <a:endParaRPr lang="en-US" sz="3200" b="1" dirty="0">
              <a:latin typeface="Arial" panose="020B0604020202020204" pitchFamily="34" charset="0"/>
              <a:ea typeface="Vogue-ExtraBold" pitchFamily="34" charset="0"/>
              <a:cs typeface="Arial" panose="020B0604020202020204" pitchFamily="34" charset="0"/>
            </a:endParaRPr>
          </a:p>
          <a:p>
            <a:pPr algn="ctr"/>
            <a:r>
              <a:rPr lang="vi-VN" sz="3200" b="1" dirty="0">
                <a:latin typeface="Arial" panose="020B0604020202020204" pitchFamily="34" charset="0"/>
                <a:ea typeface="Vogue-ExtraBold" pitchFamily="34" charset="0"/>
                <a:cs typeface="Arial" panose="020B0604020202020204" pitchFamily="34" charset="0"/>
              </a:rPr>
              <a:t> Bắt ếch, bắt nhái, </a:t>
            </a:r>
            <a:endParaRPr lang="en-US" sz="3200" b="1" dirty="0">
              <a:latin typeface="Arial" panose="020B0604020202020204" pitchFamily="34" charset="0"/>
              <a:ea typeface="Vogue-ExtraBold" pitchFamily="34" charset="0"/>
              <a:cs typeface="Arial" panose="020B0604020202020204" pitchFamily="34" charset="0"/>
            </a:endParaRPr>
          </a:p>
          <a:p>
            <a:pPr algn="ctr"/>
            <a:r>
              <a:rPr lang="vi-VN" sz="3200" b="1" dirty="0">
                <a:latin typeface="Arial" panose="020B0604020202020204" pitchFamily="34" charset="0"/>
                <a:ea typeface="Vogue-ExtraBold" pitchFamily="34" charset="0"/>
                <a:cs typeface="Arial" panose="020B0604020202020204" pitchFamily="34" charset="0"/>
              </a:rPr>
              <a:t>lưỡi le vào le ra.</a:t>
            </a:r>
            <a:r>
              <a:rPr lang="vi-VN" sz="2800" b="1" dirty="0">
                <a:latin typeface="Arial" panose="020B0604020202020204" pitchFamily="34" charset="0"/>
                <a:ea typeface="Vogue-ExtraBold" pitchFamily="34" charset="0"/>
                <a:cs typeface="Arial" panose="020B0604020202020204" pitchFamily="34" charset="0"/>
              </a:rPr>
              <a:t> </a:t>
            </a:r>
            <a:endParaRPr lang="en-US" sz="2800" b="1" dirty="0">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sp>
        <p:nvSpPr>
          <p:cNvPr id="7" name="Rounded Rectangular Callout 6"/>
          <p:cNvSpPr/>
          <p:nvPr/>
        </p:nvSpPr>
        <p:spPr>
          <a:xfrm>
            <a:off x="4746625" y="1605915"/>
            <a:ext cx="2990850" cy="1379220"/>
          </a:xfrm>
          <a:prstGeom prst="wedgeRoundRectCallout">
            <a:avLst>
              <a:gd name="adj1" fmla="val -52649"/>
              <a:gd name="adj2" fmla="val 92372"/>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a:solidFill>
                  <a:schemeClr val="bg1"/>
                </a:solidFill>
                <a:latin typeface="Arial" panose="020B0604020202020204" pitchFamily="34" charset="0"/>
                <a:ea typeface="Vogue-ExtraBold" pitchFamily="34" charset="0"/>
                <a:cs typeface="Arial" panose="020B0604020202020204" pitchFamily="34" charset="0"/>
              </a:rPr>
              <a:t>Con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rắn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thích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ăn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gì</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sp>
        <p:nvSpPr>
          <p:cNvPr id="10" name="Rounded Rectangular Callout 9"/>
          <p:cNvSpPr/>
          <p:nvPr/>
        </p:nvSpPr>
        <p:spPr>
          <a:xfrm>
            <a:off x="8858885" y="731961"/>
            <a:ext cx="3220720" cy="1378999"/>
          </a:xfrm>
          <a:prstGeom prst="wedgeRoundRectCallout">
            <a:avLst>
              <a:gd name="adj1" fmla="val -52649"/>
              <a:gd name="adj2" fmla="val 92372"/>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err="1">
                <a:solidFill>
                  <a:schemeClr val="bg1"/>
                </a:solidFill>
                <a:latin typeface="Arial" panose="020B0604020202020204" pitchFamily="34" charset="0"/>
                <a:ea typeface="Vogue-ExtraBold" pitchFamily="34" charset="0"/>
                <a:cs typeface="Arial" panose="020B0604020202020204" pitchFamily="34" charset="0"/>
              </a:rPr>
              <a:t>Mình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thích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nhất</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là</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ăn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ếch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ăn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nhái</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pic>
        <p:nvPicPr>
          <p:cNvPr id="9" name="Picture 2" descr="C:\Users\HP\Desktop\cc872f05dadd3c8b13080b8ed5273a19.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262" l="301" r="96692">
                        <a14:foregroundMark x1="24060" y1="7754" x2="54737" y2="34225"/>
                        <a14:foregroundMark x1="60000" y1="93182" x2="76391" y2="92246"/>
                        <a14:foregroundMark x1="40902" y1="41979" x2="30977" y2="84626"/>
                        <a14:foregroundMark x1="29624" y1="14037" x2="26617" y2="37834"/>
                        <a14:foregroundMark x1="25414" y1="15241" x2="25414" y2="25267"/>
                        <a14:foregroundMark x1="54586" y1="13235" x2="52932" y2="26872"/>
                        <a14:foregroundMark x1="33083" y1="30615" x2="52331" y2="30615"/>
                        <a14:foregroundMark x1="43308" y1="38904" x2="53083" y2="50802"/>
                        <a14:foregroundMark x1="40602" y1="38636" x2="50977" y2="39171"/>
                      </a14:backgroundRemoval>
                    </a14:imgEffect>
                  </a14:imgLayer>
                </a14:imgProps>
              </a:ext>
              <a:ext uri="{28A0092B-C50C-407E-A947-70E740481C1C}">
                <a14:useLocalDpi xmlns:a14="http://schemas.microsoft.com/office/drawing/2010/main" val="0"/>
              </a:ext>
            </a:extLst>
          </a:blip>
          <a:srcRect/>
          <a:stretch>
            <a:fillRect/>
          </a:stretch>
        </p:blipFill>
        <p:spPr bwMode="auto">
          <a:xfrm>
            <a:off x="7371747" y="2344275"/>
            <a:ext cx="3965449" cy="4460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HP\Desktop\1663538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1823234" y="2030730"/>
            <a:ext cx="3504416" cy="50463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HP\Desktop\d721c7fdbbc35b79a0e216a3abc8a5e9.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357402" y="2039511"/>
            <a:ext cx="2177109" cy="4765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7" grpId="0" bldLvl="0" animBg="1"/>
      <p:bldP spid="10"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8233837.jpg"/>
          <p:cNvPicPr>
            <a:picLocks noChangeAspect="1" noChangeArrowheads="1"/>
          </p:cNvPicPr>
          <p:nvPr/>
        </p:nvPicPr>
        <p:blipFill rotWithShape="1">
          <a:blip r:embed="rId1">
            <a:extLst>
              <a:ext uri="{28A0092B-C50C-407E-A947-70E740481C1C}">
                <a14:useLocalDpi xmlns:a14="http://schemas.microsoft.com/office/drawing/2010/main" val="0"/>
              </a:ext>
            </a:extLst>
          </a:blip>
          <a:srcRect b="8889"/>
          <a:stretch>
            <a:fillRect/>
          </a:stretch>
        </p:blipFill>
        <p:spPr bwMode="auto">
          <a:xfrm>
            <a:off x="-134808" y="-2943928"/>
            <a:ext cx="12326808" cy="974858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3992880" y="0"/>
            <a:ext cx="4538345" cy="2641600"/>
          </a:xfrm>
          <a:prstGeom prst="wedgeRoundRectCallout">
            <a:avLst>
              <a:gd name="adj1" fmla="val -56166"/>
              <a:gd name="adj2" fmla="val 51930"/>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Arial" panose="020B0604020202020204" pitchFamily="34" charset="0"/>
              <a:ea typeface="Vogue-ExtraBold" pitchFamily="34" charset="0"/>
              <a:cs typeface="Arial" panose="020B0604020202020204" pitchFamily="34" charset="0"/>
            </a:endParaRPr>
          </a:p>
          <a:p>
            <a:pPr algn="ctr"/>
            <a:r>
              <a:rPr lang="vi-VN" sz="3200" b="1" dirty="0">
                <a:latin typeface="Arial" panose="020B0604020202020204" pitchFamily="34" charset="0"/>
                <a:ea typeface="Vogue-ExtraBold" pitchFamily="34" charset="0"/>
                <a:cs typeface="Arial" panose="020B0604020202020204" pitchFamily="34" charset="0"/>
              </a:rPr>
              <a:t>Con gì kêu be be. </a:t>
            </a:r>
            <a:endParaRPr lang="en-US" sz="3200" b="1" dirty="0">
              <a:latin typeface="Arial" panose="020B0604020202020204" pitchFamily="34" charset="0"/>
              <a:ea typeface="Vogue-ExtraBold" pitchFamily="34" charset="0"/>
              <a:cs typeface="Arial" panose="020B0604020202020204" pitchFamily="34" charset="0"/>
            </a:endParaRPr>
          </a:p>
          <a:p>
            <a:pPr algn="ctr"/>
            <a:r>
              <a:rPr lang="vi-VN" sz="3200" b="1" dirty="0">
                <a:latin typeface="Arial" panose="020B0604020202020204" pitchFamily="34" charset="0"/>
                <a:ea typeface="Vogue-ExtraBold" pitchFamily="34" charset="0"/>
                <a:cs typeface="Arial" panose="020B0604020202020204" pitchFamily="34" charset="0"/>
              </a:rPr>
              <a:t>Đầu có đôi sừng nhỏ. </a:t>
            </a:r>
            <a:endParaRPr lang="en-US" sz="3200" b="1" dirty="0">
              <a:latin typeface="Arial" panose="020B0604020202020204" pitchFamily="34" charset="0"/>
              <a:ea typeface="Vogue-ExtraBold" pitchFamily="34" charset="0"/>
              <a:cs typeface="Arial" panose="020B0604020202020204" pitchFamily="34" charset="0"/>
            </a:endParaRPr>
          </a:p>
          <a:p>
            <a:pPr algn="ctr"/>
            <a:r>
              <a:rPr lang="vi-VN" sz="3200" b="1" dirty="0">
                <a:latin typeface="Arial" panose="020B0604020202020204" pitchFamily="34" charset="0"/>
                <a:ea typeface="Vogue-ExtraBold" pitchFamily="34" charset="0"/>
                <a:cs typeface="Arial" panose="020B0604020202020204" pitchFamily="34" charset="0"/>
              </a:rPr>
              <a:t>Thường ăn lá, ăn cỏ. </a:t>
            </a:r>
            <a:endParaRPr lang="en-US" sz="3200" b="1" dirty="0">
              <a:latin typeface="Arial" panose="020B0604020202020204" pitchFamily="34" charset="0"/>
              <a:ea typeface="Vogue-ExtraBold" pitchFamily="34" charset="0"/>
              <a:cs typeface="Arial" panose="020B0604020202020204" pitchFamily="34" charset="0"/>
            </a:endParaRPr>
          </a:p>
          <a:p>
            <a:pPr algn="ctr"/>
            <a:r>
              <a:rPr lang="vi-VN" sz="3200" b="1" dirty="0">
                <a:latin typeface="Arial" panose="020B0604020202020204" pitchFamily="34" charset="0"/>
                <a:ea typeface="Vogue-ExtraBold" pitchFamily="34" charset="0"/>
                <a:cs typeface="Arial" panose="020B0604020202020204" pitchFamily="34" charset="0"/>
              </a:rPr>
              <a:t>Mang sữa ngọt cho người</a:t>
            </a:r>
            <a:r>
              <a:rPr lang="en-US" sz="3200" b="1" dirty="0">
                <a:latin typeface="Arial" panose="020B0604020202020204" pitchFamily="34" charset="0"/>
                <a:ea typeface="Vogue-ExtraBold" pitchFamily="34" charset="0"/>
                <a:cs typeface="Arial" panose="020B0604020202020204" pitchFamily="34" charset="0"/>
              </a:rPr>
              <a:t>?</a:t>
            </a:r>
            <a:endParaRPr lang="en-US" sz="3200" b="1" dirty="0">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sp>
        <p:nvSpPr>
          <p:cNvPr id="7" name="Rounded Rectangular Callout 6"/>
          <p:cNvSpPr/>
          <p:nvPr/>
        </p:nvSpPr>
        <p:spPr>
          <a:xfrm>
            <a:off x="4234180" y="1240866"/>
            <a:ext cx="3220720" cy="1378999"/>
          </a:xfrm>
          <a:prstGeom prst="wedgeRoundRectCallout">
            <a:avLst>
              <a:gd name="adj1" fmla="val -52649"/>
              <a:gd name="adj2" fmla="val 92372"/>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a:solidFill>
                  <a:schemeClr val="bg1"/>
                </a:solidFill>
                <a:latin typeface="Arial" panose="020B0604020202020204" pitchFamily="34" charset="0"/>
                <a:ea typeface="Vogue-ExtraBold" pitchFamily="34" charset="0"/>
                <a:cs typeface="Arial" panose="020B0604020202020204" pitchFamily="34" charset="0"/>
              </a:rPr>
              <a:t>Con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dê</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thích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ăn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gì</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sp>
        <p:nvSpPr>
          <p:cNvPr id="10" name="Rounded Rectangular Callout 9"/>
          <p:cNvSpPr/>
          <p:nvPr/>
        </p:nvSpPr>
        <p:spPr>
          <a:xfrm>
            <a:off x="7967980" y="596901"/>
            <a:ext cx="3220720" cy="1514060"/>
          </a:xfrm>
          <a:prstGeom prst="wedgeRoundRectCallout">
            <a:avLst>
              <a:gd name="adj1" fmla="val -52649"/>
              <a:gd name="adj2" fmla="val 92372"/>
              <a:gd name="adj3" fmla="val 16667"/>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r>
              <a:rPr lang="en-US" sz="3200" b="1" dirty="0" err="1">
                <a:solidFill>
                  <a:schemeClr val="bg1"/>
                </a:solidFill>
                <a:latin typeface="Arial" panose="020B0604020202020204" pitchFamily="34" charset="0"/>
                <a:ea typeface="Vogue-ExtraBold" pitchFamily="34" charset="0"/>
                <a:cs typeface="Arial" panose="020B0604020202020204" pitchFamily="34" charset="0"/>
              </a:rPr>
              <a:t>Mình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thích</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nhất</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là</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ăn</a:t>
            </a:r>
            <a:r>
              <a:rPr lang="en-US" sz="3200" b="1" dirty="0">
                <a:solidFill>
                  <a:schemeClr val="bg1"/>
                </a:solidFill>
                <a:latin typeface="Arial" panose="020B0604020202020204" pitchFamily="34" charset="0"/>
                <a:ea typeface="Vogue-ExtraBold" pitchFamily="34" charset="0"/>
                <a:cs typeface="Arial" panose="020B0604020202020204" pitchFamily="34" charset="0"/>
              </a:rPr>
              <a:t>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lá</a:t>
            </a:r>
            <a:r>
              <a:rPr lang="en-US" sz="3200" b="1" dirty="0">
                <a:solidFill>
                  <a:schemeClr val="bg1"/>
                </a:solidFill>
                <a:latin typeface="Arial" panose="020B0604020202020204" pitchFamily="34" charset="0"/>
                <a:ea typeface="Vogue-ExtraBold" pitchFamily="34" charset="0"/>
                <a:cs typeface="Arial" panose="020B0604020202020204" pitchFamily="34" charset="0"/>
              </a:rPr>
              <a:t> non, </a:t>
            </a:r>
            <a:r>
              <a:rPr lang="en-US" sz="3200" b="1" dirty="0" err="1">
                <a:solidFill>
                  <a:schemeClr val="bg1"/>
                </a:solidFill>
                <a:latin typeface="Arial" panose="020B0604020202020204" pitchFamily="34" charset="0"/>
                <a:ea typeface="Vogue-ExtraBold" pitchFamily="34" charset="0"/>
                <a:cs typeface="Arial" panose="020B0604020202020204" pitchFamily="34" charset="0"/>
              </a:rPr>
              <a:t>cỏ</a:t>
            </a:r>
            <a:r>
              <a:rPr lang="en-US" sz="3200" b="1" dirty="0">
                <a:solidFill>
                  <a:schemeClr val="bg1"/>
                </a:solidFill>
                <a:latin typeface="Arial" panose="020B0604020202020204" pitchFamily="34" charset="0"/>
                <a:ea typeface="Vogue-ExtraBold" pitchFamily="34" charset="0"/>
                <a:cs typeface="Arial" panose="020B0604020202020204" pitchFamily="34" charset="0"/>
              </a:rPr>
              <a:t> non</a:t>
            </a:r>
            <a:endParaRPr lang="en-US" sz="3200" b="1" dirty="0">
              <a:solidFill>
                <a:schemeClr val="bg1"/>
              </a:solidFill>
              <a:latin typeface="Arial" panose="020B0604020202020204" pitchFamily="34" charset="0"/>
              <a:ea typeface="Vogue-ExtraBold" pitchFamily="34" charset="0"/>
              <a:cs typeface="Arial" panose="020B0604020202020204" pitchFamily="34" charset="0"/>
            </a:endParaRPr>
          </a:p>
          <a:p>
            <a:pPr algn="ctr"/>
            <a:endParaRPr lang="en-US" sz="3200" dirty="0">
              <a:solidFill>
                <a:schemeClr val="bg1"/>
              </a:solidFill>
              <a:latin typeface="Arial" panose="020B0604020202020204" pitchFamily="34" charset="0"/>
              <a:ea typeface="Vogue-ExtraBold" pitchFamily="34" charset="0"/>
              <a:cs typeface="Arial" panose="020B0604020202020204" pitchFamily="34" charset="0"/>
            </a:endParaRPr>
          </a:p>
        </p:txBody>
      </p:sp>
      <p:pic>
        <p:nvPicPr>
          <p:cNvPr id="22530" name="Picture 2" descr="C:\Users\HP\Desktop\cartoon-goat-character-260nw-418004557-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3130" y="2235969"/>
            <a:ext cx="3980180" cy="46825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HP\Desktop\1663538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1823234" y="2030730"/>
            <a:ext cx="3504416" cy="50463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HP\Desktop\d721c7fdbbc35b79a0e216a3abc8a5e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357402" y="2039511"/>
            <a:ext cx="2177109" cy="4765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randombar(horizontal)">
                                      <p:cBhvr>
                                        <p:cTn id="12" dur="500"/>
                                        <p:tgtEl>
                                          <p:spTgt spid="2253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7"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pic>
        <p:nvPicPr>
          <p:cNvPr id="3" name="图片 6"/>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rot="4872080">
            <a:off x="5790906" y="-1899875"/>
            <a:ext cx="6240808" cy="7030628"/>
          </a:xfrm>
          <a:prstGeom prst="rect">
            <a:avLst/>
          </a:prstGeom>
        </p:spPr>
      </p:pic>
      <p:sp>
        <p:nvSpPr>
          <p:cNvPr id="4" name="TextBox 3"/>
          <p:cNvSpPr txBox="1"/>
          <p:nvPr/>
        </p:nvSpPr>
        <p:spPr>
          <a:xfrm>
            <a:off x="4959985" y="225425"/>
            <a:ext cx="7018020" cy="2399665"/>
          </a:xfrm>
          <a:prstGeom prst="rect">
            <a:avLst/>
          </a:prstGeom>
          <a:noFill/>
        </p:spPr>
        <p:txBody>
          <a:bodyPr wrap="square" rtlCol="0">
            <a:spAutoFit/>
          </a:bodyPr>
          <a:lstStyle/>
          <a:p>
            <a:pPr algn="ct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Vậy</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là</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chúng</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ta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đã</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khám</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phá</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hết</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Thảo</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cầm</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viên</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rồi và</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gặp</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gỡ</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rất nhiều</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loài</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động</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vật</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ở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đây</a:t>
            </a:r>
            <a:r>
              <a:rPr lang="en-US" sz="300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Tụi </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phải</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quay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lại</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trường</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học</a:t>
            </a:r>
            <a:r>
              <a:rPr lang="en-US" sz="300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thôi! </a:t>
            </a:r>
            <a:endParaRPr lang="en-US" sz="300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endParaRPr>
          </a:p>
          <a:p>
            <a:pPr algn="ctr"/>
            <a:r>
              <a:rPr lang="en-US" sz="300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Hẹn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gặp</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lại</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các</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bạn</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r>
              <a:rPr lang="en-US" sz="3000" dirty="0" err="1">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nhé</a:t>
            </a:r>
            <a:r>
              <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rPr>
              <a:t> !</a:t>
            </a:r>
            <a:endParaRPr lang="en-US" sz="3000" dirty="0">
              <a:solidFill>
                <a:schemeClr val="tx1"/>
              </a:solidFill>
              <a:effectLst>
                <a:outerShdw blurRad="38100" dist="19050" dir="2700000" algn="tl" rotWithShape="0">
                  <a:schemeClr val="dk1">
                    <a:alpha val="40000"/>
                  </a:schemeClr>
                </a:outerShdw>
              </a:effectLst>
              <a:latin typeface="Vogue-ExtraBold" pitchFamily="34" charset="0"/>
              <a:ea typeface="Vogue-ExtraBold" pitchFamily="34" charset="0"/>
              <a:cs typeface="Vogue-ExtraBold" pitchFamily="34" charset="0"/>
            </a:endParaRPr>
          </a:p>
        </p:txBody>
      </p:sp>
      <p:pic>
        <p:nvPicPr>
          <p:cNvPr id="8" name="Picture 2" descr="C:\Users\HP\Desktop\pngtree_vector-school-bus-full_3576217-e1576816394868-removebg-preview.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95833" l="1473" r="92962"/>
                    </a14:imgEffect>
                  </a14:imgLayer>
                </a14:imgProps>
              </a:ext>
              <a:ext uri="{28A0092B-C50C-407E-A947-70E740481C1C}">
                <a14:useLocalDpi xmlns:a14="http://schemas.microsoft.com/office/drawing/2010/main" val="0"/>
              </a:ext>
            </a:extLst>
          </a:blip>
          <a:srcRect/>
          <a:stretch>
            <a:fillRect/>
          </a:stretch>
        </p:blipFill>
        <p:spPr bwMode="auto">
          <a:xfrm>
            <a:off x="-6523030" y="1315005"/>
            <a:ext cx="8278083" cy="5527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90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63" presetClass="path" presetSubtype="0" accel="50000" decel="50000" fill="hold" nodeType="withEffect">
                                  <p:stCondLst>
                                    <p:cond delay="0"/>
                                  </p:stCondLst>
                                  <p:childTnLst>
                                    <p:animMotion origin="layout" path="M 2.70833E-6 4.07407E-6 L 0.51718 0.025 " pathEditMode="relative" rAng="0" ptsTypes="AA">
                                      <p:cBhvr>
                                        <p:cTn id="12" dur="2000" fill="hold"/>
                                        <p:tgtEl>
                                          <p:spTgt spid="8"/>
                                        </p:tgtEl>
                                        <p:attrNameLst>
                                          <p:attrName>ppt_x</p:attrName>
                                          <p:attrName>ppt_y</p:attrName>
                                        </p:attrNameLst>
                                      </p:cBhvr>
                                      <p:rCtr x="25859"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rot="14021433" flipH="1" flipV="1">
            <a:off x="4586750" y="766613"/>
            <a:ext cx="1599490" cy="905154"/>
          </a:xfrm>
          <a:prstGeom prst="rect">
            <a:avLst/>
          </a:prstGeom>
        </p:spPr>
      </p:pic>
      <p:sp>
        <p:nvSpPr>
          <p:cNvPr id="6" name="PA_PA-文本框 41"/>
          <p:cNvSpPr txBox="1"/>
          <p:nvPr>
            <p:custDataLst>
              <p:tags r:id="rId3"/>
            </p:custDataLst>
          </p:nvPr>
        </p:nvSpPr>
        <p:spPr>
          <a:xfrm rot="21023962">
            <a:off x="1177841" y="495915"/>
            <a:ext cx="15121422" cy="1446550"/>
          </a:xfrm>
          <a:prstGeom prst="rect">
            <a:avLst/>
          </a:prstGeom>
          <a:noFill/>
        </p:spPr>
        <p:txBody>
          <a:bodyPr wrap="square" rtlCol="0">
            <a:spAutoFit/>
          </a:bodyPr>
          <a:lstStyle/>
          <a:p>
            <a:r>
              <a:rPr lang="en-US" altLang="zh-CN" sz="8800" dirty="0">
                <a:ln w="18415" cmpd="sng">
                  <a:solidFill>
                    <a:schemeClr val="accent6">
                      <a:lumMod val="50000"/>
                    </a:schemeClr>
                  </a:solidFill>
                  <a:prstDash val="solid"/>
                </a:ln>
                <a:solidFill>
                  <a:schemeClr val="accent6">
                    <a:lumMod val="50000"/>
                  </a:schemeClr>
                </a:solidFill>
                <a:effectLst>
                  <a:outerShdw blurRad="63500" dir="3600000" algn="tl" rotWithShape="0">
                    <a:srgbClr val="000000">
                      <a:alpha val="70000"/>
                    </a:srgbClr>
                  </a:outerShdw>
                </a:effectLst>
                <a:latin typeface="Vogue-ExtraBold" pitchFamily="34" charset="0"/>
                <a:ea typeface="Vogue-ExtraBold" pitchFamily="34" charset="0"/>
                <a:cs typeface="Vogue-ExtraBold" pitchFamily="34" charset="0"/>
              </a:rPr>
              <a:t>CHÀO TẠM BIỆT</a:t>
            </a:r>
            <a:endParaRPr lang="zh-CN" altLang="en-US" sz="8800" dirty="0">
              <a:ln w="18415" cmpd="sng">
                <a:solidFill>
                  <a:schemeClr val="accent6">
                    <a:lumMod val="50000"/>
                  </a:schemeClr>
                </a:solidFill>
                <a:prstDash val="solid"/>
              </a:ln>
              <a:solidFill>
                <a:schemeClr val="accent6">
                  <a:lumMod val="50000"/>
                </a:schemeClr>
              </a:solidFill>
              <a:effectLst>
                <a:outerShdw blurRad="63500" dir="3600000" algn="tl" rotWithShape="0">
                  <a:srgbClr val="000000">
                    <a:alpha val="70000"/>
                  </a:srgbClr>
                </a:outerShdw>
              </a:effectLst>
              <a:latin typeface="Vogue-ExtraBold" pitchFamily="34" charset="0"/>
              <a:ea typeface="Vogue-ExtraBold" pitchFamily="34" charset="0"/>
              <a:cs typeface="Vogue-ExtraBold" pitchFamily="34" charset="0"/>
            </a:endParaRPr>
          </a:p>
        </p:txBody>
      </p:sp>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67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7000">
                                          <p:cBhvr additive="base">
                                            <p:cTn id="7" dur="750" fill="hold"/>
                                            <p:tgtEl>
                                              <p:spTgt spid="4"/>
                                            </p:tgtEl>
                                            <p:attrNameLst>
                                              <p:attrName>ppt_x</p:attrName>
                                            </p:attrNameLst>
                                          </p:cBhvr>
                                          <p:tavLst>
                                            <p:tav tm="0">
                                              <p:val>
                                                <p:strVal val="0-#ppt_w/2"/>
                                              </p:val>
                                            </p:tav>
                                            <p:tav tm="100000">
                                              <p:val>
                                                <p:strVal val="#ppt_x"/>
                                              </p:val>
                                            </p:tav>
                                          </p:tavLst>
                                        </p:anim>
                                        <p:anim calcmode="lin" valueType="num" p14:bounceEnd="67000">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0" presetClass="entr" presetSubtype="0" fill="hold" grpId="0" nodeType="afterEffect">
                                      <p:stCondLst>
                                        <p:cond delay="0"/>
                                      </p:stCondLst>
                                      <p:iterate type="lt">
                                        <p:tmPct val="10000"/>
                                      </p:iterate>
                                      <p:childTnLst>
                                        <p:set>
                                          <p:cBhvr>
                                            <p:cTn id="11" dur="750" fill="hold">
                                              <p:stCondLst>
                                                <p:cond delay="0"/>
                                              </p:stCondLst>
                                            </p:cTn>
                                            <p:tgtEl>
                                              <p:spTgt spid="6"/>
                                            </p:tgtEl>
                                            <p:attrNameLst>
                                              <p:attrName>style.visibility</p:attrName>
                                            </p:attrNameLst>
                                          </p:cBhvr>
                                          <p:to>
                                            <p:strVal val="visible"/>
                                          </p:to>
                                        </p:set>
                                        <p:anim to="" calcmode="lin" valueType="num">
                                          <p:cBhvr>
                                            <p:cTn id="12" dur="750" fill="hold">
                                              <p:stCondLst>
                                                <p:cond delay="0"/>
                                              </p:stCondLst>
                                            </p:cTn>
                                            <p:tgtEl>
                                              <p:spTgt spid="6"/>
                                            </p:tgtEl>
                                            <p:attrNameLst>
                                              <p:attrName>ppt_h</p:attrName>
                                            </p:attrNameLst>
                                          </p:cBhvr>
                                          <p:tavLst>
                                            <p:tav tm="0" fmla="#ppt_h-#ppt_h*cos(4*pi*$)*(1-$)^2">
                                              <p:val>
                                                <p:fltVal val="0"/>
                                              </p:val>
                                            </p:tav>
                                            <p:tav tm="100000">
                                              <p:val>
                                                <p:fltVal val="1"/>
                                              </p:val>
                                            </p:tav>
                                          </p:tavLst>
                                        </p:anim>
                                        <p:anim to="" calcmode="lin" valueType="num">
                                          <p:cBhvr>
                                            <p:cTn id="13" dur="750" fill="hold">
                                              <p:stCondLst>
                                                <p:cond delay="0"/>
                                              </p:stCondLst>
                                            </p:cTn>
                                            <p:tgtEl>
                                              <p:spTgt spid="6"/>
                                            </p:tgtEl>
                                            <p:attrNameLst>
                                              <p:attrName>ppt_w</p:attrName>
                                            </p:attrNameLst>
                                          </p:cBhvr>
                                          <p:tavLst>
                                            <p:tav tm="0" fmla="#ppt_w-#ppt_w*cos(4*pi*$)*(1-$)^2">
                                              <p:val>
                                                <p:fltVal val="0"/>
                                              </p:val>
                                            </p:tav>
                                            <p:tav tm="100000">
                                              <p:val>
                                                <p:fltVal val="1"/>
                                              </p:val>
                                            </p:tav>
                                          </p:tavLst>
                                        </p:anim>
                                      </p:childTnLst>
                                    </p:cTn>
                                  </p:par>
                                  <p:par>
                                    <p:cTn id="14" presetID="6" presetClass="emph" presetSubtype="0" fill="hold" grpId="1" nodeType="withEffect">
                                      <p:stCondLst>
                                        <p:cond delay="625"/>
                                      </p:stCondLst>
                                      <p:iterate type="lt">
                                        <p:tmPct val="0"/>
                                      </p:iterate>
                                      <p:childTnLst>
                                        <p:animScale>
                                          <p:cBhvr>
                                            <p:cTn id="15"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0" presetClass="entr" presetSubtype="0" fill="hold" grpId="0" nodeType="afterEffect">
                                      <p:stCondLst>
                                        <p:cond delay="0"/>
                                      </p:stCondLst>
                                      <p:iterate type="lt">
                                        <p:tmPct val="10000"/>
                                      </p:iterate>
                                      <p:childTnLst>
                                        <p:set>
                                          <p:cBhvr>
                                            <p:cTn id="11" dur="750" fill="hold">
                                              <p:stCondLst>
                                                <p:cond delay="0"/>
                                              </p:stCondLst>
                                            </p:cTn>
                                            <p:tgtEl>
                                              <p:spTgt spid="6"/>
                                            </p:tgtEl>
                                            <p:attrNameLst>
                                              <p:attrName>style.visibility</p:attrName>
                                            </p:attrNameLst>
                                          </p:cBhvr>
                                          <p:to>
                                            <p:strVal val="visible"/>
                                          </p:to>
                                        </p:set>
                                        <p:anim to="" calcmode="lin" valueType="num">
                                          <p:cBhvr>
                                            <p:cTn id="12" dur="750" fill="hold">
                                              <p:stCondLst>
                                                <p:cond delay="0"/>
                                              </p:stCondLst>
                                            </p:cTn>
                                            <p:tgtEl>
                                              <p:spTgt spid="6"/>
                                            </p:tgtEl>
                                            <p:attrNameLst>
                                              <p:attrName>ppt_h</p:attrName>
                                            </p:attrNameLst>
                                          </p:cBhvr>
                                          <p:tavLst>
                                            <p:tav tm="0" fmla="#ppt_h-#ppt_h*cos(4*pi*$)*(1-$)^2">
                                              <p:val>
                                                <p:fltVal val="0"/>
                                              </p:val>
                                            </p:tav>
                                            <p:tav tm="100000">
                                              <p:val>
                                                <p:fltVal val="1"/>
                                              </p:val>
                                            </p:tav>
                                          </p:tavLst>
                                        </p:anim>
                                        <p:anim to="" calcmode="lin" valueType="num">
                                          <p:cBhvr>
                                            <p:cTn id="13" dur="750" fill="hold">
                                              <p:stCondLst>
                                                <p:cond delay="0"/>
                                              </p:stCondLst>
                                            </p:cTn>
                                            <p:tgtEl>
                                              <p:spTgt spid="6"/>
                                            </p:tgtEl>
                                            <p:attrNameLst>
                                              <p:attrName>ppt_w</p:attrName>
                                            </p:attrNameLst>
                                          </p:cBhvr>
                                          <p:tavLst>
                                            <p:tav tm="0" fmla="#ppt_w-#ppt_w*cos(4*pi*$)*(1-$)^2">
                                              <p:val>
                                                <p:fltVal val="0"/>
                                              </p:val>
                                            </p:tav>
                                            <p:tav tm="100000">
                                              <p:val>
                                                <p:fltVal val="1"/>
                                              </p:val>
                                            </p:tav>
                                          </p:tavLst>
                                        </p:anim>
                                      </p:childTnLst>
                                    </p:cTn>
                                  </p:par>
                                  <p:par>
                                    <p:cTn id="14" presetID="6" presetClass="emph" presetSubtype="0" fill="hold" grpId="1" nodeType="withEffect">
                                      <p:stCondLst>
                                        <p:cond delay="625"/>
                                      </p:stCondLst>
                                      <p:iterate type="lt">
                                        <p:tmPct val="0"/>
                                      </p:iterate>
                                      <p:childTnLst>
                                        <p:animScale>
                                          <p:cBhvr>
                                            <p:cTn id="15"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22860"/>
            <a:ext cx="12192000" cy="6858000"/>
          </a:xfrm>
          <a:prstGeom prst="rect">
            <a:avLst/>
          </a:prstGeom>
          <a:blipFill>
            <a:blip r:embed="rId2"/>
            <a:stretch>
              <a:fillRect/>
            </a:stretch>
          </a:blipFill>
        </p:spPr>
      </p:pic>
      <p:sp>
        <p:nvSpPr>
          <p:cNvPr id="3" name="Rounded Rectangle 2"/>
          <p:cNvSpPr/>
          <p:nvPr/>
        </p:nvSpPr>
        <p:spPr>
          <a:xfrm>
            <a:off x="2982595" y="233045"/>
            <a:ext cx="5989955" cy="284226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Vogue-ExtraBold" pitchFamily="34" charset="0"/>
                <a:ea typeface="Vogue-ExtraBold" pitchFamily="34" charset="0"/>
                <a:cs typeface="Vogue-ExtraBold" pitchFamily="34" charset="0"/>
              </a:rPr>
              <a:t>Những</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loài</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động</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vật</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khác</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nhau</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liệu</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chúng</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có</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ăn</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những</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thức</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ăn</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giống</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nhau</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không</a:t>
            </a:r>
            <a:r>
              <a:rPr lang="en-US" sz="3600" dirty="0">
                <a:latin typeface="Vogue-ExtraBold" pitchFamily="34" charset="0"/>
                <a:ea typeface="Vogue-ExtraBold" pitchFamily="34" charset="0"/>
                <a:cs typeface="Vogue-ExtraBold" pitchFamily="34" charset="0"/>
              </a:rPr>
              <a:t> </a:t>
            </a:r>
            <a:r>
              <a:rPr lang="en-US" sz="3600" dirty="0" err="1">
                <a:latin typeface="Vogue-ExtraBold" pitchFamily="34" charset="0"/>
                <a:ea typeface="Vogue-ExtraBold" pitchFamily="34" charset="0"/>
                <a:cs typeface="Vogue-ExtraBold" pitchFamily="34" charset="0"/>
              </a:rPr>
              <a:t>nhỉ</a:t>
            </a:r>
            <a:r>
              <a:rPr lang="en-US" sz="3600" dirty="0">
                <a:latin typeface="Vogue-ExtraBold" pitchFamily="34" charset="0"/>
                <a:ea typeface="Vogue-ExtraBold" pitchFamily="34" charset="0"/>
                <a:cs typeface="Vogue-ExtraBold" pitchFamily="34" charset="0"/>
              </a:rPr>
              <a:t> ?</a:t>
            </a:r>
            <a:endParaRPr lang="en-US" sz="3600" dirty="0">
              <a:latin typeface="Vogue-ExtraBold" pitchFamily="34" charset="0"/>
              <a:ea typeface="Vogue-ExtraBold" pitchFamily="34" charset="0"/>
              <a:cs typeface="Vogue-ExtraBold" pitchFamily="34" charset="0"/>
            </a:endParaRPr>
          </a:p>
        </p:txBody>
      </p:sp>
      <p:pic>
        <p:nvPicPr>
          <p:cNvPr id="7" name="Picture 3" descr="C:\Users\HP\Desktop\16659547.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407" l="1571" r="97286">
                        <a14:foregroundMark x1="40714" y1="21574" x2="48000" y2="34630"/>
                        <a14:foregroundMark x1="74714" y1="20185" x2="61286" y2="35370"/>
                        <a14:foregroundMark x1="55857" y1="48426" x2="55857" y2="63148"/>
                        <a14:foregroundMark x1="47571" y1="50185" x2="47571" y2="63519"/>
                        <a14:foregroundMark x1="42429" y1="85370" x2="34286" y2="89352"/>
                        <a14:foregroundMark x1="69143" y1="85370" x2="83286" y2="89537"/>
                        <a14:foregroundMark x1="52064" y1="55572" x2="46330" y2="91976"/>
                        <a14:foregroundMark x1="54817" y1="64785" x2="66055" y2="91085"/>
                      </a14:backgroundRemoval>
                    </a14:imgEffect>
                  </a14:imgLayer>
                </a14:imgProps>
              </a:ext>
              <a:ext uri="{28A0092B-C50C-407E-A947-70E740481C1C}">
                <a14:useLocalDpi xmlns:a14="http://schemas.microsoft.com/office/drawing/2010/main" val="0"/>
              </a:ext>
            </a:extLst>
          </a:blip>
          <a:srcRect/>
          <a:stretch>
            <a:fillRect/>
          </a:stretch>
        </p:blipFill>
        <p:spPr bwMode="auto">
          <a:xfrm>
            <a:off x="8972550" y="2030730"/>
            <a:ext cx="3149600" cy="48593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P\Desktop\d721c7fdbbc35b79a0e216a3abc8a5e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PA_图片 6"/>
          <p:cNvPicPr>
            <a:picLocks noChangeAspect="1"/>
          </p:cNvPicPr>
          <p:nvPr>
            <p:custDataLst>
              <p:tags r:id="rId2"/>
            </p:custDataLst>
          </p:nvPr>
        </p:nvPicPr>
        <p:blipFill>
          <a:blip r:embed="rId3" cstate="screen">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256902" y="167896"/>
            <a:ext cx="2481942" cy="2321587"/>
          </a:xfrm>
          <a:prstGeom prst="rect">
            <a:avLst/>
          </a:prstGeom>
        </p:spPr>
      </p:pic>
      <p:pic>
        <p:nvPicPr>
          <p:cNvPr id="2" name="佐藤利奈,大亀あすか - ごはんの練習">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2699779" y="1342604"/>
            <a:ext cx="609600" cy="609600"/>
          </a:xfrm>
          <a:prstGeom prst="rect">
            <a:avLst/>
          </a:prstGeom>
        </p:spPr>
      </p:pic>
      <p:sp>
        <p:nvSpPr>
          <p:cNvPr id="9" name="PA_文本框 7"/>
          <p:cNvSpPr txBox="1"/>
          <p:nvPr>
            <p:custDataLst>
              <p:tags r:id="rId8"/>
            </p:custDataLst>
          </p:nvPr>
        </p:nvSpPr>
        <p:spPr>
          <a:xfrm>
            <a:off x="3317961" y="499557"/>
            <a:ext cx="5802087" cy="646331"/>
          </a:xfrm>
          <a:prstGeom prst="rect">
            <a:avLst/>
          </a:prstGeom>
          <a:noFill/>
        </p:spPr>
        <p:txBody>
          <a:bodyPr wrap="square" rtlCol="0">
            <a:spAutoFit/>
            <a:scene3d>
              <a:camera prst="orthographicFront"/>
              <a:lightRig rig="threePt" dir="t"/>
            </a:scene3d>
          </a:bodyPr>
          <a:lstStyle/>
          <a:p>
            <a:pPr algn="ctr"/>
            <a:r>
              <a:rPr lang="en-US" altLang="zh-CN" sz="3600" b="1" cap="all">
                <a:ln w="9525">
                  <a:solidFill>
                    <a:schemeClr val="bg1"/>
                  </a:solidFill>
                  <a:prstDash val="solid"/>
                </a:ln>
                <a:solidFill>
                  <a:schemeClr val="tx1"/>
                </a:solidFill>
                <a:effectLst>
                  <a:outerShdw blurRad="12700" dist="38100" dir="2700000" algn="tl" rotWithShape="0">
                    <a:schemeClr val="bg1">
                      <a:lumMod val="50000"/>
                    </a:schemeClr>
                  </a:outerShdw>
                </a:effectLst>
                <a:latin typeface="#9Slide07 IcielStormtrooper" pitchFamily="34" charset="0"/>
                <a:ea typeface="Vogue-ExtraBold" pitchFamily="34" charset="0"/>
                <a:cs typeface="Vogue-ExtraBold" pitchFamily="34" charset="0"/>
              </a:rPr>
              <a:t>BÀI 16- TIẾT 2</a:t>
            </a:r>
            <a:endParaRPr lang="en-US" altLang="zh-CN" sz="3600" b="1" cap="all"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9Slide07 IcielStormtrooper" pitchFamily="34" charset="0"/>
              <a:ea typeface="Vogue-ExtraBold" pitchFamily="34" charset="0"/>
              <a:cs typeface="Vogue-ExtraBold" pitchFamily="34" charset="0"/>
            </a:endParaRPr>
          </a:p>
        </p:txBody>
      </p:sp>
      <p:sp>
        <p:nvSpPr>
          <p:cNvPr id="12" name="PA_PA-文本框 41"/>
          <p:cNvSpPr txBox="1"/>
          <p:nvPr>
            <p:custDataLst>
              <p:tags r:id="rId9"/>
            </p:custDataLst>
          </p:nvPr>
        </p:nvSpPr>
        <p:spPr>
          <a:xfrm rot="21023962">
            <a:off x="-253823" y="1883300"/>
            <a:ext cx="13568823" cy="98361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altLang="zh-CN" sz="5800" b="1" cap="all">
                <a:ln w="0"/>
                <a:solidFill>
                  <a:sysClr val="windowText" lastClr="000000"/>
                </a:solidFill>
                <a:effectLst>
                  <a:reflection blurRad="12700" stA="50000" endPos="50000" dist="5000" dir="5400000" sy="-100000" rotWithShape="0"/>
                </a:effectLst>
                <a:latin typeface="Vogue-ExtraBold" pitchFamily="34" charset="0"/>
                <a:ea typeface="Vogue-ExtraBold" pitchFamily="34" charset="0"/>
                <a:cs typeface="Vogue-ExtraBold" pitchFamily="34" charset="0"/>
              </a:rPr>
              <a:t>NHU CẦU SỐNG CỦA ĐỘNG VẬT</a:t>
            </a:r>
            <a:endParaRPr lang="en-US" altLang="zh-CN" sz="5800" b="1" cap="all" dirty="0">
              <a:ln w="0"/>
              <a:solidFill>
                <a:sysClr val="windowText" lastClr="000000"/>
              </a:solidFill>
              <a:effectLst>
                <a:reflection blurRad="12700" stA="50000" endPos="50000" dist="5000" dir="5400000" sy="-100000" rotWithShape="0"/>
              </a:effectLst>
              <a:latin typeface="Vogue-ExtraBold" pitchFamily="34" charset="0"/>
              <a:ea typeface="Vogue-ExtraBold" pitchFamily="34" charset="0"/>
              <a:cs typeface="Vogue-ExtraBold" pitchFamily="34" charset="0"/>
            </a:endParaRPr>
          </a:p>
        </p:txBody>
      </p:sp>
      <p:sp>
        <p:nvSpPr>
          <p:cNvPr id="13" name="PA_PA-文本框 41"/>
          <p:cNvSpPr txBox="1"/>
          <p:nvPr>
            <p:custDataLst>
              <p:tags r:id="rId10"/>
            </p:custDataLst>
          </p:nvPr>
        </p:nvSpPr>
        <p:spPr>
          <a:xfrm rot="21023962">
            <a:off x="-245745" y="1814195"/>
            <a:ext cx="14200505" cy="983615"/>
          </a:xfrm>
          <a:prstGeom prst="rect">
            <a:avLst/>
          </a:prstGeom>
          <a:noFill/>
        </p:spPr>
        <p:txBody>
          <a:bodyPr wrap="square" rtlCol="0">
            <a:spAutoFit/>
          </a:bodyPr>
          <a:lstStyle/>
          <a:p>
            <a:r>
              <a:rPr lang="en-US" altLang="zh-CN" sz="5800">
                <a:ln w="18415" cmpd="sng">
                  <a:solidFill>
                    <a:schemeClr val="accent6">
                      <a:lumMod val="50000"/>
                    </a:schemeClr>
                  </a:solidFill>
                  <a:prstDash val="solid"/>
                </a:ln>
                <a:solidFill>
                  <a:schemeClr val="accent6">
                    <a:lumMod val="50000"/>
                  </a:schemeClr>
                </a:solidFill>
                <a:effectLst>
                  <a:outerShdw blurRad="63500" dir="3600000" algn="tl" rotWithShape="0">
                    <a:srgbClr val="000000">
                      <a:alpha val="70000"/>
                    </a:srgbClr>
                  </a:outerShdw>
                </a:effectLst>
                <a:latin typeface="Vogue-ExtraBold" pitchFamily="34" charset="0"/>
                <a:ea typeface="Vogue-ExtraBold" pitchFamily="34" charset="0"/>
                <a:cs typeface="Vogue-ExtraBold" pitchFamily="34" charset="0"/>
              </a:rPr>
              <a:t>NHU CẦU SỐNG CỦA ĐỘNG VẬT</a:t>
            </a:r>
            <a:endParaRPr lang="zh-CN" altLang="en-US" sz="5800" dirty="0">
              <a:ln w="18415" cmpd="sng">
                <a:solidFill>
                  <a:schemeClr val="accent6">
                    <a:lumMod val="50000"/>
                  </a:schemeClr>
                </a:solidFill>
                <a:prstDash val="solid"/>
              </a:ln>
              <a:solidFill>
                <a:schemeClr val="accent6">
                  <a:lumMod val="50000"/>
                </a:schemeClr>
              </a:solidFill>
              <a:effectLst>
                <a:outerShdw blurRad="63500" dir="3600000" algn="tl" rotWithShape="0">
                  <a:srgbClr val="000000">
                    <a:alpha val="70000"/>
                  </a:srgbClr>
                </a:outerShdw>
              </a:effectLst>
              <a:latin typeface="Vogue-ExtraBold" pitchFamily="34" charset="0"/>
              <a:ea typeface="Vogue-ExtraBold" pitchFamily="34" charset="0"/>
              <a:cs typeface="Vogue-ExtraBold" pitchFamily="34" charset="0"/>
            </a:endParaRPr>
          </a:p>
        </p:txBody>
      </p:sp>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14:presetBounceEnd="69000">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14:bounceEnd="69000">
                                          <p:cBhvr additive="base">
                                            <p:cTn id="9" dur="1000" fill="hold"/>
                                            <p:tgtEl>
                                              <p:spTgt spid="7"/>
                                            </p:tgtEl>
                                            <p:attrNameLst>
                                              <p:attrName>ppt_x</p:attrName>
                                            </p:attrNameLst>
                                          </p:cBhvr>
                                          <p:tavLst>
                                            <p:tav tm="0">
                                              <p:val>
                                                <p:strVal val="#ppt_x"/>
                                              </p:val>
                                            </p:tav>
                                            <p:tav tm="100000">
                                              <p:val>
                                                <p:strVal val="#ppt_x"/>
                                              </p:val>
                                            </p:tav>
                                          </p:tavLst>
                                        </p:anim>
                                        <p:anim calcmode="lin" valueType="num" p14:bounceEnd="69000">
                                          <p:cBhvr additive="base">
                                            <p:cTn id="10" dur="1000" fill="hold"/>
                                            <p:tgtEl>
                                              <p:spTgt spid="7"/>
                                            </p:tgtEl>
                                            <p:attrNameLst>
                                              <p:attrName>ppt_y</p:attrName>
                                            </p:attrNameLst>
                                          </p:cBhvr>
                                          <p:tavLst>
                                            <p:tav tm="0">
                                              <p:val>
                                                <p:strVal val="1+#ppt_h/2"/>
                                              </p:val>
                                            </p:tav>
                                            <p:tav tm="100000">
                                              <p:val>
                                                <p:strVal val="#ppt_y"/>
                                              </p:val>
                                            </p:tav>
                                          </p:tavLst>
                                        </p:anim>
                                      </p:childTnLst>
                                    </p:cTn>
                                  </p:par>
                                </p:childTnLst>
                              </p:cTn>
                            </p:par>
                            <p:par>
                              <p:cTn id="11" fill="hold">
                                <p:stCondLst>
                                  <p:cond delay="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by="(-#ppt_w*2)" calcmode="lin" valueType="num">
                                          <p:cBhvr rctx="PPT">
                                            <p:cTn id="14" dur="250" autoRev="1" fill="hold">
                                              <p:stCondLst>
                                                <p:cond delay="0"/>
                                              </p:stCondLst>
                                            </p:cTn>
                                            <p:tgtEl>
                                              <p:spTgt spid="9"/>
                                            </p:tgtEl>
                                            <p:attrNameLst>
                                              <p:attrName>ppt_w</p:attrName>
                                            </p:attrNameLst>
                                          </p:cBhvr>
                                        </p:anim>
                                        <p:anim by="(#ppt_w*0.50)" calcmode="lin" valueType="num">
                                          <p:cBhvr>
                                            <p:cTn id="15" dur="250" decel="50000" autoRev="1" fill="hold">
                                              <p:stCondLst>
                                                <p:cond delay="0"/>
                                              </p:stCondLst>
                                            </p:cTn>
                                            <p:tgtEl>
                                              <p:spTgt spid="9"/>
                                            </p:tgtEl>
                                            <p:attrNameLst>
                                              <p:attrName>ppt_x</p:attrName>
                                            </p:attrNameLst>
                                          </p:cBhvr>
                                        </p:anim>
                                        <p:anim from="(-#ppt_h/2)" to="(#ppt_y)" calcmode="lin" valueType="num">
                                          <p:cBhvr>
                                            <p:cTn id="16" dur="500" fill="hold">
                                              <p:stCondLst>
                                                <p:cond delay="0"/>
                                              </p:stCondLst>
                                            </p:cTn>
                                            <p:tgtEl>
                                              <p:spTgt spid="9"/>
                                            </p:tgtEl>
                                            <p:attrNameLst>
                                              <p:attrName>ppt_y</p:attrName>
                                            </p:attrNameLst>
                                          </p:cBhvr>
                                        </p:anim>
                                        <p:animRot by="21600000">
                                          <p:cBhvr>
                                            <p:cTn id="17" dur="500" fill="hold">
                                              <p:stCondLst>
                                                <p:cond delay="0"/>
                                              </p:stCondLst>
                                            </p:cTn>
                                            <p:tgtEl>
                                              <p:spTgt spid="9"/>
                                            </p:tgtEl>
                                            <p:attrNameLst>
                                              <p:attrName>r</p:attrName>
                                            </p:attrNameLst>
                                          </p:cBhvr>
                                        </p:animRot>
                                      </p:childTnLst>
                                    </p:cTn>
                                  </p:par>
                                </p:childTnLst>
                              </p:cTn>
                            </p:par>
                            <p:par>
                              <p:cTn id="18" fill="hold">
                                <p:stCondLst>
                                  <p:cond delay="2150"/>
                                </p:stCondLst>
                                <p:childTnLst>
                                  <p:par>
                                    <p:cTn id="19" presetID="0" presetClass="entr" presetSubtype="0" fill="hold" grpId="0" nodeType="afterEffect">
                                      <p:stCondLst>
                                        <p:cond delay="0"/>
                                      </p:stCondLst>
                                      <p:iterate type="lt">
                                        <p:tmPct val="10000"/>
                                      </p:iterate>
                                      <p:childTnLst>
                                        <p:set>
                                          <p:cBhvr>
                                            <p:cTn id="20" dur="750" fill="hold">
                                              <p:stCondLst>
                                                <p:cond delay="0"/>
                                              </p:stCondLst>
                                            </p:cTn>
                                            <p:tgtEl>
                                              <p:spTgt spid="12"/>
                                            </p:tgtEl>
                                            <p:attrNameLst>
                                              <p:attrName>style.visibility</p:attrName>
                                            </p:attrNameLst>
                                          </p:cBhvr>
                                          <p:to>
                                            <p:strVal val="visible"/>
                                          </p:to>
                                        </p:set>
                                        <p:anim to="" calcmode="lin" valueType="num">
                                          <p:cBhvr>
                                            <p:cTn id="21" dur="750" fill="hold">
                                              <p:stCondLst>
                                                <p:cond delay="0"/>
                                              </p:stCondLst>
                                            </p:cTn>
                                            <p:tgtEl>
                                              <p:spTgt spid="12"/>
                                            </p:tgtEl>
                                            <p:attrNameLst>
                                              <p:attrName>ppt_h</p:attrName>
                                            </p:attrNameLst>
                                          </p:cBhvr>
                                          <p:tavLst>
                                            <p:tav tm="0" fmla="#ppt_h-#ppt_h*cos(4*pi*$)*(1-$)^2">
                                              <p:val>
                                                <p:fltVal val="0"/>
                                              </p:val>
                                            </p:tav>
                                            <p:tav tm="100000">
                                              <p:val>
                                                <p:fltVal val="1"/>
                                              </p:val>
                                            </p:tav>
                                          </p:tavLst>
                                        </p:anim>
                                        <p:anim to="" calcmode="lin" valueType="num">
                                          <p:cBhvr>
                                            <p:cTn id="22" dur="750" fill="hold">
                                              <p:stCondLst>
                                                <p:cond delay="0"/>
                                              </p:stCondLst>
                                            </p:cTn>
                                            <p:tgtEl>
                                              <p:spTgt spid="12"/>
                                            </p:tgtEl>
                                            <p:attrNameLst>
                                              <p:attrName>ppt_w</p:attrName>
                                            </p:attrNameLst>
                                          </p:cBhvr>
                                          <p:tavLst>
                                            <p:tav tm="0" fmla="#ppt_w-#ppt_w*cos(4*pi*$)*(1-$)^2">
                                              <p:val>
                                                <p:fltVal val="0"/>
                                              </p:val>
                                            </p:tav>
                                            <p:tav tm="100000">
                                              <p:val>
                                                <p:fltVal val="1"/>
                                              </p:val>
                                            </p:tav>
                                          </p:tavLst>
                                        </p:anim>
                                      </p:childTnLst>
                                    </p:cTn>
                                  </p:par>
                                </p:childTnLst>
                              </p:cTn>
                            </p:par>
                            <p:par>
                              <p:cTn id="23" fill="hold">
                                <p:stCondLst>
                                  <p:cond delay="4699"/>
                                </p:stCondLst>
                                <p:childTnLst>
                                  <p:par>
                                    <p:cTn id="24" presetID="0" presetClass="entr" presetSubtype="0" fill="hold" grpId="0" nodeType="afterEffect">
                                      <p:stCondLst>
                                        <p:cond delay="0"/>
                                      </p:stCondLst>
                                      <p:iterate type="lt">
                                        <p:tmPct val="10000"/>
                                      </p:iterate>
                                      <p:childTnLst>
                                        <p:set>
                                          <p:cBhvr>
                                            <p:cTn id="25" dur="750" fill="hold">
                                              <p:stCondLst>
                                                <p:cond delay="0"/>
                                              </p:stCondLst>
                                            </p:cTn>
                                            <p:tgtEl>
                                              <p:spTgt spid="13"/>
                                            </p:tgtEl>
                                            <p:attrNameLst>
                                              <p:attrName>style.visibility</p:attrName>
                                            </p:attrNameLst>
                                          </p:cBhvr>
                                          <p:to>
                                            <p:strVal val="visible"/>
                                          </p:to>
                                        </p:set>
                                        <p:anim to="" calcmode="lin" valueType="num">
                                          <p:cBhvr>
                                            <p:cTn id="26" dur="750" fill="hold">
                                              <p:stCondLst>
                                                <p:cond delay="0"/>
                                              </p:stCondLst>
                                            </p:cTn>
                                            <p:tgtEl>
                                              <p:spTgt spid="13"/>
                                            </p:tgtEl>
                                            <p:attrNameLst>
                                              <p:attrName>ppt_h</p:attrName>
                                            </p:attrNameLst>
                                          </p:cBhvr>
                                          <p:tavLst>
                                            <p:tav tm="0" fmla="#ppt_h-#ppt_h*cos(4*pi*$)*(1-$)^2">
                                              <p:val>
                                                <p:fltVal val="0"/>
                                              </p:val>
                                            </p:tav>
                                            <p:tav tm="100000">
                                              <p:val>
                                                <p:fltVal val="1"/>
                                              </p:val>
                                            </p:tav>
                                          </p:tavLst>
                                        </p:anim>
                                        <p:anim to="" calcmode="lin" valueType="num">
                                          <p:cBhvr>
                                            <p:cTn id="27" dur="750" fill="hold">
                                              <p:stCondLst>
                                                <p:cond delay="0"/>
                                              </p:stCondLst>
                                            </p:cTn>
                                            <p:tgtEl>
                                              <p:spTgt spid="13"/>
                                            </p:tgtEl>
                                            <p:attrNameLst>
                                              <p:attrName>ppt_w</p:attrName>
                                            </p:attrNameLst>
                                          </p:cBhvr>
                                          <p:tavLst>
                                            <p:tav tm="0" fmla="#ppt_w-#ppt_w*cos(4*pi*$)*(1-$)^2">
                                              <p:val>
                                                <p:fltVal val="0"/>
                                              </p:val>
                                            </p:tav>
                                            <p:tav tm="100000">
                                              <p:val>
                                                <p:fltVal val="1"/>
                                              </p:val>
                                            </p:tav>
                                          </p:tavLst>
                                        </p:anim>
                                      </p:childTnLst>
                                    </p:cTn>
                                  </p:par>
                                  <p:par>
                                    <p:cTn id="28" presetID="6" presetClass="emph" presetSubtype="0" fill="hold" grpId="1" nodeType="withEffect">
                                      <p:stCondLst>
                                        <p:cond delay="625"/>
                                      </p:stCondLst>
                                      <p:iterate type="lt">
                                        <p:tmPct val="0"/>
                                      </p:iterate>
                                      <p:childTnLst>
                                        <p:animScale>
                                          <p:cBhvr>
                                            <p:cTn id="29"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repeatCount="indefinite" fill="hold" display="0">
                      <p:stCondLst>
                        <p:cond delay="indefinite"/>
                      </p:stCondLst>
                      <p:endCondLst>
                        <p:cond evt="onStopAudio" delay="0">
                          <p:tgtEl>
                            <p:sldTgt/>
                          </p:tgtEl>
                        </p:cond>
                      </p:endCondLst>
                    </p:cTn>
                    <p:tgtEl>
                      <p:spTgt spid="2"/>
                    </p:tgtEl>
                  </p:cMediaNode>
                </p:audio>
              </p:childTnLst>
            </p:cTn>
          </p:par>
        </p:tnLst>
        <p:bldLst>
          <p:bldP spid="9" grpId="0"/>
          <p:bldP spid="12" grpId="0"/>
          <p:bldP spid="13" grpId="0"/>
          <p:bldP spid="13"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1000" fill="hold"/>
                                            <p:tgtEl>
                                              <p:spTgt spid="7"/>
                                            </p:tgtEl>
                                            <p:attrNameLst>
                                              <p:attrName>ppt_x</p:attrName>
                                            </p:attrNameLst>
                                          </p:cBhvr>
                                          <p:tavLst>
                                            <p:tav tm="0">
                                              <p:val>
                                                <p:strVal val="#ppt_x"/>
                                              </p:val>
                                            </p:tav>
                                            <p:tav tm="100000">
                                              <p:val>
                                                <p:strVal val="#ppt_x"/>
                                              </p:val>
                                            </p:tav>
                                          </p:tavLst>
                                        </p:anim>
                                        <p:anim calcmode="lin" valueType="num">
                                          <p:cBhvr additive="base">
                                            <p:cTn id="10" dur="1000" fill="hold"/>
                                            <p:tgtEl>
                                              <p:spTgt spid="7"/>
                                            </p:tgtEl>
                                            <p:attrNameLst>
                                              <p:attrName>ppt_y</p:attrName>
                                            </p:attrNameLst>
                                          </p:cBhvr>
                                          <p:tavLst>
                                            <p:tav tm="0">
                                              <p:val>
                                                <p:strVal val="1+#ppt_h/2"/>
                                              </p:val>
                                            </p:tav>
                                            <p:tav tm="100000">
                                              <p:val>
                                                <p:strVal val="#ppt_y"/>
                                              </p:val>
                                            </p:tav>
                                          </p:tavLst>
                                        </p:anim>
                                      </p:childTnLst>
                                    </p:cTn>
                                  </p:par>
                                </p:childTnLst>
                              </p:cTn>
                            </p:par>
                            <p:par>
                              <p:cTn id="11" fill="hold">
                                <p:stCondLst>
                                  <p:cond delay="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by="(-#ppt_w*2)" calcmode="lin" valueType="num">
                                          <p:cBhvr rctx="PPT">
                                            <p:cTn id="14" dur="250" autoRev="1" fill="hold">
                                              <p:stCondLst>
                                                <p:cond delay="0"/>
                                              </p:stCondLst>
                                            </p:cTn>
                                            <p:tgtEl>
                                              <p:spTgt spid="9"/>
                                            </p:tgtEl>
                                            <p:attrNameLst>
                                              <p:attrName>ppt_w</p:attrName>
                                            </p:attrNameLst>
                                          </p:cBhvr>
                                        </p:anim>
                                        <p:anim by="(#ppt_w*0.50)" calcmode="lin" valueType="num">
                                          <p:cBhvr>
                                            <p:cTn id="15" dur="250" decel="50000" autoRev="1" fill="hold">
                                              <p:stCondLst>
                                                <p:cond delay="0"/>
                                              </p:stCondLst>
                                            </p:cTn>
                                            <p:tgtEl>
                                              <p:spTgt spid="9"/>
                                            </p:tgtEl>
                                            <p:attrNameLst>
                                              <p:attrName>ppt_x</p:attrName>
                                            </p:attrNameLst>
                                          </p:cBhvr>
                                        </p:anim>
                                        <p:anim from="(-#ppt_h/2)" to="(#ppt_y)" calcmode="lin" valueType="num">
                                          <p:cBhvr>
                                            <p:cTn id="16" dur="500" fill="hold">
                                              <p:stCondLst>
                                                <p:cond delay="0"/>
                                              </p:stCondLst>
                                            </p:cTn>
                                            <p:tgtEl>
                                              <p:spTgt spid="9"/>
                                            </p:tgtEl>
                                            <p:attrNameLst>
                                              <p:attrName>ppt_y</p:attrName>
                                            </p:attrNameLst>
                                          </p:cBhvr>
                                        </p:anim>
                                        <p:animRot by="21600000">
                                          <p:cBhvr>
                                            <p:cTn id="17" dur="500" fill="hold">
                                              <p:stCondLst>
                                                <p:cond delay="0"/>
                                              </p:stCondLst>
                                            </p:cTn>
                                            <p:tgtEl>
                                              <p:spTgt spid="9"/>
                                            </p:tgtEl>
                                            <p:attrNameLst>
                                              <p:attrName>r</p:attrName>
                                            </p:attrNameLst>
                                          </p:cBhvr>
                                        </p:animRot>
                                      </p:childTnLst>
                                    </p:cTn>
                                  </p:par>
                                </p:childTnLst>
                              </p:cTn>
                            </p:par>
                            <p:par>
                              <p:cTn id="18" fill="hold">
                                <p:stCondLst>
                                  <p:cond delay="2150"/>
                                </p:stCondLst>
                                <p:childTnLst>
                                  <p:par>
                                    <p:cTn id="19" presetID="0" presetClass="entr" presetSubtype="0" fill="hold" grpId="0" nodeType="afterEffect">
                                      <p:stCondLst>
                                        <p:cond delay="0"/>
                                      </p:stCondLst>
                                      <p:iterate type="lt">
                                        <p:tmPct val="10000"/>
                                      </p:iterate>
                                      <p:childTnLst>
                                        <p:set>
                                          <p:cBhvr>
                                            <p:cTn id="20" dur="750" fill="hold">
                                              <p:stCondLst>
                                                <p:cond delay="0"/>
                                              </p:stCondLst>
                                            </p:cTn>
                                            <p:tgtEl>
                                              <p:spTgt spid="12"/>
                                            </p:tgtEl>
                                            <p:attrNameLst>
                                              <p:attrName>style.visibility</p:attrName>
                                            </p:attrNameLst>
                                          </p:cBhvr>
                                          <p:to>
                                            <p:strVal val="visible"/>
                                          </p:to>
                                        </p:set>
                                        <p:anim to="" calcmode="lin" valueType="num">
                                          <p:cBhvr>
                                            <p:cTn id="21" dur="750" fill="hold">
                                              <p:stCondLst>
                                                <p:cond delay="0"/>
                                              </p:stCondLst>
                                            </p:cTn>
                                            <p:tgtEl>
                                              <p:spTgt spid="12"/>
                                            </p:tgtEl>
                                            <p:attrNameLst>
                                              <p:attrName>ppt_h</p:attrName>
                                            </p:attrNameLst>
                                          </p:cBhvr>
                                          <p:tavLst>
                                            <p:tav tm="0" fmla="#ppt_h-#ppt_h*cos(4*pi*$)*(1-$)^2">
                                              <p:val>
                                                <p:fltVal val="0"/>
                                              </p:val>
                                            </p:tav>
                                            <p:tav tm="100000">
                                              <p:val>
                                                <p:fltVal val="1"/>
                                              </p:val>
                                            </p:tav>
                                          </p:tavLst>
                                        </p:anim>
                                        <p:anim to="" calcmode="lin" valueType="num">
                                          <p:cBhvr>
                                            <p:cTn id="22" dur="750" fill="hold">
                                              <p:stCondLst>
                                                <p:cond delay="0"/>
                                              </p:stCondLst>
                                            </p:cTn>
                                            <p:tgtEl>
                                              <p:spTgt spid="12"/>
                                            </p:tgtEl>
                                            <p:attrNameLst>
                                              <p:attrName>ppt_w</p:attrName>
                                            </p:attrNameLst>
                                          </p:cBhvr>
                                          <p:tavLst>
                                            <p:tav tm="0" fmla="#ppt_w-#ppt_w*cos(4*pi*$)*(1-$)^2">
                                              <p:val>
                                                <p:fltVal val="0"/>
                                              </p:val>
                                            </p:tav>
                                            <p:tav tm="100000">
                                              <p:val>
                                                <p:fltVal val="1"/>
                                              </p:val>
                                            </p:tav>
                                          </p:tavLst>
                                        </p:anim>
                                      </p:childTnLst>
                                    </p:cTn>
                                  </p:par>
                                </p:childTnLst>
                              </p:cTn>
                            </p:par>
                            <p:par>
                              <p:cTn id="23" fill="hold">
                                <p:stCondLst>
                                  <p:cond delay="4699"/>
                                </p:stCondLst>
                                <p:childTnLst>
                                  <p:par>
                                    <p:cTn id="24" presetID="0" presetClass="entr" presetSubtype="0" fill="hold" grpId="0" nodeType="afterEffect">
                                      <p:stCondLst>
                                        <p:cond delay="0"/>
                                      </p:stCondLst>
                                      <p:iterate type="lt">
                                        <p:tmPct val="10000"/>
                                      </p:iterate>
                                      <p:childTnLst>
                                        <p:set>
                                          <p:cBhvr>
                                            <p:cTn id="25" dur="750" fill="hold">
                                              <p:stCondLst>
                                                <p:cond delay="0"/>
                                              </p:stCondLst>
                                            </p:cTn>
                                            <p:tgtEl>
                                              <p:spTgt spid="13"/>
                                            </p:tgtEl>
                                            <p:attrNameLst>
                                              <p:attrName>style.visibility</p:attrName>
                                            </p:attrNameLst>
                                          </p:cBhvr>
                                          <p:to>
                                            <p:strVal val="visible"/>
                                          </p:to>
                                        </p:set>
                                        <p:anim to="" calcmode="lin" valueType="num">
                                          <p:cBhvr>
                                            <p:cTn id="26" dur="750" fill="hold">
                                              <p:stCondLst>
                                                <p:cond delay="0"/>
                                              </p:stCondLst>
                                            </p:cTn>
                                            <p:tgtEl>
                                              <p:spTgt spid="13"/>
                                            </p:tgtEl>
                                            <p:attrNameLst>
                                              <p:attrName>ppt_h</p:attrName>
                                            </p:attrNameLst>
                                          </p:cBhvr>
                                          <p:tavLst>
                                            <p:tav tm="0" fmla="#ppt_h-#ppt_h*cos(4*pi*$)*(1-$)^2">
                                              <p:val>
                                                <p:fltVal val="0"/>
                                              </p:val>
                                            </p:tav>
                                            <p:tav tm="100000">
                                              <p:val>
                                                <p:fltVal val="1"/>
                                              </p:val>
                                            </p:tav>
                                          </p:tavLst>
                                        </p:anim>
                                        <p:anim to="" calcmode="lin" valueType="num">
                                          <p:cBhvr>
                                            <p:cTn id="27" dur="750" fill="hold">
                                              <p:stCondLst>
                                                <p:cond delay="0"/>
                                              </p:stCondLst>
                                            </p:cTn>
                                            <p:tgtEl>
                                              <p:spTgt spid="13"/>
                                            </p:tgtEl>
                                            <p:attrNameLst>
                                              <p:attrName>ppt_w</p:attrName>
                                            </p:attrNameLst>
                                          </p:cBhvr>
                                          <p:tavLst>
                                            <p:tav tm="0" fmla="#ppt_w-#ppt_w*cos(4*pi*$)*(1-$)^2">
                                              <p:val>
                                                <p:fltVal val="0"/>
                                              </p:val>
                                            </p:tav>
                                            <p:tav tm="100000">
                                              <p:val>
                                                <p:fltVal val="1"/>
                                              </p:val>
                                            </p:tav>
                                          </p:tavLst>
                                        </p:anim>
                                      </p:childTnLst>
                                    </p:cTn>
                                  </p:par>
                                  <p:par>
                                    <p:cTn id="28" presetID="6" presetClass="emph" presetSubtype="0" fill="hold" grpId="1" nodeType="withEffect">
                                      <p:stCondLst>
                                        <p:cond delay="625"/>
                                      </p:stCondLst>
                                      <p:iterate type="lt">
                                        <p:tmPct val="0"/>
                                      </p:iterate>
                                      <p:childTnLst>
                                        <p:animScale>
                                          <p:cBhvr>
                                            <p:cTn id="29"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repeatCount="indefinite" fill="hold" display="0">
                      <p:stCondLst>
                        <p:cond delay="indefinite"/>
                      </p:stCondLst>
                      <p:endCondLst>
                        <p:cond evt="onStopAudio" delay="0">
                          <p:tgtEl>
                            <p:sldTgt/>
                          </p:tgtEl>
                        </p:cond>
                      </p:endCondLst>
                    </p:cTn>
                    <p:tgtEl>
                      <p:spTgt spid="2"/>
                    </p:tgtEl>
                  </p:cMediaNode>
                </p:audio>
              </p:childTnLst>
            </p:cTn>
          </p:par>
        </p:tnLst>
        <p:bldLst>
          <p:bldP spid="9" grpId="0"/>
          <p:bldP spid="12" grpId="0"/>
          <p:bldP spid="13" grpId="0"/>
          <p:bldP spid="13" grpId="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35" y="-15240"/>
            <a:ext cx="12192000" cy="6858000"/>
          </a:xfrm>
          <a:prstGeom prst="rect">
            <a:avLst/>
          </a:prstGeom>
          <a:blipFill>
            <a:blip r:embed="rId2"/>
            <a:stretch>
              <a:fillRect/>
            </a:stretch>
          </a:blipFill>
        </p:spPr>
      </p:pic>
      <p:sp>
        <p:nvSpPr>
          <p:cNvPr id="6" name="矩形 6"/>
          <p:cNvSpPr/>
          <p:nvPr/>
        </p:nvSpPr>
        <p:spPr>
          <a:xfrm>
            <a:off x="1755370" y="856484"/>
            <a:ext cx="8371840" cy="1445260"/>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altLang="zh-CN" sz="8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9Slide06 DeathRattle BB" pitchFamily="2" charset="0"/>
                <a:ea typeface="Vogue-ExtraBold" pitchFamily="34" charset="0"/>
                <a:cs typeface="Vogue-ExtraBold" pitchFamily="34" charset="0"/>
              </a:rPr>
              <a:t>2. </a:t>
            </a:r>
            <a:r>
              <a:rPr lang="en-US" altLang="zh-CN" sz="8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9Slide06 DeathRattle BB" pitchFamily="2" charset="0"/>
                <a:ea typeface="Vogue-ExtraBold" pitchFamily="34" charset="0"/>
                <a:cs typeface="Vogue-ExtraBold" pitchFamily="34" charset="0"/>
              </a:rPr>
              <a:t>Khám</a:t>
            </a:r>
            <a:r>
              <a:rPr lang="en-US" altLang="zh-CN" sz="8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9Slide06 DeathRattle BB" pitchFamily="2" charset="0"/>
                <a:ea typeface="Vogue-ExtraBold" pitchFamily="34" charset="0"/>
                <a:cs typeface="Vogue-ExtraBold" pitchFamily="34" charset="0"/>
              </a:rPr>
              <a:t> PHÁ</a:t>
            </a:r>
            <a:endParaRPr lang="zh-CN" altLang="en-US" sz="8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9Slide06 DeathRattle BB" pitchFamily="2" charset="0"/>
              <a:ea typeface="Vogue-ExtraBold" pitchFamily="34" charset="0"/>
              <a:cs typeface="Vogue-ExtraBold" pitchFamily="34" charset="0"/>
            </a:endParaRPr>
          </a:p>
        </p:txBody>
      </p:sp>
      <p:pic>
        <p:nvPicPr>
          <p:cNvPr id="7" name="图片 7"/>
          <p:cNvPicPr>
            <a:picLocks noChangeAspect="1"/>
          </p:cNvPicPr>
          <p:nvPr/>
        </p:nvPicPr>
        <p:blipFill>
          <a:blip r:embed="rId3"/>
          <a:stretch>
            <a:fillRect/>
          </a:stretch>
        </p:blipFill>
        <p:spPr>
          <a:xfrm>
            <a:off x="10254840" y="471803"/>
            <a:ext cx="1302570" cy="1675557"/>
          </a:xfrm>
          <a:prstGeom prst="rect">
            <a:avLst/>
          </a:prstGeom>
        </p:spPr>
      </p:pic>
      <p:pic>
        <p:nvPicPr>
          <p:cNvPr id="8" name="Picture 2" descr="C:\Users\HP\Desktop\pngtree_vector-school-bus-full_3576217-e1576816394868-removebg-preview.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95833" l="1473" r="92962"/>
                    </a14:imgEffect>
                  </a14:imgLayer>
                </a14:imgProps>
              </a:ext>
              <a:ext uri="{28A0092B-C50C-407E-A947-70E740481C1C}">
                <a14:useLocalDpi xmlns:a14="http://schemas.microsoft.com/office/drawing/2010/main" val="0"/>
              </a:ext>
            </a:extLst>
          </a:blip>
          <a:srcRect/>
          <a:stretch>
            <a:fillRect/>
          </a:stretch>
        </p:blipFill>
        <p:spPr bwMode="auto">
          <a:xfrm>
            <a:off x="-6523030" y="1315005"/>
            <a:ext cx="8278083" cy="5527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600"/>
                                        <p:tgtEl>
                                          <p:spTgt spid="7"/>
                                        </p:tgtEl>
                                      </p:cBhvr>
                                    </p:animEffect>
                                  </p:childTnLst>
                                </p:cTn>
                              </p:par>
                              <p:par>
                                <p:cTn id="8" presetID="63" presetClass="path" presetSubtype="0" accel="50000" decel="50000" fill="hold" nodeType="withEffect">
                                  <p:stCondLst>
                                    <p:cond delay="0"/>
                                  </p:stCondLst>
                                  <p:childTnLst>
                                    <p:animMotion origin="layout" path="M -0.50403 0.06898 L -0.01875 0.06667 " pathEditMode="relative" rAng="0" ptsTypes="AA">
                                      <p:cBhvr>
                                        <p:cTn id="9" dur="2200" fill="hold"/>
                                        <p:tgtEl>
                                          <p:spTgt spid="7"/>
                                        </p:tgtEl>
                                        <p:attrNameLst>
                                          <p:attrName>ppt_x</p:attrName>
                                          <p:attrName>ppt_y</p:attrName>
                                        </p:attrNameLst>
                                      </p:cBhvr>
                                      <p:rCtr x="24258" y="-116"/>
                                    </p:animMotion>
                                  </p:childTnLst>
                                </p:cTn>
                              </p:par>
                              <p:par>
                                <p:cTn id="10" presetID="0" presetClass="entr" presetSubtype="0" fill="hold" grpId="0" nodeType="withEffect">
                                  <p:stCondLst>
                                    <p:cond delay="0"/>
                                  </p:stCondLst>
                                  <p:iterate type="lt">
                                    <p:tmPct val="16667"/>
                                  </p:iterate>
                                  <p:childTnLst>
                                    <p:set>
                                      <p:cBhvr>
                                        <p:cTn id="11" dur="1100" fill="hold">
                                          <p:stCondLst>
                                            <p:cond delay="0"/>
                                          </p:stCondLst>
                                        </p:cTn>
                                        <p:tgtEl>
                                          <p:spTgt spid="6"/>
                                        </p:tgtEl>
                                        <p:attrNameLst>
                                          <p:attrName>style.visibility</p:attrName>
                                        </p:attrNameLst>
                                      </p:cBhvr>
                                      <p:to>
                                        <p:strVal val="visible"/>
                                      </p:to>
                                    </p:set>
                                    <p:anim to="" calcmode="lin" valueType="num">
                                      <p:cBhvr>
                                        <p:cTn id="12" dur="1100" fill="hold">
                                          <p:stCondLst>
                                            <p:cond delay="0"/>
                                          </p:stCondLst>
                                        </p:cTn>
                                        <p:tgtEl>
                                          <p:spTgt spid="6"/>
                                        </p:tgtEl>
                                        <p:attrNameLst>
                                          <p:attrName>ppt_h</p:attrName>
                                        </p:attrNameLst>
                                      </p:cBhvr>
                                      <p:tavLst>
                                        <p:tav tm="0" fmla="#ppt_h-#ppt_h*((1.5-1.5*$)^3-(1.5-1.5*$)^2)">
                                          <p:val>
                                            <p:fltVal val="0"/>
                                          </p:val>
                                        </p:tav>
                                        <p:tav tm="100000">
                                          <p:val>
                                            <p:fltVal val="1"/>
                                          </p:val>
                                        </p:tav>
                                      </p:tavLst>
                                    </p:anim>
                                    <p:anim to="" calcmode="lin" valueType="num">
                                      <p:cBhvr>
                                        <p:cTn id="13" dur="1100" fill="hold">
                                          <p:stCondLst>
                                            <p:cond delay="0"/>
                                          </p:stCondLst>
                                        </p:cTn>
                                        <p:tgtEl>
                                          <p:spTgt spid="6"/>
                                        </p:tgtEl>
                                        <p:attrNameLst>
                                          <p:attrName>ppt_w</p:attrName>
                                        </p:attrNameLst>
                                      </p:cBhvr>
                                      <p:tavLst>
                                        <p:tav tm="0" fmla="#ppt_w-#ppt_w*((1.5-1.5*$)^3-(1.5-1.5*$)^2)">
                                          <p:val>
                                            <p:fltVal val="0"/>
                                          </p:val>
                                        </p:tav>
                                        <p:tav tm="100000">
                                          <p:val>
                                            <p:fltVal val="1"/>
                                          </p:val>
                                        </p:tav>
                                      </p:tavLst>
                                    </p:anim>
                                  </p:childTnLst>
                                </p:cTn>
                              </p:par>
                              <p:par>
                                <p:cTn id="14" presetID="2" presetClass="exit" presetSubtype="4" fill="hold" nodeType="withEffect">
                                  <p:stCondLst>
                                    <p:cond delay="2200"/>
                                  </p:stCondLst>
                                  <p:childTnLst>
                                    <p:anim calcmode="lin" valueType="num">
                                      <p:cBhvr additive="base">
                                        <p:cTn id="15" dur="500"/>
                                        <p:tgtEl>
                                          <p:spTgt spid="7"/>
                                        </p:tgtEl>
                                        <p:attrNameLst>
                                          <p:attrName>ppt_x</p:attrName>
                                        </p:attrNameLst>
                                      </p:cBhvr>
                                      <p:tavLst>
                                        <p:tav tm="0">
                                          <p:val>
                                            <p:strVal val="ppt_x"/>
                                          </p:val>
                                        </p:tav>
                                        <p:tav tm="100000">
                                          <p:val>
                                            <p:strVal val="ppt_x"/>
                                          </p:val>
                                        </p:tav>
                                      </p:tavLst>
                                    </p:anim>
                                    <p:anim calcmode="lin" valueType="num">
                                      <p:cBhvr additive="base">
                                        <p:cTn id="16" dur="500"/>
                                        <p:tgtEl>
                                          <p:spTgt spid="7"/>
                                        </p:tgtEl>
                                        <p:attrNameLst>
                                          <p:attrName>ppt_y</p:attrName>
                                        </p:attrNameLst>
                                      </p:cBhvr>
                                      <p:tavLst>
                                        <p:tav tm="0">
                                          <p:val>
                                            <p:strVal val="ppt_y"/>
                                          </p:val>
                                        </p:tav>
                                        <p:tav tm="100000">
                                          <p:val>
                                            <p:strVal val="1+ppt_h/2"/>
                                          </p:val>
                                        </p:tav>
                                      </p:tavLst>
                                    </p:anim>
                                    <p:set>
                                      <p:cBhvr>
                                        <p:cTn id="17" dur="1" fill="hold">
                                          <p:stCondLst>
                                            <p:cond delay="499"/>
                                          </p:stCondLst>
                                        </p:cTn>
                                        <p:tgtEl>
                                          <p:spTgt spid="7"/>
                                        </p:tgtEl>
                                        <p:attrNameLst>
                                          <p:attrName>style.visibility</p:attrName>
                                        </p:attrNameLst>
                                      </p:cBhvr>
                                      <p:to>
                                        <p:strVal val="hidden"/>
                                      </p:to>
                                    </p:se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63" presetClass="path" presetSubtype="0" accel="50000" decel="50000" fill="hold" nodeType="withEffect">
                                  <p:stCondLst>
                                    <p:cond delay="0"/>
                                  </p:stCondLst>
                                  <p:childTnLst>
                                    <p:animMotion origin="layout" path="M 2.70833E-6 4.07407E-6 L 0.51718 0.025 " pathEditMode="relative" rAng="0" ptsTypes="AA">
                                      <p:cBhvr>
                                        <p:cTn id="22" dur="2000" fill="hold"/>
                                        <p:tgtEl>
                                          <p:spTgt spid="8"/>
                                        </p:tgtEl>
                                        <p:attrNameLst>
                                          <p:attrName>ppt_x</p:attrName>
                                          <p:attrName>ppt_y</p:attrName>
                                        </p:attrNameLst>
                                      </p:cBhvr>
                                      <p:rCtr x="25859"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cute-cartoon-farm-animals-illustration-vector.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36"/>
          <p:cNvSpPr>
            <a:spLocks noChangeArrowheads="1"/>
          </p:cNvSpPr>
          <p:nvPr/>
        </p:nvSpPr>
        <p:spPr bwMode="auto">
          <a:xfrm>
            <a:off x="159385" y="328930"/>
            <a:ext cx="11872595" cy="1146810"/>
          </a:xfrm>
          <a:prstGeom prst="roundRect">
            <a:avLst>
              <a:gd name="adj" fmla="val 16667"/>
            </a:avLst>
          </a:prstGeom>
          <a:solidFill>
            <a:schemeClr val="bg1">
              <a:alpha val="74902"/>
            </a:schemeClr>
          </a:solidFill>
          <a:ln w="76200" cmpd="dbl">
            <a:solidFill>
              <a:schemeClr val="accent2">
                <a:lumMod val="50000"/>
              </a:schemeClr>
            </a:solidFill>
            <a:prstDash val="dash"/>
            <a:round/>
          </a:ln>
          <a:effectLst/>
        </p:spPr>
        <p:txBody>
          <a:bodyPr wrap="none" lIns="92754" tIns="46377" rIns="92754" bIns="46377" anchor="ctr"/>
          <a:lstStyle/>
          <a:p>
            <a:pPr algn="ctr"/>
            <a:r>
              <a:rPr lang="en-US" sz="4400" b="1" dirty="0">
                <a:latin typeface="Vogue-ExtraBold" pitchFamily="34" charset="0"/>
                <a:ea typeface="Vogue-ExtraBold" pitchFamily="34" charset="0"/>
                <a:cs typeface="Vogue-ExtraBold" pitchFamily="34" charset="0"/>
              </a:rPr>
              <a:t>HĐ1 </a:t>
            </a:r>
            <a:r>
              <a:rPr lang="en-US" sz="4400" b="1">
                <a:latin typeface="Vogue-ExtraBold" pitchFamily="34" charset="0"/>
                <a:ea typeface="Vogue-ExtraBold" pitchFamily="34" charset="0"/>
                <a:cs typeface="Vogue-ExtraBold" pitchFamily="34" charset="0"/>
              </a:rPr>
              <a:t>: Tìm hiểu về thức ăn của động vật</a:t>
            </a:r>
            <a:endParaRPr lang="en-US" sz="4400" b="1" dirty="0">
              <a:latin typeface="Vogue-ExtraBold" pitchFamily="34" charset="0"/>
              <a:ea typeface="Vogue-ExtraBold" pitchFamily="34" charset="0"/>
              <a:cs typeface="Vogue-ExtraBold" pitchFamily="34" charset="0"/>
            </a:endParaRPr>
          </a:p>
        </p:txBody>
      </p:sp>
      <p:pic>
        <p:nvPicPr>
          <p:cNvPr id="7" name="Picture 3" descr="C:\Users\HP\Desktop\16635386.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5362211" y="1726177"/>
            <a:ext cx="3746500" cy="5394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cute-cartoon-farm-animals-illustration-vector.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3035" y="0"/>
            <a:ext cx="123450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635" y="134620"/>
            <a:ext cx="11962765" cy="6723380"/>
          </a:xfrm>
          <a:prstGeom prst="roundRect">
            <a:avLst>
              <a:gd name="adj" fmla="val 78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Arial" panose="020B0604020202020204" pitchFamily="34" charset="0"/>
              <a:cs typeface="Arial" panose="020B0604020202020204" pitchFamily="34" charset="0"/>
            </a:endParaRPr>
          </a:p>
        </p:txBody>
      </p:sp>
      <p:sp>
        <p:nvSpPr>
          <p:cNvPr id="3" name="TextBox 2"/>
          <p:cNvSpPr txBox="1"/>
          <p:nvPr/>
        </p:nvSpPr>
        <p:spPr>
          <a:xfrm>
            <a:off x="260350" y="587375"/>
            <a:ext cx="11584305" cy="5690870"/>
          </a:xfrm>
          <a:prstGeom prst="rect">
            <a:avLst/>
          </a:prstGeom>
          <a:noFill/>
        </p:spPr>
        <p:txBody>
          <a:bodyPr wrap="square" rtlCol="0">
            <a:noAutofit/>
          </a:bodyPr>
          <a:lstStyle/>
          <a:p>
            <a:pPr algn="just"/>
            <a:r>
              <a:rPr lang="vi-VN" sz="4400">
                <a:latin typeface="Arial" panose="020B0604020202020204" pitchFamily="34" charset="0"/>
                <a:cs typeface="Arial" panose="020B0604020202020204" pitchFamily="34" charset="0"/>
              </a:rPr>
              <a:t>Quan sát các hình dưới đây và trả lời câu hỏi:</a:t>
            </a:r>
            <a:endParaRPr lang="vi-VN" sz="4400">
              <a:latin typeface="Arial" panose="020B0604020202020204" pitchFamily="34" charset="0"/>
              <a:cs typeface="Arial" panose="020B0604020202020204" pitchFamily="34" charset="0"/>
            </a:endParaRPr>
          </a:p>
          <a:p>
            <a:pPr algn="just"/>
            <a:r>
              <a:rPr lang="en-US" sz="4400">
                <a:solidFill>
                  <a:srgbClr val="FF0000"/>
                </a:solidFill>
                <a:latin typeface="Arial" panose="020B0604020202020204" pitchFamily="34" charset="0"/>
                <a:cs typeface="Arial" panose="020B0604020202020204" pitchFamily="34" charset="0"/>
              </a:rPr>
              <a:t>1. </a:t>
            </a:r>
            <a:r>
              <a:rPr lang="en-US" altLang="vi-VN" sz="4400">
                <a:solidFill>
                  <a:srgbClr val="FF0000"/>
                </a:solidFill>
                <a:latin typeface="Arial" panose="020B0604020202020204" pitchFamily="34" charset="0"/>
                <a:cs typeface="Arial" panose="020B0604020202020204" pitchFamily="34" charset="0"/>
              </a:rPr>
              <a:t>Các con vật</a:t>
            </a:r>
            <a:r>
              <a:rPr lang="vi-VN" sz="4400">
                <a:solidFill>
                  <a:srgbClr val="FF0000"/>
                </a:solidFill>
                <a:latin typeface="Arial" panose="020B0604020202020204" pitchFamily="34" charset="0"/>
                <a:cs typeface="Arial" panose="020B0604020202020204" pitchFamily="34" charset="0"/>
              </a:rPr>
              <a:t> </a:t>
            </a:r>
            <a:r>
              <a:rPr lang="en-US" altLang="vi-VN" sz="4400">
                <a:solidFill>
                  <a:srgbClr val="FF0000"/>
                </a:solidFill>
                <a:latin typeface="Arial" panose="020B0604020202020204" pitchFamily="34" charset="0"/>
                <a:cs typeface="Arial" panose="020B0604020202020204" pitchFamily="34" charset="0"/>
              </a:rPr>
              <a:t>trong hình đang ăn gì? Thức ăn đó từ động vật hay thực vật?</a:t>
            </a:r>
            <a:endParaRPr lang="vi-VN" sz="4400">
              <a:solidFill>
                <a:srgbClr val="FF0000"/>
              </a:solidFill>
              <a:latin typeface="Arial" panose="020B0604020202020204" pitchFamily="34" charset="0"/>
              <a:cs typeface="Arial" panose="020B0604020202020204" pitchFamily="34" charset="0"/>
            </a:endParaRPr>
          </a:p>
          <a:p>
            <a:pPr algn="just"/>
            <a:r>
              <a:rPr lang="en-US" sz="4400">
                <a:solidFill>
                  <a:srgbClr val="00B050"/>
                </a:solidFill>
                <a:latin typeface="Arial" panose="020B0604020202020204" pitchFamily="34" charset="0"/>
                <a:cs typeface="Arial" panose="020B0604020202020204" pitchFamily="34" charset="0"/>
              </a:rPr>
              <a:t>2. </a:t>
            </a:r>
            <a:r>
              <a:rPr lang="vi-VN" sz="4400">
                <a:solidFill>
                  <a:srgbClr val="00B050"/>
                </a:solidFill>
                <a:latin typeface="Arial" panose="020B0604020202020204" pitchFamily="34" charset="0"/>
                <a:cs typeface="Arial" panose="020B0604020202020204" pitchFamily="34" charset="0"/>
              </a:rPr>
              <a:t>Dựa vào loại thức ăn, có thể phân chia các động vật thành những nhóm nào? </a:t>
            </a:r>
            <a:endParaRPr lang="en-US" sz="4400">
              <a:solidFill>
                <a:srgbClr val="00B050"/>
              </a:solidFill>
              <a:latin typeface="Arial" panose="020B0604020202020204" pitchFamily="34" charset="0"/>
              <a:cs typeface="Arial" panose="020B0604020202020204" pitchFamily="34" charset="0"/>
            </a:endParaRPr>
          </a:p>
          <a:p>
            <a:pPr algn="just"/>
            <a:r>
              <a:rPr lang="en-US" sz="4400">
                <a:solidFill>
                  <a:srgbClr val="7030A0"/>
                </a:solidFill>
                <a:latin typeface="Arial" panose="020B0604020202020204" pitchFamily="34" charset="0"/>
                <a:cs typeface="Arial" panose="020B0604020202020204" pitchFamily="34" charset="0"/>
              </a:rPr>
              <a:t>3. </a:t>
            </a:r>
            <a:r>
              <a:rPr lang="en-US" altLang="vi-VN" sz="4400">
                <a:solidFill>
                  <a:srgbClr val="7030A0"/>
                </a:solidFill>
                <a:latin typeface="Arial" panose="020B0604020202020204" pitchFamily="34" charset="0"/>
                <a:cs typeface="Arial" panose="020B0604020202020204" pitchFamily="34" charset="0"/>
              </a:rPr>
              <a:t>T</a:t>
            </a:r>
            <a:r>
              <a:rPr lang="vi-VN" sz="4400">
                <a:solidFill>
                  <a:srgbClr val="7030A0"/>
                </a:solidFill>
                <a:latin typeface="Arial" panose="020B0604020202020204" pitchFamily="34" charset="0"/>
                <a:cs typeface="Arial" panose="020B0604020202020204" pitchFamily="34" charset="0"/>
              </a:rPr>
              <a:t>hức ăn của </a:t>
            </a:r>
            <a:r>
              <a:rPr lang="vi-VN" sz="4400" b="1">
                <a:solidFill>
                  <a:schemeClr val="tx1"/>
                </a:solidFill>
                <a:latin typeface="Arial" panose="020B0604020202020204" pitchFamily="34" charset="0"/>
                <a:cs typeface="Arial" panose="020B0604020202020204" pitchFamily="34" charset="0"/>
              </a:rPr>
              <a:t>động vật</a:t>
            </a:r>
            <a:r>
              <a:rPr lang="vi-VN" sz="4400">
                <a:solidFill>
                  <a:srgbClr val="7030A0"/>
                </a:solidFill>
                <a:latin typeface="Arial" panose="020B0604020202020204" pitchFamily="34" charset="0"/>
                <a:cs typeface="Arial" panose="020B0604020202020204" pitchFamily="34" charset="0"/>
              </a:rPr>
              <a:t> khác với </a:t>
            </a:r>
            <a:r>
              <a:rPr lang="en-US" altLang="vi-VN" sz="4400">
                <a:solidFill>
                  <a:srgbClr val="7030A0"/>
                </a:solidFill>
                <a:latin typeface="Arial" panose="020B0604020202020204" pitchFamily="34" charset="0"/>
                <a:cs typeface="Arial" panose="020B0604020202020204" pitchFamily="34" charset="0"/>
              </a:rPr>
              <a:t>“thức ăn” </a:t>
            </a:r>
            <a:r>
              <a:rPr lang="vi-VN" sz="4400">
                <a:solidFill>
                  <a:srgbClr val="7030A0"/>
                </a:solidFill>
                <a:latin typeface="Arial" panose="020B0604020202020204" pitchFamily="34" charset="0"/>
                <a:cs typeface="Arial" panose="020B0604020202020204" pitchFamily="34" charset="0"/>
              </a:rPr>
              <a:t>của </a:t>
            </a:r>
            <a:r>
              <a:rPr lang="vi-VN" sz="4400" b="1">
                <a:solidFill>
                  <a:schemeClr val="tx1"/>
                </a:solidFill>
                <a:highlight>
                  <a:srgbClr val="000000">
                    <a:alpha val="0"/>
                  </a:srgbClr>
                </a:highlight>
                <a:latin typeface="Arial" panose="020B0604020202020204" pitchFamily="34" charset="0"/>
                <a:cs typeface="Arial" panose="020B0604020202020204" pitchFamily="34" charset="0"/>
              </a:rPr>
              <a:t>thực vật</a:t>
            </a:r>
            <a:r>
              <a:rPr lang="vi-VN" sz="4400">
                <a:solidFill>
                  <a:srgbClr val="7030A0"/>
                </a:solidFill>
                <a:latin typeface="Arial" panose="020B0604020202020204" pitchFamily="34" charset="0"/>
                <a:cs typeface="Arial" panose="020B0604020202020204" pitchFamily="34" charset="0"/>
              </a:rPr>
              <a:t> như thế nào? </a:t>
            </a:r>
            <a:endParaRPr lang="en-US" sz="4400">
              <a:solidFill>
                <a:srgbClr val="7030A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RESOURCELIBID" val="430"/>
  <p:tag name="PA" val="v4.0.0"/>
</p:tagLst>
</file>

<file path=ppt/tags/tag5.xml><?xml version="1.0" encoding="utf-8"?>
<p:tagLst xmlns:p="http://schemas.openxmlformats.org/presentationml/2006/main">
  <p:tag name="RESOURCELIBID" val="430"/>
  <p:tag name="PA" val="v4.0.0"/>
</p:tagLst>
</file>

<file path=ppt/tags/tag6.xml><?xml version="1.0" encoding="utf-8"?>
<p:tagLst xmlns:p="http://schemas.openxmlformats.org/presentationml/2006/main">
  <p:tag name="RESOURCELIBID" val="430"/>
  <p:tag name="PA" val="v4.0.0"/>
</p:tagLst>
</file>

<file path=ppt/tags/tag7.xml><?xml version="1.0" encoding="utf-8"?>
<p:tagLst xmlns:p="http://schemas.openxmlformats.org/presentationml/2006/main">
  <p:tag name="ISPRING_PRESENTATION_TITLE" val="卡通视频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3633</Words>
  <Application>WPS Presentation</Application>
  <PresentationFormat>Widescreen</PresentationFormat>
  <Paragraphs>171</Paragraphs>
  <Slides>44</Slides>
  <Notes>7</Notes>
  <HiddenSlides>0</HiddenSlides>
  <MMClips>3</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44</vt:i4>
      </vt:variant>
    </vt:vector>
  </HeadingPairs>
  <TitlesOfParts>
    <vt:vector size="64" baseType="lpstr">
      <vt:lpstr>Arial</vt:lpstr>
      <vt:lpstr>SimSun</vt:lpstr>
      <vt:lpstr>Wingdings</vt:lpstr>
      <vt:lpstr>Vogue-ExtraBold</vt:lpstr>
      <vt:lpstr>Segoe Print</vt:lpstr>
      <vt:lpstr>#9Slide07 IcielStormtrooper</vt:lpstr>
      <vt:lpstr>#9Slide06 DeathRattle BB</vt:lpstr>
      <vt:lpstr>Calibri</vt:lpstr>
      <vt:lpstr>Microsoft YaHei</vt:lpstr>
      <vt:lpstr>Arial Unicode MS</vt:lpstr>
      <vt:lpstr>Calibri Light</vt:lpstr>
      <vt:lpstr>等线</vt:lpstr>
      <vt:lpstr>Times New Roman</vt:lpstr>
      <vt:lpstr>Calibri</vt:lpstr>
      <vt:lpstr>等线</vt:lpstr>
      <vt:lpstr>等线</vt:lpstr>
      <vt:lpstr>等线 Light</vt:lpstr>
      <vt:lpstr>Algerian</vt:lpstr>
      <vt:lpstr>Custom Design</vt:lpstr>
      <vt:lpstr>1_Custom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cp:lastModifiedBy>
  <cp:revision>31</cp:revision>
  <dcterms:created xsi:type="dcterms:W3CDTF">2023-12-13T21:37:00Z</dcterms:created>
  <dcterms:modified xsi:type="dcterms:W3CDTF">2023-12-15T02:57:47Z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113371A468E34E89BCF50E08DDE68351_12</vt:lpwstr>
  </property>
  <property fmtid="{D5CDD505-2E9C-101B-9397-08002B2CF9AE}" pid="3" name="KSOProductBuildVer">
    <vt:lpwstr>1033-12.2.0.13359</vt:lpwstr>
  </property>
</Properties>
</file>