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6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5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DFEB4-0C3F-4217-99B2-387B7456FA5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045A1-C699-4C5C-AE9C-F64B5F020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5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5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0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6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E5243-F52A-4D37-9694-EB26C6C319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1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7B6E1-634A-48DC-9E8B-D894023267E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72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6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3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8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D3E9E-A95C-48F2-B4BF-A71542E0B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9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87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52B5-7A2F-4CC8-B7CE-9234E21C28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55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DA07A-9201-4B4B-BAF2-015AFA30F5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7E00A-486F-4252-8B1D-E32645521F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9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F5F92-E675-4B36-9A60-69A962A686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7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E2C9B-5FA2-460D-9BE7-B0812FC2A6F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0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4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4FD1B-8E5B-4F95-B807-591858EA7E8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0BDA4-8D47-44AC-ACCD-30573252D1B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EAB1950-D14C-03E8-6CAE-7CF4E90C7F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114327-870D-4024-1369-7796C87E2D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668501E-D7F5-2005-6873-57B409F83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60EE1F4C-E18B-D0BA-9D64-F493412EE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0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3" y="922438"/>
            <a:ext cx="9944100" cy="48354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E7D8E1-BFA6-9951-A92C-3EFF46E9BA1D}"/>
              </a:ext>
            </a:extLst>
          </p:cNvPr>
          <p:cNvSpPr/>
          <p:nvPr/>
        </p:nvSpPr>
        <p:spPr>
          <a:xfrm>
            <a:off x="2040808" y="2445373"/>
            <a:ext cx="796814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CHÀO MỪNG QUÝ THẦY CÔ</a:t>
            </a:r>
          </a:p>
          <a:p>
            <a:pPr algn="ctr"/>
            <a:r>
              <a:rPr lang="vi-VN" sz="44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VỀ DỰ GIỜ</a:t>
            </a:r>
          </a:p>
          <a:p>
            <a:pPr algn="ctr"/>
            <a:r>
              <a:rPr lang="vi-VN" sz="44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LỚP </a:t>
            </a:r>
            <a:r>
              <a:rPr lang="vi-VN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5/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44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86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241275"/>
            <a:ext cx="11593867" cy="6243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99" y="365861"/>
            <a:ext cx="106870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   </a:t>
            </a:r>
            <a:r>
              <a:rPr lang="vi-VN" sz="4400" b="1" dirty="0" smtClean="0">
                <a:solidFill>
                  <a:srgbClr val="0070C0"/>
                </a:solidFill>
                <a:latin typeface="+mj-lt"/>
              </a:rPr>
              <a:t>Ở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nhà, mọi người thường gọi Đổng Trọng Nghĩa là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Ja Aok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– tên một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chàng dũng sĩ trong truyện cổ tích Chăm – với ước mong cậu luôn khoẻ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mạnh, thông minh và tốt bụng.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3600" b="1" i="1" dirty="0">
                <a:latin typeface="+mj-lt"/>
              </a:rPr>
              <a:t>								</a:t>
            </a:r>
            <a:r>
              <a:rPr lang="vi-VN" sz="3600" b="1" i="1" dirty="0">
                <a:latin typeface="+mj-lt"/>
              </a:rPr>
              <a:t>Trọng Nhân</a:t>
            </a:r>
            <a:endParaRPr lang="en-US" sz="3600" b="1" i="1" dirty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90112" y="1223361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21850" y="1899919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0099" y="4604650"/>
            <a:ext cx="10687051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57863" y="1667049"/>
            <a:ext cx="5729287" cy="28576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92486" y="2378345"/>
            <a:ext cx="6329364" cy="0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738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241275"/>
            <a:ext cx="11593867" cy="6243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680F9-877E-4E04-9033-381241EB0EB0}"/>
              </a:ext>
            </a:extLst>
          </p:cNvPr>
          <p:cNvSpPr txBox="1"/>
          <p:nvPr/>
        </p:nvSpPr>
        <p:spPr>
          <a:xfrm>
            <a:off x="855023" y="1757549"/>
            <a:ext cx="10830295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</a:rPr>
              <a:t>Dấu gạch ngang </a:t>
            </a:r>
            <a:r>
              <a:rPr lang="vi-VN" sz="4000" dirty="0"/>
              <a:t>có thể được dùng để</a:t>
            </a:r>
            <a:r>
              <a:rPr lang="vi-VN" sz="4000" dirty="0">
                <a:solidFill>
                  <a:srgbClr val="0070C0"/>
                </a:solidFill>
              </a:rPr>
              <a:t> đánh dấu bộ phận chú thích</a:t>
            </a:r>
            <a:r>
              <a:rPr lang="vi-VN" sz="4000" dirty="0"/>
              <a:t> hoặc </a:t>
            </a:r>
            <a:r>
              <a:rPr lang="vi-VN" sz="4000" dirty="0">
                <a:solidFill>
                  <a:srgbClr val="0070C0"/>
                </a:solidFill>
              </a:rPr>
              <a:t>giải thích trong câu</a:t>
            </a:r>
            <a:r>
              <a:rPr lang="vi-VN" sz="4000" dirty="0"/>
              <a:t>. </a:t>
            </a:r>
            <a:endParaRPr lang="en-US" sz="4000" dirty="0"/>
          </a:p>
          <a:p>
            <a:pPr algn="just"/>
            <a:r>
              <a:rPr lang="vi-VN" sz="4000" dirty="0"/>
              <a:t>Khi đánh dấu bộ phận chú thích hoặc giải thích, dấu gạch ngang được </a:t>
            </a:r>
            <a:r>
              <a:rPr lang="vi-VN" sz="4000" dirty="0">
                <a:solidFill>
                  <a:srgbClr val="7030A0"/>
                </a:solidFill>
              </a:rPr>
              <a:t>đặt giữa</a:t>
            </a:r>
            <a:r>
              <a:rPr lang="vi-VN" sz="4000" dirty="0"/>
              <a:t> bộ phận đó với bộ phận được chú thích, giải thích.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64352" y="815837"/>
            <a:ext cx="197932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70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8" y="171450"/>
            <a:ext cx="11912234" cy="6572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063" y="363915"/>
            <a:ext cx="112585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7030A0"/>
                </a:solidFill>
              </a:rPr>
              <a:t>3.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</a:rPr>
              <a:t>Cần thêm dấu gạch ngang vào những vị trí nào trong mỗi câu sau?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</a:rPr>
              <a:t>Vì sao?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</a:rPr>
              <a:t>a. </a:t>
            </a:r>
            <a:r>
              <a:rPr lang="vi-VN" sz="3200" dirty="0"/>
              <a:t>Quảng Bình quê hương thứ hai của tôi đang hằng ngày đổi mới.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</a:rPr>
              <a:t>b.</a:t>
            </a:r>
            <a:r>
              <a:rPr lang="vi-VN" sz="3200" dirty="0"/>
              <a:t> Vỏ cây trẩu còn gọi là cây dầu sơn được dùng làm thuốc để chữa đau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vi-VN" sz="3200" dirty="0"/>
              <a:t>nhức răng.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</a:rPr>
              <a:t>c.</a:t>
            </a:r>
            <a:r>
              <a:rPr lang="vi-VN" sz="3200" dirty="0"/>
              <a:t> Mỗi năm, vịnh Hạ Long một trong những danh lam thắng cảnh nổi tiếng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vi-VN" sz="3200" dirty="0"/>
              <a:t>của Việt Nam đón hàng triệu lượt khách du lịch trong nước và quốc tế.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</a:rPr>
              <a:t>d.</a:t>
            </a:r>
            <a:r>
              <a:rPr lang="vi-VN" sz="3200" dirty="0"/>
              <a:t> Thánh địa Mỹ Sơn di tích lịch sử nổi tiếng của tỉnh Quảng Nam được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vi-VN" sz="3200" dirty="0"/>
              <a:t>phát hiện vào năm 1885 và được UNESCO công nhận là Di sản văn hoá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vi-VN" sz="3200" dirty="0"/>
              <a:t>thế giới vào năm </a:t>
            </a:r>
            <a:r>
              <a:rPr lang="vi-VN" sz="3200" dirty="0" smtClean="0"/>
              <a:t>1999</a:t>
            </a:r>
            <a:r>
              <a:rPr lang="en-US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165880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4419584" y="-346731"/>
            <a:ext cx="3487148" cy="2886075"/>
            <a:chOff x="5891635" y="148534"/>
            <a:chExt cx="3487148" cy="2886075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t="14388" r="13707" b="24135"/>
            <a:stretch/>
          </p:blipFill>
          <p:spPr>
            <a:xfrm>
              <a:off x="5891635" y="148534"/>
              <a:ext cx="3487148" cy="2886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194215" y="1695434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TRƯỚC LỚP</a:t>
              </a:r>
            </a:p>
          </p:txBody>
        </p:sp>
      </p:grpSp>
      <p:sp>
        <p:nvSpPr>
          <p:cNvPr id="2" name="文本框 12">
            <a:extLst>
              <a:ext uri="{FF2B5EF4-FFF2-40B4-BE49-F238E27FC236}">
                <a16:creationId xmlns:a16="http://schemas.microsoft.com/office/drawing/2014/main" id="{C117A94F-A02A-847D-804E-354EDAC42480}"/>
              </a:ext>
            </a:extLst>
          </p:cNvPr>
          <p:cNvSpPr txBox="1"/>
          <p:nvPr/>
        </p:nvSpPr>
        <p:spPr>
          <a:xfrm>
            <a:off x="665388" y="1067995"/>
            <a:ext cx="3237964" cy="561885"/>
          </a:xfrm>
          <a:custGeom>
            <a:avLst/>
            <a:gdLst>
              <a:gd name="connsiteX0" fmla="*/ 0 w 3237964"/>
              <a:gd name="connsiteY0" fmla="*/ 0 h 561885"/>
              <a:gd name="connsiteX1" fmla="*/ 3237964 w 3237964"/>
              <a:gd name="connsiteY1" fmla="*/ 0 h 561885"/>
              <a:gd name="connsiteX2" fmla="*/ 3237964 w 3237964"/>
              <a:gd name="connsiteY2" fmla="*/ 561885 h 561885"/>
              <a:gd name="connsiteX3" fmla="*/ 0 w 3237964"/>
              <a:gd name="connsiteY3" fmla="*/ 561885 h 561885"/>
              <a:gd name="connsiteX4" fmla="*/ 0 w 3237964"/>
              <a:gd name="connsiteY4" fmla="*/ 0 h 56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7964" h="561885" fill="none" extrusionOk="0">
                <a:moveTo>
                  <a:pt x="0" y="0"/>
                </a:moveTo>
                <a:cubicBezTo>
                  <a:pt x="751469" y="41416"/>
                  <a:pt x="1687606" y="-96946"/>
                  <a:pt x="3237964" y="0"/>
                </a:cubicBezTo>
                <a:cubicBezTo>
                  <a:pt x="3225024" y="256248"/>
                  <a:pt x="3270210" y="446664"/>
                  <a:pt x="3237964" y="561885"/>
                </a:cubicBezTo>
                <a:cubicBezTo>
                  <a:pt x="2019338" y="521612"/>
                  <a:pt x="534896" y="495299"/>
                  <a:pt x="0" y="561885"/>
                </a:cubicBezTo>
                <a:cubicBezTo>
                  <a:pt x="32703" y="431921"/>
                  <a:pt x="38982" y="244289"/>
                  <a:pt x="0" y="0"/>
                </a:cubicBezTo>
                <a:close/>
              </a:path>
              <a:path w="3237964" h="561885" stroke="0" extrusionOk="0">
                <a:moveTo>
                  <a:pt x="0" y="0"/>
                </a:moveTo>
                <a:cubicBezTo>
                  <a:pt x="555309" y="-8517"/>
                  <a:pt x="2325946" y="37691"/>
                  <a:pt x="3237964" y="0"/>
                </a:cubicBezTo>
                <a:cubicBezTo>
                  <a:pt x="3282746" y="81183"/>
                  <a:pt x="3269576" y="456208"/>
                  <a:pt x="3237964" y="561885"/>
                </a:cubicBezTo>
                <a:cubicBezTo>
                  <a:pt x="2112467" y="623944"/>
                  <a:pt x="1593266" y="558909"/>
                  <a:pt x="0" y="561885"/>
                </a:cubicBezTo>
                <a:cubicBezTo>
                  <a:pt x="-48352" y="334618"/>
                  <a:pt x="-35277" y="2302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altLang="zh-CN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 nhân suy nghĩ</a:t>
            </a:r>
            <a:endParaRPr lang="zh-CN" altLang="en-US" sz="280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BE045-0309-B0FD-0957-1019A73C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3" y="1961552"/>
            <a:ext cx="2839955" cy="163728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9AC8E2C9-5082-7A81-1B92-C99BA14AAA77}"/>
              </a:ext>
            </a:extLst>
          </p:cNvPr>
          <p:cNvSpPr txBox="1"/>
          <p:nvPr/>
        </p:nvSpPr>
        <p:spPr>
          <a:xfrm>
            <a:off x="444879" y="3930509"/>
            <a:ext cx="4051077" cy="1126462"/>
          </a:xfrm>
          <a:custGeom>
            <a:avLst/>
            <a:gdLst>
              <a:gd name="connsiteX0" fmla="*/ 0 w 4051077"/>
              <a:gd name="connsiteY0" fmla="*/ 0 h 561885"/>
              <a:gd name="connsiteX1" fmla="*/ 4051077 w 4051077"/>
              <a:gd name="connsiteY1" fmla="*/ 0 h 561885"/>
              <a:gd name="connsiteX2" fmla="*/ 4051077 w 4051077"/>
              <a:gd name="connsiteY2" fmla="*/ 561885 h 561885"/>
              <a:gd name="connsiteX3" fmla="*/ 0 w 4051077"/>
              <a:gd name="connsiteY3" fmla="*/ 561885 h 561885"/>
              <a:gd name="connsiteX4" fmla="*/ 0 w 4051077"/>
              <a:gd name="connsiteY4" fmla="*/ 0 h 56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077" h="561885" fill="none" extrusionOk="0">
                <a:moveTo>
                  <a:pt x="0" y="0"/>
                </a:moveTo>
                <a:cubicBezTo>
                  <a:pt x="1054095" y="41416"/>
                  <a:pt x="2280713" y="-96946"/>
                  <a:pt x="4051077" y="0"/>
                </a:cubicBezTo>
                <a:cubicBezTo>
                  <a:pt x="4038137" y="256248"/>
                  <a:pt x="4083323" y="446664"/>
                  <a:pt x="4051077" y="561885"/>
                </a:cubicBezTo>
                <a:cubicBezTo>
                  <a:pt x="3571606" y="521612"/>
                  <a:pt x="1267872" y="495299"/>
                  <a:pt x="0" y="561885"/>
                </a:cubicBezTo>
                <a:cubicBezTo>
                  <a:pt x="32703" y="431921"/>
                  <a:pt x="38982" y="244289"/>
                  <a:pt x="0" y="0"/>
                </a:cubicBezTo>
                <a:close/>
              </a:path>
              <a:path w="4051077" h="561885" stroke="0" extrusionOk="0">
                <a:moveTo>
                  <a:pt x="0" y="0"/>
                </a:moveTo>
                <a:cubicBezTo>
                  <a:pt x="930950" y="-8517"/>
                  <a:pt x="3548677" y="37691"/>
                  <a:pt x="4051077" y="0"/>
                </a:cubicBezTo>
                <a:cubicBezTo>
                  <a:pt x="4095859" y="81183"/>
                  <a:pt x="4082689" y="456208"/>
                  <a:pt x="4051077" y="561885"/>
                </a:cubicBezTo>
                <a:cubicBezTo>
                  <a:pt x="3283492" y="623944"/>
                  <a:pt x="1340458" y="558909"/>
                  <a:pt x="0" y="561885"/>
                </a:cubicBezTo>
                <a:cubicBezTo>
                  <a:pt x="-48352" y="334618"/>
                  <a:pt x="-35277" y="2302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altLang="zh-CN" sz="2800" dirty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 NHẤT </a:t>
            </a:r>
            <a:r>
              <a:rPr lang="en-US" altLang="zh-CN" sz="2800" dirty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 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6</a:t>
            </a:r>
            <a:endParaRPr lang="en-US" altLang="zh-CN" sz="2800" dirty="0">
              <a:ln w="19050">
                <a:solidFill>
                  <a:srgbClr val="FF2F64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(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khăn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bàn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)</a:t>
            </a:r>
            <a:endParaRPr lang="zh-CN" altLang="en-US" sz="2800" dirty="0">
              <a:ln w="19050">
                <a:solidFill>
                  <a:srgbClr val="FF2F64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693C3-3398-5167-8534-19DF7149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525" y="4801023"/>
            <a:ext cx="2738670" cy="206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92FCD-8A11-1CF3-866F-1B180D848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109" y="3652232"/>
            <a:ext cx="3163446" cy="30628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8583766" y="904875"/>
            <a:ext cx="2952514" cy="2600326"/>
            <a:chOff x="9212239" y="2563222"/>
            <a:chExt cx="1920644" cy="1321904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476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3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vấn</a:t>
              </a:r>
              <a:r>
                <a:rPr lang="en-US" sz="3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E8AB81-4D08-8A16-B0A6-CD34537290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766" r="15047" b="9722"/>
          <a:stretch/>
        </p:blipFill>
        <p:spPr>
          <a:xfrm>
            <a:off x="4849743" y="2539344"/>
            <a:ext cx="3319579" cy="275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8" y="171450"/>
            <a:ext cx="11912234" cy="657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62D12-C62B-7732-5C70-12F07F37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4" y="322717"/>
            <a:ext cx="11572874" cy="62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4419584" y="-346731"/>
            <a:ext cx="3487148" cy="2886075"/>
            <a:chOff x="5891635" y="148534"/>
            <a:chExt cx="3487148" cy="2886075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t="14388" r="13707" b="24135"/>
            <a:stretch/>
          </p:blipFill>
          <p:spPr>
            <a:xfrm>
              <a:off x="5891635" y="148534"/>
              <a:ext cx="3487148" cy="2886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194215" y="1695434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TRƯỚC LỚP</a:t>
              </a:r>
            </a:p>
          </p:txBody>
        </p:sp>
      </p:grpSp>
      <p:sp>
        <p:nvSpPr>
          <p:cNvPr id="2" name="文本框 12">
            <a:extLst>
              <a:ext uri="{FF2B5EF4-FFF2-40B4-BE49-F238E27FC236}">
                <a16:creationId xmlns:a16="http://schemas.microsoft.com/office/drawing/2014/main" id="{C117A94F-A02A-847D-804E-354EDAC42480}"/>
              </a:ext>
            </a:extLst>
          </p:cNvPr>
          <p:cNvSpPr txBox="1"/>
          <p:nvPr/>
        </p:nvSpPr>
        <p:spPr>
          <a:xfrm>
            <a:off x="665388" y="1067995"/>
            <a:ext cx="3237964" cy="561885"/>
          </a:xfrm>
          <a:custGeom>
            <a:avLst/>
            <a:gdLst>
              <a:gd name="connsiteX0" fmla="*/ 0 w 3237964"/>
              <a:gd name="connsiteY0" fmla="*/ 0 h 561885"/>
              <a:gd name="connsiteX1" fmla="*/ 3237964 w 3237964"/>
              <a:gd name="connsiteY1" fmla="*/ 0 h 561885"/>
              <a:gd name="connsiteX2" fmla="*/ 3237964 w 3237964"/>
              <a:gd name="connsiteY2" fmla="*/ 561885 h 561885"/>
              <a:gd name="connsiteX3" fmla="*/ 0 w 3237964"/>
              <a:gd name="connsiteY3" fmla="*/ 561885 h 561885"/>
              <a:gd name="connsiteX4" fmla="*/ 0 w 3237964"/>
              <a:gd name="connsiteY4" fmla="*/ 0 h 56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7964" h="561885" fill="none" extrusionOk="0">
                <a:moveTo>
                  <a:pt x="0" y="0"/>
                </a:moveTo>
                <a:cubicBezTo>
                  <a:pt x="751469" y="41416"/>
                  <a:pt x="1687606" y="-96946"/>
                  <a:pt x="3237964" y="0"/>
                </a:cubicBezTo>
                <a:cubicBezTo>
                  <a:pt x="3225024" y="256248"/>
                  <a:pt x="3270210" y="446664"/>
                  <a:pt x="3237964" y="561885"/>
                </a:cubicBezTo>
                <a:cubicBezTo>
                  <a:pt x="2019338" y="521612"/>
                  <a:pt x="534896" y="495299"/>
                  <a:pt x="0" y="561885"/>
                </a:cubicBezTo>
                <a:cubicBezTo>
                  <a:pt x="32703" y="431921"/>
                  <a:pt x="38982" y="244289"/>
                  <a:pt x="0" y="0"/>
                </a:cubicBezTo>
                <a:close/>
              </a:path>
              <a:path w="3237964" h="561885" stroke="0" extrusionOk="0">
                <a:moveTo>
                  <a:pt x="0" y="0"/>
                </a:moveTo>
                <a:cubicBezTo>
                  <a:pt x="555309" y="-8517"/>
                  <a:pt x="2325946" y="37691"/>
                  <a:pt x="3237964" y="0"/>
                </a:cubicBezTo>
                <a:cubicBezTo>
                  <a:pt x="3282746" y="81183"/>
                  <a:pt x="3269576" y="456208"/>
                  <a:pt x="3237964" y="561885"/>
                </a:cubicBezTo>
                <a:cubicBezTo>
                  <a:pt x="2112467" y="623944"/>
                  <a:pt x="1593266" y="558909"/>
                  <a:pt x="0" y="561885"/>
                </a:cubicBezTo>
                <a:cubicBezTo>
                  <a:pt x="-48352" y="334618"/>
                  <a:pt x="-35277" y="2302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altLang="zh-CN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 nhân suy nghĩ</a:t>
            </a:r>
            <a:endParaRPr lang="zh-CN" altLang="en-US" sz="280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BE045-0309-B0FD-0957-1019A73C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3" y="1961552"/>
            <a:ext cx="2839955" cy="163728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9AC8E2C9-5082-7A81-1B92-C99BA14AAA77}"/>
              </a:ext>
            </a:extLst>
          </p:cNvPr>
          <p:cNvSpPr txBox="1"/>
          <p:nvPr/>
        </p:nvSpPr>
        <p:spPr>
          <a:xfrm>
            <a:off x="444879" y="3930509"/>
            <a:ext cx="4051077" cy="1126462"/>
          </a:xfrm>
          <a:custGeom>
            <a:avLst/>
            <a:gdLst>
              <a:gd name="connsiteX0" fmla="*/ 0 w 4051077"/>
              <a:gd name="connsiteY0" fmla="*/ 0 h 561885"/>
              <a:gd name="connsiteX1" fmla="*/ 4051077 w 4051077"/>
              <a:gd name="connsiteY1" fmla="*/ 0 h 561885"/>
              <a:gd name="connsiteX2" fmla="*/ 4051077 w 4051077"/>
              <a:gd name="connsiteY2" fmla="*/ 561885 h 561885"/>
              <a:gd name="connsiteX3" fmla="*/ 0 w 4051077"/>
              <a:gd name="connsiteY3" fmla="*/ 561885 h 561885"/>
              <a:gd name="connsiteX4" fmla="*/ 0 w 4051077"/>
              <a:gd name="connsiteY4" fmla="*/ 0 h 56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077" h="561885" fill="none" extrusionOk="0">
                <a:moveTo>
                  <a:pt x="0" y="0"/>
                </a:moveTo>
                <a:cubicBezTo>
                  <a:pt x="1054095" y="41416"/>
                  <a:pt x="2280713" y="-96946"/>
                  <a:pt x="4051077" y="0"/>
                </a:cubicBezTo>
                <a:cubicBezTo>
                  <a:pt x="4038137" y="256248"/>
                  <a:pt x="4083323" y="446664"/>
                  <a:pt x="4051077" y="561885"/>
                </a:cubicBezTo>
                <a:cubicBezTo>
                  <a:pt x="3571606" y="521612"/>
                  <a:pt x="1267872" y="495299"/>
                  <a:pt x="0" y="561885"/>
                </a:cubicBezTo>
                <a:cubicBezTo>
                  <a:pt x="32703" y="431921"/>
                  <a:pt x="38982" y="244289"/>
                  <a:pt x="0" y="0"/>
                </a:cubicBezTo>
                <a:close/>
              </a:path>
              <a:path w="4051077" h="561885" stroke="0" extrusionOk="0">
                <a:moveTo>
                  <a:pt x="0" y="0"/>
                </a:moveTo>
                <a:cubicBezTo>
                  <a:pt x="930950" y="-8517"/>
                  <a:pt x="3548677" y="37691"/>
                  <a:pt x="4051077" y="0"/>
                </a:cubicBezTo>
                <a:cubicBezTo>
                  <a:pt x="4095859" y="81183"/>
                  <a:pt x="4082689" y="456208"/>
                  <a:pt x="4051077" y="561885"/>
                </a:cubicBezTo>
                <a:cubicBezTo>
                  <a:pt x="3283492" y="623944"/>
                  <a:pt x="1340458" y="558909"/>
                  <a:pt x="0" y="561885"/>
                </a:cubicBezTo>
                <a:cubicBezTo>
                  <a:pt x="-48352" y="334618"/>
                  <a:pt x="-35277" y="2302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altLang="zh-CN" sz="2800" dirty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 NHẤT </a:t>
            </a:r>
            <a:r>
              <a:rPr lang="en-US" altLang="zh-CN" sz="2800" dirty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 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6</a:t>
            </a:r>
            <a:endParaRPr lang="en-US" altLang="zh-CN" sz="2800" dirty="0">
              <a:ln w="19050">
                <a:solidFill>
                  <a:srgbClr val="FF2F64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(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khăn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bàn</a:t>
            </a:r>
            <a:r>
              <a:rPr lang="en-US" altLang="zh-CN" sz="2800" dirty="0" smtClean="0">
                <a:ln w="19050">
                  <a:solidFill>
                    <a:srgbClr val="FF2F64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)</a:t>
            </a:r>
            <a:endParaRPr lang="zh-CN" altLang="en-US" sz="2800" dirty="0">
              <a:ln w="19050">
                <a:solidFill>
                  <a:srgbClr val="FF2F64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693C3-3398-5167-8534-19DF7149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525" y="4801023"/>
            <a:ext cx="2738670" cy="206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92FCD-8A11-1CF3-866F-1B180D848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109" y="3652232"/>
            <a:ext cx="3163446" cy="30628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8583766" y="904875"/>
            <a:ext cx="2952514" cy="2600326"/>
            <a:chOff x="9212239" y="2563222"/>
            <a:chExt cx="1920644" cy="1321904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476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3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vấn</a:t>
              </a:r>
              <a:r>
                <a:rPr lang="en-US" sz="3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E8AB81-4D08-8A16-B0A6-CD34537290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766" r="15047" b="9722"/>
          <a:stretch/>
        </p:blipFill>
        <p:spPr>
          <a:xfrm>
            <a:off x="4849743" y="2539344"/>
            <a:ext cx="3319579" cy="275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9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8" y="171450"/>
            <a:ext cx="11912234" cy="657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86183" y="332511"/>
            <a:ext cx="1087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Viết 1 – 2 câu giới thiệu một cảnh đẹp mà em biết, trong đó có 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dụng dấu gạch ngang để đánh dấu bộ phận chú thích, giải thích.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4903" y="2391382"/>
            <a:ext cx="11411114" cy="4352318"/>
            <a:chOff x="432041" y="2307100"/>
            <a:chExt cx="11411114" cy="4352318"/>
          </a:xfrm>
        </p:grpSpPr>
        <p:pic>
          <p:nvPicPr>
            <p:cNvPr id="6" name="Picture 2" descr="15 cảnh đẹp Việt Nam khiến bạn mê mẩn từ cái nhìn đầu tiên 6">
              <a:extLst>
                <a:ext uri="{FF2B5EF4-FFF2-40B4-BE49-F238E27FC236}">
                  <a16:creationId xmlns:a16="http://schemas.microsoft.com/office/drawing/2014/main" id="{FAE0C9DF-AC88-4CBF-BDB1-65BC64FB6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24" y="2366302"/>
              <a:ext cx="2412403" cy="214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9BED3B-D073-1BC4-8030-F8872196C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444" y="2307100"/>
              <a:ext cx="2800350" cy="22437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554DD7-C7CF-586F-ACB6-5E56A5043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5518" y="2317459"/>
              <a:ext cx="2868544" cy="22437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E73B71-C222-BD5D-0F48-4E88E173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3172" y="2307100"/>
              <a:ext cx="2800350" cy="22437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011ABA-D400-5937-17C6-3B2953155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041" y="4637999"/>
              <a:ext cx="2412403" cy="2021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500B95-0F84-C7CC-3428-D1E03777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5125" y="4637999"/>
              <a:ext cx="2897669" cy="2021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DD23EB-DEB4-31B9-E680-F29FE2E4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9148" y="4637998"/>
              <a:ext cx="2897669" cy="20214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E57B35-D6A5-6FDA-2084-CA282DCB4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33171" y="4561256"/>
              <a:ext cx="2909984" cy="2021418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E837C2B-C340-043B-1C85-A00A0C20F82C}"/>
              </a:ext>
            </a:extLst>
          </p:cNvPr>
          <p:cNvSpPr/>
          <p:nvPr/>
        </p:nvSpPr>
        <p:spPr>
          <a:xfrm>
            <a:off x="686183" y="5354579"/>
            <a:ext cx="1683712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VỊNH HẠ LONG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5F179E-1AF8-B45C-65CB-163A1FA91A9B}"/>
              </a:ext>
            </a:extLst>
          </p:cNvPr>
          <p:cNvSpPr/>
          <p:nvPr/>
        </p:nvSpPr>
        <p:spPr>
          <a:xfrm>
            <a:off x="279825" y="3928007"/>
            <a:ext cx="286854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 GƯƠM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ABD45-9242-13D7-00EE-28945C4ABB3D}"/>
              </a:ext>
            </a:extLst>
          </p:cNvPr>
          <p:cNvSpPr/>
          <p:nvPr/>
        </p:nvSpPr>
        <p:spPr>
          <a:xfrm>
            <a:off x="2994140" y="4008125"/>
            <a:ext cx="294841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 CHỨA CHAN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0B6ED7-437B-8F5A-A80A-051CFFFB70FC}"/>
              </a:ext>
            </a:extLst>
          </p:cNvPr>
          <p:cNvSpPr/>
          <p:nvPr/>
        </p:nvSpPr>
        <p:spPr>
          <a:xfrm>
            <a:off x="6310910" y="4008125"/>
            <a:ext cx="215687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SUỐI MƠ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02F89C-2867-5388-2F81-FEF8BD7C8817}"/>
              </a:ext>
            </a:extLst>
          </p:cNvPr>
          <p:cNvSpPr/>
          <p:nvPr/>
        </p:nvSpPr>
        <p:spPr>
          <a:xfrm>
            <a:off x="9303682" y="3902463"/>
            <a:ext cx="215687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SUỐI TRE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F568F0-F552-69CE-970C-95F73D218D53}"/>
              </a:ext>
            </a:extLst>
          </p:cNvPr>
          <p:cNvSpPr/>
          <p:nvPr/>
        </p:nvSpPr>
        <p:spPr>
          <a:xfrm>
            <a:off x="7249459" y="5705310"/>
            <a:ext cx="1683712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 TRANG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81B-C4E3-1971-5179-8B592760C3B7}"/>
              </a:ext>
            </a:extLst>
          </p:cNvPr>
          <p:cNvSpPr/>
          <p:nvPr/>
        </p:nvSpPr>
        <p:spPr>
          <a:xfrm>
            <a:off x="9588629" y="5993461"/>
            <a:ext cx="240675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 LẠT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347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" action="ppaction://noaction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" action="ppaction://noaction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" action="ppaction://noaction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7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D0B05-35B5-882D-1A6C-DF09838E2F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30" y="1278845"/>
            <a:ext cx="1825570" cy="2033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89A9E-EED5-52C3-EDD2-AE7EB6CC0F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164510" y="2050980"/>
            <a:ext cx="2109779" cy="1088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24977-6ED2-DB43-9B57-A6BECA44B7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461486" y="2195882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9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ngang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1" y="242888"/>
            <a:ext cx="11593867" cy="62436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21088" y="530489"/>
            <a:ext cx="8980200" cy="2247042"/>
            <a:chOff x="1335375" y="801951"/>
            <a:chExt cx="8980200" cy="2247042"/>
          </a:xfrm>
        </p:grpSpPr>
        <p:sp>
          <p:nvSpPr>
            <p:cNvPr id="5" name="TextBox 4"/>
            <p:cNvSpPr txBox="1"/>
            <p:nvPr/>
          </p:nvSpPr>
          <p:spPr>
            <a:xfrm>
              <a:off x="1335377" y="801951"/>
              <a:ext cx="8980198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5377" y="2402662"/>
              <a:ext cx="8980198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5377" y="1588341"/>
              <a:ext cx="8980198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35376" y="1702645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35375" y="85883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35375" y="247455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7213" y="4676915"/>
            <a:ext cx="1088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Chuyến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Hà Nội – Sài Gòn khởi hành lúc 20 giờ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</p:txBody>
      </p:sp>
      <p:sp>
        <p:nvSpPr>
          <p:cNvPr id="3" name="Rectangle 2"/>
          <p:cNvSpPr/>
          <p:nvPr/>
        </p:nvSpPr>
        <p:spPr>
          <a:xfrm>
            <a:off x="671514" y="3143022"/>
            <a:ext cx="10944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     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Chọn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thẻ nêu công dụng phù hợp với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68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ngang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văn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Ở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môn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môn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: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–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–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Mĩ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thuật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–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lội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A.Dẫn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D.Đánh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C.Chú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954467" y="3650832"/>
            <a:ext cx="4580308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628679" y="4053328"/>
              <a:ext cx="42418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B.Đánh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1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45318" y="1095381"/>
              <a:ext cx="6259211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5000"/>
                </a:lnSpc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 </a:t>
              </a:r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phố biển xinh đẹp– nổi tiếng với những bãi cát trắng mịn và những rặng san hô đầy màu sắc</a:t>
              </a:r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372351" y="4186009"/>
              <a:ext cx="33667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D.Đánh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A.Đánh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3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226" y="1143000"/>
            <a:ext cx="87010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vi-VN" sz="3600" b="1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36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những từ ngữ tả vẻ đẹp của thiên nhiên hoặc ca ngợi phẩm chất tốt đẹp của con người Việt Nam</a:t>
            </a:r>
            <a:r>
              <a:rPr lang="vi-VN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+Ôn tập giữa kì 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390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1" y="248602"/>
            <a:ext cx="11912234" cy="6466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0265" y="485820"/>
            <a:ext cx="757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7030A0"/>
                </a:solidFill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nội</a:t>
            </a:r>
            <a:r>
              <a:rPr lang="en-US" sz="3200" b="1" dirty="0" smtClean="0">
                <a:solidFill>
                  <a:srgbClr val="7030A0"/>
                </a:solidFill>
              </a:rPr>
              <a:t> dung </a:t>
            </a:r>
            <a:r>
              <a:rPr lang="en-US" sz="3200" b="1" dirty="0" err="1" smtClean="0">
                <a:solidFill>
                  <a:srgbClr val="7030A0"/>
                </a:solidFill>
              </a:rPr>
              <a:t>khối</a:t>
            </a:r>
            <a:r>
              <a:rPr lang="en-US" sz="3200" b="1" dirty="0" smtClean="0">
                <a:solidFill>
                  <a:srgbClr val="7030A0"/>
                </a:solidFill>
              </a:rPr>
              <a:t> 5 </a:t>
            </a:r>
            <a:r>
              <a:rPr 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góp</a:t>
            </a:r>
            <a:r>
              <a:rPr lang="en-US" sz="3200" b="1" dirty="0" smtClean="0">
                <a:solidFill>
                  <a:srgbClr val="7030A0"/>
                </a:solidFill>
              </a:rPr>
              <a:t> ý, </a:t>
            </a:r>
            <a:r>
              <a:rPr lang="en-US" sz="3200" b="1" dirty="0" err="1" smtClean="0">
                <a:solidFill>
                  <a:srgbClr val="7030A0"/>
                </a:solidFill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rõ</a:t>
            </a:r>
            <a:endParaRPr lang="vi-VN" sz="3200" dirty="0"/>
          </a:p>
        </p:txBody>
      </p:sp>
      <p:sp>
        <p:nvSpPr>
          <p:cNvPr id="7" name="Rectangle 6"/>
          <p:cNvSpPr/>
          <p:nvPr/>
        </p:nvSpPr>
        <p:spPr>
          <a:xfrm>
            <a:off x="485776" y="1307812"/>
            <a:ext cx="112585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2800" b="1" dirty="0" err="1" smtClean="0"/>
              <a:t>Làm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rõ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“</a:t>
            </a:r>
            <a:r>
              <a:rPr lang="en-US" sz="2800" b="1" dirty="0" err="1" smtClean="0"/>
              <a:t>liên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danh</a:t>
            </a:r>
            <a:r>
              <a:rPr lang="en-US" sz="2800" b="1" dirty="0" smtClean="0"/>
              <a:t>”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dấu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ngang</a:t>
            </a:r>
            <a:r>
              <a:rPr lang="en-US" sz="2800" b="1" dirty="0" smtClean="0"/>
              <a:t>. 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Phân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hợp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1 </a:t>
            </a:r>
            <a:r>
              <a:rPr lang="en-US" sz="2800" b="1" dirty="0" err="1">
                <a:solidFill>
                  <a:srgbClr val="FF0000"/>
                </a:solidFill>
              </a:rPr>
              <a:t>dấu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hợp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dấu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thích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1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“</a:t>
            </a:r>
            <a:r>
              <a:rPr lang="vi-VN" sz="2000" b="1" i="1" dirty="0">
                <a:solidFill>
                  <a:srgbClr val="0070C0"/>
                </a:solidFill>
              </a:rPr>
              <a:t>Ở nhà, mọi người thường gọi Đổng Trọng Nghĩa là Ja Aok – tên một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vi-VN" sz="2000" b="1" i="1" dirty="0">
                <a:solidFill>
                  <a:srgbClr val="0070C0"/>
                </a:solidFill>
              </a:rPr>
              <a:t>chàng dũng sĩ trong truyện cổ tích Chăm – với ước mong cậu luôn khoẻ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vi-VN" sz="2000" b="1" i="1" dirty="0">
                <a:solidFill>
                  <a:srgbClr val="0070C0"/>
                </a:solidFill>
              </a:rPr>
              <a:t>mạnh, thông minh và tốt </a:t>
            </a:r>
            <a:r>
              <a:rPr lang="vi-VN" sz="2000" b="1" i="1" dirty="0" smtClean="0">
                <a:solidFill>
                  <a:srgbClr val="0070C0"/>
                </a:solidFill>
              </a:rPr>
              <a:t>bụng</a:t>
            </a:r>
            <a:r>
              <a:rPr lang="en-US" sz="2000" b="1" dirty="0" smtClean="0">
                <a:solidFill>
                  <a:srgbClr val="0070C0"/>
                </a:solidFill>
              </a:rPr>
              <a:t>”</a:t>
            </a:r>
            <a:r>
              <a:rPr lang="vi-VN" sz="2800" b="1" dirty="0" smtClean="0">
                <a:solidFill>
                  <a:srgbClr val="0070C0"/>
                </a:solidFill>
              </a:rPr>
              <a:t>.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Dấu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gạch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ngang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thứ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hai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</a:rPr>
              <a:t>? </a:t>
            </a:r>
            <a:r>
              <a:rPr lang="en-US" sz="2800" b="1" dirty="0" err="1" smtClean="0">
                <a:solidFill>
                  <a:srgbClr val="7030A0"/>
                </a:solidFill>
              </a:rPr>
              <a:t>Vì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sao</a:t>
            </a:r>
            <a:r>
              <a:rPr lang="en-US" sz="2800" b="1" dirty="0" smtClean="0">
                <a:solidFill>
                  <a:srgbClr val="7030A0"/>
                </a:solidFill>
              </a:rPr>
              <a:t>? =&gt; </a:t>
            </a:r>
            <a:r>
              <a:rPr lang="en-US" sz="2800" b="1" dirty="0" err="1" smtClean="0">
                <a:solidFill>
                  <a:srgbClr val="7030A0"/>
                </a:solidFill>
              </a:rPr>
              <a:t>liên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hệ</a:t>
            </a:r>
            <a:r>
              <a:rPr lang="en-US" sz="2800" b="1" dirty="0" smtClean="0">
                <a:solidFill>
                  <a:srgbClr val="7030A0"/>
                </a:solidFill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</a:rPr>
              <a:t>phần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ghi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nhớ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sgk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phù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hợp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Nếu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hiểu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2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dấu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gạch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ngang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dùng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mở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đầu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thúc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bộ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phận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chú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giải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thì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hay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sai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?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514350" indent="-514350" algn="just">
              <a:buFontTx/>
              <a:buAutoNum type="arabicPeriod"/>
              <a:defRPr/>
            </a:pPr>
            <a:endParaRPr lang="en-US" sz="2800" b="1" dirty="0" smtClean="0">
              <a:solidFill>
                <a:srgbClr val="7030A0"/>
              </a:solidFill>
            </a:endParaRPr>
          </a:p>
          <a:p>
            <a:pPr marL="514350" indent="-514350" algn="just">
              <a:buFontTx/>
              <a:buAutoNum type="arabicPeriod"/>
              <a:defRPr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514350" indent="-514350" algn="just">
              <a:buFontTx/>
              <a:buAutoNum type="arabicPeriod"/>
              <a:defRPr/>
            </a:pPr>
            <a:endParaRPr lang="en-US" sz="2800" b="1" dirty="0">
              <a:solidFill>
                <a:srgbClr val="0070C0"/>
              </a:solidFill>
            </a:endParaRPr>
          </a:p>
          <a:p>
            <a:pPr marL="514350" indent="-514350" algn="just">
              <a:buAutoNum type="arabicPeriod"/>
              <a:defRPr/>
            </a:pP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837172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8" y="391477"/>
            <a:ext cx="11912234" cy="6466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1" y="850612"/>
            <a:ext cx="112585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2800" b="1" dirty="0" err="1" smtClean="0"/>
              <a:t>Làm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rõ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“</a:t>
            </a:r>
            <a:r>
              <a:rPr lang="en-US" sz="2800" b="1" dirty="0" err="1" smtClean="0"/>
              <a:t>liên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danh</a:t>
            </a:r>
            <a:r>
              <a:rPr lang="en-US" sz="2800" b="1" dirty="0" smtClean="0"/>
              <a:t>”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dấu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ngang</a:t>
            </a:r>
            <a:r>
              <a:rPr lang="en-US" sz="2800" b="1" dirty="0" smtClean="0"/>
              <a:t>. </a:t>
            </a:r>
          </a:p>
          <a:p>
            <a:pPr algn="just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VD: </a:t>
            </a:r>
          </a:p>
          <a:p>
            <a:pPr algn="just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</a:rPr>
              <a:t>Huế</a:t>
            </a:r>
            <a:r>
              <a:rPr lang="en-US" sz="2800" b="1" dirty="0" smtClean="0">
                <a:solidFill>
                  <a:srgbClr val="FF0000"/>
                </a:solidFill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</a:rPr>
              <a:t>Đà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Nẵng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</a:rPr>
              <a:t> An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những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địa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danh</a:t>
            </a:r>
            <a:r>
              <a:rPr lang="en-US" sz="2800" b="1" dirty="0" smtClean="0">
                <a:solidFill>
                  <a:srgbClr val="7030A0"/>
                </a:solidFill>
              </a:rPr>
              <a:t> du </a:t>
            </a:r>
            <a:r>
              <a:rPr lang="en-US" sz="2800" b="1" dirty="0" err="1" smtClean="0">
                <a:solidFill>
                  <a:srgbClr val="7030A0"/>
                </a:solidFill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nổi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bật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miền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Trung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thu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hút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khách</a:t>
            </a:r>
            <a:r>
              <a:rPr lang="en-US" sz="2800" b="1" dirty="0" smtClean="0">
                <a:solidFill>
                  <a:srgbClr val="7030A0"/>
                </a:solidFill>
              </a:rPr>
              <a:t> du </a:t>
            </a:r>
            <a:r>
              <a:rPr lang="en-US" sz="2800" b="1" dirty="0" err="1" smtClean="0">
                <a:solidFill>
                  <a:srgbClr val="7030A0"/>
                </a:solidFill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bởi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vẻ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đẹp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cổ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kính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thiên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nhiên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thơ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mộng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1" y="3037969"/>
            <a:ext cx="112585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/>
              <a:t>2.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rèn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luyện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đầy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đủ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năng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để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Anh</a:t>
            </a:r>
            <a:r>
              <a:rPr lang="en-US" sz="2800" b="1" dirty="0" smtClean="0"/>
              <a:t>.</a:t>
            </a:r>
          </a:p>
          <a:p>
            <a:pPr algn="just">
              <a:defRPr/>
            </a:pP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cuộc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đội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Đỏ</a:t>
            </a:r>
            <a:r>
              <a:rPr lang="en-US" sz="2800" b="1" dirty="0" smtClean="0">
                <a:solidFill>
                  <a:srgbClr val="FF0000"/>
                </a:solidFill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đã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đấu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mình</a:t>
            </a:r>
            <a:r>
              <a:rPr lang="en-US" sz="2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304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3" y="205739"/>
            <a:ext cx="11912234" cy="6466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033" y="664874"/>
            <a:ext cx="11258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/>
              <a:t>2. </a:t>
            </a:r>
            <a:r>
              <a:rPr lang="en-US" sz="2800" b="1" dirty="0" err="1"/>
              <a:t>Phân</a:t>
            </a:r>
            <a:r>
              <a:rPr lang="en-US" sz="2800" b="1" dirty="0"/>
              <a:t> </a:t>
            </a:r>
            <a:r>
              <a:rPr lang="en-US" sz="2800" b="1" dirty="0" err="1"/>
              <a:t>biệt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1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gạch</a:t>
            </a:r>
            <a:r>
              <a:rPr lang="en-US" sz="2800" b="1" dirty="0"/>
              <a:t> </a:t>
            </a:r>
            <a:r>
              <a:rPr lang="en-US" sz="2800" b="1" dirty="0" err="1"/>
              <a:t>ngang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2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gạch</a:t>
            </a:r>
            <a:r>
              <a:rPr lang="en-US" sz="2800" b="1" dirty="0"/>
              <a:t> </a:t>
            </a:r>
            <a:r>
              <a:rPr lang="en-US" sz="2800" b="1" dirty="0" err="1"/>
              <a:t>ngang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, </a:t>
            </a:r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1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032" y="1779299"/>
            <a:ext cx="112585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VD: </a:t>
            </a:r>
          </a:p>
          <a:p>
            <a:pPr marL="514350" indent="-514350" algn="just">
              <a:buAutoNum type="arabicPeriod"/>
              <a:defRPr/>
            </a:pPr>
            <a:r>
              <a:rPr lang="en-US" sz="2800" b="1" dirty="0" err="1" smtClean="0">
                <a:solidFill>
                  <a:srgbClr val="7030A0"/>
                </a:solidFill>
              </a:rPr>
              <a:t>Anh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ấy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thói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quen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rất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đặc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biệt</a:t>
            </a:r>
            <a:r>
              <a:rPr lang="en-US" sz="2800" b="1" dirty="0" smtClean="0">
                <a:solidFill>
                  <a:srgbClr val="7030A0"/>
                </a:solidFill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l</a:t>
            </a:r>
            <a:r>
              <a:rPr lang="en-US" sz="2800" b="1" dirty="0" err="1" smtClean="0">
                <a:solidFill>
                  <a:srgbClr val="7030A0"/>
                </a:solidFill>
              </a:rPr>
              <a:t>uôn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sách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trước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ngủ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</a:p>
          <a:p>
            <a:pPr marL="514350" indent="-514350" algn="just">
              <a:buAutoNum type="arabicPeriod"/>
              <a:defRPr/>
            </a:pPr>
            <a:endParaRPr lang="en-US" sz="2800" b="1" dirty="0" smtClean="0">
              <a:solidFill>
                <a:srgbClr val="7030A0"/>
              </a:solidFill>
            </a:endParaRPr>
          </a:p>
          <a:p>
            <a:pPr marL="514350" indent="-514350" algn="just">
              <a:buAutoNum type="arabicPeriod"/>
              <a:defRPr/>
            </a:pPr>
            <a:r>
              <a:rPr lang="en-US" sz="2800" b="1" dirty="0" err="1" smtClean="0">
                <a:solidFill>
                  <a:srgbClr val="7030A0"/>
                </a:solidFill>
              </a:rPr>
              <a:t>Cô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ấy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chỉ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thích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những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loài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sắc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rực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rỡ</a:t>
            </a:r>
            <a:r>
              <a:rPr lang="en-US" sz="2800" b="1" dirty="0" smtClean="0">
                <a:solidFill>
                  <a:srgbClr val="7030A0"/>
                </a:solidFill>
              </a:rPr>
              <a:t> - </a:t>
            </a:r>
            <a:r>
              <a:rPr lang="en-US" sz="2800" b="1" dirty="0" err="1" smtClean="0">
                <a:solidFill>
                  <a:srgbClr val="7030A0"/>
                </a:solidFill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hồng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</a:rPr>
              <a:t> tulip </a:t>
            </a:r>
            <a:r>
              <a:rPr lang="en-US" sz="2800" b="1" dirty="0" err="1" smtClean="0">
                <a:solidFill>
                  <a:srgbClr val="7030A0"/>
                </a:solidFill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hướng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dương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  <a:endParaRPr 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1032" y="4564335"/>
            <a:ext cx="11258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3. </a:t>
            </a:r>
            <a:r>
              <a:rPr lang="en-US" sz="2800" b="1" dirty="0" err="1" smtClean="0">
                <a:solidFill>
                  <a:srgbClr val="7030A0"/>
                </a:solidFill>
              </a:rPr>
              <a:t>Hà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Nội</a:t>
            </a:r>
            <a:r>
              <a:rPr lang="en-US" sz="2800" b="1" dirty="0" smtClean="0">
                <a:solidFill>
                  <a:srgbClr val="7030A0"/>
                </a:solidFill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</a:rPr>
              <a:t>thủ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đô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Việt</a:t>
            </a:r>
            <a:r>
              <a:rPr lang="en-US" sz="2800" b="1" dirty="0" smtClean="0">
                <a:solidFill>
                  <a:srgbClr val="7030A0"/>
                </a:solidFill>
              </a:rPr>
              <a:t> Nam –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điểm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đến</a:t>
            </a:r>
            <a:r>
              <a:rPr lang="en-US" sz="2800" b="1" dirty="0" smtClean="0">
                <a:solidFill>
                  <a:srgbClr val="7030A0"/>
                </a:solidFill>
              </a:rPr>
              <a:t> du </a:t>
            </a:r>
            <a:r>
              <a:rPr lang="en-US" sz="2800" b="1" dirty="0" err="1" smtClean="0">
                <a:solidFill>
                  <a:srgbClr val="7030A0"/>
                </a:solidFill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hấp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620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1" y="248602"/>
            <a:ext cx="11912234" cy="6466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033" y="664874"/>
            <a:ext cx="1125854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2.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“</a:t>
            </a:r>
            <a:r>
              <a:rPr lang="vi-VN" sz="2000" b="1" i="1" dirty="0">
                <a:solidFill>
                  <a:srgbClr val="0070C0"/>
                </a:solidFill>
              </a:rPr>
              <a:t>Ở nhà, mọi người thường gọi Đổng Trọng Nghĩa là Ja Aok – tên một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vi-VN" sz="2000" b="1" i="1" dirty="0">
                <a:solidFill>
                  <a:srgbClr val="0070C0"/>
                </a:solidFill>
              </a:rPr>
              <a:t>chàng dũng sĩ trong truyện cổ tích Chăm – với ước mong cậu luôn khoẻ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vi-VN" sz="2000" b="1" i="1" dirty="0">
                <a:solidFill>
                  <a:srgbClr val="0070C0"/>
                </a:solidFill>
              </a:rPr>
              <a:t>mạnh, thông minh và tốt </a:t>
            </a:r>
            <a:r>
              <a:rPr lang="vi-VN" sz="2000" b="1" i="1" dirty="0" smtClean="0">
                <a:solidFill>
                  <a:srgbClr val="0070C0"/>
                </a:solidFill>
              </a:rPr>
              <a:t>bụng</a:t>
            </a:r>
            <a:r>
              <a:rPr lang="en-US" sz="2000" b="1" dirty="0" smtClean="0">
                <a:solidFill>
                  <a:srgbClr val="0070C0"/>
                </a:solidFill>
              </a:rPr>
              <a:t>”</a:t>
            </a:r>
            <a:r>
              <a:rPr lang="vi-VN" sz="2800" b="1" dirty="0" smtClean="0">
                <a:solidFill>
                  <a:srgbClr val="0070C0"/>
                </a:solidFill>
              </a:rPr>
              <a:t>.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Dấu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gạch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ngang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thứ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hai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</a:rPr>
              <a:t>? </a:t>
            </a:r>
            <a:r>
              <a:rPr lang="en-US" sz="2800" b="1" dirty="0" err="1" smtClean="0">
                <a:solidFill>
                  <a:srgbClr val="7030A0"/>
                </a:solidFill>
              </a:rPr>
              <a:t>Vì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sao</a:t>
            </a:r>
            <a:r>
              <a:rPr lang="en-US" sz="2800" b="1" dirty="0" smtClean="0">
                <a:solidFill>
                  <a:srgbClr val="7030A0"/>
                </a:solidFill>
              </a:rPr>
              <a:t>? =&gt; </a:t>
            </a:r>
            <a:r>
              <a:rPr lang="en-US" sz="2800" b="1" dirty="0" err="1" smtClean="0">
                <a:solidFill>
                  <a:srgbClr val="7030A0"/>
                </a:solidFill>
              </a:rPr>
              <a:t>liên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hệ</a:t>
            </a:r>
            <a:r>
              <a:rPr lang="en-US" sz="2800" b="1" dirty="0" smtClean="0">
                <a:solidFill>
                  <a:srgbClr val="7030A0"/>
                </a:solidFill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</a:rPr>
              <a:t>phần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ghi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nhớ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sgk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phù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hợp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</a:p>
          <a:p>
            <a:pPr algn="just">
              <a:defRPr/>
            </a:pPr>
            <a:endParaRPr lang="en-US" sz="2800" b="1" dirty="0" smtClean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sz="2800" b="1" u="sng" dirty="0" err="1" smtClean="0">
                <a:solidFill>
                  <a:srgbClr val="7030A0"/>
                </a:solidFill>
              </a:rPr>
              <a:t>Ghi</a:t>
            </a:r>
            <a:r>
              <a:rPr lang="en-US" sz="2800" b="1" u="sng" dirty="0" smtClean="0">
                <a:solidFill>
                  <a:srgbClr val="7030A0"/>
                </a:solidFill>
              </a:rPr>
              <a:t> </a:t>
            </a:r>
            <a:r>
              <a:rPr lang="en-US" sz="2800" b="1" u="sng" dirty="0" err="1" smtClean="0">
                <a:solidFill>
                  <a:srgbClr val="7030A0"/>
                </a:solidFill>
              </a:rPr>
              <a:t>nhớ</a:t>
            </a:r>
            <a:r>
              <a:rPr lang="en-US" sz="2800" b="1" u="sng" dirty="0" smtClean="0">
                <a:solidFill>
                  <a:srgbClr val="7030A0"/>
                </a:solidFill>
              </a:rPr>
              <a:t>: 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           </a:t>
            </a:r>
            <a:r>
              <a:rPr lang="vi-VN" sz="2800" dirty="0" smtClean="0">
                <a:solidFill>
                  <a:srgbClr val="FF0000"/>
                </a:solidFill>
              </a:rPr>
              <a:t>Dấu </a:t>
            </a:r>
            <a:r>
              <a:rPr lang="vi-VN" sz="2800" dirty="0">
                <a:solidFill>
                  <a:srgbClr val="FF0000"/>
                </a:solidFill>
              </a:rPr>
              <a:t>gạch ngang </a:t>
            </a:r>
            <a:r>
              <a:rPr lang="vi-VN" sz="2800" dirty="0"/>
              <a:t>có thể được dùng để</a:t>
            </a:r>
            <a:r>
              <a:rPr lang="vi-VN" sz="2800" dirty="0">
                <a:solidFill>
                  <a:srgbClr val="0070C0"/>
                </a:solidFill>
              </a:rPr>
              <a:t> đánh dấu bộ phận chú thích</a:t>
            </a:r>
            <a:r>
              <a:rPr lang="vi-VN" sz="2800" dirty="0"/>
              <a:t> hoặc </a:t>
            </a:r>
            <a:r>
              <a:rPr lang="vi-VN" sz="2800" dirty="0">
                <a:solidFill>
                  <a:srgbClr val="0070C0"/>
                </a:solidFill>
              </a:rPr>
              <a:t>giải thích trong câu</a:t>
            </a:r>
            <a:r>
              <a:rPr lang="vi-VN" sz="2800" dirty="0"/>
              <a:t>. </a:t>
            </a:r>
            <a:endParaRPr lang="en-US" sz="2800" dirty="0"/>
          </a:p>
          <a:p>
            <a:pPr algn="just"/>
            <a:r>
              <a:rPr lang="en-US" sz="2800" dirty="0" smtClean="0"/>
              <a:t>          </a:t>
            </a:r>
            <a:r>
              <a:rPr lang="vi-VN" sz="2800" dirty="0" smtClean="0"/>
              <a:t>Khi </a:t>
            </a:r>
            <a:r>
              <a:rPr lang="vi-VN" sz="2800" dirty="0"/>
              <a:t>đánh dấu bộ phận chú thích hoặc giải thích, dấu gạch ngang được </a:t>
            </a:r>
            <a:r>
              <a:rPr lang="vi-VN" sz="2800" u="sng" dirty="0">
                <a:solidFill>
                  <a:srgbClr val="FF0000"/>
                </a:solidFill>
              </a:rPr>
              <a:t>đặt giữa </a:t>
            </a:r>
            <a:r>
              <a:rPr lang="vi-VN" sz="2800" dirty="0"/>
              <a:t>bộ phận đó với bộ phận được chú thích, giải thích</a:t>
            </a:r>
            <a:r>
              <a:rPr lang="vi-VN" sz="2800" dirty="0" smtClean="0"/>
              <a:t>.</a:t>
            </a:r>
            <a:endParaRPr lang="en-US" sz="2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42900" y="5196185"/>
            <a:ext cx="11396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/>
              <a:t>VD: </a:t>
            </a:r>
            <a:r>
              <a:rPr lang="en-US" sz="2800" b="1" dirty="0" err="1">
                <a:solidFill>
                  <a:srgbClr val="7030A0"/>
                </a:solidFill>
              </a:rPr>
              <a:t>Hà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Nội</a:t>
            </a:r>
            <a:r>
              <a:rPr lang="en-US" sz="2800" b="1" dirty="0">
                <a:solidFill>
                  <a:srgbClr val="7030A0"/>
                </a:solidFill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thủ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đô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của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Việt</a:t>
            </a:r>
            <a:r>
              <a:rPr lang="en-US" sz="2800" b="1" dirty="0">
                <a:solidFill>
                  <a:srgbClr val="7030A0"/>
                </a:solidFill>
              </a:rPr>
              <a:t> Nam.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7030A0"/>
                </a:solidFill>
              </a:rPr>
              <a:t>        </a:t>
            </a:r>
            <a:r>
              <a:rPr lang="en-US" sz="2800" b="1" dirty="0" err="1">
                <a:solidFill>
                  <a:srgbClr val="7030A0"/>
                </a:solidFill>
              </a:rPr>
              <a:t>Hà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Nội</a:t>
            </a:r>
            <a:r>
              <a:rPr lang="en-US" sz="2800" b="1" dirty="0">
                <a:solidFill>
                  <a:srgbClr val="7030A0"/>
                </a:solidFill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</a:rPr>
              <a:t>thủ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đô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của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Việt</a:t>
            </a:r>
            <a:r>
              <a:rPr lang="en-US" sz="2800" b="1" dirty="0">
                <a:solidFill>
                  <a:srgbClr val="7030A0"/>
                </a:solidFill>
              </a:rPr>
              <a:t> Nam –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một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điểm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đến</a:t>
            </a:r>
            <a:r>
              <a:rPr lang="en-US" sz="2800" b="1" dirty="0">
                <a:solidFill>
                  <a:srgbClr val="7030A0"/>
                </a:solidFill>
              </a:rPr>
              <a:t> du </a:t>
            </a:r>
            <a:r>
              <a:rPr lang="en-US" sz="2800" b="1" dirty="0" err="1">
                <a:solidFill>
                  <a:srgbClr val="7030A0"/>
                </a:solidFill>
              </a:rPr>
              <a:t>lịch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hấp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dẫn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0131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228600"/>
            <a:ext cx="11593867" cy="62436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926" y="3753147"/>
            <a:ext cx="10887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Chuyến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Hà Nội – Sài Gòn khởi hành lúc 20 giờ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5377" y="1588341"/>
            <a:ext cx="898019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2513" y="1688741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49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100014"/>
            <a:ext cx="11593867" cy="66151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21088" y="359033"/>
            <a:ext cx="8980200" cy="2247042"/>
            <a:chOff x="1335375" y="801951"/>
            <a:chExt cx="8980200" cy="2247042"/>
          </a:xfrm>
        </p:grpSpPr>
        <p:sp>
          <p:nvSpPr>
            <p:cNvPr id="5" name="TextBox 4"/>
            <p:cNvSpPr txBox="1"/>
            <p:nvPr/>
          </p:nvSpPr>
          <p:spPr>
            <a:xfrm>
              <a:off x="1335377" y="801951"/>
              <a:ext cx="8980198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5377" y="2402662"/>
              <a:ext cx="8980198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5377" y="1588341"/>
              <a:ext cx="8980198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35376" y="1702645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35375" y="85883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35375" y="247455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00124" y="3046903"/>
            <a:ext cx="1060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00B050"/>
                </a:solidFill>
              </a:rPr>
              <a:t>b. </a:t>
            </a:r>
            <a:r>
              <a:rPr lang="vi-VN" sz="2800" b="1" dirty="0" smtClean="0">
                <a:solidFill>
                  <a:srgbClr val="00B050"/>
                </a:solidFill>
              </a:rPr>
              <a:t>Chạy </a:t>
            </a:r>
            <a:r>
              <a:rPr lang="vi-VN" sz="2800" b="1" dirty="0">
                <a:solidFill>
                  <a:srgbClr val="00B050"/>
                </a:solidFill>
              </a:rPr>
              <a:t>khắp rừng thấm mệt, nai muốn nghỉ ngơi một chút. 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Nó nằm  xuống bãi cỏ rồi nhờ thỏ: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– Nửa giờ nữa, chú làm ơn đánh thức anh dậy nhé!</a:t>
            </a:r>
            <a:endParaRPr lang="en-US" sz="2800" b="1" dirty="0">
              <a:solidFill>
                <a:srgbClr val="00B050"/>
              </a:solidFill>
            </a:endParaRP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Thỏ mừng rối rít: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– Anh cứ ngủ đi! Ngủ đi! Thế nào em cũng đánh thức 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anh dậy đúng giờ!</a:t>
            </a:r>
          </a:p>
          <a:p>
            <a:pPr lvl="0" algn="just"/>
            <a:r>
              <a:rPr lang="en-US" sz="2800" b="1" dirty="0">
                <a:solidFill>
                  <a:prstClr val="black"/>
                </a:solidFill>
              </a:rPr>
              <a:t>			</a:t>
            </a:r>
            <a:r>
              <a:rPr lang="vi-VN" sz="2800" b="1" dirty="0">
                <a:solidFill>
                  <a:prstClr val="black"/>
                </a:solidFill>
              </a:rPr>
              <a:t>    </a:t>
            </a:r>
            <a:r>
              <a:rPr lang="vi-VN" sz="2800" b="1" i="1" dirty="0">
                <a:solidFill>
                  <a:prstClr val="black"/>
                </a:solidFill>
              </a:rPr>
              <a:t>Theo Truyện ngụ ngôn chọn lọc</a:t>
            </a:r>
            <a:endParaRPr lang="vi-VN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0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228600"/>
            <a:ext cx="11593867" cy="62436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0124" y="3046903"/>
            <a:ext cx="1060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00B050"/>
                </a:solidFill>
              </a:rPr>
              <a:t>b. </a:t>
            </a:r>
            <a:r>
              <a:rPr lang="vi-VN" sz="2800" b="1" dirty="0" smtClean="0">
                <a:solidFill>
                  <a:srgbClr val="00B050"/>
                </a:solidFill>
              </a:rPr>
              <a:t>Chạy </a:t>
            </a:r>
            <a:r>
              <a:rPr lang="vi-VN" sz="2800" b="1" dirty="0">
                <a:solidFill>
                  <a:srgbClr val="00B050"/>
                </a:solidFill>
              </a:rPr>
              <a:t>khắp rừng thấm mệt, nai muốn nghỉ ngơi một chút. 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Nó nằm  xuống bãi cỏ rồi nhờ thỏ: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– Nửa giờ nữa, chú làm ơn đánh thức anh dậy nhé!</a:t>
            </a:r>
            <a:endParaRPr lang="en-US" sz="2800" b="1" dirty="0">
              <a:solidFill>
                <a:srgbClr val="00B050"/>
              </a:solidFill>
            </a:endParaRP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Thỏ mừng rối rít: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– Anh cứ ngủ đi! Ngủ đi! Thế nào em cũng đánh thức 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</a:rPr>
              <a:t>anh dậy đúng giờ!</a:t>
            </a:r>
          </a:p>
          <a:p>
            <a:pPr lvl="0" algn="just"/>
            <a:r>
              <a:rPr lang="en-US" sz="2800" b="1" dirty="0">
                <a:solidFill>
                  <a:prstClr val="black"/>
                </a:solidFill>
              </a:rPr>
              <a:t>			</a:t>
            </a:r>
            <a:r>
              <a:rPr lang="vi-VN" sz="2800" b="1" dirty="0">
                <a:solidFill>
                  <a:prstClr val="black"/>
                </a:solidFill>
              </a:rPr>
              <a:t>    </a:t>
            </a:r>
            <a:r>
              <a:rPr lang="vi-VN" sz="2800" b="1" i="1" dirty="0">
                <a:solidFill>
                  <a:prstClr val="black"/>
                </a:solidFill>
              </a:rPr>
              <a:t>Theo Truyện ngụ ngôn chọn lọc</a:t>
            </a:r>
            <a:endParaRPr lang="vi-VN" sz="3200" b="1" i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2515" y="1702574"/>
            <a:ext cx="898019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2513" y="1774469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20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228600"/>
            <a:ext cx="11593867" cy="62436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21088" y="530489"/>
            <a:ext cx="8980200" cy="2247042"/>
            <a:chOff x="1335375" y="801951"/>
            <a:chExt cx="8980200" cy="2247042"/>
          </a:xfrm>
        </p:grpSpPr>
        <p:sp>
          <p:nvSpPr>
            <p:cNvPr id="5" name="TextBox 4"/>
            <p:cNvSpPr txBox="1"/>
            <p:nvPr/>
          </p:nvSpPr>
          <p:spPr>
            <a:xfrm>
              <a:off x="1335377" y="801951"/>
              <a:ext cx="8980198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5377" y="2402662"/>
              <a:ext cx="8980198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5377" y="1588341"/>
              <a:ext cx="8980198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35376" y="1702645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35375" y="85883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35375" y="2474557"/>
              <a:ext cx="521999" cy="5640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>
              <a:outerShdw blurRad="50800" dist="50800" dir="5400000" sx="98000" sy="98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3458" y="3068593"/>
            <a:ext cx="106013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 của bạn Tùng có nhiều ưu điểm: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Bố cục rõ ràng;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Các ý được sắp xếp hợp lí;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Dùng nhiều từ ngữ gợi tả;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Sử dụng hình ảnh so sánh, nhân hoá thú vị.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</a:rPr>
              <a:t>				</a:t>
            </a:r>
            <a:r>
              <a:rPr lang="en-US" sz="3600" dirty="0" smtClean="0">
                <a:solidFill>
                  <a:prstClr val="black"/>
                </a:solidFill>
              </a:rPr>
              <a:t>                     </a:t>
            </a:r>
            <a:r>
              <a:rPr lang="vi-VN" sz="3600" i="1" dirty="0" smtClean="0">
                <a:solidFill>
                  <a:prstClr val="black"/>
                </a:solidFill>
              </a:rPr>
              <a:t>Theo </a:t>
            </a:r>
            <a:r>
              <a:rPr lang="vi-VN" sz="3600" i="1" dirty="0">
                <a:solidFill>
                  <a:prstClr val="black"/>
                </a:solidFill>
              </a:rPr>
              <a:t>Mai Hương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50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241275"/>
            <a:ext cx="11593867" cy="6243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1090" y="530489"/>
            <a:ext cx="898019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21088" y="587375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39196" y="2839993"/>
            <a:ext cx="106013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 của bạn Tùng có nhiều ưu điểm: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Bố cục rõ ràng;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Các ý được sắp xếp hợp lí;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Dùng nhiều từ ngữ gợi tả;</a:t>
            </a:r>
          </a:p>
          <a:p>
            <a:pPr lvl="0" algn="just"/>
            <a:r>
              <a:rPr 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Sử dụng hình ảnh so sánh, nhân hoá thú vị.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</a:rPr>
              <a:t>				</a:t>
            </a:r>
            <a:r>
              <a:rPr lang="en-US" sz="3600" dirty="0" smtClean="0">
                <a:solidFill>
                  <a:prstClr val="black"/>
                </a:solidFill>
              </a:rPr>
              <a:t>                     </a:t>
            </a:r>
            <a:r>
              <a:rPr lang="vi-VN" sz="3600" i="1" dirty="0" smtClean="0">
                <a:solidFill>
                  <a:prstClr val="black"/>
                </a:solidFill>
              </a:rPr>
              <a:t>Theo </a:t>
            </a:r>
            <a:r>
              <a:rPr lang="vi-VN" sz="3600" i="1" dirty="0">
                <a:solidFill>
                  <a:prstClr val="black"/>
                </a:solidFill>
              </a:rPr>
              <a:t>Mai Hương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84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3" y="922438"/>
            <a:ext cx="9944100" cy="48354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E7D8E1-BFA6-9951-A92C-3EFF46E9BA1D}"/>
              </a:ext>
            </a:extLst>
          </p:cNvPr>
          <p:cNvSpPr/>
          <p:nvPr/>
        </p:nvSpPr>
        <p:spPr>
          <a:xfrm>
            <a:off x="1956271" y="1645273"/>
            <a:ext cx="830868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lang="en-US" sz="44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06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241275"/>
            <a:ext cx="11593867" cy="6243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99" y="365861"/>
            <a:ext cx="106870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   </a:t>
            </a:r>
            <a:r>
              <a:rPr lang="vi-VN" sz="4400" b="1" dirty="0" smtClean="0">
                <a:solidFill>
                  <a:srgbClr val="0070C0"/>
                </a:solidFill>
                <a:latin typeface="+mj-lt"/>
              </a:rPr>
              <a:t>Ở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nhà, mọi người thường gọi Đổng Trọng Nghĩa là Ja Aok – tên một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chàng dũng sĩ trong truyện cổ tích Chăm – với ước mong cậu luôn khoẻ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+mj-lt"/>
              </a:rPr>
              <a:t>mạnh, thông minh và tốt bụng.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3600" b="1" i="1" dirty="0">
                <a:latin typeface="+mj-lt"/>
              </a:rPr>
              <a:t>								</a:t>
            </a:r>
            <a:r>
              <a:rPr lang="vi-VN" sz="3200" b="1" i="1" dirty="0">
                <a:latin typeface="+mj-lt"/>
              </a:rPr>
              <a:t>Trọng Nhân</a:t>
            </a:r>
            <a:endParaRPr lang="en-US" sz="3200" b="1" i="1" dirty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90112" y="1223361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21850" y="1899919"/>
            <a:ext cx="521999" cy="564095"/>
          </a:xfrm>
          <a:prstGeom prst="ellipse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50800" dir="5400000" sx="98000" sy="98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8604" y="4390830"/>
            <a:ext cx="1173004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57863" y="1681337"/>
            <a:ext cx="5729287" cy="28576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92486" y="2378345"/>
            <a:ext cx="6329364" cy="0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88700" y="5407093"/>
            <a:ext cx="99984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0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2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1594</Words>
  <Application>Microsoft Office PowerPoint</Application>
  <PresentationFormat>Widescreen</PresentationFormat>
  <Paragraphs>141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Coiny</vt:lpstr>
      <vt:lpstr>等线</vt:lpstr>
      <vt:lpstr>Times New Roman</vt:lpstr>
      <vt:lpstr>字魂105号-简雅黑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30</cp:revision>
  <dcterms:created xsi:type="dcterms:W3CDTF">2025-03-11T11:47:06Z</dcterms:created>
  <dcterms:modified xsi:type="dcterms:W3CDTF">2025-03-12T09:33:53Z</dcterms:modified>
</cp:coreProperties>
</file>