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</p:sldMasterIdLst>
  <p:notesMasterIdLst>
    <p:notesMasterId r:id="rId16"/>
  </p:notesMasterIdLst>
  <p:sldIdLst>
    <p:sldId id="256" r:id="rId3"/>
    <p:sldId id="288" r:id="rId4"/>
    <p:sldId id="277" r:id="rId5"/>
    <p:sldId id="278" r:id="rId6"/>
    <p:sldId id="280" r:id="rId7"/>
    <p:sldId id="281" r:id="rId8"/>
    <p:sldId id="282" r:id="rId9"/>
    <p:sldId id="283" r:id="rId10"/>
    <p:sldId id="276" r:id="rId11"/>
    <p:sldId id="284" r:id="rId12"/>
    <p:sldId id="285" r:id="rId13"/>
    <p:sldId id="286" r:id="rId14"/>
    <p:sldId id="287" r:id="rId15"/>
  </p:sldIdLst>
  <p:sldSz cx="12192000" cy="6858000"/>
  <p:notesSz cx="6858000" cy="9144000"/>
  <p:embeddedFontLst>
    <p:embeddedFont>
      <p:font typeface="Ribeye" panose="020B060402020202020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lack" panose="02000000000000000000" pitchFamily="2" charset="0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PHJzw68ApuqoEdOrjau0iaI6Y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51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GV cho HS thực hành phép tính. GV có thể gợi ý HS làm thế nào để sử dụng dụng cụ được nhiều lần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1" name="Google Shape;84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8" name="Google Shape;84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hướng dẫn HS đánh giá theo từng tiêu chí bằng hình dán. Có thể tặng thêm hình dán cho điểm sáng tạo, làm nhanh, đẹp</a:t>
            </a:r>
            <a:endParaRPr/>
          </a:p>
        </p:txBody>
      </p:sp>
      <p:sp>
        <p:nvSpPr>
          <p:cNvPr id="849" name="Google Shape;84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2" name="Google Shape;86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Trong quá trình dạy học, GV thường xuyên khuyến khích HS bằng các câu khen khi HS trả lời đúng</a:t>
            </a:r>
            <a:endParaRPr/>
          </a:p>
        </p:txBody>
      </p:sp>
      <p:sp>
        <p:nvSpPr>
          <p:cNvPr id="863" name="Google Shape;86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GV nêu ra tiêu chí sản phẩm, </a:t>
            </a:r>
            <a:r>
              <a:rPr lang="en-US"/>
              <a:t>khuyến khích HS thảo luận, đưa ra những ý tưởng sáng tạo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9" name="Google Shape;68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HS thảo luận thống nhất ý tưởng để thực hiện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2" name="Google Shape;70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yêu cầu nhóm HS kiểm tra lại các nguyên, vật liệu của nhóm theo phiếu học tập, nếu có khác thì bổ sung vào phiếu</a:t>
            </a:r>
            <a:endParaRPr/>
          </a:p>
        </p:txBody>
      </p:sp>
      <p:sp>
        <p:nvSpPr>
          <p:cNvPr id="768" name="Google Shape;76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0" name="Google Shape;78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GV hướng dẫn HS thực hiện vẽ hình trên giấy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1" name="Google Shape;78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GV hướng dẫn HS thực hiện, khuyến khích HS sáng tạo nhiều hình khác khau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2" name="Google Shape;79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GV hướng dẫn HS thực hiện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1" name="Google Shape;80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Google Shape;80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GV cho HS kiểm tra sản phẩm so với tiêu chí để điều chỉnh, hoàn thiện sản phẩm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0" name="Google Shape;81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6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6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" name="Google Shape;211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6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228" y="1326933"/>
            <a:ext cx="7558640" cy="508726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"/>
          <p:cNvSpPr txBox="1"/>
          <p:nvPr/>
        </p:nvSpPr>
        <p:spPr>
          <a:xfrm>
            <a:off x="2354473" y="286919"/>
            <a:ext cx="23941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Roboto Black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BÀI 13</a:t>
            </a:r>
            <a:endParaRPr/>
          </a:p>
        </p:txBody>
      </p:sp>
      <p:sp>
        <p:nvSpPr>
          <p:cNvPr id="240" name="Google Shape;240;p1"/>
          <p:cNvSpPr txBox="1"/>
          <p:nvPr/>
        </p:nvSpPr>
        <p:spPr>
          <a:xfrm>
            <a:off x="560306" y="1189536"/>
            <a:ext cx="4503829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Ribeye"/>
                <a:ea typeface="Ribeye"/>
                <a:cs typeface="Ribeye"/>
                <a:sym typeface="Ribeye"/>
              </a:rPr>
              <a:t>MÔ HÌNH TÍNH DỌC</a:t>
            </a:r>
            <a:endParaRPr sz="6000" b="1" i="0" u="none" strike="noStrike" cap="none">
              <a:solidFill>
                <a:srgbClr val="00206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grpSp>
        <p:nvGrpSpPr>
          <p:cNvPr id="241" name="Google Shape;241;p1"/>
          <p:cNvGrpSpPr/>
          <p:nvPr/>
        </p:nvGrpSpPr>
        <p:grpSpPr>
          <a:xfrm>
            <a:off x="3969524" y="5623664"/>
            <a:ext cx="1094611" cy="1099303"/>
            <a:chOff x="6678203" y="4838102"/>
            <a:chExt cx="1094611" cy="1099303"/>
          </a:xfrm>
        </p:grpSpPr>
        <p:sp>
          <p:nvSpPr>
            <p:cNvPr id="242" name="Google Shape;242;p1"/>
            <p:cNvSpPr/>
            <p:nvPr/>
          </p:nvSpPr>
          <p:spPr>
            <a:xfrm>
              <a:off x="6678203" y="4838102"/>
              <a:ext cx="1011424" cy="1099303"/>
            </a:xfrm>
            <a:custGeom>
              <a:avLst/>
              <a:gdLst/>
              <a:ahLst/>
              <a:cxnLst/>
              <a:rect l="l" t="t" r="r" b="b"/>
              <a:pathLst>
                <a:path w="1011424" h="1099303" extrusionOk="0">
                  <a:moveTo>
                    <a:pt x="0" y="558109"/>
                  </a:moveTo>
                  <a:cubicBezTo>
                    <a:pt x="0" y="278812"/>
                    <a:pt x="168663" y="254527"/>
                    <a:pt x="505712" y="52397"/>
                  </a:cubicBezTo>
                  <a:cubicBezTo>
                    <a:pt x="842761" y="-149733"/>
                    <a:pt x="1011424" y="278812"/>
                    <a:pt x="1011424" y="558109"/>
                  </a:cubicBezTo>
                  <a:cubicBezTo>
                    <a:pt x="1011424" y="837406"/>
                    <a:pt x="823510" y="909817"/>
                    <a:pt x="505712" y="1063821"/>
                  </a:cubicBezTo>
                  <a:cubicBezTo>
                    <a:pt x="187914" y="1217825"/>
                    <a:pt x="0" y="837406"/>
                    <a:pt x="0" y="5581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 txBox="1"/>
            <p:nvPr/>
          </p:nvSpPr>
          <p:spPr>
            <a:xfrm>
              <a:off x="6714724" y="5165377"/>
              <a:ext cx="10580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Roboto Black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Tiết 1</a:t>
              </a:r>
              <a:endParaRPr/>
            </a:p>
          </p:txBody>
        </p:sp>
      </p:grpSp>
      <p:pic>
        <p:nvPicPr>
          <p:cNvPr id="244" name="Google Shape;24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17791" cy="97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3046" y="3712828"/>
            <a:ext cx="14097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2836" y="375495"/>
            <a:ext cx="6191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67602" y="292068"/>
            <a:ext cx="100965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3189" y="4408153"/>
            <a:ext cx="10858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52727" y="1871957"/>
            <a:ext cx="86677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38415" y="3394317"/>
            <a:ext cx="9334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19502" y="375497"/>
            <a:ext cx="9239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9"/>
          <p:cNvSpPr/>
          <p:nvPr/>
        </p:nvSpPr>
        <p:spPr>
          <a:xfrm>
            <a:off x="1375760" y="1574433"/>
            <a:ext cx="4104471" cy="4674741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9"/>
          <p:cNvSpPr/>
          <p:nvPr/>
        </p:nvSpPr>
        <p:spPr>
          <a:xfrm>
            <a:off x="6551404" y="1574434"/>
            <a:ext cx="4104471" cy="4674741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9"/>
          <p:cNvSpPr txBox="1"/>
          <p:nvPr/>
        </p:nvSpPr>
        <p:spPr>
          <a:xfrm>
            <a:off x="2345074" y="363999"/>
            <a:ext cx="67483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 Black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KIỂM TRA VÀ ĐIỀU CHỈNH </a:t>
            </a:r>
            <a:endParaRPr/>
          </a:p>
        </p:txBody>
      </p:sp>
      <p:sp>
        <p:nvSpPr>
          <p:cNvPr id="815" name="Google Shape;815;p29"/>
          <p:cNvSpPr txBox="1"/>
          <p:nvPr/>
        </p:nvSpPr>
        <p:spPr>
          <a:xfrm>
            <a:off x="6897035" y="1770669"/>
            <a:ext cx="36352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TIÊU CHÍ SẢN PHẨM</a:t>
            </a:r>
            <a:endParaRPr sz="2400" b="1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p29"/>
          <p:cNvSpPr txBox="1"/>
          <p:nvPr/>
        </p:nvSpPr>
        <p:spPr>
          <a:xfrm>
            <a:off x="6746329" y="2548173"/>
            <a:ext cx="36778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Có 6 ô để viết phép tính theo cột dọc.</a:t>
            </a:r>
            <a:endParaRPr/>
          </a:p>
        </p:txBody>
      </p:sp>
      <p:sp>
        <p:nvSpPr>
          <p:cNvPr id="817" name="Google Shape;817;p29"/>
          <p:cNvSpPr txBox="1"/>
          <p:nvPr/>
        </p:nvSpPr>
        <p:spPr>
          <a:xfrm>
            <a:off x="6746328" y="3379170"/>
            <a:ext cx="39095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Có 1 cái thang ghi số từ 1 đến 9.</a:t>
            </a:r>
            <a:endParaRPr/>
          </a:p>
        </p:txBody>
      </p:sp>
      <p:sp>
        <p:nvSpPr>
          <p:cNvPr id="818" name="Google Shape;818;p29"/>
          <p:cNvSpPr txBox="1"/>
          <p:nvPr/>
        </p:nvSpPr>
        <p:spPr>
          <a:xfrm>
            <a:off x="6746328" y="4260174"/>
            <a:ext cx="367783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Trang trí đẹp, sáng tạo, sử dụng được nhiều lần.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9" name="Google Shape;819;p29"/>
          <p:cNvGrpSpPr/>
          <p:nvPr/>
        </p:nvGrpSpPr>
        <p:grpSpPr>
          <a:xfrm>
            <a:off x="1700486" y="2066895"/>
            <a:ext cx="3779745" cy="3669572"/>
            <a:chOff x="1193478" y="2359872"/>
            <a:chExt cx="3779745" cy="3669572"/>
          </a:xfrm>
        </p:grpSpPr>
        <p:sp>
          <p:nvSpPr>
            <p:cNvPr id="820" name="Google Shape;820;p29"/>
            <p:cNvSpPr/>
            <p:nvPr/>
          </p:nvSpPr>
          <p:spPr>
            <a:xfrm rot="-5400000">
              <a:off x="1378350" y="5187619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9"/>
            <p:cNvSpPr/>
            <p:nvPr/>
          </p:nvSpPr>
          <p:spPr>
            <a:xfrm rot="-5400000">
              <a:off x="1378351" y="5437876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9"/>
            <p:cNvSpPr/>
            <p:nvPr/>
          </p:nvSpPr>
          <p:spPr>
            <a:xfrm rot="-5400000">
              <a:off x="1392660" y="5688133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 rot="-5400000">
              <a:off x="2048881" y="5187618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9"/>
            <p:cNvSpPr/>
            <p:nvPr/>
          </p:nvSpPr>
          <p:spPr>
            <a:xfrm rot="-5400000">
              <a:off x="2048882" y="5437875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9"/>
            <p:cNvSpPr/>
            <p:nvPr/>
          </p:nvSpPr>
          <p:spPr>
            <a:xfrm rot="-5400000">
              <a:off x="2063191" y="5688132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6" name="Google Shape;826;p29"/>
            <p:cNvGrpSpPr/>
            <p:nvPr/>
          </p:nvGrpSpPr>
          <p:grpSpPr>
            <a:xfrm>
              <a:off x="1193478" y="2359872"/>
              <a:ext cx="3415846" cy="3661709"/>
              <a:chOff x="2240013" y="2660633"/>
              <a:chExt cx="3624474" cy="3932673"/>
            </a:xfrm>
          </p:grpSpPr>
          <p:pic>
            <p:nvPicPr>
              <p:cNvPr id="827" name="Google Shape;827;p29"/>
              <p:cNvPicPr preferRelativeResize="0"/>
              <p:nvPr/>
            </p:nvPicPr>
            <p:blipFill rotWithShape="1">
              <a:blip r:embed="rId3">
                <a:alphaModFix/>
              </a:blip>
              <a:srcRect l="31463"/>
              <a:stretch/>
            </p:blipFill>
            <p:spPr>
              <a:xfrm>
                <a:off x="2240013" y="2660633"/>
                <a:ext cx="3624474" cy="39326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</p:pic>
          <p:sp>
            <p:nvSpPr>
              <p:cNvPr id="828" name="Google Shape;828;p29"/>
              <p:cNvSpPr/>
              <p:nvPr/>
            </p:nvSpPr>
            <p:spPr>
              <a:xfrm>
                <a:off x="3232171" y="4862095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29"/>
              <p:cNvSpPr/>
              <p:nvPr/>
            </p:nvSpPr>
            <p:spPr>
              <a:xfrm>
                <a:off x="3232170" y="5190925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29"/>
              <p:cNvSpPr/>
              <p:nvPr/>
            </p:nvSpPr>
            <p:spPr>
              <a:xfrm>
                <a:off x="3232170" y="5510056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29"/>
              <p:cNvSpPr/>
              <p:nvPr/>
            </p:nvSpPr>
            <p:spPr>
              <a:xfrm>
                <a:off x="3749943" y="4839349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9"/>
              <p:cNvSpPr/>
              <p:nvPr/>
            </p:nvSpPr>
            <p:spPr>
              <a:xfrm>
                <a:off x="3749943" y="5168180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29"/>
              <p:cNvSpPr/>
              <p:nvPr/>
            </p:nvSpPr>
            <p:spPr>
              <a:xfrm>
                <a:off x="3749943" y="5487310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4" name="Google Shape;834;p29"/>
            <p:cNvSpPr/>
            <p:nvPr/>
          </p:nvSpPr>
          <p:spPr>
            <a:xfrm>
              <a:off x="3313820" y="2444330"/>
              <a:ext cx="1123567" cy="35097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5" name="Google Shape;835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01915" y="3450751"/>
              <a:ext cx="1285875" cy="2578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p29"/>
            <p:cNvPicPr preferRelativeResize="0"/>
            <p:nvPr/>
          </p:nvPicPr>
          <p:blipFill rotWithShape="1">
            <a:blip r:embed="rId4">
              <a:alphaModFix/>
            </a:blip>
            <a:srcRect b="58349"/>
            <a:stretch/>
          </p:blipFill>
          <p:spPr>
            <a:xfrm>
              <a:off x="3202666" y="2471473"/>
              <a:ext cx="1285875" cy="1073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7" name="Google Shape;837;p29"/>
            <p:cNvSpPr txBox="1"/>
            <p:nvPr/>
          </p:nvSpPr>
          <p:spPr>
            <a:xfrm>
              <a:off x="3852607" y="2482566"/>
              <a:ext cx="1120616" cy="3416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Roboto"/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Roboto"/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Roboto"/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Roboto"/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Roboto"/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Roboto"/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Roboto"/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Roboto"/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Roboto"/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24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0"/>
          <p:cNvSpPr txBox="1"/>
          <p:nvPr/>
        </p:nvSpPr>
        <p:spPr>
          <a:xfrm>
            <a:off x="2345074" y="363999"/>
            <a:ext cx="67483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 Black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SỬ DỤNG SẢN PHẨM</a:t>
            </a:r>
            <a:endParaRPr/>
          </a:p>
        </p:txBody>
      </p:sp>
      <p:sp>
        <p:nvSpPr>
          <p:cNvPr id="844" name="Google Shape;844;p30"/>
          <p:cNvSpPr txBox="1"/>
          <p:nvPr/>
        </p:nvSpPr>
        <p:spPr>
          <a:xfrm>
            <a:off x="1728851" y="1036642"/>
            <a:ext cx="81131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Sử dụng mô hình tính dọc để tìm kết quả các phép tính</a:t>
            </a:r>
            <a:endParaRPr/>
          </a:p>
        </p:txBody>
      </p:sp>
      <p:pic>
        <p:nvPicPr>
          <p:cNvPr id="845" name="Google Shape;84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1767" y="1498307"/>
            <a:ext cx="6774049" cy="508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285" y="1348186"/>
            <a:ext cx="8469234" cy="52697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852" name="Google Shape;852;p31"/>
          <p:cNvSpPr txBox="1"/>
          <p:nvPr/>
        </p:nvSpPr>
        <p:spPr>
          <a:xfrm>
            <a:off x="6581462" y="1417430"/>
            <a:ext cx="25457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oboto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Thực hiện đánh giá bằng hình dán</a:t>
            </a:r>
            <a:endParaRPr sz="2800" b="1" i="0" u="none" strike="noStrike" cap="none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3" name="Google Shape;853;p31"/>
          <p:cNvPicPr preferRelativeResize="0"/>
          <p:nvPr/>
        </p:nvPicPr>
        <p:blipFill rotWithShape="1">
          <a:blip r:embed="rId4">
            <a:alphaModFix/>
          </a:blip>
          <a:srcRect l="6826" t="7035" r="5653" b="3542"/>
          <a:stretch/>
        </p:blipFill>
        <p:spPr>
          <a:xfrm>
            <a:off x="6294787" y="3439857"/>
            <a:ext cx="868595" cy="8685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54" name="Google Shape;854;p31"/>
          <p:cNvPicPr preferRelativeResize="0"/>
          <p:nvPr/>
        </p:nvPicPr>
        <p:blipFill rotWithShape="1">
          <a:blip r:embed="rId5">
            <a:alphaModFix/>
          </a:blip>
          <a:srcRect l="9571" t="6413" r="10419" b="6659"/>
          <a:stretch/>
        </p:blipFill>
        <p:spPr>
          <a:xfrm>
            <a:off x="7429856" y="4474492"/>
            <a:ext cx="848933" cy="84893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55" name="Google Shape;855;p31"/>
          <p:cNvPicPr preferRelativeResize="0"/>
          <p:nvPr/>
        </p:nvPicPr>
        <p:blipFill rotWithShape="1">
          <a:blip r:embed="rId6">
            <a:alphaModFix/>
          </a:blip>
          <a:srcRect l="5642" t="6399" r="6278" b="6896"/>
          <a:stretch/>
        </p:blipFill>
        <p:spPr>
          <a:xfrm>
            <a:off x="8687786" y="5395672"/>
            <a:ext cx="878797" cy="878797"/>
          </a:xfrm>
          <a:prstGeom prst="ellipse">
            <a:avLst/>
          </a:prstGeom>
          <a:noFill/>
          <a:ln>
            <a:noFill/>
          </a:ln>
        </p:spPr>
      </p:pic>
      <p:sp>
        <p:nvSpPr>
          <p:cNvPr id="856" name="Google Shape;856;p31"/>
          <p:cNvSpPr txBox="1"/>
          <p:nvPr/>
        </p:nvSpPr>
        <p:spPr>
          <a:xfrm>
            <a:off x="3644929" y="414699"/>
            <a:ext cx="46565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 Black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ĐÁNH GIÁ SẢN PHẨM</a:t>
            </a:r>
            <a:endParaRPr sz="3200" b="1" i="0" u="none" strike="noStrike" cap="none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57" name="Google Shape;857;p31"/>
          <p:cNvSpPr txBox="1"/>
          <p:nvPr/>
        </p:nvSpPr>
        <p:spPr>
          <a:xfrm>
            <a:off x="2916650" y="3520779"/>
            <a:ext cx="305657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Roboto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Mô hình có 6 ô để viết phép tính theo cột dọc</a:t>
            </a:r>
            <a:endParaRPr sz="2000" b="1" i="0" u="none" strike="noStrike" cap="non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31"/>
          <p:cNvSpPr txBox="1"/>
          <p:nvPr/>
        </p:nvSpPr>
        <p:spPr>
          <a:xfrm>
            <a:off x="2916649" y="4601080"/>
            <a:ext cx="305657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Roboto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Có 1 cái thang ghi số từ 1 đến 9</a:t>
            </a:r>
            <a:endParaRPr sz="20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31"/>
          <p:cNvSpPr txBox="1"/>
          <p:nvPr/>
        </p:nvSpPr>
        <p:spPr>
          <a:xfrm>
            <a:off x="2798334" y="5509260"/>
            <a:ext cx="35128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Roboto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Trang trí đẹp, sáng tạo, sử dụng được nhiều lần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4602" y="3430402"/>
            <a:ext cx="1315971" cy="2156169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32"/>
          <p:cNvSpPr txBox="1"/>
          <p:nvPr/>
        </p:nvSpPr>
        <p:spPr>
          <a:xfrm>
            <a:off x="2811000" y="2451457"/>
            <a:ext cx="58561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Roboto Black"/>
              <a:buNone/>
            </a:pPr>
            <a:r>
              <a:rPr lang="en-US" sz="4800" b="1" i="0" u="none" strike="noStrike" cap="none">
                <a:solidFill>
                  <a:srgbClr val="00B050"/>
                </a:solidFill>
                <a:latin typeface="Roboto Black"/>
                <a:ea typeface="Roboto Black"/>
                <a:cs typeface="Roboto Black"/>
                <a:sym typeface="Roboto Black"/>
              </a:rPr>
              <a:t>TẠM BIỆT CÁC EM</a:t>
            </a:r>
            <a:endParaRPr sz="4800" b="1" i="0" u="none" strike="noStrike" cap="none">
              <a:solidFill>
                <a:srgbClr val="00B05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867" name="Google Shape;86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4234" y="3856616"/>
            <a:ext cx="3153529" cy="217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946"/>
            <a:ext cx="1417791" cy="979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17791" cy="9793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12520" y="2648942"/>
            <a:ext cx="564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KHỞI ĐỘNG TIẾT HỌC</a:t>
            </a:r>
          </a:p>
        </p:txBody>
      </p:sp>
    </p:spTree>
    <p:extLst>
      <p:ext uri="{BB962C8B-B14F-4D97-AF65-F5344CB8AC3E}">
        <p14:creationId xmlns:p14="http://schemas.microsoft.com/office/powerpoint/2010/main" val="3968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2"/>
          <p:cNvSpPr txBox="1"/>
          <p:nvPr/>
        </p:nvSpPr>
        <p:spPr>
          <a:xfrm>
            <a:off x="3231747" y="2236851"/>
            <a:ext cx="35035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 Black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TIÊU CHÍ SẢN PHẨM</a:t>
            </a:r>
            <a:endParaRPr sz="2400" b="1" i="0" u="none" strike="noStrike" cap="none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92" name="Google Shape;692;p22"/>
          <p:cNvSpPr txBox="1"/>
          <p:nvPr/>
        </p:nvSpPr>
        <p:spPr>
          <a:xfrm>
            <a:off x="3231747" y="2761886"/>
            <a:ext cx="56478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Có 6 ô để viết phép tính theo cột dọc.</a:t>
            </a:r>
            <a:endParaRPr/>
          </a:p>
        </p:txBody>
      </p:sp>
      <p:sp>
        <p:nvSpPr>
          <p:cNvPr id="693" name="Google Shape;693;p22"/>
          <p:cNvSpPr txBox="1"/>
          <p:nvPr/>
        </p:nvSpPr>
        <p:spPr>
          <a:xfrm>
            <a:off x="3231747" y="3423894"/>
            <a:ext cx="53446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Có 1 cái thang ghi số từ 1 đến 9.</a:t>
            </a:r>
            <a:endParaRPr/>
          </a:p>
        </p:txBody>
      </p:sp>
      <p:sp>
        <p:nvSpPr>
          <p:cNvPr id="694" name="Google Shape;694;p22"/>
          <p:cNvSpPr txBox="1"/>
          <p:nvPr/>
        </p:nvSpPr>
        <p:spPr>
          <a:xfrm>
            <a:off x="3231747" y="4012298"/>
            <a:ext cx="48725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Trang trí đẹp, sáng tạo, sử dụng được nhiều lần.</a:t>
            </a:r>
            <a:endParaRPr/>
          </a:p>
        </p:txBody>
      </p:sp>
      <p:pic>
        <p:nvPicPr>
          <p:cNvPr id="695" name="Google Shape;695;p22"/>
          <p:cNvPicPr preferRelativeResize="0"/>
          <p:nvPr/>
        </p:nvPicPr>
        <p:blipFill rotWithShape="1">
          <a:blip r:embed="rId3">
            <a:alphaModFix/>
          </a:blip>
          <a:srcRect l="5646" t="11095" r="10455" b="16796"/>
          <a:stretch/>
        </p:blipFill>
        <p:spPr>
          <a:xfrm rot="5833692">
            <a:off x="8488346" y="1967627"/>
            <a:ext cx="2800955" cy="20501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696" name="Google Shape;696;p22"/>
          <p:cNvPicPr preferRelativeResize="0"/>
          <p:nvPr/>
        </p:nvPicPr>
        <p:blipFill rotWithShape="1">
          <a:blip r:embed="rId4">
            <a:alphaModFix/>
          </a:blip>
          <a:srcRect l="3261" t="16370" r="4759" b="7082"/>
          <a:stretch/>
        </p:blipFill>
        <p:spPr>
          <a:xfrm rot="-5854384">
            <a:off x="330803" y="2298904"/>
            <a:ext cx="2858704" cy="19924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697" name="Google Shape;697;p22"/>
          <p:cNvSpPr txBox="1"/>
          <p:nvPr/>
        </p:nvSpPr>
        <p:spPr>
          <a:xfrm>
            <a:off x="714458" y="283941"/>
            <a:ext cx="108680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 Black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ĐỀ XUẤT Ý TƯỞNG VÀ CÁCH LÀM MÔ HÌNH TÍNH DỌC</a:t>
            </a:r>
            <a:endParaRPr/>
          </a:p>
        </p:txBody>
      </p:sp>
      <p:sp>
        <p:nvSpPr>
          <p:cNvPr id="698" name="Google Shape;698;p22"/>
          <p:cNvSpPr txBox="1"/>
          <p:nvPr/>
        </p:nvSpPr>
        <p:spPr>
          <a:xfrm>
            <a:off x="2722364" y="1253592"/>
            <a:ext cx="54702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Roboto"/>
              <a:buNone/>
            </a:pPr>
            <a:r>
              <a:rPr lang="en-US" sz="2400" b="1" i="0" u="none" strike="noStrike" cap="non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Thảo luận và chia sẻ ý tưởng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23"/>
          <p:cNvGrpSpPr/>
          <p:nvPr/>
        </p:nvGrpSpPr>
        <p:grpSpPr>
          <a:xfrm rot="369424">
            <a:off x="527256" y="2142293"/>
            <a:ext cx="2937417" cy="3089315"/>
            <a:chOff x="1193478" y="2145846"/>
            <a:chExt cx="3725712" cy="3883596"/>
          </a:xfrm>
        </p:grpSpPr>
        <p:sp>
          <p:nvSpPr>
            <p:cNvPr id="705" name="Google Shape;705;p23"/>
            <p:cNvSpPr/>
            <p:nvPr/>
          </p:nvSpPr>
          <p:spPr>
            <a:xfrm rot="-5400000">
              <a:off x="1378350" y="5187619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3"/>
            <p:cNvSpPr/>
            <p:nvPr/>
          </p:nvSpPr>
          <p:spPr>
            <a:xfrm rot="-5400000">
              <a:off x="1378351" y="5437876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 rot="-5400000">
              <a:off x="1392660" y="5688133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 rot="-5400000">
              <a:off x="2048881" y="5187618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 rot="-5400000">
              <a:off x="2048882" y="5437875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3"/>
            <p:cNvSpPr/>
            <p:nvPr/>
          </p:nvSpPr>
          <p:spPr>
            <a:xfrm rot="-5400000">
              <a:off x="2063191" y="5688132"/>
              <a:ext cx="213937" cy="1911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1" name="Google Shape;711;p23"/>
            <p:cNvGrpSpPr/>
            <p:nvPr/>
          </p:nvGrpSpPr>
          <p:grpSpPr>
            <a:xfrm>
              <a:off x="1193478" y="2359872"/>
              <a:ext cx="3415846" cy="3661709"/>
              <a:chOff x="2240013" y="2660633"/>
              <a:chExt cx="3624474" cy="3932673"/>
            </a:xfrm>
          </p:grpSpPr>
          <p:pic>
            <p:nvPicPr>
              <p:cNvPr id="712" name="Google Shape;712;p23"/>
              <p:cNvPicPr preferRelativeResize="0"/>
              <p:nvPr/>
            </p:nvPicPr>
            <p:blipFill rotWithShape="1">
              <a:blip r:embed="rId3">
                <a:alphaModFix/>
              </a:blip>
              <a:srcRect l="31463"/>
              <a:stretch/>
            </p:blipFill>
            <p:spPr>
              <a:xfrm>
                <a:off x="2240013" y="2660633"/>
                <a:ext cx="3624474" cy="39326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</p:pic>
          <p:sp>
            <p:nvSpPr>
              <p:cNvPr id="713" name="Google Shape;713;p23"/>
              <p:cNvSpPr/>
              <p:nvPr/>
            </p:nvSpPr>
            <p:spPr>
              <a:xfrm>
                <a:off x="3232171" y="4862095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23"/>
              <p:cNvSpPr/>
              <p:nvPr/>
            </p:nvSpPr>
            <p:spPr>
              <a:xfrm>
                <a:off x="3232170" y="5190925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23"/>
              <p:cNvSpPr/>
              <p:nvPr/>
            </p:nvSpPr>
            <p:spPr>
              <a:xfrm>
                <a:off x="3232170" y="5510056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23"/>
              <p:cNvSpPr/>
              <p:nvPr/>
            </p:nvSpPr>
            <p:spPr>
              <a:xfrm>
                <a:off x="3749943" y="4839349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23"/>
              <p:cNvSpPr/>
              <p:nvPr/>
            </p:nvSpPr>
            <p:spPr>
              <a:xfrm>
                <a:off x="3749943" y="5168180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23"/>
              <p:cNvSpPr/>
              <p:nvPr/>
            </p:nvSpPr>
            <p:spPr>
              <a:xfrm>
                <a:off x="3749943" y="5487310"/>
                <a:ext cx="311223" cy="275814"/>
              </a:xfrm>
              <a:custGeom>
                <a:avLst/>
                <a:gdLst/>
                <a:ahLst/>
                <a:cxnLst/>
                <a:rect l="l" t="t" r="r" b="b"/>
                <a:pathLst>
                  <a:path w="749967" h="608262" extrusionOk="0">
                    <a:moveTo>
                      <a:pt x="26736" y="10694"/>
                    </a:moveTo>
                    <a:cubicBezTo>
                      <a:pt x="267368" y="-13369"/>
                      <a:pt x="483936" y="10694"/>
                      <a:pt x="712536" y="10694"/>
                    </a:cubicBezTo>
                    <a:cubicBezTo>
                      <a:pt x="712536" y="199189"/>
                      <a:pt x="796757" y="327525"/>
                      <a:pt x="712536" y="576178"/>
                    </a:cubicBezTo>
                    <a:cubicBezTo>
                      <a:pt x="447841" y="648367"/>
                      <a:pt x="255336" y="576178"/>
                      <a:pt x="26736" y="576178"/>
                    </a:cubicBezTo>
                    <a:cubicBezTo>
                      <a:pt x="26736" y="387683"/>
                      <a:pt x="-33422" y="223252"/>
                      <a:pt x="26736" y="106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9" name="Google Shape;719;p23"/>
            <p:cNvSpPr/>
            <p:nvPr/>
          </p:nvSpPr>
          <p:spPr>
            <a:xfrm>
              <a:off x="3313820" y="2444330"/>
              <a:ext cx="1123567" cy="35097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0" name="Google Shape;720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01915" y="3239835"/>
              <a:ext cx="1285876" cy="27896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1" name="Google Shape;721;p23"/>
            <p:cNvPicPr preferRelativeResize="0"/>
            <p:nvPr/>
          </p:nvPicPr>
          <p:blipFill rotWithShape="1">
            <a:blip r:embed="rId4">
              <a:alphaModFix/>
            </a:blip>
            <a:srcRect b="58349"/>
            <a:stretch/>
          </p:blipFill>
          <p:spPr>
            <a:xfrm>
              <a:off x="3201914" y="2145846"/>
              <a:ext cx="1285875" cy="11764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2" name="Google Shape;722;p23"/>
            <p:cNvSpPr txBox="1"/>
            <p:nvPr/>
          </p:nvSpPr>
          <p:spPr>
            <a:xfrm>
              <a:off x="3798574" y="2200837"/>
              <a:ext cx="1120616" cy="2956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20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3" name="Google Shape;723;p23"/>
          <p:cNvGrpSpPr/>
          <p:nvPr/>
        </p:nvGrpSpPr>
        <p:grpSpPr>
          <a:xfrm>
            <a:off x="4073889" y="3254851"/>
            <a:ext cx="4038487" cy="3227806"/>
            <a:chOff x="5880430" y="2495126"/>
            <a:chExt cx="5024959" cy="3664643"/>
          </a:xfrm>
        </p:grpSpPr>
        <p:pic>
          <p:nvPicPr>
            <p:cNvPr id="724" name="Google Shape;724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0303">
              <a:off x="5930763" y="2566204"/>
              <a:ext cx="4924294" cy="352248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</p:pic>
        <p:pic>
          <p:nvPicPr>
            <p:cNvPr id="725" name="Google Shape;725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05623" y="2646099"/>
              <a:ext cx="1278692" cy="2878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Google Shape;726;p23"/>
            <p:cNvSpPr txBox="1"/>
            <p:nvPr/>
          </p:nvSpPr>
          <p:spPr>
            <a:xfrm rot="184968">
              <a:off x="5994682" y="2683794"/>
              <a:ext cx="326934" cy="2620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7792964" y="3961400"/>
              <a:ext cx="752780" cy="333461"/>
            </a:xfrm>
            <a:prstGeom prst="diamond">
              <a:avLst/>
            </a:prstGeom>
            <a:solidFill>
              <a:schemeClr val="accent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7792964" y="4317115"/>
              <a:ext cx="752780" cy="333461"/>
            </a:xfrm>
            <a:prstGeom prst="diamond">
              <a:avLst/>
            </a:prstGeom>
            <a:solidFill>
              <a:srgbClr val="AFE3D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7799592" y="4654065"/>
              <a:ext cx="752780" cy="333461"/>
            </a:xfrm>
            <a:prstGeom prst="diamond">
              <a:avLst/>
            </a:prstGeom>
            <a:solidFill>
              <a:srgbClr val="F64847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8580144" y="3961400"/>
              <a:ext cx="752780" cy="333461"/>
            </a:xfrm>
            <a:prstGeom prst="diamond">
              <a:avLst/>
            </a:prstGeom>
            <a:solidFill>
              <a:srgbClr val="FFFF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8580144" y="4317115"/>
              <a:ext cx="752780" cy="333461"/>
            </a:xfrm>
            <a:prstGeom prst="diamond">
              <a:avLst/>
            </a:prstGeom>
            <a:solidFill>
              <a:srgbClr val="E14FCC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8586772" y="4654065"/>
              <a:ext cx="752780" cy="333461"/>
            </a:xfrm>
            <a:prstGeom prst="diamond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p23"/>
          <p:cNvGrpSpPr/>
          <p:nvPr/>
        </p:nvGrpSpPr>
        <p:grpSpPr>
          <a:xfrm rot="-328034">
            <a:off x="8697408" y="1977309"/>
            <a:ext cx="3039724" cy="3283705"/>
            <a:chOff x="1690255" y="2328091"/>
            <a:chExt cx="3991612" cy="4458097"/>
          </a:xfrm>
        </p:grpSpPr>
        <p:sp>
          <p:nvSpPr>
            <p:cNvPr id="734" name="Google Shape;734;p23"/>
            <p:cNvSpPr/>
            <p:nvPr/>
          </p:nvSpPr>
          <p:spPr>
            <a:xfrm>
              <a:off x="1690255" y="2438400"/>
              <a:ext cx="3893127" cy="426078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5" name="Google Shape;735;p23"/>
            <p:cNvGrpSpPr/>
            <p:nvPr/>
          </p:nvGrpSpPr>
          <p:grpSpPr>
            <a:xfrm>
              <a:off x="2242646" y="2891682"/>
              <a:ext cx="2400445" cy="3685501"/>
              <a:chOff x="3052459" y="992588"/>
              <a:chExt cx="5817612" cy="5695034"/>
            </a:xfrm>
          </p:grpSpPr>
          <p:sp>
            <p:nvSpPr>
              <p:cNvPr id="736" name="Google Shape;736;p23"/>
              <p:cNvSpPr/>
              <p:nvPr/>
            </p:nvSpPr>
            <p:spPr>
              <a:xfrm>
                <a:off x="3052459" y="992588"/>
                <a:ext cx="5817612" cy="1856563"/>
              </a:xfrm>
              <a:prstGeom prst="triangle">
                <a:avLst>
                  <a:gd name="adj" fmla="val 50000"/>
                </a:avLst>
              </a:prstGeom>
              <a:solidFill>
                <a:srgbClr val="5A9B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23"/>
              <p:cNvSpPr/>
              <p:nvPr/>
            </p:nvSpPr>
            <p:spPr>
              <a:xfrm>
                <a:off x="3052459" y="2849151"/>
                <a:ext cx="5817612" cy="3838471"/>
              </a:xfrm>
              <a:prstGeom prst="rect">
                <a:avLst/>
              </a:prstGeom>
              <a:solidFill>
                <a:srgbClr val="F7959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8" name="Google Shape;738;p23"/>
            <p:cNvSpPr/>
            <p:nvPr/>
          </p:nvSpPr>
          <p:spPr>
            <a:xfrm>
              <a:off x="2407160" y="5904688"/>
              <a:ext cx="850107" cy="466124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3630235" y="4317115"/>
              <a:ext cx="801395" cy="466124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2641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3"/>
            <p:cNvSpPr txBox="1"/>
            <p:nvPr/>
          </p:nvSpPr>
          <p:spPr>
            <a:xfrm>
              <a:off x="2155789" y="4688832"/>
              <a:ext cx="5069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2433800" y="4306298"/>
              <a:ext cx="850107" cy="466124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2641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3586435" y="5921114"/>
              <a:ext cx="850108" cy="457201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rgbClr val="2641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3605878" y="5074372"/>
              <a:ext cx="850107" cy="50852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2641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2421052" y="5040346"/>
              <a:ext cx="850107" cy="50852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2641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5" name="Google Shape;745;p23"/>
            <p:cNvPicPr preferRelativeResize="0"/>
            <p:nvPr/>
          </p:nvPicPr>
          <p:blipFill rotWithShape="1">
            <a:blip r:embed="rId7">
              <a:alphaModFix/>
            </a:blip>
            <a:srcRect t="21820"/>
            <a:stretch/>
          </p:blipFill>
          <p:spPr>
            <a:xfrm>
              <a:off x="4254548" y="3247407"/>
              <a:ext cx="1427319" cy="35387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6" name="Google Shape;746;p23"/>
            <p:cNvSpPr txBox="1"/>
            <p:nvPr/>
          </p:nvSpPr>
          <p:spPr>
            <a:xfrm>
              <a:off x="1735195" y="2710625"/>
              <a:ext cx="7648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5400"/>
                <a:buFont typeface="Roboto"/>
                <a:buNone/>
              </a:pPr>
              <a:r>
                <a:rPr lang="en-US" sz="5400" b="0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🏶</a:t>
              </a:r>
              <a:endParaRPr sz="54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7" name="Google Shape;747;p23"/>
            <p:cNvSpPr txBox="1"/>
            <p:nvPr/>
          </p:nvSpPr>
          <p:spPr>
            <a:xfrm>
              <a:off x="4187587" y="2519038"/>
              <a:ext cx="7648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5400"/>
                <a:buFont typeface="Roboto"/>
                <a:buNone/>
              </a:pPr>
              <a:r>
                <a:rPr lang="en-US" sz="5400" b="0" i="0" u="none" strike="noStrike" cap="none">
                  <a:solidFill>
                    <a:srgbClr val="FFC000"/>
                  </a:solidFill>
                  <a:latin typeface="Roboto"/>
                  <a:ea typeface="Roboto"/>
                  <a:cs typeface="Roboto"/>
                  <a:sym typeface="Roboto"/>
                </a:rPr>
                <a:t>✵</a:t>
              </a:r>
              <a:endParaRPr sz="5400" b="0" i="0" u="none" strike="noStrike" cap="none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8" name="Google Shape;748;p23"/>
            <p:cNvSpPr txBox="1"/>
            <p:nvPr/>
          </p:nvSpPr>
          <p:spPr>
            <a:xfrm>
              <a:off x="2241930" y="2328091"/>
              <a:ext cx="7648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4FCC"/>
                </a:buClr>
                <a:buSzPts val="5400"/>
                <a:buFont typeface="Roboto"/>
                <a:buNone/>
              </a:pPr>
              <a:r>
                <a:rPr lang="en-US" sz="5400" b="0" i="0" u="none" strike="noStrike" cap="none">
                  <a:solidFill>
                    <a:srgbClr val="E14FCC"/>
                  </a:solidFill>
                  <a:latin typeface="Roboto"/>
                  <a:ea typeface="Roboto"/>
                  <a:cs typeface="Roboto"/>
                  <a:sym typeface="Roboto"/>
                </a:rPr>
                <a:t>🏶</a:t>
              </a:r>
              <a:endParaRPr sz="5400" b="0" i="0" u="none" strike="noStrike" cap="none">
                <a:solidFill>
                  <a:srgbClr val="E14F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49" name="Google Shape;749;p23"/>
          <p:cNvSpPr txBox="1"/>
          <p:nvPr/>
        </p:nvSpPr>
        <p:spPr>
          <a:xfrm rot="-234323">
            <a:off x="11384300" y="2531198"/>
            <a:ext cx="26275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b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b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b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b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b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b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b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b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50" name="Google Shape;750;p23"/>
          <p:cNvSpPr txBox="1"/>
          <p:nvPr/>
        </p:nvSpPr>
        <p:spPr>
          <a:xfrm>
            <a:off x="2658873" y="398024"/>
            <a:ext cx="757859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0" u="none" strike="noStrike" cap="none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"/>
                <a:sym typeface="Roboto"/>
              </a:rPr>
              <a:t>LỰA CHỌN Ý TƯỞNG VÀ ĐỀ XUẤT CÁCH LÀM MÔ HÌNH TÍNH DỌC </a:t>
            </a:r>
            <a:endParaRPr lang="vi-VN" sz="320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5"/>
          <p:cNvSpPr txBox="1"/>
          <p:nvPr/>
        </p:nvSpPr>
        <p:spPr>
          <a:xfrm>
            <a:off x="3108791" y="726841"/>
            <a:ext cx="58703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 Black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LÀM MÔ HÌNH TÍNH DỌC</a:t>
            </a:r>
            <a:endParaRPr/>
          </a:p>
        </p:txBody>
      </p:sp>
      <p:sp>
        <p:nvSpPr>
          <p:cNvPr id="771" name="Google Shape;771;p25"/>
          <p:cNvSpPr txBox="1"/>
          <p:nvPr/>
        </p:nvSpPr>
        <p:spPr>
          <a:xfrm>
            <a:off x="4073953" y="1769626"/>
            <a:ext cx="4080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Lựa chọn dụng cụ và vật liệu</a:t>
            </a:r>
            <a:endParaRPr sz="2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2" name="Google Shape;772;p25"/>
          <p:cNvSpPr txBox="1"/>
          <p:nvPr/>
        </p:nvSpPr>
        <p:spPr>
          <a:xfrm>
            <a:off x="2926819" y="2414115"/>
            <a:ext cx="64312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Giấy A4, bút dạ, thước kẻ, bìa ni-lông, bút màu</a:t>
            </a:r>
            <a:endParaRPr sz="2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3" name="Google Shape;77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789975" y="4418829"/>
            <a:ext cx="1827964" cy="3015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774" name="Google Shape;77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5905" y="3119998"/>
            <a:ext cx="2280066" cy="22362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775" name="Google Shape;77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1683" y="3318532"/>
            <a:ext cx="1643786" cy="139482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776" name="Google Shape;776;p25"/>
          <p:cNvPicPr preferRelativeResize="0"/>
          <p:nvPr/>
        </p:nvPicPr>
        <p:blipFill rotWithShape="1">
          <a:blip r:embed="rId6">
            <a:alphaModFix/>
          </a:blip>
          <a:srcRect l="4212" t="34279" r="4552" b="27219"/>
          <a:stretch/>
        </p:blipFill>
        <p:spPr>
          <a:xfrm>
            <a:off x="3920970" y="4872842"/>
            <a:ext cx="2321515" cy="5553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777" name="Google Shape;777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841975">
            <a:off x="5327073" y="3256705"/>
            <a:ext cx="1054699" cy="64623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6"/>
          <p:cNvSpPr txBox="1"/>
          <p:nvPr/>
        </p:nvSpPr>
        <p:spPr>
          <a:xfrm>
            <a:off x="1404242" y="2172950"/>
            <a:ext cx="10111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oboto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Gợi ý</a:t>
            </a:r>
            <a:endParaRPr sz="2400" b="1" i="0" u="none" strike="noStrike" cap="non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p26"/>
          <p:cNvSpPr txBox="1"/>
          <p:nvPr/>
        </p:nvSpPr>
        <p:spPr>
          <a:xfrm>
            <a:off x="1789487" y="3311299"/>
            <a:ext cx="304525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Vẽ hình ngôi nhà có 6 ô và một cái thang ghi các số từ 1 đến 9</a:t>
            </a:r>
            <a:endParaRPr/>
          </a:p>
        </p:txBody>
      </p:sp>
      <p:pic>
        <p:nvPicPr>
          <p:cNvPr id="785" name="Google Shape;7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4885" y="1964602"/>
            <a:ext cx="3151003" cy="4443350"/>
          </a:xfrm>
          <a:prstGeom prst="rect">
            <a:avLst/>
          </a:prstGeom>
          <a:noFill/>
          <a:ln>
            <a:noFill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786" name="Google Shape;786;p26"/>
          <p:cNvSpPr/>
          <p:nvPr/>
        </p:nvSpPr>
        <p:spPr>
          <a:xfrm>
            <a:off x="3312112" y="1964602"/>
            <a:ext cx="1182467" cy="1104729"/>
          </a:xfrm>
          <a:custGeom>
            <a:avLst/>
            <a:gdLst/>
            <a:ahLst/>
            <a:cxnLst/>
            <a:rect l="l" t="t" r="r" b="b"/>
            <a:pathLst>
              <a:path w="1001713" h="951463" extrusionOk="0">
                <a:moveTo>
                  <a:pt x="0" y="497019"/>
                </a:moveTo>
                <a:cubicBezTo>
                  <a:pt x="0" y="234513"/>
                  <a:pt x="323272" y="11077"/>
                  <a:pt x="490224" y="445"/>
                </a:cubicBezTo>
                <a:cubicBezTo>
                  <a:pt x="657176" y="-10187"/>
                  <a:pt x="1001713" y="170718"/>
                  <a:pt x="1001713" y="433224"/>
                </a:cubicBezTo>
                <a:cubicBezTo>
                  <a:pt x="1001713" y="695730"/>
                  <a:pt x="657176" y="940431"/>
                  <a:pt x="490224" y="951063"/>
                </a:cubicBezTo>
                <a:cubicBezTo>
                  <a:pt x="323272" y="961695"/>
                  <a:pt x="0" y="759525"/>
                  <a:pt x="0" y="497019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4000"/>
              <a:buFont typeface="Roboto Black"/>
              <a:buNone/>
            </a:pPr>
            <a:r>
              <a:rPr lang="en-US" sz="4000" b="0" i="0" u="none" strike="noStrike" cap="none">
                <a:solidFill>
                  <a:srgbClr val="833C0B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/>
          </a:p>
        </p:txBody>
      </p:sp>
      <p:sp>
        <p:nvSpPr>
          <p:cNvPr id="787" name="Google Shape;787;p26"/>
          <p:cNvSpPr txBox="1"/>
          <p:nvPr/>
        </p:nvSpPr>
        <p:spPr>
          <a:xfrm>
            <a:off x="2819786" y="500930"/>
            <a:ext cx="58703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 Black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LÀM MÔ HÌNH TÍNH DỌC</a:t>
            </a:r>
            <a:endParaRPr/>
          </a:p>
        </p:txBody>
      </p:sp>
      <p:sp>
        <p:nvSpPr>
          <p:cNvPr id="788" name="Google Shape;788;p26"/>
          <p:cNvSpPr txBox="1"/>
          <p:nvPr/>
        </p:nvSpPr>
        <p:spPr>
          <a:xfrm>
            <a:off x="2415343" y="1234444"/>
            <a:ext cx="94858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Làm mô hình tính dọc theo cách của em hoặc nhóm em</a:t>
            </a:r>
            <a:endParaRPr sz="2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7"/>
          <p:cNvSpPr txBox="1"/>
          <p:nvPr/>
        </p:nvSpPr>
        <p:spPr>
          <a:xfrm>
            <a:off x="3034844" y="3576918"/>
            <a:ext cx="1451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Trang trí</a:t>
            </a:r>
            <a:endParaRPr sz="2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5" name="Google Shape;795;p27"/>
          <p:cNvPicPr preferRelativeResize="0"/>
          <p:nvPr/>
        </p:nvPicPr>
        <p:blipFill rotWithShape="1">
          <a:blip r:embed="rId3">
            <a:alphaModFix/>
          </a:blip>
          <a:srcRect l="511" t="2464" r="6335" b="3026"/>
          <a:stretch/>
        </p:blipFill>
        <p:spPr>
          <a:xfrm>
            <a:off x="5043501" y="1718441"/>
            <a:ext cx="3207077" cy="4288188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796" name="Google Shape;796;p27"/>
          <p:cNvSpPr/>
          <p:nvPr/>
        </p:nvSpPr>
        <p:spPr>
          <a:xfrm>
            <a:off x="3034844" y="2010453"/>
            <a:ext cx="1182467" cy="1104729"/>
          </a:xfrm>
          <a:custGeom>
            <a:avLst/>
            <a:gdLst/>
            <a:ahLst/>
            <a:cxnLst/>
            <a:rect l="l" t="t" r="r" b="b"/>
            <a:pathLst>
              <a:path w="1001713" h="951463" extrusionOk="0">
                <a:moveTo>
                  <a:pt x="0" y="497019"/>
                </a:moveTo>
                <a:cubicBezTo>
                  <a:pt x="0" y="234513"/>
                  <a:pt x="323272" y="11077"/>
                  <a:pt x="490224" y="445"/>
                </a:cubicBezTo>
                <a:cubicBezTo>
                  <a:pt x="657176" y="-10187"/>
                  <a:pt x="1001713" y="170718"/>
                  <a:pt x="1001713" y="433224"/>
                </a:cubicBezTo>
                <a:cubicBezTo>
                  <a:pt x="1001713" y="695730"/>
                  <a:pt x="657176" y="940431"/>
                  <a:pt x="490224" y="951063"/>
                </a:cubicBezTo>
                <a:cubicBezTo>
                  <a:pt x="323272" y="961695"/>
                  <a:pt x="0" y="759525"/>
                  <a:pt x="0" y="497019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4000"/>
              <a:buFont typeface="Roboto Black"/>
              <a:buNone/>
            </a:pPr>
            <a:r>
              <a:rPr lang="en-US" sz="4000" b="0" i="0" u="none" strike="noStrike" cap="none">
                <a:solidFill>
                  <a:srgbClr val="833C0B"/>
                </a:solidFill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/>
          </a:p>
        </p:txBody>
      </p:sp>
      <p:sp>
        <p:nvSpPr>
          <p:cNvPr id="797" name="Google Shape;797;p27"/>
          <p:cNvSpPr txBox="1"/>
          <p:nvPr/>
        </p:nvSpPr>
        <p:spPr>
          <a:xfrm>
            <a:off x="2958184" y="507191"/>
            <a:ext cx="58703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 Black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LÀM MÔ HÌNH TÍNH DỌC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8"/>
          <p:cNvSpPr txBox="1"/>
          <p:nvPr/>
        </p:nvSpPr>
        <p:spPr>
          <a:xfrm>
            <a:off x="946674" y="3643150"/>
            <a:ext cx="41292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Roboto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Cho sản phẩm vào bìa ni-lông</a:t>
            </a:r>
            <a:endParaRPr sz="2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4" name="Google Shape;80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0960" y="1817965"/>
            <a:ext cx="3237729" cy="4267525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805" name="Google Shape;805;p28"/>
          <p:cNvSpPr/>
          <p:nvPr/>
        </p:nvSpPr>
        <p:spPr>
          <a:xfrm>
            <a:off x="2720878" y="2245386"/>
            <a:ext cx="1182467" cy="1104729"/>
          </a:xfrm>
          <a:custGeom>
            <a:avLst/>
            <a:gdLst/>
            <a:ahLst/>
            <a:cxnLst/>
            <a:rect l="l" t="t" r="r" b="b"/>
            <a:pathLst>
              <a:path w="1001713" h="951463" extrusionOk="0">
                <a:moveTo>
                  <a:pt x="0" y="497019"/>
                </a:moveTo>
                <a:cubicBezTo>
                  <a:pt x="0" y="234513"/>
                  <a:pt x="323272" y="11077"/>
                  <a:pt x="490224" y="445"/>
                </a:cubicBezTo>
                <a:cubicBezTo>
                  <a:pt x="657176" y="-10187"/>
                  <a:pt x="1001713" y="170718"/>
                  <a:pt x="1001713" y="433224"/>
                </a:cubicBezTo>
                <a:cubicBezTo>
                  <a:pt x="1001713" y="695730"/>
                  <a:pt x="657176" y="940431"/>
                  <a:pt x="490224" y="951063"/>
                </a:cubicBezTo>
                <a:cubicBezTo>
                  <a:pt x="323272" y="961695"/>
                  <a:pt x="0" y="759525"/>
                  <a:pt x="0" y="497019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4000"/>
              <a:buFont typeface="Roboto Black"/>
              <a:buNone/>
            </a:pPr>
            <a:r>
              <a:rPr lang="en-US" sz="4000" b="0" i="0" u="none" strike="noStrike" cap="none">
                <a:solidFill>
                  <a:srgbClr val="833C0B"/>
                </a:solidFill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/>
          </a:p>
        </p:txBody>
      </p:sp>
      <p:sp>
        <p:nvSpPr>
          <p:cNvPr id="806" name="Google Shape;806;p28"/>
          <p:cNvSpPr txBox="1"/>
          <p:nvPr/>
        </p:nvSpPr>
        <p:spPr>
          <a:xfrm>
            <a:off x="2720878" y="527839"/>
            <a:ext cx="58703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 Black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LÀM MÔ HÌNH TÍNH DỌC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1"/>
          <p:cNvSpPr txBox="1"/>
          <p:nvPr/>
        </p:nvSpPr>
        <p:spPr>
          <a:xfrm>
            <a:off x="1230170" y="231688"/>
            <a:ext cx="624766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Roboto Black"/>
              <a:buNone/>
            </a:pPr>
            <a:r>
              <a:rPr lang="en-US" sz="3200" b="1" i="0" u="none" strike="noStrike" cap="none" dirty="0">
                <a:solidFill>
                  <a:srgbClr val="7030A0"/>
                </a:solidFill>
                <a:latin typeface="Roboto Black"/>
                <a:ea typeface="Roboto Black"/>
                <a:cs typeface="Roboto Black"/>
                <a:sym typeface="Roboto Black"/>
              </a:rPr>
              <a:t>THỰC HÀNH LÀM SẢN PHẨM</a:t>
            </a:r>
            <a:endParaRPr dirty="0"/>
          </a:p>
        </p:txBody>
      </p:sp>
      <p:grpSp>
        <p:nvGrpSpPr>
          <p:cNvPr id="666" name="Google Shape;666;p21"/>
          <p:cNvGrpSpPr/>
          <p:nvPr/>
        </p:nvGrpSpPr>
        <p:grpSpPr>
          <a:xfrm>
            <a:off x="0" y="210428"/>
            <a:ext cx="1131133" cy="1011423"/>
            <a:chOff x="6678202" y="4890499"/>
            <a:chExt cx="1131133" cy="1011423"/>
          </a:xfrm>
        </p:grpSpPr>
        <p:sp>
          <p:nvSpPr>
            <p:cNvPr id="667" name="Google Shape;667;p21"/>
            <p:cNvSpPr/>
            <p:nvPr/>
          </p:nvSpPr>
          <p:spPr>
            <a:xfrm>
              <a:off x="6678202" y="4890499"/>
              <a:ext cx="1011423" cy="101142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1"/>
            <p:cNvSpPr txBox="1"/>
            <p:nvPr/>
          </p:nvSpPr>
          <p:spPr>
            <a:xfrm>
              <a:off x="6751245" y="5165377"/>
              <a:ext cx="10580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Roboto Black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Tiết 2</a:t>
              </a:r>
              <a:endParaRPr sz="24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sp>
        <p:nvSpPr>
          <p:cNvPr id="669" name="Google Shape;669;p21"/>
          <p:cNvSpPr txBox="1"/>
          <p:nvPr/>
        </p:nvSpPr>
        <p:spPr>
          <a:xfrm>
            <a:off x="645532" y="978639"/>
            <a:ext cx="741694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Roboto Black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MÔ HÌNH TÍNH DỌC</a:t>
            </a:r>
            <a:endParaRPr/>
          </a:p>
        </p:txBody>
      </p:sp>
      <p:pic>
        <p:nvPicPr>
          <p:cNvPr id="670" name="Google Shape;67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1205" y="518831"/>
            <a:ext cx="1417791" cy="979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1" name="Google Shape;671;p21"/>
          <p:cNvGrpSpPr/>
          <p:nvPr/>
        </p:nvGrpSpPr>
        <p:grpSpPr>
          <a:xfrm rot="888431">
            <a:off x="7230792" y="1866331"/>
            <a:ext cx="3336316" cy="4114908"/>
            <a:chOff x="1991468" y="1548640"/>
            <a:chExt cx="2977454" cy="4114908"/>
          </a:xfrm>
        </p:grpSpPr>
        <p:pic>
          <p:nvPicPr>
            <p:cNvPr id="672" name="Google Shape;672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91468" y="1548640"/>
              <a:ext cx="2977454" cy="4114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95102" y="2553097"/>
              <a:ext cx="1447975" cy="2996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4" name="Google Shape;674;p21"/>
            <p:cNvSpPr/>
            <p:nvPr/>
          </p:nvSpPr>
          <p:spPr>
            <a:xfrm>
              <a:off x="2486484" y="3533374"/>
              <a:ext cx="510189" cy="429660"/>
            </a:xfrm>
            <a:custGeom>
              <a:avLst/>
              <a:gdLst/>
              <a:ahLst/>
              <a:cxnLst/>
              <a:rect l="l" t="t" r="r" b="b"/>
              <a:pathLst>
                <a:path w="749967" h="608262" extrusionOk="0">
                  <a:moveTo>
                    <a:pt x="26736" y="10694"/>
                  </a:moveTo>
                  <a:cubicBezTo>
                    <a:pt x="267368" y="-13369"/>
                    <a:pt x="483936" y="10694"/>
                    <a:pt x="712536" y="10694"/>
                  </a:cubicBezTo>
                  <a:cubicBezTo>
                    <a:pt x="712536" y="199189"/>
                    <a:pt x="796757" y="327525"/>
                    <a:pt x="712536" y="576178"/>
                  </a:cubicBezTo>
                  <a:cubicBezTo>
                    <a:pt x="447841" y="648367"/>
                    <a:pt x="255336" y="576178"/>
                    <a:pt x="26736" y="576178"/>
                  </a:cubicBezTo>
                  <a:cubicBezTo>
                    <a:pt x="26736" y="387683"/>
                    <a:pt x="-33422" y="223252"/>
                    <a:pt x="26736" y="10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2469281" y="4008194"/>
              <a:ext cx="510189" cy="429660"/>
            </a:xfrm>
            <a:custGeom>
              <a:avLst/>
              <a:gdLst/>
              <a:ahLst/>
              <a:cxnLst/>
              <a:rect l="l" t="t" r="r" b="b"/>
              <a:pathLst>
                <a:path w="749967" h="608262" extrusionOk="0">
                  <a:moveTo>
                    <a:pt x="26736" y="10694"/>
                  </a:moveTo>
                  <a:cubicBezTo>
                    <a:pt x="267368" y="-13369"/>
                    <a:pt x="483936" y="10694"/>
                    <a:pt x="712536" y="10694"/>
                  </a:cubicBezTo>
                  <a:cubicBezTo>
                    <a:pt x="712536" y="199189"/>
                    <a:pt x="796757" y="327525"/>
                    <a:pt x="712536" y="576178"/>
                  </a:cubicBezTo>
                  <a:cubicBezTo>
                    <a:pt x="447841" y="648367"/>
                    <a:pt x="255336" y="576178"/>
                    <a:pt x="26736" y="576178"/>
                  </a:cubicBezTo>
                  <a:cubicBezTo>
                    <a:pt x="26736" y="387683"/>
                    <a:pt x="-33422" y="223252"/>
                    <a:pt x="26736" y="10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3034936" y="3526591"/>
              <a:ext cx="510189" cy="429660"/>
            </a:xfrm>
            <a:custGeom>
              <a:avLst/>
              <a:gdLst/>
              <a:ahLst/>
              <a:cxnLst/>
              <a:rect l="l" t="t" r="r" b="b"/>
              <a:pathLst>
                <a:path w="749967" h="608262" extrusionOk="0">
                  <a:moveTo>
                    <a:pt x="26736" y="10694"/>
                  </a:moveTo>
                  <a:cubicBezTo>
                    <a:pt x="267368" y="-13369"/>
                    <a:pt x="483936" y="10694"/>
                    <a:pt x="712536" y="10694"/>
                  </a:cubicBezTo>
                  <a:cubicBezTo>
                    <a:pt x="712536" y="199189"/>
                    <a:pt x="796757" y="327525"/>
                    <a:pt x="712536" y="576178"/>
                  </a:cubicBezTo>
                  <a:cubicBezTo>
                    <a:pt x="447841" y="648367"/>
                    <a:pt x="255336" y="576178"/>
                    <a:pt x="26736" y="576178"/>
                  </a:cubicBezTo>
                  <a:cubicBezTo>
                    <a:pt x="26736" y="387683"/>
                    <a:pt x="-33422" y="223252"/>
                    <a:pt x="26736" y="10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3008332" y="3993707"/>
              <a:ext cx="510189" cy="429660"/>
            </a:xfrm>
            <a:custGeom>
              <a:avLst/>
              <a:gdLst/>
              <a:ahLst/>
              <a:cxnLst/>
              <a:rect l="l" t="t" r="r" b="b"/>
              <a:pathLst>
                <a:path w="749967" h="608262" extrusionOk="0">
                  <a:moveTo>
                    <a:pt x="26736" y="10694"/>
                  </a:moveTo>
                  <a:cubicBezTo>
                    <a:pt x="267368" y="-13369"/>
                    <a:pt x="483936" y="10694"/>
                    <a:pt x="712536" y="10694"/>
                  </a:cubicBezTo>
                  <a:cubicBezTo>
                    <a:pt x="712536" y="199189"/>
                    <a:pt x="796757" y="327525"/>
                    <a:pt x="712536" y="576178"/>
                  </a:cubicBezTo>
                  <a:cubicBezTo>
                    <a:pt x="447841" y="648367"/>
                    <a:pt x="255336" y="576178"/>
                    <a:pt x="26736" y="576178"/>
                  </a:cubicBezTo>
                  <a:cubicBezTo>
                    <a:pt x="26736" y="387683"/>
                    <a:pt x="-33422" y="223252"/>
                    <a:pt x="26736" y="10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2989616" y="4467606"/>
              <a:ext cx="510189" cy="429660"/>
            </a:xfrm>
            <a:custGeom>
              <a:avLst/>
              <a:gdLst/>
              <a:ahLst/>
              <a:cxnLst/>
              <a:rect l="l" t="t" r="r" b="b"/>
              <a:pathLst>
                <a:path w="749967" h="608262" extrusionOk="0">
                  <a:moveTo>
                    <a:pt x="26736" y="10694"/>
                  </a:moveTo>
                  <a:cubicBezTo>
                    <a:pt x="267368" y="-13369"/>
                    <a:pt x="483936" y="10694"/>
                    <a:pt x="712536" y="10694"/>
                  </a:cubicBezTo>
                  <a:cubicBezTo>
                    <a:pt x="712536" y="199189"/>
                    <a:pt x="796757" y="327525"/>
                    <a:pt x="712536" y="576178"/>
                  </a:cubicBezTo>
                  <a:cubicBezTo>
                    <a:pt x="447841" y="648367"/>
                    <a:pt x="255336" y="576178"/>
                    <a:pt x="26736" y="576178"/>
                  </a:cubicBezTo>
                  <a:cubicBezTo>
                    <a:pt x="26736" y="387683"/>
                    <a:pt x="-33422" y="223252"/>
                    <a:pt x="26736" y="10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2461240" y="4480774"/>
              <a:ext cx="510189" cy="429660"/>
            </a:xfrm>
            <a:custGeom>
              <a:avLst/>
              <a:gdLst/>
              <a:ahLst/>
              <a:cxnLst/>
              <a:rect l="l" t="t" r="r" b="b"/>
              <a:pathLst>
                <a:path w="749967" h="608262" extrusionOk="0">
                  <a:moveTo>
                    <a:pt x="26736" y="10694"/>
                  </a:moveTo>
                  <a:cubicBezTo>
                    <a:pt x="267368" y="-13369"/>
                    <a:pt x="483936" y="10694"/>
                    <a:pt x="712536" y="10694"/>
                  </a:cubicBezTo>
                  <a:cubicBezTo>
                    <a:pt x="712536" y="199189"/>
                    <a:pt x="796757" y="327525"/>
                    <a:pt x="712536" y="576178"/>
                  </a:cubicBezTo>
                  <a:cubicBezTo>
                    <a:pt x="447841" y="648367"/>
                    <a:pt x="255336" y="576178"/>
                    <a:pt x="26736" y="576178"/>
                  </a:cubicBezTo>
                  <a:cubicBezTo>
                    <a:pt x="26736" y="387683"/>
                    <a:pt x="-33422" y="223252"/>
                    <a:pt x="26736" y="10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0" name="Google Shape;680;p21"/>
          <p:cNvGrpSpPr/>
          <p:nvPr/>
        </p:nvGrpSpPr>
        <p:grpSpPr>
          <a:xfrm>
            <a:off x="1033100" y="2331265"/>
            <a:ext cx="5753045" cy="3277898"/>
            <a:chOff x="1033100" y="2331265"/>
            <a:chExt cx="5753045" cy="3277898"/>
          </a:xfrm>
        </p:grpSpPr>
        <p:pic>
          <p:nvPicPr>
            <p:cNvPr id="681" name="Google Shape;681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33100" y="2331265"/>
              <a:ext cx="5753045" cy="3277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769628">
              <a:off x="5671759" y="3313133"/>
              <a:ext cx="579252" cy="1099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769628">
              <a:off x="5833081" y="4009300"/>
              <a:ext cx="579252" cy="10999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4" name="Google Shape;684;p21"/>
          <p:cNvSpPr txBox="1"/>
          <p:nvPr/>
        </p:nvSpPr>
        <p:spPr>
          <a:xfrm rot="-811885">
            <a:off x="6171133" y="3250045"/>
            <a:ext cx="26275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85" name="Google Shape;685;p21"/>
          <p:cNvSpPr txBox="1"/>
          <p:nvPr/>
        </p:nvSpPr>
        <p:spPr>
          <a:xfrm rot="736182">
            <a:off x="9774880" y="3266636"/>
            <a:ext cx="26275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580</Words>
  <Application>Microsoft Office PowerPoint</Application>
  <PresentationFormat>Widescreen</PresentationFormat>
  <Paragraphs>93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Noto Sans Symbols</vt:lpstr>
      <vt:lpstr>Arial</vt:lpstr>
      <vt:lpstr>Roboto Black</vt:lpstr>
      <vt:lpstr>Roboto</vt:lpstr>
      <vt:lpstr>Times New Roman</vt:lpstr>
      <vt:lpstr>Ribeye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</cp:revision>
  <dcterms:created xsi:type="dcterms:W3CDTF">2023-04-01T23:44:56Z</dcterms:created>
  <dcterms:modified xsi:type="dcterms:W3CDTF">2024-03-28T14:53:30Z</dcterms:modified>
</cp:coreProperties>
</file>