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5" r:id="rId2"/>
    <p:sldId id="263" r:id="rId3"/>
    <p:sldId id="293" r:id="rId4"/>
    <p:sldId id="268" r:id="rId5"/>
    <p:sldId id="269" r:id="rId6"/>
    <p:sldId id="294" r:id="rId7"/>
    <p:sldId id="295" r:id="rId8"/>
    <p:sldId id="296" r:id="rId9"/>
    <p:sldId id="297" r:id="rId10"/>
    <p:sldId id="298" r:id="rId11"/>
    <p:sldId id="310" r:id="rId12"/>
    <p:sldId id="306" r:id="rId13"/>
    <p:sldId id="307" r:id="rId14"/>
    <p:sldId id="284" r:id="rId15"/>
  </p:sldIdLst>
  <p:sldSz cx="12192000" cy="6858000"/>
  <p:notesSz cx="6858000" cy="9144000"/>
  <p:embeddedFontLst>
    <p:embeddedFont>
      <p:font typeface="Cambria Math" panose="02040503050406030204" pitchFamily="18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NTH-LuoLuoNotangYuanTi 1" panose="020B0604020202020204" charset="-128"/>
      <p:regular r:id="rId21"/>
    </p:embeddedFont>
    <p:embeddedFont>
      <p:font typeface="AvertaStdCY-Regular" panose="00000500000000000000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DF"/>
    <a:srgbClr val="2F85FF"/>
    <a:srgbClr val="A1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89F4C-7DE0-8992-1D77-83281CE1C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B7D9B-E67E-76F3-32D9-48DCE7D8E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46DF2-305A-A508-021C-EE0C039A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0DCE6-DF50-2A18-A789-B252CC81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5742D-E7FB-B4D0-DB3C-6E1BCC82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4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2BE8B-4AC8-23B6-41C1-1FC3A23C3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63673-0DB2-9F00-7E4A-551C58931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74E1B-A887-138E-2257-6FDE2DDC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868F0-0AE4-5728-BFAA-E79D8688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93615-07E5-4C60-E0AE-7502E144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98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143C96-7613-4394-4B78-655E8A8C4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61A86E-7534-DE1D-802C-5150946F7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9E22F-542C-349D-1A53-A2904C1C7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D5EB1-2D64-3487-882B-A7E3D1F95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682E9-598C-ED44-B078-30BE5061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47C7-88E9-C76C-9FD9-CFFBC125D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E554C-E926-AF56-5B62-E66AC2175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46CA-C243-947B-92DD-CD5C4277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E3F26-1476-E154-69C8-456A4750A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29A17-44D1-B17F-BABE-A71C2C64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5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AB86A-A607-74D1-E42B-1E078728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1F087-5339-D065-041E-485E6B5DB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50A04-764C-CCD9-EC99-5C426CE1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AAA9E-C9BF-E1AB-4AF2-37866BBC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BCCB0-B0A2-B795-56D5-0B6ED521A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7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AD834-2141-FB6C-ECC0-C592A0B5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C3F01-E180-296F-D352-BFCDBBF3D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52F21-E223-952C-D80C-B68A37135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6240E-4E66-F8C7-58CB-5907917CD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E3B90-34ED-3D72-467C-0FFB8FA7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6E38F-9813-1AA8-BF0C-33CF8374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2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63973-EADF-ADFD-4874-4662FBB2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E1016-A483-7020-7F89-C093486CF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69C2E-2CE4-B61F-B25D-8353A3482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4B5E0-002B-57B6-7655-8DFAF198CA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B06484-A2C1-E4F2-DBAC-E40D6B5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7C8BB1-5C93-1E7A-B0DF-30D78509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0CC0B3-E11B-3945-4AE2-B742C90D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0E1BD-EAA5-71D3-D57D-239E46E4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2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F5A9-0D67-1E18-2CFC-FFAD524E2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0AAC21-20C4-7650-C3DE-2D644CB7B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A0E6A6-B385-1C95-87D4-70000755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4D857-2CC4-5DE1-E779-42922E25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8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222B5-58E8-4CE0-1E5F-08B809B5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19985-3969-4E20-12B0-73D2B61AC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2FAF9-AC2E-558D-3B44-C16C3A53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C9A2B-132A-D47D-0EF7-3AB0B45A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02113-AA2D-1C3B-74F7-F21120CAE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B86BE-93F7-FC44-7916-0DBE96E5C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C68BB-AA7F-14C6-4CB9-E2C428E7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29F32-5CF7-77A9-6557-9B4B2EA2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11C5C-FB90-3511-ECA1-9CA33026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1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3A08-F8EC-EAB3-5DBA-E640EBED3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4A461-0F52-6591-A8C0-879DFDDB6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FEB7-8863-6BA1-4730-07B2B1C5F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F22A7-F562-992D-34E1-46A78537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D515A-B12B-E72B-706D-AD6C611A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B29AA-A444-7175-56F9-A33274AC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5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335CE58-5DB1-25ED-5C1F-D9D94A78238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D08664-2508-3B11-FA45-D740D42E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A5344-782A-71F5-CCE5-837C697B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B754C-F6E5-CF53-D146-B8CD1EE2A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41B75C-8A81-44BF-8FA3-91CC0FBD5F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459A0-2BA4-327D-95F6-8066C513D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9BEE6-D8E9-9ADC-AC04-7429C008A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7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0260">
            <a:off x="-1608436" y="5540053"/>
            <a:ext cx="16263355" cy="630205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769506" y="203085"/>
            <a:ext cx="10779853" cy="5485265"/>
            <a:chOff x="0" y="0"/>
            <a:chExt cx="1192260" cy="10421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07449" cy="1046408"/>
            </a:xfrm>
            <a:custGeom>
              <a:avLst/>
              <a:gdLst/>
              <a:ahLst/>
              <a:cxnLst/>
              <a:rect l="l" t="t" r="r" b="b"/>
              <a:pathLst>
                <a:path w="1207449" h="1046408">
                  <a:moveTo>
                    <a:pt x="676939" y="0"/>
                  </a:moveTo>
                  <a:cubicBezTo>
                    <a:pt x="690017" y="0"/>
                    <a:pt x="703172" y="0"/>
                    <a:pt x="716224" y="0"/>
                  </a:cubicBezTo>
                  <a:cubicBezTo>
                    <a:pt x="820280" y="17406"/>
                    <a:pt x="885311" y="75348"/>
                    <a:pt x="914931" y="170158"/>
                  </a:cubicBezTo>
                  <a:cubicBezTo>
                    <a:pt x="1088410" y="157514"/>
                    <a:pt x="1207449" y="336787"/>
                    <a:pt x="1137673" y="512735"/>
                  </a:cubicBezTo>
                  <a:cubicBezTo>
                    <a:pt x="1163234" y="549707"/>
                    <a:pt x="1184559" y="591064"/>
                    <a:pt x="1192260" y="646572"/>
                  </a:cubicBezTo>
                  <a:cubicBezTo>
                    <a:pt x="1192260" y="662473"/>
                    <a:pt x="1192260" y="678336"/>
                    <a:pt x="1192260" y="694234"/>
                  </a:cubicBezTo>
                  <a:cubicBezTo>
                    <a:pt x="1169309" y="835507"/>
                    <a:pt x="1070551" y="930970"/>
                    <a:pt x="908416" y="905271"/>
                  </a:cubicBezTo>
                  <a:cubicBezTo>
                    <a:pt x="866700" y="977808"/>
                    <a:pt x="792471" y="1046408"/>
                    <a:pt x="676963" y="1041403"/>
                  </a:cubicBezTo>
                  <a:cubicBezTo>
                    <a:pt x="617259" y="1036641"/>
                    <a:pt x="575724" y="1009059"/>
                    <a:pt x="539358" y="975548"/>
                  </a:cubicBezTo>
                  <a:cubicBezTo>
                    <a:pt x="501055" y="1003403"/>
                    <a:pt x="459571" y="1025264"/>
                    <a:pt x="399634" y="1025505"/>
                  </a:cubicBezTo>
                  <a:cubicBezTo>
                    <a:pt x="260969" y="1025917"/>
                    <a:pt x="168207" y="918601"/>
                    <a:pt x="165958" y="771399"/>
                  </a:cubicBezTo>
                  <a:cubicBezTo>
                    <a:pt x="76815" y="736963"/>
                    <a:pt x="16438" y="672683"/>
                    <a:pt x="0" y="562692"/>
                  </a:cubicBezTo>
                  <a:cubicBezTo>
                    <a:pt x="0" y="546794"/>
                    <a:pt x="0" y="530861"/>
                    <a:pt x="0" y="515030"/>
                  </a:cubicBezTo>
                  <a:cubicBezTo>
                    <a:pt x="18144" y="406037"/>
                    <a:pt x="75238" y="337574"/>
                    <a:pt x="170301" y="308552"/>
                  </a:cubicBezTo>
                  <a:cubicBezTo>
                    <a:pt x="164589" y="124689"/>
                    <a:pt x="354740" y="9800"/>
                    <a:pt x="510954" y="90801"/>
                  </a:cubicBezTo>
                  <a:cubicBezTo>
                    <a:pt x="548147" y="50746"/>
                    <a:pt x="600769" y="7059"/>
                    <a:pt x="676939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2977" y="832666"/>
            <a:ext cx="683735" cy="51906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98762" y="1143000"/>
            <a:ext cx="611677" cy="41746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rcRect r="10037" b="53971"/>
          <a:stretch>
            <a:fillRect/>
          </a:stretch>
        </p:blipFill>
        <p:spPr>
          <a:xfrm>
            <a:off x="6416503" y="5601494"/>
            <a:ext cx="2887498" cy="134256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 r="10037" b="53971"/>
          <a:stretch>
            <a:fillRect/>
          </a:stretch>
        </p:blipFill>
        <p:spPr>
          <a:xfrm>
            <a:off x="3007342" y="5601494"/>
            <a:ext cx="2887498" cy="134256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 b="44518"/>
          <a:stretch>
            <a:fillRect/>
          </a:stretch>
        </p:blipFill>
        <p:spPr>
          <a:xfrm>
            <a:off x="10539980" y="5601494"/>
            <a:ext cx="1472941" cy="142743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7"/>
          <a:srcRect b="44518"/>
          <a:stretch>
            <a:fillRect/>
          </a:stretch>
        </p:blipFill>
        <p:spPr>
          <a:xfrm>
            <a:off x="296152" y="5559058"/>
            <a:ext cx="1472941" cy="1427432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8FD71D78-AF9F-614F-ECE1-0802E4037B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304001" y="3915329"/>
            <a:ext cx="2887498" cy="2833357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2C62A801-4113-2632-B943-12004BEAD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67" b="95230" l="1839" r="89958">
                        <a14:foregroundMark x1="5658" y1="57420" x2="18670" y2="72085"/>
                        <a14:foregroundMark x1="18670" y1="72085" x2="18670" y2="72085"/>
                        <a14:foregroundMark x1="28006" y1="59011" x2="31259" y2="95406"/>
                        <a14:foregroundMark x1="13861" y1="34276" x2="1980" y2="63604"/>
                        <a14:foregroundMark x1="14710" y1="46996" x2="9477" y2="58657"/>
                        <a14:foregroundMark x1="8204" y1="51590" x2="24045" y2="64841"/>
                        <a14:foregroundMark x1="39745" y1="28622" x2="39745" y2="51590"/>
                        <a14:foregroundMark x1="43989" y1="32332" x2="45686" y2="48233"/>
                        <a14:foregroundMark x1="46676" y1="39223" x2="45686" y2="59364"/>
                        <a14:foregroundMark x1="45403" y1="53710" x2="40453" y2="74205"/>
                        <a14:foregroundMark x1="39745" y1="68728" x2="40028" y2="73322"/>
                        <a14:foregroundMark x1="39463" y1="72085" x2="39463" y2="75088"/>
                        <a14:foregroundMark x1="39180" y1="9541" x2="41867" y2="20141"/>
                        <a14:foregroundMark x1="44696" y1="7067" x2="42999" y2="16784"/>
                        <a14:foregroundMark x1="48939" y1="7951" x2="43989" y2="18021"/>
                        <a14:foregroundMark x1="45262" y1="8481" x2="40170" y2="22085"/>
                        <a14:foregroundMark x1="49222" y1="9894" x2="28854" y2="37456"/>
                        <a14:foregroundMark x1="27581" y1="22615" x2="20368" y2="4487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-3239332" y="1954666"/>
            <a:ext cx="7041357" cy="563308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153630-21C9-E2A0-31DD-A9E69939A1A0}"/>
              </a:ext>
            </a:extLst>
          </p:cNvPr>
          <p:cNvSpPr txBox="1"/>
          <p:nvPr/>
        </p:nvSpPr>
        <p:spPr>
          <a:xfrm>
            <a:off x="1666711" y="958220"/>
            <a:ext cx="8283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CF41F7-5EA7-8D57-FFD1-9D55221A6478}"/>
              </a:ext>
            </a:extLst>
          </p:cNvPr>
          <p:cNvSpPr txBox="1"/>
          <p:nvPr/>
        </p:nvSpPr>
        <p:spPr>
          <a:xfrm>
            <a:off x="4923225" y="1431337"/>
            <a:ext cx="3259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0D3715-528B-A295-F08E-A8E2C9622B02}"/>
              </a:ext>
            </a:extLst>
          </p:cNvPr>
          <p:cNvSpPr txBox="1"/>
          <p:nvPr/>
        </p:nvSpPr>
        <p:spPr>
          <a:xfrm>
            <a:off x="2997517" y="2756298"/>
            <a:ext cx="73840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00B0F0"/>
                </a:solidFill>
                <a:latin typeface="+mj-lt"/>
                <a:ea typeface="LNTH-LuoLuoNotangYuanTi 1" pitchFamily="2" charset="-128"/>
                <a:cs typeface="LNTH-LuoLuoNotangYuanTi 1" pitchFamily="2" charset="-128"/>
              </a:rPr>
              <a:t>ÔN TẬP ĐỘ DÀI, KHỐI LƯỢNG, DUNG TÍCH, NHIỆT ĐỘ, TIỀN VIỆT NAM</a:t>
            </a:r>
            <a:endParaRPr lang="en-US" sz="4400" dirty="0">
              <a:solidFill>
                <a:srgbClr val="00B0F0"/>
              </a:solidFill>
              <a:latin typeface="+mj-lt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156547" y="277077"/>
            <a:ext cx="10573611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Chọn số đo phù hợp với lượng nước trong mỗi bình.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1AB5C7-0681-5662-BFBA-C2D01F6F381B}"/>
              </a:ext>
            </a:extLst>
          </p:cNvPr>
          <p:cNvSpPr/>
          <p:nvPr/>
        </p:nvSpPr>
        <p:spPr>
          <a:xfrm>
            <a:off x="278116" y="106201"/>
            <a:ext cx="809705" cy="8097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B23DAB-25E3-B6E4-CB3D-F8D767D63E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6" y="1557230"/>
            <a:ext cx="11147659" cy="418141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CDC2BD-CE53-239A-0DB5-455C534608B4}"/>
              </a:ext>
            </a:extLst>
          </p:cNvPr>
          <p:cNvCxnSpPr>
            <a:cxnSpLocks/>
          </p:cNvCxnSpPr>
          <p:nvPr/>
        </p:nvCxnSpPr>
        <p:spPr>
          <a:xfrm>
            <a:off x="1718441" y="3263462"/>
            <a:ext cx="0" cy="1245476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1734FA-2F47-7EAB-A9CD-DFFAB490A11D}"/>
              </a:ext>
            </a:extLst>
          </p:cNvPr>
          <p:cNvCxnSpPr>
            <a:cxnSpLocks/>
          </p:cNvCxnSpPr>
          <p:nvPr/>
        </p:nvCxnSpPr>
        <p:spPr>
          <a:xfrm>
            <a:off x="4461641" y="3257127"/>
            <a:ext cx="2822028" cy="96803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6AA53D-CD0E-7B02-6A91-F8B49167EBAD}"/>
              </a:ext>
            </a:extLst>
          </p:cNvPr>
          <p:cNvCxnSpPr>
            <a:cxnSpLocks/>
          </p:cNvCxnSpPr>
          <p:nvPr/>
        </p:nvCxnSpPr>
        <p:spPr>
          <a:xfrm flipH="1">
            <a:off x="4461641" y="3027746"/>
            <a:ext cx="5123792" cy="129457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111FD8-1D76-32A8-A2FB-6097C5DF5D66}"/>
              </a:ext>
            </a:extLst>
          </p:cNvPr>
          <p:cNvCxnSpPr>
            <a:cxnSpLocks/>
          </p:cNvCxnSpPr>
          <p:nvPr/>
        </p:nvCxnSpPr>
        <p:spPr>
          <a:xfrm>
            <a:off x="7352395" y="3257127"/>
            <a:ext cx="3121164" cy="1035208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622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23391" y="3429000"/>
            <a:ext cx="2851581" cy="28408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0260">
            <a:off x="-1663894" y="5124112"/>
            <a:ext cx="16263355" cy="63020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319777" y="1503572"/>
            <a:ext cx="7755647" cy="3556233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18177" y="1401972"/>
            <a:ext cx="7755647" cy="3556233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>
              <a:solidFill>
                <a:srgbClr val="FAE6DB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b="8121"/>
          <a:stretch>
            <a:fillRect/>
          </a:stretch>
        </p:blipFill>
        <p:spPr>
          <a:xfrm>
            <a:off x="1" y="2770411"/>
            <a:ext cx="2593783" cy="38776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8678" y="409349"/>
            <a:ext cx="1501801" cy="14323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22743" y="5371634"/>
            <a:ext cx="629703" cy="7526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39154" y="5831289"/>
            <a:ext cx="806289" cy="795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4498" y="5476601"/>
            <a:ext cx="1566352" cy="17169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2639" y="5476601"/>
            <a:ext cx="1836987" cy="150458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593">
            <a:off x="383449" y="5258077"/>
            <a:ext cx="589010" cy="17323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3449" y="5665843"/>
            <a:ext cx="1577683" cy="12921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839060" y="5646259"/>
            <a:ext cx="1334281" cy="6888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4964" y="4912126"/>
            <a:ext cx="954829" cy="10466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02652" y="5665843"/>
            <a:ext cx="1334281" cy="68882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 l="219" r="219"/>
          <a:stretch>
            <a:fillRect/>
          </a:stretch>
        </p:blipFill>
        <p:spPr>
          <a:xfrm>
            <a:off x="9578374" y="5889036"/>
            <a:ext cx="658559" cy="4704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3974879">
            <a:off x="10999593" y="5701389"/>
            <a:ext cx="739175" cy="18932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10892391" y="5705633"/>
            <a:ext cx="1423500" cy="156037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1511033">
            <a:off x="10075423" y="6414369"/>
            <a:ext cx="278380" cy="28119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82476">
            <a:off x="1315678" y="5487587"/>
            <a:ext cx="630984" cy="18535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2369220">
            <a:off x="11784502" y="5541923"/>
            <a:ext cx="626469" cy="153108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028741" y="5059805"/>
            <a:ext cx="582071" cy="45765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26391" y="186168"/>
            <a:ext cx="696352" cy="499633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950356" y="1715995"/>
            <a:ext cx="10418824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1153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VUI HỌC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165379" y="1841692"/>
            <a:ext cx="407605" cy="3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71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18566-458E-3411-3C1F-470C32D26032}"/>
              </a:ext>
            </a:extLst>
          </p:cNvPr>
          <p:cNvSpPr txBox="1"/>
          <p:nvPr/>
        </p:nvSpPr>
        <p:spPr>
          <a:xfrm>
            <a:off x="2238704" y="637347"/>
            <a:ext cx="7157545" cy="523220"/>
          </a:xfrm>
          <a:prstGeom prst="rect">
            <a:avLst/>
          </a:prstGeom>
          <a:solidFill>
            <a:srgbClr val="FFFDDF"/>
          </a:solidFill>
          <a:ln>
            <a:solidFill>
              <a:srgbClr val="FFFDDF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latin typeface="+mj-lt"/>
              </a:rPr>
              <a:t>Em hãy cho biết ý kiến của mình.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D7029F-5102-66D9-1698-F20E38D23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55" y="1807900"/>
            <a:ext cx="10252841" cy="4137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FE7B87-5634-E374-3878-73A7719240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1" y="165094"/>
            <a:ext cx="1662093" cy="14061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C291D4-9FFA-578C-9EC0-F58AD68AEB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5" y="1667685"/>
            <a:ext cx="5221999" cy="1601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5DD7A8-FBC3-1DFD-2E0A-22582E030D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37" y="1594554"/>
            <a:ext cx="5103749" cy="15730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DA4DC9-BB67-0673-C212-CC2BF6859738}"/>
              </a:ext>
            </a:extLst>
          </p:cNvPr>
          <p:cNvSpPr txBox="1"/>
          <p:nvPr/>
        </p:nvSpPr>
        <p:spPr>
          <a:xfrm>
            <a:off x="2375337" y="5933445"/>
            <a:ext cx="7966842" cy="523220"/>
          </a:xfrm>
          <a:prstGeom prst="rect">
            <a:avLst/>
          </a:prstGeom>
          <a:solidFill>
            <a:srgbClr val="FFFDDF"/>
          </a:solidFill>
          <a:ln>
            <a:solidFill>
              <a:srgbClr val="FFFDDF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1 kg sắt nặng bằng 1kg bông vì 1 kg = 1kg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6242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18566-458E-3411-3C1F-470C32D26032}"/>
              </a:ext>
            </a:extLst>
          </p:cNvPr>
          <p:cNvSpPr txBox="1"/>
          <p:nvPr/>
        </p:nvSpPr>
        <p:spPr>
          <a:xfrm>
            <a:off x="551794" y="1672405"/>
            <a:ext cx="7366935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Vích là một loài rùa biển.</a:t>
            </a:r>
          </a:p>
          <a:p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trứng vích được ấp ở nhiệt độ thấp hơn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vi-VN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thì số con đực nở ra nhiều hơn số con cái.</a:t>
            </a:r>
          </a:p>
          <a:p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ấp ở nhiệt độ cao, khoảng </a:t>
            </a:r>
            <a:endParaRPr lang="en-US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thì số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cái nở ra nhiều hơn số con đực.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F94EF-D1A6-3274-0675-6B8B1D3C65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9" y="0"/>
            <a:ext cx="1600523" cy="1469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4FFAF-DED2-79E1-0058-A17DB2569DE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29" y="2050021"/>
            <a:ext cx="3557764" cy="27579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12072A-5547-D616-FA93-1B599D4989F1}"/>
              </a:ext>
            </a:extLst>
          </p:cNvPr>
          <p:cNvSpPr txBox="1"/>
          <p:nvPr/>
        </p:nvSpPr>
        <p:spPr>
          <a:xfrm>
            <a:off x="1809913" y="393465"/>
            <a:ext cx="715754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</a:t>
            </a:r>
            <a:r>
              <a:rPr lang="vi-VN" sz="32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bằng đơn vị đo thích hợp.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0B29C2-1BAC-3C67-B90E-71A8BBD717F4}"/>
                  </a:ext>
                </a:extLst>
              </p:cNvPr>
              <p:cNvSpPr txBox="1"/>
              <p:nvPr/>
            </p:nvSpPr>
            <p:spPr>
              <a:xfrm>
                <a:off x="3169529" y="2735370"/>
                <a:ext cx="582666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℃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0B29C2-1BAC-3C67-B90E-71A8BBD71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529" y="2735370"/>
                <a:ext cx="58266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D95990-B860-3B01-7765-6EE5FDE28EDA}"/>
                  </a:ext>
                </a:extLst>
              </p:cNvPr>
              <p:cNvSpPr txBox="1"/>
              <p:nvPr/>
            </p:nvSpPr>
            <p:spPr>
              <a:xfrm>
                <a:off x="1258779" y="4390216"/>
                <a:ext cx="582666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℃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D95990-B860-3B01-7765-6EE5FDE28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779" y="4390216"/>
                <a:ext cx="582666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4642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0260">
            <a:off x="-1608436" y="5540053"/>
            <a:ext cx="16263355" cy="630205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794444" y="229735"/>
            <a:ext cx="10779853" cy="5485265"/>
            <a:chOff x="0" y="0"/>
            <a:chExt cx="1192260" cy="10421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07449" cy="1046408"/>
            </a:xfrm>
            <a:custGeom>
              <a:avLst/>
              <a:gdLst/>
              <a:ahLst/>
              <a:cxnLst/>
              <a:rect l="l" t="t" r="r" b="b"/>
              <a:pathLst>
                <a:path w="1207449" h="1046408">
                  <a:moveTo>
                    <a:pt x="676939" y="0"/>
                  </a:moveTo>
                  <a:cubicBezTo>
                    <a:pt x="690017" y="0"/>
                    <a:pt x="703172" y="0"/>
                    <a:pt x="716224" y="0"/>
                  </a:cubicBezTo>
                  <a:cubicBezTo>
                    <a:pt x="820280" y="17406"/>
                    <a:pt x="885311" y="75348"/>
                    <a:pt x="914931" y="170158"/>
                  </a:cubicBezTo>
                  <a:cubicBezTo>
                    <a:pt x="1088410" y="157514"/>
                    <a:pt x="1207449" y="336787"/>
                    <a:pt x="1137673" y="512735"/>
                  </a:cubicBezTo>
                  <a:cubicBezTo>
                    <a:pt x="1163234" y="549707"/>
                    <a:pt x="1184559" y="591064"/>
                    <a:pt x="1192260" y="646572"/>
                  </a:cubicBezTo>
                  <a:cubicBezTo>
                    <a:pt x="1192260" y="662473"/>
                    <a:pt x="1192260" y="678336"/>
                    <a:pt x="1192260" y="694234"/>
                  </a:cubicBezTo>
                  <a:cubicBezTo>
                    <a:pt x="1169309" y="835507"/>
                    <a:pt x="1070551" y="930970"/>
                    <a:pt x="908416" y="905271"/>
                  </a:cubicBezTo>
                  <a:cubicBezTo>
                    <a:pt x="866700" y="977808"/>
                    <a:pt x="792471" y="1046408"/>
                    <a:pt x="676963" y="1041403"/>
                  </a:cubicBezTo>
                  <a:cubicBezTo>
                    <a:pt x="617259" y="1036641"/>
                    <a:pt x="575724" y="1009059"/>
                    <a:pt x="539358" y="975548"/>
                  </a:cubicBezTo>
                  <a:cubicBezTo>
                    <a:pt x="501055" y="1003403"/>
                    <a:pt x="459571" y="1025264"/>
                    <a:pt x="399634" y="1025505"/>
                  </a:cubicBezTo>
                  <a:cubicBezTo>
                    <a:pt x="260969" y="1025917"/>
                    <a:pt x="168207" y="918601"/>
                    <a:pt x="165958" y="771399"/>
                  </a:cubicBezTo>
                  <a:cubicBezTo>
                    <a:pt x="76815" y="736963"/>
                    <a:pt x="16438" y="672683"/>
                    <a:pt x="0" y="562692"/>
                  </a:cubicBezTo>
                  <a:cubicBezTo>
                    <a:pt x="0" y="546794"/>
                    <a:pt x="0" y="530861"/>
                    <a:pt x="0" y="515030"/>
                  </a:cubicBezTo>
                  <a:cubicBezTo>
                    <a:pt x="18144" y="406037"/>
                    <a:pt x="75238" y="337574"/>
                    <a:pt x="170301" y="308552"/>
                  </a:cubicBezTo>
                  <a:cubicBezTo>
                    <a:pt x="164589" y="124689"/>
                    <a:pt x="354740" y="9800"/>
                    <a:pt x="510954" y="90801"/>
                  </a:cubicBezTo>
                  <a:cubicBezTo>
                    <a:pt x="548147" y="50746"/>
                    <a:pt x="600769" y="7059"/>
                    <a:pt x="676939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2977" y="832666"/>
            <a:ext cx="683735" cy="51906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98762" y="1143000"/>
            <a:ext cx="611677" cy="41746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rcRect r="10037" b="53971"/>
          <a:stretch>
            <a:fillRect/>
          </a:stretch>
        </p:blipFill>
        <p:spPr>
          <a:xfrm>
            <a:off x="6416503" y="5601494"/>
            <a:ext cx="2887498" cy="134256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 r="10037" b="53971"/>
          <a:stretch>
            <a:fillRect/>
          </a:stretch>
        </p:blipFill>
        <p:spPr>
          <a:xfrm>
            <a:off x="3007342" y="5601494"/>
            <a:ext cx="2887498" cy="134256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 b="44518"/>
          <a:stretch>
            <a:fillRect/>
          </a:stretch>
        </p:blipFill>
        <p:spPr>
          <a:xfrm>
            <a:off x="10539980" y="5601494"/>
            <a:ext cx="1472941" cy="142743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7"/>
          <a:srcRect b="44518"/>
          <a:stretch>
            <a:fillRect/>
          </a:stretch>
        </p:blipFill>
        <p:spPr>
          <a:xfrm>
            <a:off x="296152" y="5559058"/>
            <a:ext cx="1472941" cy="1427432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8FD71D78-AF9F-614F-ECE1-0802E4037B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304001" y="3915329"/>
            <a:ext cx="2887498" cy="2833357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2C62A801-4113-2632-B943-12004BEAD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67" b="95230" l="1839" r="89958">
                        <a14:foregroundMark x1="5658" y1="57420" x2="18670" y2="72085"/>
                        <a14:foregroundMark x1="18670" y1="72085" x2="18670" y2="72085"/>
                        <a14:foregroundMark x1="28006" y1="59011" x2="31259" y2="95406"/>
                        <a14:foregroundMark x1="13861" y1="34276" x2="1980" y2="63604"/>
                        <a14:foregroundMark x1="14710" y1="46996" x2="9477" y2="58657"/>
                        <a14:foregroundMark x1="8204" y1="51590" x2="24045" y2="64841"/>
                        <a14:foregroundMark x1="39745" y1="28622" x2="39745" y2="51590"/>
                        <a14:foregroundMark x1="43989" y1="32332" x2="45686" y2="48233"/>
                        <a14:foregroundMark x1="46676" y1="39223" x2="45686" y2="59364"/>
                        <a14:foregroundMark x1="45403" y1="53710" x2="40453" y2="74205"/>
                        <a14:foregroundMark x1="39745" y1="68728" x2="40028" y2="73322"/>
                        <a14:foregroundMark x1="39463" y1="72085" x2="39463" y2="75088"/>
                        <a14:foregroundMark x1="39180" y1="9541" x2="41867" y2="20141"/>
                        <a14:foregroundMark x1="44696" y1="7067" x2="42999" y2="16784"/>
                        <a14:foregroundMark x1="48939" y1="7951" x2="43989" y2="18021"/>
                        <a14:foregroundMark x1="45262" y1="8481" x2="40170" y2="22085"/>
                        <a14:foregroundMark x1="49222" y1="9894" x2="28854" y2="37456"/>
                        <a14:foregroundMark x1="27581" y1="22615" x2="20368" y2="4487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-3239332" y="1954666"/>
            <a:ext cx="7041357" cy="563308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3CF41F7-5EA7-8D57-FFD1-9D55221A6478}"/>
              </a:ext>
            </a:extLst>
          </p:cNvPr>
          <p:cNvSpPr txBox="1"/>
          <p:nvPr/>
        </p:nvSpPr>
        <p:spPr>
          <a:xfrm>
            <a:off x="2225598" y="1477503"/>
            <a:ext cx="83818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0B050"/>
                    </a:gs>
                    <a:gs pos="74000">
                      <a:srgbClr val="FFFF00"/>
                    </a:gs>
                    <a:gs pos="83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865915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23391" y="3429000"/>
            <a:ext cx="2851581" cy="28408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0260">
            <a:off x="-1663894" y="5124112"/>
            <a:ext cx="16263355" cy="63020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319777" y="1503572"/>
            <a:ext cx="7755647" cy="3556233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18177" y="1401972"/>
            <a:ext cx="7755647" cy="3556233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>
              <a:solidFill>
                <a:srgbClr val="FAE6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b="8121"/>
          <a:stretch>
            <a:fillRect/>
          </a:stretch>
        </p:blipFill>
        <p:spPr>
          <a:xfrm>
            <a:off x="1" y="2770411"/>
            <a:ext cx="2593783" cy="38776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8678" y="409349"/>
            <a:ext cx="1501801" cy="14323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22743" y="5371634"/>
            <a:ext cx="629703" cy="7526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39154" y="5831289"/>
            <a:ext cx="806289" cy="795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4498" y="5476601"/>
            <a:ext cx="1566352" cy="17169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2639" y="5476601"/>
            <a:ext cx="1836987" cy="150458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593">
            <a:off x="383449" y="5258077"/>
            <a:ext cx="589010" cy="17323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3449" y="5665843"/>
            <a:ext cx="1577683" cy="12921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839060" y="5646259"/>
            <a:ext cx="1334281" cy="6888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4964" y="4912126"/>
            <a:ext cx="954829" cy="10466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02652" y="5665843"/>
            <a:ext cx="1334281" cy="68882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 l="219" r="219"/>
          <a:stretch>
            <a:fillRect/>
          </a:stretch>
        </p:blipFill>
        <p:spPr>
          <a:xfrm>
            <a:off x="9578374" y="5889036"/>
            <a:ext cx="658559" cy="4704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3974879">
            <a:off x="10999593" y="5701389"/>
            <a:ext cx="739175" cy="18932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10892391" y="5705633"/>
            <a:ext cx="1423500" cy="156037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1511033">
            <a:off x="10075423" y="6414369"/>
            <a:ext cx="278380" cy="28119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82476">
            <a:off x="1315678" y="5487587"/>
            <a:ext cx="630984" cy="18535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2369220">
            <a:off x="11784502" y="5541923"/>
            <a:ext cx="626469" cy="153108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028741" y="5059805"/>
            <a:ext cx="582071" cy="45765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26391" y="186168"/>
            <a:ext cx="696352" cy="499633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950356" y="1715995"/>
            <a:ext cx="10418824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1500" spc="1153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KHỞI ĐỘNG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165379" y="1841692"/>
            <a:ext cx="407605" cy="3094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ập và nhạc khởi động đang Hot đây ạ ! - By Yêu dân tộc Việt Nam">
            <a:hlinkClick r:id="" action="ppaction://media"/>
            <a:extLst>
              <a:ext uri="{FF2B5EF4-FFF2-40B4-BE49-F238E27FC236}">
                <a16:creationId xmlns:a16="http://schemas.microsoft.com/office/drawing/2014/main" id="{B740053D-74DF-B3BD-F1A0-495AC5C96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" y="0"/>
            <a:ext cx="1198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41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23391" y="3429000"/>
            <a:ext cx="2851581" cy="28408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0260">
            <a:off x="-1663894" y="5124112"/>
            <a:ext cx="16263355" cy="63020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319777" y="1503572"/>
            <a:ext cx="7755647" cy="3556233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18177" y="1401972"/>
            <a:ext cx="7755647" cy="3556233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>
              <a:solidFill>
                <a:srgbClr val="FAE6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b="8121"/>
          <a:stretch>
            <a:fillRect/>
          </a:stretch>
        </p:blipFill>
        <p:spPr>
          <a:xfrm>
            <a:off x="1" y="2770411"/>
            <a:ext cx="2593783" cy="38776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8678" y="409349"/>
            <a:ext cx="1501801" cy="14323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22743" y="5371634"/>
            <a:ext cx="629703" cy="7526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39154" y="5831289"/>
            <a:ext cx="806289" cy="795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4498" y="5476601"/>
            <a:ext cx="1566352" cy="17169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2639" y="5476601"/>
            <a:ext cx="1836987" cy="150458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593">
            <a:off x="383449" y="5258077"/>
            <a:ext cx="589010" cy="17323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3449" y="5665843"/>
            <a:ext cx="1577683" cy="12921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839060" y="5646259"/>
            <a:ext cx="1334281" cy="6888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4964" y="4912126"/>
            <a:ext cx="954829" cy="10466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02652" y="5665843"/>
            <a:ext cx="1334281" cy="68882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 l="219" r="219"/>
          <a:stretch>
            <a:fillRect/>
          </a:stretch>
        </p:blipFill>
        <p:spPr>
          <a:xfrm>
            <a:off x="9578374" y="5889036"/>
            <a:ext cx="658559" cy="4704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3974879">
            <a:off x="10999593" y="5701389"/>
            <a:ext cx="739175" cy="18932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10892391" y="5705633"/>
            <a:ext cx="1423500" cy="156037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1511033">
            <a:off x="10075423" y="6414369"/>
            <a:ext cx="278380" cy="28119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82476">
            <a:off x="1315678" y="5487587"/>
            <a:ext cx="630984" cy="18535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2369220">
            <a:off x="11784502" y="5541923"/>
            <a:ext cx="626469" cy="153108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028741" y="5059805"/>
            <a:ext cx="582071" cy="45765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26391" y="186168"/>
            <a:ext cx="696352" cy="499633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950356" y="1715995"/>
            <a:ext cx="10418824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1500" spc="1153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LUYỆN TẬP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165379" y="1841692"/>
            <a:ext cx="407605" cy="3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367977" y="458706"/>
            <a:ext cx="11033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b="1">
                <a:solidFill>
                  <a:prstClr val="black"/>
                </a:solidFill>
              </a:rPr>
              <a:t>Chọn dụng cụ đo phù hợp với đơn vị đo.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1AB5C7-0681-5662-BFBA-C2D01F6F381B}"/>
              </a:ext>
            </a:extLst>
          </p:cNvPr>
          <p:cNvSpPr/>
          <p:nvPr/>
        </p:nvSpPr>
        <p:spPr>
          <a:xfrm>
            <a:off x="331484" y="313747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/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1BEC90-0332-4529-7397-709D2F8D5F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77" y="1166592"/>
            <a:ext cx="7609118" cy="523270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1D6CC8D-00D1-3F8E-4343-7D4B1802ED48}"/>
              </a:ext>
            </a:extLst>
          </p:cNvPr>
          <p:cNvCxnSpPr/>
          <p:nvPr/>
        </p:nvCxnSpPr>
        <p:spPr>
          <a:xfrm>
            <a:off x="5675586" y="2822028"/>
            <a:ext cx="914400" cy="2979682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00A6C0-8128-87E2-5B96-F7B84FF3D204}"/>
              </a:ext>
            </a:extLst>
          </p:cNvPr>
          <p:cNvCxnSpPr>
            <a:cxnSpLocks/>
          </p:cNvCxnSpPr>
          <p:nvPr/>
        </p:nvCxnSpPr>
        <p:spPr>
          <a:xfrm flipH="1">
            <a:off x="5675586" y="1459860"/>
            <a:ext cx="766200" cy="3150801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902F02-2431-7DB0-56B7-D050E17C9525}"/>
              </a:ext>
            </a:extLst>
          </p:cNvPr>
          <p:cNvCxnSpPr>
            <a:cxnSpLocks/>
          </p:cNvCxnSpPr>
          <p:nvPr/>
        </p:nvCxnSpPr>
        <p:spPr>
          <a:xfrm flipH="1">
            <a:off x="5632081" y="2959517"/>
            <a:ext cx="914400" cy="3045553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28A6B17-B509-15DC-41C4-C232C2A0BF6A}"/>
              </a:ext>
            </a:extLst>
          </p:cNvPr>
          <p:cNvCxnSpPr>
            <a:cxnSpLocks/>
          </p:cNvCxnSpPr>
          <p:nvPr/>
        </p:nvCxnSpPr>
        <p:spPr>
          <a:xfrm>
            <a:off x="5632081" y="1421938"/>
            <a:ext cx="853210" cy="2927696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06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087821" y="443470"/>
            <a:ext cx="10573611" cy="5971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́?</a:t>
            </a:r>
          </a:p>
          <a:p>
            <a:pPr>
              <a:lnSpc>
                <a:spcPct val="110000"/>
              </a:lnSpc>
            </a:pP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Hai đơn vị đo độ dài liền kề (m, dm, cm, mm), đơn vị lớn hơn gấp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lang="en-US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lần đơn vị bé hơn.</a:t>
            </a:r>
          </a:p>
          <a:p>
            <a:pPr>
              <a:lnSpc>
                <a:spcPct val="110000"/>
              </a:lnSpc>
            </a:pP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Hai đơn vị đo khối lượng liền kề (tấn, tạ, yến, kg), đơn vị bé hơn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bằng 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lang="en-US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 vị lớn hơn.</a:t>
            </a:r>
          </a:p>
          <a:p>
            <a:pPr>
              <a:lnSpc>
                <a:spcPct val="110000"/>
              </a:lnSpc>
            </a:pP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Hai đơn vị đo dung tích (</a:t>
            </a:r>
            <a:r>
              <a:rPr lang="vi-VN" sz="35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 m</a:t>
            </a:r>
            <a:r>
              <a:rPr lang="vi-VN" sz="35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đơn vị lớn hơn gấp 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lang="en-US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lần đơn vị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bé hơn.</a:t>
            </a:r>
          </a:p>
          <a:p>
            <a:pPr>
              <a:lnSpc>
                <a:spcPct val="110000"/>
              </a:lnSpc>
            </a:pPr>
            <a:r>
              <a:rPr lang="vi-VN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</a:t>
            </a:r>
            <a:r>
              <a:rPr lang="vi-VN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vi-VN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bằng đơn vị đo thích hợp.</a:t>
            </a:r>
          </a:p>
          <a:p>
            <a:pPr>
              <a:lnSpc>
                <a:spcPct val="110000"/>
              </a:lnSpc>
            </a:pPr>
            <a:r>
              <a:rPr lang="nn-NO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= 1 000 </a:t>
            </a:r>
            <a:r>
              <a:rPr lang="nn-NO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	</a:t>
            </a:r>
            <a:r>
              <a:rPr lang="nn-NO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1 000 </a:t>
            </a:r>
            <a:r>
              <a:rPr lang="nn-NO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	</a:t>
            </a:r>
            <a:r>
              <a:rPr lang="nn-NO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100 </a:t>
            </a:r>
            <a:r>
              <a:rPr lang="nn-NO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>
              <a:lnSpc>
                <a:spcPct val="110000"/>
              </a:lnSpc>
            </a:pP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tấn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1 000 </a:t>
            </a:r>
            <a:r>
              <a:rPr lang="en-US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	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kg = 1 000 </a:t>
            </a:r>
            <a:r>
              <a:rPr lang="en-US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	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5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1 000 </a:t>
            </a:r>
            <a:r>
              <a:rPr lang="en-US" sz="35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1AB5C7-0681-5662-BFBA-C2D01F6F381B}"/>
              </a:ext>
            </a:extLst>
          </p:cNvPr>
          <p:cNvSpPr/>
          <p:nvPr/>
        </p:nvSpPr>
        <p:spPr>
          <a:xfrm>
            <a:off x="278116" y="106201"/>
            <a:ext cx="809705" cy="8097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B4069-AC62-B4AD-1AFB-9522265D1EB5}"/>
              </a:ext>
            </a:extLst>
          </p:cNvPr>
          <p:cNvSpPr txBox="1"/>
          <p:nvPr/>
        </p:nvSpPr>
        <p:spPr>
          <a:xfrm>
            <a:off x="4266793" y="1585940"/>
            <a:ext cx="778174" cy="630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B55005-A59C-A4BA-D9ED-1A656331F820}"/>
                  </a:ext>
                </a:extLst>
              </p:cNvPr>
              <p:cNvSpPr txBox="1"/>
              <p:nvPr/>
            </p:nvSpPr>
            <p:spPr>
              <a:xfrm>
                <a:off x="5294281" y="2642229"/>
                <a:ext cx="778174" cy="7861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B55005-A59C-A4BA-D9ED-1A656331F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281" y="2642229"/>
                <a:ext cx="778174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3C244DD-8397-E7DF-93D4-8F7CE38785C1}"/>
              </a:ext>
            </a:extLst>
          </p:cNvPr>
          <p:cNvSpPr txBox="1"/>
          <p:nvPr/>
        </p:nvSpPr>
        <p:spPr>
          <a:xfrm>
            <a:off x="2043854" y="3982297"/>
            <a:ext cx="1534918" cy="630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5B62F-830D-F185-98D4-6A88446AACC6}"/>
              </a:ext>
            </a:extLst>
          </p:cNvPr>
          <p:cNvSpPr txBox="1"/>
          <p:nvPr/>
        </p:nvSpPr>
        <p:spPr>
          <a:xfrm>
            <a:off x="3841123" y="5131910"/>
            <a:ext cx="620518" cy="630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91BBB-2069-E5D7-6990-AD2C2122CC27}"/>
              </a:ext>
            </a:extLst>
          </p:cNvPr>
          <p:cNvSpPr txBox="1"/>
          <p:nvPr/>
        </p:nvSpPr>
        <p:spPr>
          <a:xfrm>
            <a:off x="3841123" y="5762852"/>
            <a:ext cx="778174" cy="630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44C67-5A35-F654-A80B-B2C711DDA600}"/>
              </a:ext>
            </a:extLst>
          </p:cNvPr>
          <p:cNvSpPr txBox="1"/>
          <p:nvPr/>
        </p:nvSpPr>
        <p:spPr>
          <a:xfrm>
            <a:off x="7214942" y="5171879"/>
            <a:ext cx="1156547" cy="630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0CE709-9222-D780-AF78-63A894EB3F1E}"/>
              </a:ext>
            </a:extLst>
          </p:cNvPr>
          <p:cNvSpPr txBox="1"/>
          <p:nvPr/>
        </p:nvSpPr>
        <p:spPr>
          <a:xfrm>
            <a:off x="7319638" y="5690710"/>
            <a:ext cx="778174" cy="630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B37EA-CAA0-04EC-0964-17E10B05E944}"/>
              </a:ext>
            </a:extLst>
          </p:cNvPr>
          <p:cNvSpPr txBox="1"/>
          <p:nvPr/>
        </p:nvSpPr>
        <p:spPr>
          <a:xfrm>
            <a:off x="10572999" y="5131910"/>
            <a:ext cx="778174" cy="630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B717F-54C0-4E0E-51A3-241129A44BE9}"/>
              </a:ext>
            </a:extLst>
          </p:cNvPr>
          <p:cNvSpPr txBox="1"/>
          <p:nvPr/>
        </p:nvSpPr>
        <p:spPr>
          <a:xfrm>
            <a:off x="10649301" y="5691821"/>
            <a:ext cx="778174" cy="630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570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050626" y="455578"/>
            <a:ext cx="1096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1AB5C7-0681-5662-BFBA-C2D01F6F381B}"/>
              </a:ext>
            </a:extLst>
          </p:cNvPr>
          <p:cNvSpPr/>
          <p:nvPr/>
        </p:nvSpPr>
        <p:spPr>
          <a:xfrm>
            <a:off x="173625" y="186294"/>
            <a:ext cx="809705" cy="8097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BC9E4F-D996-323B-F0FB-670DA423D611}"/>
              </a:ext>
            </a:extLst>
          </p:cNvPr>
          <p:cNvSpPr/>
          <p:nvPr/>
        </p:nvSpPr>
        <p:spPr>
          <a:xfrm>
            <a:off x="578477" y="1621166"/>
            <a:ext cx="4843533" cy="16848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5,125 km = </a:t>
            </a:r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5 125 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46,5 m = </a:t>
            </a:r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4 650 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1D86E7-2E1E-571E-0A5C-B7549877715F}"/>
              </a:ext>
            </a:extLst>
          </p:cNvPr>
          <p:cNvSpPr/>
          <p:nvPr/>
        </p:nvSpPr>
        <p:spPr>
          <a:xfrm>
            <a:off x="6655115" y="1639703"/>
            <a:ext cx="4843533" cy="16848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27,7 tấn =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27 700 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kg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6,7 tạ =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670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A8C82BE-2EBE-9D8F-F5CB-EF681F2DFF36}"/>
              </a:ext>
            </a:extLst>
          </p:cNvPr>
          <p:cNvSpPr/>
          <p:nvPr/>
        </p:nvSpPr>
        <p:spPr>
          <a:xfrm>
            <a:off x="3485916" y="4394411"/>
            <a:ext cx="4843533" cy="16848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3,824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3 824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56,9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F8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56 900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F4C2C7-EC47-3568-3B19-4147A76140CE}"/>
              </a:ext>
            </a:extLst>
          </p:cNvPr>
          <p:cNvSpPr/>
          <p:nvPr/>
        </p:nvSpPr>
        <p:spPr>
          <a:xfrm>
            <a:off x="3175045" y="1884425"/>
            <a:ext cx="1144707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..?..  </a:t>
            </a:r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D37FF1E-4DAF-B315-9D5F-FDBCB4A72228}"/>
              </a:ext>
            </a:extLst>
          </p:cNvPr>
          <p:cNvSpPr/>
          <p:nvPr/>
        </p:nvSpPr>
        <p:spPr>
          <a:xfrm>
            <a:off x="2602691" y="2595219"/>
            <a:ext cx="1322923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..?..  </a:t>
            </a:r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DFD5AE2-258A-EAD4-748E-6919BEC65BD4}"/>
              </a:ext>
            </a:extLst>
          </p:cNvPr>
          <p:cNvSpPr/>
          <p:nvPr/>
        </p:nvSpPr>
        <p:spPr>
          <a:xfrm>
            <a:off x="8984025" y="1884425"/>
            <a:ext cx="1421216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..?..  </a:t>
            </a:r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79AF8B-089D-E761-5B37-D1F84988C893}"/>
              </a:ext>
            </a:extLst>
          </p:cNvPr>
          <p:cNvSpPr/>
          <p:nvPr/>
        </p:nvSpPr>
        <p:spPr>
          <a:xfrm>
            <a:off x="8366273" y="2680634"/>
            <a:ext cx="888086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 </a:t>
            </a:r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59A82A9-FAD6-8C19-F596-A3CD03B7DF44}"/>
              </a:ext>
            </a:extLst>
          </p:cNvPr>
          <p:cNvSpPr/>
          <p:nvPr/>
        </p:nvSpPr>
        <p:spPr>
          <a:xfrm>
            <a:off x="5954980" y="4614846"/>
            <a:ext cx="1155270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..?..  </a:t>
            </a:r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3F8B1F-ED52-CB5C-00D1-D8512918EADF}"/>
              </a:ext>
            </a:extLst>
          </p:cNvPr>
          <p:cNvSpPr/>
          <p:nvPr/>
        </p:nvSpPr>
        <p:spPr>
          <a:xfrm>
            <a:off x="5655436" y="5378440"/>
            <a:ext cx="1470580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..?..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96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050626" y="455578"/>
            <a:ext cx="1096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u="none" strike="noStrike" baseline="0">
                <a:solidFill>
                  <a:srgbClr val="FF0000"/>
                </a:solidFill>
                <a:latin typeface="AvertaStdCY-Regular" panose="00000500000000000000" pitchFamily="50" charset="0"/>
              </a:rPr>
              <a:t>b) </a:t>
            </a:r>
            <a:r>
              <a:rPr lang="en-US" sz="36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rPr>
              <a:t>Thay </a:t>
            </a:r>
            <a:r>
              <a:rPr lang="en-US" sz="3600" b="0" i="0" u="none" strike="noStrike" baseline="0">
                <a:solidFill>
                  <a:srgbClr val="2680FF"/>
                </a:solidFill>
                <a:latin typeface="AvertaStdCY-Regular" panose="00000500000000000000" pitchFamily="50" charset="0"/>
              </a:rPr>
              <a:t>.?. </a:t>
            </a:r>
            <a:r>
              <a:rPr lang="en-US" sz="36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rPr>
              <a:t>bằng số thập phân thích hợp.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1AB5C7-0681-5662-BFBA-C2D01F6F381B}"/>
              </a:ext>
            </a:extLst>
          </p:cNvPr>
          <p:cNvSpPr/>
          <p:nvPr/>
        </p:nvSpPr>
        <p:spPr>
          <a:xfrm>
            <a:off x="173625" y="186294"/>
            <a:ext cx="809705" cy="8097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BC9E4F-D996-323B-F0FB-670DA423D611}"/>
              </a:ext>
            </a:extLst>
          </p:cNvPr>
          <p:cNvSpPr/>
          <p:nvPr/>
        </p:nvSpPr>
        <p:spPr>
          <a:xfrm>
            <a:off x="594242" y="1199359"/>
            <a:ext cx="5592676" cy="25698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 km 450 m = 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2F8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27,45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 38 cm = 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2F8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6,38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 m 9 mm = 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2F8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81,009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325CD9-A694-6D44-AB01-3E8D67CFC5F3}"/>
              </a:ext>
            </a:extLst>
          </p:cNvPr>
          <p:cNvSpPr/>
          <p:nvPr/>
        </p:nvSpPr>
        <p:spPr>
          <a:xfrm>
            <a:off x="6405699" y="1199359"/>
            <a:ext cx="5024300" cy="25698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tấn 5 tạ = 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2F8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3,5 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tạ 3 kg = 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2F8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0,803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tấn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kg 41 g = 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2F8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1,041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F65A37-E161-0FB3-F3D7-BFE0574CB321}"/>
              </a:ext>
            </a:extLst>
          </p:cNvPr>
          <p:cNvSpPr/>
          <p:nvPr/>
        </p:nvSpPr>
        <p:spPr>
          <a:xfrm>
            <a:off x="3719428" y="3915076"/>
            <a:ext cx="4204260" cy="25698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l 750 ml = 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2F8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2,75 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l 36 ml = 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2F8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8,036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l 5 ml = 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2F8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2,005</a:t>
            </a:r>
            <a:r>
              <a:rPr kumimoji="0" lang="nn-NO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3F8B1F-ED52-CB5C-00D1-D8512918EADF}"/>
              </a:ext>
            </a:extLst>
          </p:cNvPr>
          <p:cNvSpPr/>
          <p:nvPr/>
        </p:nvSpPr>
        <p:spPr>
          <a:xfrm>
            <a:off x="3873933" y="1417191"/>
            <a:ext cx="1328688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..?..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DB91A0-D0EF-9000-C106-B1E5E9D06092}"/>
              </a:ext>
            </a:extLst>
          </p:cNvPr>
          <p:cNvSpPr/>
          <p:nvPr/>
        </p:nvSpPr>
        <p:spPr>
          <a:xfrm>
            <a:off x="3369431" y="2305872"/>
            <a:ext cx="1076440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..?..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A3D09C-B0A9-7708-FBCD-4688F2D4B830}"/>
              </a:ext>
            </a:extLst>
          </p:cNvPr>
          <p:cNvSpPr/>
          <p:nvPr/>
        </p:nvSpPr>
        <p:spPr>
          <a:xfrm>
            <a:off x="3590147" y="3102500"/>
            <a:ext cx="1486349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..?..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4E1C12-CE17-084F-3E6C-25EFB99A237B}"/>
              </a:ext>
            </a:extLst>
          </p:cNvPr>
          <p:cNvSpPr/>
          <p:nvPr/>
        </p:nvSpPr>
        <p:spPr>
          <a:xfrm>
            <a:off x="8917849" y="1431251"/>
            <a:ext cx="825241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80A856-55B6-2FDE-ADB1-0095C9BAC02B}"/>
              </a:ext>
            </a:extLst>
          </p:cNvPr>
          <p:cNvSpPr/>
          <p:nvPr/>
        </p:nvSpPr>
        <p:spPr>
          <a:xfrm>
            <a:off x="8886316" y="2312902"/>
            <a:ext cx="1156318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1BC0B6C-89D7-D560-D52B-F66EE5427E53}"/>
              </a:ext>
            </a:extLst>
          </p:cNvPr>
          <p:cNvSpPr/>
          <p:nvPr/>
        </p:nvSpPr>
        <p:spPr>
          <a:xfrm>
            <a:off x="8980909" y="3102500"/>
            <a:ext cx="1156318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3FAC02-500C-CCBA-3ACD-3C4518262116}"/>
              </a:ext>
            </a:extLst>
          </p:cNvPr>
          <p:cNvSpPr/>
          <p:nvPr/>
        </p:nvSpPr>
        <p:spPr>
          <a:xfrm>
            <a:off x="6405699" y="4160714"/>
            <a:ext cx="925267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58C227-F8DC-B1BE-D971-3DCAD227A43A}"/>
              </a:ext>
            </a:extLst>
          </p:cNvPr>
          <p:cNvSpPr/>
          <p:nvPr/>
        </p:nvSpPr>
        <p:spPr>
          <a:xfrm>
            <a:off x="6186918" y="5035492"/>
            <a:ext cx="1144048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18AE34C-4511-BCBF-B65A-77DA8784FFD6}"/>
              </a:ext>
            </a:extLst>
          </p:cNvPr>
          <p:cNvSpPr/>
          <p:nvPr/>
        </p:nvSpPr>
        <p:spPr>
          <a:xfrm>
            <a:off x="5863421" y="5855820"/>
            <a:ext cx="1262593" cy="574690"/>
          </a:xfrm>
          <a:prstGeom prst="roundRect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1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156547" y="277077"/>
            <a:ext cx="10573611" cy="63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Số?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1AB5C7-0681-5662-BFBA-C2D01F6F381B}"/>
              </a:ext>
            </a:extLst>
          </p:cNvPr>
          <p:cNvSpPr/>
          <p:nvPr/>
        </p:nvSpPr>
        <p:spPr>
          <a:xfrm>
            <a:off x="278116" y="106201"/>
            <a:ext cx="809705" cy="8097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0F68DC-8013-535D-2D2E-339A78F9A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09" y="277077"/>
            <a:ext cx="7300760" cy="62346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7CCD5F-47E7-7500-98CC-78B309270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567" y="511053"/>
            <a:ext cx="2241274" cy="20512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05C6D8-CD32-2452-4EAC-F85A6B9C712D}"/>
              </a:ext>
            </a:extLst>
          </p:cNvPr>
          <p:cNvSpPr txBox="1"/>
          <p:nvPr/>
        </p:nvSpPr>
        <p:spPr>
          <a:xfrm>
            <a:off x="1827036" y="2562351"/>
            <a:ext cx="42563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117 cm.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 17 cm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F155DE-1B96-A61A-5E1B-2C650244499F}"/>
              </a:ext>
            </a:extLst>
          </p:cNvPr>
          <p:cNvSpPr txBox="1"/>
          <p:nvPr/>
        </p:nvSpPr>
        <p:spPr>
          <a:xfrm>
            <a:off x="6365311" y="2628977"/>
            <a:ext cx="50905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Quả dưa hấu nặng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3 kg 450 g.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223EEA-9140-B76E-A778-0116547440F2}"/>
              </a:ext>
            </a:extLst>
          </p:cNvPr>
          <p:cNvSpPr txBox="1"/>
          <p:nvPr/>
        </p:nvSpPr>
        <p:spPr>
          <a:xfrm>
            <a:off x="1409937" y="6055120"/>
            <a:ext cx="50905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Bình chứa </a:t>
            </a:r>
            <a:r>
              <a:rPr lang="vi-VN" sz="2800">
                <a:solidFill>
                  <a:srgbClr val="FF0000"/>
                </a:solidFill>
              </a:rPr>
              <a:t>1 l 600 ml.</a:t>
            </a:r>
            <a:endParaRPr lang="en-US" sz="28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AABB42F-EF00-E943-B6F0-345774C60BB6}"/>
                  </a:ext>
                </a:extLst>
              </p:cNvPr>
              <p:cNvSpPr txBox="1"/>
              <p:nvPr/>
            </p:nvSpPr>
            <p:spPr>
              <a:xfrm>
                <a:off x="6369494" y="6080544"/>
                <a:ext cx="5090517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/>
                  <a:t>Nhiệt kế chỉ </a:t>
                </a:r>
                <a:r>
                  <a:rPr lang="vi-VN" sz="2800">
                    <a:solidFill>
                      <a:srgbClr val="FF0000"/>
                    </a:solidFill>
                  </a:rPr>
                  <a:t>28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28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AABB42F-EF00-E943-B6F0-345774C60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494" y="6080544"/>
                <a:ext cx="5090517" cy="523220"/>
              </a:xfrm>
              <a:prstGeom prst="rect">
                <a:avLst/>
              </a:prstGeom>
              <a:blipFill>
                <a:blip r:embed="rId6"/>
                <a:stretch>
                  <a:fillRect t="-15116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2298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190</TotalTime>
  <Words>432</Words>
  <Application>Microsoft Office PowerPoint</Application>
  <PresentationFormat>Widescreen</PresentationFormat>
  <Paragraphs>78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Cambria Math</vt:lpstr>
      <vt:lpstr>Calibri</vt:lpstr>
      <vt:lpstr>Times New Roman</vt:lpstr>
      <vt:lpstr>LNTH-LuoLuoNotangYuanTi 1</vt:lpstr>
      <vt:lpstr>AvertaStdCY-Regular</vt:lpstr>
      <vt:lpstr>Aptos Display</vt:lpstr>
      <vt:lpstr>Arial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22</cp:revision>
  <dcterms:created xsi:type="dcterms:W3CDTF">2023-03-21T07:53:13Z</dcterms:created>
  <dcterms:modified xsi:type="dcterms:W3CDTF">2025-04-25T06:31:27Z</dcterms:modified>
  <cp:category>9Slide.vn</cp:category>
</cp:coreProperties>
</file>