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7" r:id="rId2"/>
    <p:sldId id="258" r:id="rId3"/>
    <p:sldId id="310" r:id="rId4"/>
    <p:sldId id="285" r:id="rId5"/>
    <p:sldId id="298" r:id="rId6"/>
    <p:sldId id="299" r:id="rId7"/>
    <p:sldId id="300" r:id="rId8"/>
    <p:sldId id="301" r:id="rId9"/>
    <p:sldId id="302" r:id="rId10"/>
    <p:sldId id="309" r:id="rId11"/>
    <p:sldId id="303" r:id="rId12"/>
    <p:sldId id="307" r:id="rId13"/>
    <p:sldId id="308" r:id="rId14"/>
    <p:sldId id="304" r:id="rId15"/>
    <p:sldId id="305" r:id="rId16"/>
    <p:sldId id="306" r:id="rId17"/>
    <p:sldId id="282" r:id="rId18"/>
  </p:sldIdLst>
  <p:sldSz cx="12192000" cy="6858000"/>
  <p:notesSz cx="6858000" cy="9144000"/>
  <p:embeddedFontLst>
    <p:embeddedFont>
      <p:font typeface="#9Slide07 SVNBeachwood Sans" charset="0"/>
      <p:bold r:id="rId19"/>
    </p:embeddedFont>
    <p:embeddedFont>
      <p:font typeface="SVN-Hole Hearte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5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C01B2-E056-0FE7-EB45-181CC1C01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A0184-8F83-AD94-6CEF-04F9E74E2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40398-05F6-0F1E-C137-45D01C01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98280-D638-EC2E-8754-44AB9971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1C385-E7F6-0C77-5BFA-1AE90579C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3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33A2-093B-B476-53A5-970F016E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DDDA2-4A5F-53E5-1525-7987052EF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45B78-03AC-EB8F-FB85-1B797DB34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D99C4-77D8-8A7F-9A26-8928BB6C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6F01C-38A2-737B-C7DA-76BFCF5A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0AEDA8-6FA4-4E24-566F-5ACBF0767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86A32-7041-900C-BFBA-AB7D20130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4DC80-B1EB-6DF6-DF59-CBF7FECC4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1E510-685C-6F05-C63C-CC1C4FE7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3072-67DC-332E-CA3D-B97FB851D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0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EDDF5-0710-5F2A-95EB-D018F0094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2FFD9-0421-06FE-3869-163003AFD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1265C-455B-3C53-E7F9-9842AC349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E77BC-0E94-C205-D5B5-287858C1E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77C55-4F9D-5EB2-882F-C4B5C994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2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6AA9-94FE-3861-0CAE-EE94049F5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C5A7-3C6A-2FA4-D7A8-E03809053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8587C-DFF0-EEB0-621A-9DF38B6B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27815-82D9-7439-668D-A8932880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7FF28-9308-12FF-670A-E92937E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0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BFF0B-0930-2BD3-3BEB-552299306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4113C-6DB9-C601-89F5-0E8A5985F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72DF4-65BE-E102-80E7-1FB0347FE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8D848-6C81-75D0-27A1-85CF56428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1CFB9-CF94-CC78-9E7D-BAB33A668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C5646-4C77-2DBC-C8A8-BC3AA56A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66B3-C91C-DBE3-7D16-5B6FCB68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C3520-CEF4-0802-6D38-00DBD6D6B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16CCD-BFCC-7F79-88ED-E6C08B938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CB592-B9EF-043F-05E6-E0A18D9B3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53D28-0B1A-7281-52E5-6302EE30E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199A7-CAA5-22F6-226D-8078E5F3D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1C29A2-21C6-9FAF-5B9F-B11E30B3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877D8-8F8C-14E2-8430-E24B0713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5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99F88-4BB9-1CD1-A4C5-430FF21A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A9B03-D9D9-371C-BE17-47B176BF0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429D0-8224-1607-A2EC-EA3DDA1C1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32EB-8CAD-5F8C-25B0-EA356AA6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1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CB5D0A-392E-DE0B-5B63-9EDFD7391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1E31BF-2615-0A9A-5755-88E56693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5A190-3471-F86F-7B70-8E2680EC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3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6FA5-238B-D86C-C2D2-3871C326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98566-BFF3-654C-C718-EB8E7D976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BCC79-8F68-249A-C252-88EF82656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24DEB-B0D7-ACFE-1468-1F97324DE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AF53-695C-B43A-FCDB-8B2FB136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16289-3261-833F-2159-A7F9C962E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6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583C8-FFAF-A0B0-DEAC-3893588B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172D6-0AE1-3B35-AE04-FDF204CE0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E9859-BEA9-C582-8B49-CBFFBE6DD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B808F-956E-39E4-E1A6-1012A3C03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6A6A2-B2CA-33F4-CDBB-0A453F64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201C6-09B7-F89D-5D11-9E7BCC6E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7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1AD75E0-6CF3-0E52-2E97-B4C6D49F1C2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F9FAA1-A8B3-BDB0-043F-0E5F2AD5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2ECC9-5713-8FD4-CF26-02AA3B81D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B38E-5386-6C46-1F88-5BF2A12FF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0B90CB-C84A-497D-9DFA-C8416AC0324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FC579-FE17-5049-3130-BA7630069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2A106-2EE1-AE22-A93B-9CBAB7ADB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0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9.sv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63157" y="4683268"/>
            <a:ext cx="13918314" cy="2644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09256" y="3158346"/>
            <a:ext cx="2390114" cy="2346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787640" y="1016895"/>
            <a:ext cx="1636697" cy="20320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830063" y="3844992"/>
            <a:ext cx="2620007" cy="3245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368092" y="947900"/>
            <a:ext cx="2196916" cy="30589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517071" y="434791"/>
            <a:ext cx="1157859" cy="11642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10167" y="440164"/>
            <a:ext cx="2547804" cy="17000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11924" y="1913083"/>
            <a:ext cx="574089" cy="12579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73514" y="2386102"/>
            <a:ext cx="1058135" cy="7849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1057431">
            <a:off x="-290539" y="412539"/>
            <a:ext cx="3677039" cy="7955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123188">
            <a:off x="8640223" y="381500"/>
            <a:ext cx="3677039" cy="7955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815889" y="1625112"/>
            <a:ext cx="1096088" cy="5759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7513726" y="1023056"/>
            <a:ext cx="1096088" cy="5759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4085463" y="313228"/>
            <a:ext cx="593407" cy="745145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386E1C-FCBC-30B2-84DC-BE4B3009CFDD}"/>
              </a:ext>
            </a:extLst>
          </p:cNvPr>
          <p:cNvSpPr/>
          <p:nvPr/>
        </p:nvSpPr>
        <p:spPr>
          <a:xfrm>
            <a:off x="1256630" y="749321"/>
            <a:ext cx="9678740" cy="481804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E795A938-1F65-5849-0C23-B45A5F162AF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07" b="95034" l="9945" r="89945">
                        <a14:foregroundMark x1="18895" y1="90519" x2="18785" y2="75621"/>
                        <a14:foregroundMark x1="24751" y1="90519" x2="33149" y2="88713"/>
                        <a14:foregroundMark x1="33149" y1="88713" x2="73260" y2="95034"/>
                        <a14:backgroundMark x1="16133" y1="15801" x2="8508" y2="38600"/>
                        <a14:backgroundMark x1="25193" y1="24831" x2="9171" y2="44921"/>
                        <a14:backgroundMark x1="26961" y1="27765" x2="19006" y2="46953"/>
                        <a14:backgroundMark x1="18232" y1="40632" x2="5967" y2="53273"/>
                        <a14:backgroundMark x1="33923" y1="16930" x2="29834" y2="34989"/>
                        <a14:backgroundMark x1="36243" y1="21670" x2="33591" y2="34086"/>
                        <a14:backgroundMark x1="41768" y1="16479" x2="26519" y2="34086"/>
                        <a14:backgroundMark x1="42431" y1="17381" x2="35470" y2="27991"/>
                        <a14:backgroundMark x1="35470" y1="27991" x2="34807" y2="41535"/>
                        <a14:backgroundMark x1="34807" y1="41535" x2="34917" y2="42438"/>
                        <a14:backgroundMark x1="23315" y1="52144" x2="21215" y2="43115"/>
                        <a14:backgroundMark x1="12376" y1="54628" x2="20773" y2="42664"/>
                        <a14:backgroundMark x1="11713" y1="58239" x2="10497" y2="71783"/>
                        <a14:backgroundMark x1="10497" y1="71783" x2="11050" y2="73815"/>
                        <a14:backgroundMark x1="25304" y1="73589" x2="25083" y2="76298"/>
                        <a14:backgroundMark x1="21878" y1="76072" x2="23757" y2="75169"/>
                        <a14:backgroundMark x1="12376" y1="74718" x2="15691" y2="74944"/>
                        <a14:backgroundMark x1="36796" y1="72912" x2="37459" y2="80361"/>
                        <a14:backgroundMark x1="37459" y1="69752" x2="38011" y2="74944"/>
                        <a14:backgroundMark x1="44530" y1="18059" x2="41657" y2="205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382166" y="2534764"/>
            <a:ext cx="9987111" cy="48812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77BE71-DA00-E4E4-6BF9-F1DC5E3A3719}"/>
              </a:ext>
            </a:extLst>
          </p:cNvPr>
          <p:cNvSpPr txBox="1"/>
          <p:nvPr/>
        </p:nvSpPr>
        <p:spPr>
          <a:xfrm>
            <a:off x="1081139" y="657875"/>
            <a:ext cx="911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4F49AFFC-C44D-35CB-E8D4-892A75563DA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9372190" y="1913083"/>
            <a:ext cx="574089" cy="1257963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91266EE5-B621-7EAC-99C2-EFB10E08F6B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0557628" y="2386102"/>
            <a:ext cx="1058135" cy="784944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821BE9E1-C2CC-540B-DD8F-EC9E81C9EDC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-6568225" y="1625112"/>
            <a:ext cx="1096088" cy="575945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5E029F87-EF7E-AF6C-4EDD-FD203AB4C2E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3604135" y="1993110"/>
            <a:ext cx="437168" cy="5489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7A4619-9A3C-0436-B0BF-B1E52847DF8F}"/>
              </a:ext>
            </a:extLst>
          </p:cNvPr>
          <p:cNvSpPr txBox="1"/>
          <p:nvPr/>
        </p:nvSpPr>
        <p:spPr>
          <a:xfrm>
            <a:off x="-6070839" y="1667422"/>
            <a:ext cx="2632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ln w="349250">
                  <a:solidFill>
                    <a:schemeClr val="bg1"/>
                  </a:solidFill>
                </a:ln>
                <a:gradFill>
                  <a:gsLst>
                    <a:gs pos="23000">
                      <a:srgbClr val="FF3399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TOÁN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F0DE86-E3D2-AF9A-61F4-D9645EE0EC21}"/>
              </a:ext>
            </a:extLst>
          </p:cNvPr>
          <p:cNvSpPr txBox="1"/>
          <p:nvPr/>
        </p:nvSpPr>
        <p:spPr>
          <a:xfrm>
            <a:off x="-6095905" y="1682423"/>
            <a:ext cx="2632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gradFill>
                  <a:gsLst>
                    <a:gs pos="23000">
                      <a:srgbClr val="FF3399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SVN-Hole Hearted" panose="020B0A06020104020203" pitchFamily="34" charset="0"/>
              </a:rPr>
              <a:t>TOÁN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156F91-D4A2-BA35-3167-82B57A99E789}"/>
              </a:ext>
            </a:extLst>
          </p:cNvPr>
          <p:cNvSpPr txBox="1"/>
          <p:nvPr/>
        </p:nvSpPr>
        <p:spPr>
          <a:xfrm>
            <a:off x="-7647965" y="2741685"/>
            <a:ext cx="5561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FF0000"/>
                </a:solidFill>
                <a:latin typeface="#9Slide07 SVNBeachwood Sans" pitchFamily="2" charset="0"/>
              </a:rPr>
              <a:t>ÔN TẬP HÌNH PHẲNG VÀ HÌNH KHỐI</a:t>
            </a:r>
            <a:endParaRPr lang="en-US" sz="6600">
              <a:solidFill>
                <a:srgbClr val="FF0000"/>
              </a:solidFill>
              <a:latin typeface="#9Slide07 SVNBeachwood Sans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BE70E17-2503-67BF-5F3D-4FEE3C0795E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55683" y="1516674"/>
            <a:ext cx="3005588" cy="13351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6B70AA-A255-8E7A-9A13-662AD2D9794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85103" y="2523121"/>
            <a:ext cx="6248942" cy="29446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19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CF64B-3EF7-F26D-7C6D-E803F4DEEE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469542"/>
            <a:ext cx="11515112" cy="2405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463275-A845-DE2F-48B0-A2AE998CD69F}"/>
              </a:ext>
            </a:extLst>
          </p:cNvPr>
          <p:cNvSpPr txBox="1"/>
          <p:nvPr/>
        </p:nvSpPr>
        <p:spPr>
          <a:xfrm>
            <a:off x="1041300" y="3191625"/>
            <a:ext cx="101093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 hình gấp được thành một hình lập phương là: hình 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 hình không gấp được thành một hình lập phương là: hình B, hình C, hình D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854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194476" y="335803"/>
            <a:ext cx="954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Xếp hình.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CBF10-5F3D-8B2C-BA78-170157FA83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0" y="1614458"/>
            <a:ext cx="11723064" cy="33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4066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194476" y="335803"/>
            <a:ext cx="954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Xếp hình.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CBF10-5F3D-8B2C-BA78-170157FA83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1904" b="-7885"/>
          <a:stretch/>
        </p:blipFill>
        <p:spPr>
          <a:xfrm>
            <a:off x="457670" y="1614458"/>
            <a:ext cx="5638330" cy="36669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7C496A-4D03-4F98-781C-0662DE74324A}"/>
              </a:ext>
            </a:extLst>
          </p:cNvPr>
          <p:cNvSpPr/>
          <p:nvPr/>
        </p:nvSpPr>
        <p:spPr>
          <a:xfrm>
            <a:off x="6312290" y="2022930"/>
            <a:ext cx="4876800" cy="2580601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Hình thang được xếp bởi 1 hình vuông, 5 hình tam giác và 1 hình bình hành.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7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194476" y="335803"/>
            <a:ext cx="954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Xếp hình.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CBF10-5F3D-8B2C-BA78-170157FA83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1" t="-6910" r="-11437" b="-976"/>
          <a:stretch/>
        </p:blipFill>
        <p:spPr>
          <a:xfrm>
            <a:off x="673960" y="1546216"/>
            <a:ext cx="5789902" cy="376556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7C496A-4D03-4F98-781C-0662DE74324A}"/>
              </a:ext>
            </a:extLst>
          </p:cNvPr>
          <p:cNvSpPr/>
          <p:nvPr/>
        </p:nvSpPr>
        <p:spPr>
          <a:xfrm>
            <a:off x="5571310" y="2124271"/>
            <a:ext cx="5369958" cy="2580601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Cổng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chào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 xếp bởi 1 hình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cầu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hình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lập phương, 2 hình hộp chữ nhật, 2 hình trụ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836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083765" y="931174"/>
            <a:ext cx="5663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Tháp nghiêng Pi-da (Pisa) ở nước Ý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là một toà tháp nổi tiếng trên thế giới.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 tháp này có dạng hình gì?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AD50B4-8CDC-D56E-3632-A7694FFAF7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56" y="914400"/>
            <a:ext cx="3183075" cy="47722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F1E535-1202-B57D-7410-56F48A91ABC1}"/>
              </a:ext>
            </a:extLst>
          </p:cNvPr>
          <p:cNvSpPr/>
          <p:nvPr/>
        </p:nvSpPr>
        <p:spPr>
          <a:xfrm>
            <a:off x="1851092" y="4182806"/>
            <a:ext cx="4244908" cy="171497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Toà tháp này có dạng hình trụ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BF681B-0332-35AD-12A6-A99A95BAC8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7" y="73438"/>
            <a:ext cx="1674907" cy="153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61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2711669" y="410684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Hình lập phương nào dưới đây được xếp từ hình khai triển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 trái?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3862FD-C241-3009-1C80-3881BAD74C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9" y="475231"/>
            <a:ext cx="2279049" cy="1071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1307CD-0B72-673E-D0EB-5E7952FB7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19" y="1789169"/>
            <a:ext cx="10595810" cy="45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3675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289356" y="3816239"/>
            <a:ext cx="104295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A: Chó và mèo không ở hai mặt đối diện.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B: Đầu gà không ở dưới chân voi.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D: Gà không nhìn sang voi (gà đang nhìn chó).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Chọn C. (Vì con voi và con ong cạnh nhau, đầu con mèo dưới chân con voi.)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1307CD-0B72-673E-D0EB-5E7952FB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206" y="411987"/>
            <a:ext cx="7591747" cy="322481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9C19CAF-214B-6615-5D32-4B39417E6C75}"/>
              </a:ext>
            </a:extLst>
          </p:cNvPr>
          <p:cNvSpPr/>
          <p:nvPr/>
        </p:nvSpPr>
        <p:spPr>
          <a:xfrm>
            <a:off x="5391807" y="1970759"/>
            <a:ext cx="553492" cy="47442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941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63157" y="4683268"/>
            <a:ext cx="13918314" cy="2644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09256" y="3158346"/>
            <a:ext cx="2390114" cy="2346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787640" y="1016895"/>
            <a:ext cx="1636697" cy="20320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830063" y="3844992"/>
            <a:ext cx="2620007" cy="3245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88187" y="4031498"/>
            <a:ext cx="2196916" cy="30589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57431">
            <a:off x="-290539" y="412539"/>
            <a:ext cx="3677039" cy="7955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123188">
            <a:off x="8640223" y="381500"/>
            <a:ext cx="3677039" cy="7955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085463" y="313228"/>
            <a:ext cx="593407" cy="745145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E795A938-1F65-5849-0C23-B45A5F162A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07" b="95034" l="9945" r="89945">
                        <a14:foregroundMark x1="18895" y1="90519" x2="18785" y2="75621"/>
                        <a14:foregroundMark x1="24751" y1="90519" x2="33149" y2="88713"/>
                        <a14:foregroundMark x1="33149" y1="88713" x2="73260" y2="95034"/>
                        <a14:backgroundMark x1="16133" y1="15801" x2="8508" y2="38600"/>
                        <a14:backgroundMark x1="25193" y1="24831" x2="9171" y2="44921"/>
                        <a14:backgroundMark x1="26961" y1="27765" x2="19006" y2="46953"/>
                        <a14:backgroundMark x1="18232" y1="40632" x2="5967" y2="53273"/>
                        <a14:backgroundMark x1="33923" y1="16930" x2="29834" y2="34989"/>
                        <a14:backgroundMark x1="36243" y1="21670" x2="33591" y2="34086"/>
                        <a14:backgroundMark x1="41768" y1="16479" x2="26519" y2="34086"/>
                        <a14:backgroundMark x1="42431" y1="17381" x2="35470" y2="27991"/>
                        <a14:backgroundMark x1="35470" y1="27991" x2="34807" y2="41535"/>
                        <a14:backgroundMark x1="34807" y1="41535" x2="34917" y2="42438"/>
                        <a14:backgroundMark x1="23315" y1="52144" x2="21215" y2="43115"/>
                        <a14:backgroundMark x1="12376" y1="54628" x2="20773" y2="42664"/>
                        <a14:backgroundMark x1="11713" y1="58239" x2="10497" y2="71783"/>
                        <a14:backgroundMark x1="10497" y1="71783" x2="11050" y2="73815"/>
                        <a14:backgroundMark x1="25304" y1="73589" x2="25083" y2="76298"/>
                        <a14:backgroundMark x1="21878" y1="76072" x2="23757" y2="75169"/>
                        <a14:backgroundMark x1="12376" y1="74718" x2="15691" y2="74944"/>
                        <a14:backgroundMark x1="36796" y1="72912" x2="37459" y2="80361"/>
                        <a14:backgroundMark x1="37459" y1="69752" x2="38011" y2="74944"/>
                        <a14:backgroundMark x1="44530" y1="18059" x2="41657" y2="205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382166" y="2534764"/>
            <a:ext cx="9987111" cy="488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CFFF4B-1014-4FAF-984B-3E16A9673E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741" y="444128"/>
            <a:ext cx="9620322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8692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26AF02-DD01-76FD-3005-022D0DA1D163}"/>
              </a:ext>
            </a:extLst>
          </p:cNvPr>
          <p:cNvSpPr txBox="1"/>
          <p:nvPr/>
        </p:nvSpPr>
        <p:spPr>
          <a:xfrm>
            <a:off x="-9586453" y="346125"/>
            <a:ext cx="74719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n w="501650"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B9E72-D562-B844-69ED-6F965EBBA3E9}"/>
              </a:ext>
            </a:extLst>
          </p:cNvPr>
          <p:cNvSpPr txBox="1"/>
          <p:nvPr/>
        </p:nvSpPr>
        <p:spPr>
          <a:xfrm>
            <a:off x="-9656803" y="346125"/>
            <a:ext cx="74719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gradFill>
                  <a:gsLst>
                    <a:gs pos="17000">
                      <a:srgbClr val="FFC000"/>
                    </a:gs>
                    <a:gs pos="42000">
                      <a:srgbClr val="FF0000"/>
                    </a:gs>
                    <a:gs pos="72376">
                      <a:srgbClr val="FFFF0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0D5E2-1147-EB06-871B-B5FE9B7F5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59" y="643226"/>
            <a:ext cx="7760881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về lại trường xưa">
            <a:hlinkClick r:id="" action="ppaction://media"/>
            <a:extLst>
              <a:ext uri="{FF2B5EF4-FFF2-40B4-BE49-F238E27FC236}">
                <a16:creationId xmlns:a16="http://schemas.microsoft.com/office/drawing/2014/main" id="{EA0AA138-45AB-8B6A-2281-151D84D47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224" y="245533"/>
            <a:ext cx="10981371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378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E2532E-74D7-DFAA-6AA9-ACD7CD475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54" y="765247"/>
            <a:ext cx="7596274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203336" y="332519"/>
            <a:ext cx="1036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Gọi tên các hình sau.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513775-3944-ABCA-3B1E-D65BFB35F6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7" y="1397056"/>
            <a:ext cx="11462354" cy="227630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797EA0F-1846-DDC3-72F5-8E5C417162A1}"/>
              </a:ext>
            </a:extLst>
          </p:cNvPr>
          <p:cNvSpPr/>
          <p:nvPr/>
        </p:nvSpPr>
        <p:spPr>
          <a:xfrm>
            <a:off x="-1387366" y="2932386"/>
            <a:ext cx="45719" cy="472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C2A47B-5F03-F636-4E2F-A082B93E42C1}"/>
              </a:ext>
            </a:extLst>
          </p:cNvPr>
          <p:cNvSpPr/>
          <p:nvPr/>
        </p:nvSpPr>
        <p:spPr>
          <a:xfrm>
            <a:off x="10113623" y="1513768"/>
            <a:ext cx="1442266" cy="14422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2F6EF7-05C4-B156-5781-20323E9D0259}"/>
              </a:ext>
            </a:extLst>
          </p:cNvPr>
          <p:cNvSpPr/>
          <p:nvPr/>
        </p:nvSpPr>
        <p:spPr>
          <a:xfrm>
            <a:off x="560777" y="4085136"/>
            <a:ext cx="2828809" cy="1609423"/>
          </a:xfrm>
          <a:custGeom>
            <a:avLst/>
            <a:gdLst>
              <a:gd name="connsiteX0" fmla="*/ 0 w 2828809"/>
              <a:gd name="connsiteY0" fmla="*/ 0 h 1609423"/>
              <a:gd name="connsiteX1" fmla="*/ 2828809 w 2828809"/>
              <a:gd name="connsiteY1" fmla="*/ 0 h 1609423"/>
              <a:gd name="connsiteX2" fmla="*/ 2828809 w 2828809"/>
              <a:gd name="connsiteY2" fmla="*/ 1609423 h 1609423"/>
              <a:gd name="connsiteX3" fmla="*/ 0 w 2828809"/>
              <a:gd name="connsiteY3" fmla="*/ 1609423 h 1609423"/>
              <a:gd name="connsiteX4" fmla="*/ 0 w 2828809"/>
              <a:gd name="connsiteY4" fmla="*/ 0 h 160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809" h="1609423" fill="none" extrusionOk="0">
                <a:moveTo>
                  <a:pt x="0" y="0"/>
                </a:moveTo>
                <a:cubicBezTo>
                  <a:pt x="935497" y="-115514"/>
                  <a:pt x="1915628" y="-120824"/>
                  <a:pt x="2828809" y="0"/>
                </a:cubicBezTo>
                <a:cubicBezTo>
                  <a:pt x="2908730" y="323904"/>
                  <a:pt x="2926089" y="1411702"/>
                  <a:pt x="2828809" y="1609423"/>
                </a:cubicBezTo>
                <a:cubicBezTo>
                  <a:pt x="2004491" y="1697701"/>
                  <a:pt x="297820" y="1646613"/>
                  <a:pt x="0" y="1609423"/>
                </a:cubicBezTo>
                <a:cubicBezTo>
                  <a:pt x="-84941" y="1057290"/>
                  <a:pt x="-76838" y="704903"/>
                  <a:pt x="0" y="0"/>
                </a:cubicBezTo>
                <a:close/>
              </a:path>
              <a:path w="2828809" h="1609423" stroke="0" extrusionOk="0">
                <a:moveTo>
                  <a:pt x="0" y="0"/>
                </a:moveTo>
                <a:cubicBezTo>
                  <a:pt x="414174" y="28747"/>
                  <a:pt x="2530249" y="125300"/>
                  <a:pt x="2828809" y="0"/>
                </a:cubicBezTo>
                <a:cubicBezTo>
                  <a:pt x="2860949" y="526027"/>
                  <a:pt x="2856666" y="975182"/>
                  <a:pt x="2828809" y="1609423"/>
                </a:cubicBezTo>
                <a:cubicBezTo>
                  <a:pt x="2326171" y="1767791"/>
                  <a:pt x="494147" y="1596568"/>
                  <a:pt x="0" y="1609423"/>
                </a:cubicBezTo>
                <a:cubicBezTo>
                  <a:pt x="21922" y="1110500"/>
                  <a:pt x="-143536" y="28928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90719033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2">
                    <a:lumMod val="50000"/>
                  </a:schemeClr>
                </a:solidFill>
              </a:rPr>
              <a:t>Hình lập phương</a:t>
            </a:r>
            <a:endParaRPr lang="en-US" sz="4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55A35F-0736-054D-2850-7F7DCFD144F0}"/>
              </a:ext>
            </a:extLst>
          </p:cNvPr>
          <p:cNvSpPr/>
          <p:nvPr/>
        </p:nvSpPr>
        <p:spPr>
          <a:xfrm>
            <a:off x="3734053" y="4091571"/>
            <a:ext cx="2828809" cy="1609423"/>
          </a:xfrm>
          <a:custGeom>
            <a:avLst/>
            <a:gdLst>
              <a:gd name="connsiteX0" fmla="*/ 0 w 2828809"/>
              <a:gd name="connsiteY0" fmla="*/ 0 h 1609423"/>
              <a:gd name="connsiteX1" fmla="*/ 2828809 w 2828809"/>
              <a:gd name="connsiteY1" fmla="*/ 0 h 1609423"/>
              <a:gd name="connsiteX2" fmla="*/ 2828809 w 2828809"/>
              <a:gd name="connsiteY2" fmla="*/ 1609423 h 1609423"/>
              <a:gd name="connsiteX3" fmla="*/ 0 w 2828809"/>
              <a:gd name="connsiteY3" fmla="*/ 1609423 h 1609423"/>
              <a:gd name="connsiteX4" fmla="*/ 0 w 2828809"/>
              <a:gd name="connsiteY4" fmla="*/ 0 h 160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809" h="1609423" fill="none" extrusionOk="0">
                <a:moveTo>
                  <a:pt x="0" y="0"/>
                </a:moveTo>
                <a:cubicBezTo>
                  <a:pt x="935497" y="-115514"/>
                  <a:pt x="1915628" y="-120824"/>
                  <a:pt x="2828809" y="0"/>
                </a:cubicBezTo>
                <a:cubicBezTo>
                  <a:pt x="2908730" y="323904"/>
                  <a:pt x="2926089" y="1411702"/>
                  <a:pt x="2828809" y="1609423"/>
                </a:cubicBezTo>
                <a:cubicBezTo>
                  <a:pt x="2004491" y="1697701"/>
                  <a:pt x="297820" y="1646613"/>
                  <a:pt x="0" y="1609423"/>
                </a:cubicBezTo>
                <a:cubicBezTo>
                  <a:pt x="-84941" y="1057290"/>
                  <a:pt x="-76838" y="704903"/>
                  <a:pt x="0" y="0"/>
                </a:cubicBezTo>
                <a:close/>
              </a:path>
              <a:path w="2828809" h="1609423" stroke="0" extrusionOk="0">
                <a:moveTo>
                  <a:pt x="0" y="0"/>
                </a:moveTo>
                <a:cubicBezTo>
                  <a:pt x="414174" y="28747"/>
                  <a:pt x="2530249" y="125300"/>
                  <a:pt x="2828809" y="0"/>
                </a:cubicBezTo>
                <a:cubicBezTo>
                  <a:pt x="2860949" y="526027"/>
                  <a:pt x="2856666" y="975182"/>
                  <a:pt x="2828809" y="1609423"/>
                </a:cubicBezTo>
                <a:cubicBezTo>
                  <a:pt x="2326171" y="1767791"/>
                  <a:pt x="494147" y="1596568"/>
                  <a:pt x="0" y="1609423"/>
                </a:cubicBezTo>
                <a:cubicBezTo>
                  <a:pt x="21922" y="1110500"/>
                  <a:pt x="-143536" y="28928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90719033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2">
                    <a:lumMod val="50000"/>
                  </a:schemeClr>
                </a:solidFill>
              </a:rPr>
              <a:t> Hình hộp chữ nhật</a:t>
            </a:r>
            <a:endParaRPr lang="en-US" sz="4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AFAEC1-D6E2-91E2-51F5-CF984A9715AA}"/>
              </a:ext>
            </a:extLst>
          </p:cNvPr>
          <p:cNvSpPr/>
          <p:nvPr/>
        </p:nvSpPr>
        <p:spPr>
          <a:xfrm>
            <a:off x="7047186" y="4091571"/>
            <a:ext cx="2052823" cy="1609423"/>
          </a:xfrm>
          <a:custGeom>
            <a:avLst/>
            <a:gdLst>
              <a:gd name="connsiteX0" fmla="*/ 0 w 2052823"/>
              <a:gd name="connsiteY0" fmla="*/ 0 h 1609423"/>
              <a:gd name="connsiteX1" fmla="*/ 2052823 w 2052823"/>
              <a:gd name="connsiteY1" fmla="*/ 0 h 1609423"/>
              <a:gd name="connsiteX2" fmla="*/ 2052823 w 2052823"/>
              <a:gd name="connsiteY2" fmla="*/ 1609423 h 1609423"/>
              <a:gd name="connsiteX3" fmla="*/ 0 w 2052823"/>
              <a:gd name="connsiteY3" fmla="*/ 1609423 h 1609423"/>
              <a:gd name="connsiteX4" fmla="*/ 0 w 2052823"/>
              <a:gd name="connsiteY4" fmla="*/ 0 h 160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823" h="1609423" fill="none" extrusionOk="0">
                <a:moveTo>
                  <a:pt x="0" y="0"/>
                </a:moveTo>
                <a:cubicBezTo>
                  <a:pt x="1025890" y="-115514"/>
                  <a:pt x="1114372" y="-120824"/>
                  <a:pt x="2052823" y="0"/>
                </a:cubicBezTo>
                <a:cubicBezTo>
                  <a:pt x="2132744" y="323904"/>
                  <a:pt x="2150103" y="1411702"/>
                  <a:pt x="2052823" y="1609423"/>
                </a:cubicBezTo>
                <a:cubicBezTo>
                  <a:pt x="1192009" y="1697701"/>
                  <a:pt x="666283" y="1646613"/>
                  <a:pt x="0" y="1609423"/>
                </a:cubicBezTo>
                <a:cubicBezTo>
                  <a:pt x="-84941" y="1057290"/>
                  <a:pt x="-76838" y="704903"/>
                  <a:pt x="0" y="0"/>
                </a:cubicBezTo>
                <a:close/>
              </a:path>
              <a:path w="2052823" h="1609423" stroke="0" extrusionOk="0">
                <a:moveTo>
                  <a:pt x="0" y="0"/>
                </a:moveTo>
                <a:cubicBezTo>
                  <a:pt x="305128" y="28747"/>
                  <a:pt x="1165246" y="125300"/>
                  <a:pt x="2052823" y="0"/>
                </a:cubicBezTo>
                <a:cubicBezTo>
                  <a:pt x="2084963" y="526027"/>
                  <a:pt x="2080680" y="975182"/>
                  <a:pt x="2052823" y="1609423"/>
                </a:cubicBezTo>
                <a:cubicBezTo>
                  <a:pt x="1606673" y="1767791"/>
                  <a:pt x="871144" y="1596568"/>
                  <a:pt x="0" y="1609423"/>
                </a:cubicBezTo>
                <a:cubicBezTo>
                  <a:pt x="21922" y="1110500"/>
                  <a:pt x="-143536" y="28928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90719033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2">
                    <a:lumMod val="50000"/>
                  </a:schemeClr>
                </a:solidFill>
              </a:rPr>
              <a:t>Hình trụ</a:t>
            </a:r>
            <a:endParaRPr lang="en-US" sz="4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FC588C-1F13-7326-F41D-EF46186E5E0C}"/>
              </a:ext>
            </a:extLst>
          </p:cNvPr>
          <p:cNvSpPr/>
          <p:nvPr/>
        </p:nvSpPr>
        <p:spPr>
          <a:xfrm>
            <a:off x="9522942" y="4091571"/>
            <a:ext cx="2052823" cy="1609423"/>
          </a:xfrm>
          <a:custGeom>
            <a:avLst/>
            <a:gdLst>
              <a:gd name="connsiteX0" fmla="*/ 0 w 2052823"/>
              <a:gd name="connsiteY0" fmla="*/ 0 h 1609423"/>
              <a:gd name="connsiteX1" fmla="*/ 2052823 w 2052823"/>
              <a:gd name="connsiteY1" fmla="*/ 0 h 1609423"/>
              <a:gd name="connsiteX2" fmla="*/ 2052823 w 2052823"/>
              <a:gd name="connsiteY2" fmla="*/ 1609423 h 1609423"/>
              <a:gd name="connsiteX3" fmla="*/ 0 w 2052823"/>
              <a:gd name="connsiteY3" fmla="*/ 1609423 h 1609423"/>
              <a:gd name="connsiteX4" fmla="*/ 0 w 2052823"/>
              <a:gd name="connsiteY4" fmla="*/ 0 h 160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823" h="1609423" fill="none" extrusionOk="0">
                <a:moveTo>
                  <a:pt x="0" y="0"/>
                </a:moveTo>
                <a:cubicBezTo>
                  <a:pt x="1025890" y="-115514"/>
                  <a:pt x="1114372" y="-120824"/>
                  <a:pt x="2052823" y="0"/>
                </a:cubicBezTo>
                <a:cubicBezTo>
                  <a:pt x="2132744" y="323904"/>
                  <a:pt x="2150103" y="1411702"/>
                  <a:pt x="2052823" y="1609423"/>
                </a:cubicBezTo>
                <a:cubicBezTo>
                  <a:pt x="1192009" y="1697701"/>
                  <a:pt x="666283" y="1646613"/>
                  <a:pt x="0" y="1609423"/>
                </a:cubicBezTo>
                <a:cubicBezTo>
                  <a:pt x="-84941" y="1057290"/>
                  <a:pt x="-76838" y="704903"/>
                  <a:pt x="0" y="0"/>
                </a:cubicBezTo>
                <a:close/>
              </a:path>
              <a:path w="2052823" h="1609423" stroke="0" extrusionOk="0">
                <a:moveTo>
                  <a:pt x="0" y="0"/>
                </a:moveTo>
                <a:cubicBezTo>
                  <a:pt x="305128" y="28747"/>
                  <a:pt x="1165246" y="125300"/>
                  <a:pt x="2052823" y="0"/>
                </a:cubicBezTo>
                <a:cubicBezTo>
                  <a:pt x="2084963" y="526027"/>
                  <a:pt x="2080680" y="975182"/>
                  <a:pt x="2052823" y="1609423"/>
                </a:cubicBezTo>
                <a:cubicBezTo>
                  <a:pt x="1606673" y="1767791"/>
                  <a:pt x="871144" y="1596568"/>
                  <a:pt x="0" y="1609423"/>
                </a:cubicBezTo>
                <a:cubicBezTo>
                  <a:pt x="21922" y="1110500"/>
                  <a:pt x="-143536" y="28928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90719033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2">
                    <a:lumMod val="50000"/>
                  </a:schemeClr>
                </a:solidFill>
              </a:rPr>
              <a:t>Hình </a:t>
            </a:r>
            <a:r>
              <a:rPr lang="en-US" sz="4000" b="1">
                <a:solidFill>
                  <a:schemeClr val="tx2">
                    <a:lumMod val="50000"/>
                  </a:schemeClr>
                </a:solidFill>
              </a:rPr>
              <a:t>cầu</a:t>
            </a:r>
          </a:p>
        </p:txBody>
      </p:sp>
    </p:spTree>
    <p:extLst>
      <p:ext uri="{BB962C8B-B14F-4D97-AF65-F5344CB8AC3E}">
        <p14:creationId xmlns:p14="http://schemas.microsoft.com/office/powerpoint/2010/main" val="2303093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203336" y="528211"/>
            <a:ext cx="95487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nào đúng, câu nào sai?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Hình lập phương và hình hộp chữ nhật, mỗi hình có 8 đỉnh; 8 cạnh;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mặt.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Các mặt đối diện của hình hộp chữ nhật bằng nhau.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Hình lập phương có sáu mặt là các hình vuông bằng nhau.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97EA0F-1846-DDC3-72F5-8E5C417162A1}"/>
              </a:ext>
            </a:extLst>
          </p:cNvPr>
          <p:cNvSpPr/>
          <p:nvPr/>
        </p:nvSpPr>
        <p:spPr>
          <a:xfrm>
            <a:off x="-1387366" y="2932386"/>
            <a:ext cx="45719" cy="4729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0CC284E-6C3D-96B7-7C4F-9F534D1DF4BF}"/>
              </a:ext>
            </a:extLst>
          </p:cNvPr>
          <p:cNvSpPr/>
          <p:nvPr/>
        </p:nvSpPr>
        <p:spPr>
          <a:xfrm>
            <a:off x="1203336" y="2490952"/>
            <a:ext cx="877712" cy="31531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97A5E-C211-87F6-FB46-6C09DAECE80C}"/>
              </a:ext>
            </a:extLst>
          </p:cNvPr>
          <p:cNvSpPr txBox="1"/>
          <p:nvPr/>
        </p:nvSpPr>
        <p:spPr>
          <a:xfrm>
            <a:off x="2081048" y="2294664"/>
            <a:ext cx="1196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00FA1-6317-A1C9-414C-4DCF420924D5}"/>
              </a:ext>
            </a:extLst>
          </p:cNvPr>
          <p:cNvSpPr txBox="1"/>
          <p:nvPr/>
        </p:nvSpPr>
        <p:spPr>
          <a:xfrm>
            <a:off x="3120626" y="2363305"/>
            <a:ext cx="776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 hình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đều có 8 đỉnh, 8 cạnh và 6 mặt.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712C0C2-6F1F-6EB6-67CB-77F1B111BAE8}"/>
              </a:ext>
            </a:extLst>
          </p:cNvPr>
          <p:cNvSpPr/>
          <p:nvPr/>
        </p:nvSpPr>
        <p:spPr>
          <a:xfrm>
            <a:off x="1203336" y="4399223"/>
            <a:ext cx="877712" cy="31531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7369C1-AECA-F8F5-9ED7-C7BEF0EE7C89}"/>
              </a:ext>
            </a:extLst>
          </p:cNvPr>
          <p:cNvSpPr txBox="1"/>
          <p:nvPr/>
        </p:nvSpPr>
        <p:spPr>
          <a:xfrm>
            <a:off x="2081047" y="4202935"/>
            <a:ext cx="2144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6EEDA7A-7F5B-DF3C-DB9D-6294B0BBD7C0}"/>
              </a:ext>
            </a:extLst>
          </p:cNvPr>
          <p:cNvSpPr/>
          <p:nvPr/>
        </p:nvSpPr>
        <p:spPr>
          <a:xfrm>
            <a:off x="1328033" y="6194198"/>
            <a:ext cx="877712" cy="31531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35E9EE-CE84-CCDB-48EA-0C204DD00ECE}"/>
              </a:ext>
            </a:extLst>
          </p:cNvPr>
          <p:cNvSpPr txBox="1"/>
          <p:nvPr/>
        </p:nvSpPr>
        <p:spPr>
          <a:xfrm>
            <a:off x="2205744" y="5997910"/>
            <a:ext cx="2144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2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 animBg="1"/>
      <p:bldP spid="12" grpId="0"/>
      <p:bldP spid="18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203336" y="528211"/>
            <a:ext cx="954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Chọn ý trả lời đúng.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F4EA6B-6D35-6FE8-0F9C-7A1AD95CD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64" y="1991355"/>
            <a:ext cx="11213814" cy="33042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92FE01-DD95-0172-987C-685B0B7FC70E}"/>
              </a:ext>
            </a:extLst>
          </p:cNvPr>
          <p:cNvSpPr txBox="1"/>
          <p:nvPr/>
        </p:nvSpPr>
        <p:spPr>
          <a:xfrm>
            <a:off x="791374" y="3452647"/>
            <a:ext cx="109975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Đồ vật thích hợp để thay vào dấu hỏi trong dãy hình trên là:</a:t>
            </a:r>
            <a:endParaRPr kumimoji="0" lang="pt-BR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862AE2-E8FC-9F86-BE3F-39305AD41D13}"/>
              </a:ext>
            </a:extLst>
          </p:cNvPr>
          <p:cNvSpPr txBox="1"/>
          <p:nvPr/>
        </p:nvSpPr>
        <p:spPr>
          <a:xfrm>
            <a:off x="505081" y="1359578"/>
            <a:ext cx="11181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trụ - hình cầu –hình cầu –hình lập phương –hình hộp chữ nhật.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968B9A-3F6C-22D4-9732-D1AECCD37B02}"/>
              </a:ext>
            </a:extLst>
          </p:cNvPr>
          <p:cNvSpPr/>
          <p:nvPr/>
        </p:nvSpPr>
        <p:spPr>
          <a:xfrm>
            <a:off x="5809277" y="4266437"/>
            <a:ext cx="961697" cy="88125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20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194476" y="335803"/>
            <a:ext cx="954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Tìm hình khai triển của mỗi hình sau.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749E0B-BECC-ECBD-61FD-E03E107C51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7" y="1138498"/>
            <a:ext cx="10806515" cy="513617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852A48-84B8-8A0F-B4CD-24272978AED0}"/>
              </a:ext>
            </a:extLst>
          </p:cNvPr>
          <p:cNvCxnSpPr/>
          <p:nvPr/>
        </p:nvCxnSpPr>
        <p:spPr>
          <a:xfrm>
            <a:off x="2585545" y="2853559"/>
            <a:ext cx="6984124" cy="867103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FF20BF-AAD3-AC7A-AE0D-ADE50DB287EF}"/>
              </a:ext>
            </a:extLst>
          </p:cNvPr>
          <p:cNvCxnSpPr>
            <a:cxnSpLocks/>
          </p:cNvCxnSpPr>
          <p:nvPr/>
        </p:nvCxnSpPr>
        <p:spPr>
          <a:xfrm flipH="1">
            <a:off x="2301766" y="2995447"/>
            <a:ext cx="3700828" cy="867103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A34AF0-FDAF-A748-2939-12722DD36C17}"/>
              </a:ext>
            </a:extLst>
          </p:cNvPr>
          <p:cNvCxnSpPr>
            <a:cxnSpLocks/>
          </p:cNvCxnSpPr>
          <p:nvPr/>
        </p:nvCxnSpPr>
        <p:spPr>
          <a:xfrm flipH="1">
            <a:off x="6065408" y="3085166"/>
            <a:ext cx="3700828" cy="867103"/>
          </a:xfrm>
          <a:prstGeom prst="straightConnector1">
            <a:avLst/>
          </a:prstGeom>
          <a:ln w="7620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4F71D4-BE53-B10B-067D-5BE295D2DE85}"/>
              </a:ext>
            </a:extLst>
          </p:cNvPr>
          <p:cNvSpPr txBox="1"/>
          <p:nvPr/>
        </p:nvSpPr>
        <p:spPr>
          <a:xfrm>
            <a:off x="1399783" y="266479"/>
            <a:ext cx="898783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Vì: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lập phương có 6 mặt là các hình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 bằng nhau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Chọn Hình 3.</a:t>
            </a:r>
          </a:p>
        </p:txBody>
      </p:sp>
    </p:spTree>
    <p:extLst>
      <p:ext uri="{BB962C8B-B14F-4D97-AF65-F5344CB8AC3E}">
        <p14:creationId xmlns:p14="http://schemas.microsoft.com/office/powerpoint/2010/main" val="587204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759380" cy="6499123"/>
          </a:xfrm>
          <a:custGeom>
            <a:avLst/>
            <a:gdLst>
              <a:gd name="connsiteX0" fmla="*/ 0 w 11759380"/>
              <a:gd name="connsiteY0" fmla="*/ 1083209 h 6499123"/>
              <a:gd name="connsiteX1" fmla="*/ 1083209 w 11759380"/>
              <a:gd name="connsiteY1" fmla="*/ 0 h 6499123"/>
              <a:gd name="connsiteX2" fmla="*/ 1672491 w 11759380"/>
              <a:gd name="connsiteY2" fmla="*/ 0 h 6499123"/>
              <a:gd name="connsiteX3" fmla="*/ 2549562 w 11759380"/>
              <a:gd name="connsiteY3" fmla="*/ 0 h 6499123"/>
              <a:gd name="connsiteX4" fmla="*/ 3330703 w 11759380"/>
              <a:gd name="connsiteY4" fmla="*/ 0 h 6499123"/>
              <a:gd name="connsiteX5" fmla="*/ 3824055 w 11759380"/>
              <a:gd name="connsiteY5" fmla="*/ 0 h 6499123"/>
              <a:gd name="connsiteX6" fmla="*/ 4605196 w 11759380"/>
              <a:gd name="connsiteY6" fmla="*/ 0 h 6499123"/>
              <a:gd name="connsiteX7" fmla="*/ 5194478 w 11759380"/>
              <a:gd name="connsiteY7" fmla="*/ 0 h 6499123"/>
              <a:gd name="connsiteX8" fmla="*/ 5879690 w 11759380"/>
              <a:gd name="connsiteY8" fmla="*/ 0 h 6499123"/>
              <a:gd name="connsiteX9" fmla="*/ 6468972 w 11759380"/>
              <a:gd name="connsiteY9" fmla="*/ 0 h 6499123"/>
              <a:gd name="connsiteX10" fmla="*/ 6962324 w 11759380"/>
              <a:gd name="connsiteY10" fmla="*/ 0 h 6499123"/>
              <a:gd name="connsiteX11" fmla="*/ 7839395 w 11759380"/>
              <a:gd name="connsiteY11" fmla="*/ 0 h 6499123"/>
              <a:gd name="connsiteX12" fmla="*/ 8236818 w 11759380"/>
              <a:gd name="connsiteY12" fmla="*/ 0 h 6499123"/>
              <a:gd name="connsiteX13" fmla="*/ 9113889 w 11759380"/>
              <a:gd name="connsiteY13" fmla="*/ 0 h 6499123"/>
              <a:gd name="connsiteX14" fmla="*/ 9990959 w 11759380"/>
              <a:gd name="connsiteY14" fmla="*/ 0 h 6499123"/>
              <a:gd name="connsiteX15" fmla="*/ 10676171 w 11759380"/>
              <a:gd name="connsiteY15" fmla="*/ 0 h 6499123"/>
              <a:gd name="connsiteX16" fmla="*/ 11759380 w 11759380"/>
              <a:gd name="connsiteY16" fmla="*/ 1083209 h 6499123"/>
              <a:gd name="connsiteX17" fmla="*/ 11759380 w 11759380"/>
              <a:gd name="connsiteY17" fmla="*/ 1572186 h 6499123"/>
              <a:gd name="connsiteX18" fmla="*/ 11759380 w 11759380"/>
              <a:gd name="connsiteY18" fmla="*/ 2191144 h 6499123"/>
              <a:gd name="connsiteX19" fmla="*/ 11759380 w 11759380"/>
              <a:gd name="connsiteY19" fmla="*/ 2680120 h 6499123"/>
              <a:gd name="connsiteX20" fmla="*/ 11759380 w 11759380"/>
              <a:gd name="connsiteY20" fmla="*/ 3212424 h 6499123"/>
              <a:gd name="connsiteX21" fmla="*/ 11759380 w 11759380"/>
              <a:gd name="connsiteY21" fmla="*/ 3831382 h 6499123"/>
              <a:gd name="connsiteX22" fmla="*/ 11759380 w 11759380"/>
              <a:gd name="connsiteY22" fmla="*/ 4536994 h 6499123"/>
              <a:gd name="connsiteX23" fmla="*/ 11759380 w 11759380"/>
              <a:gd name="connsiteY23" fmla="*/ 5415914 h 6499123"/>
              <a:gd name="connsiteX24" fmla="*/ 10676171 w 11759380"/>
              <a:gd name="connsiteY24" fmla="*/ 6499123 h 6499123"/>
              <a:gd name="connsiteX25" fmla="*/ 10278748 w 11759380"/>
              <a:gd name="connsiteY25" fmla="*/ 6499123 h 6499123"/>
              <a:gd name="connsiteX26" fmla="*/ 9593537 w 11759380"/>
              <a:gd name="connsiteY26" fmla="*/ 6499123 h 6499123"/>
              <a:gd name="connsiteX27" fmla="*/ 8716466 w 11759380"/>
              <a:gd name="connsiteY27" fmla="*/ 6499123 h 6499123"/>
              <a:gd name="connsiteX28" fmla="*/ 7935325 w 11759380"/>
              <a:gd name="connsiteY28" fmla="*/ 6499123 h 6499123"/>
              <a:gd name="connsiteX29" fmla="*/ 7250113 w 11759380"/>
              <a:gd name="connsiteY29" fmla="*/ 6499123 h 6499123"/>
              <a:gd name="connsiteX30" fmla="*/ 6660831 w 11759380"/>
              <a:gd name="connsiteY30" fmla="*/ 6499123 h 6499123"/>
              <a:gd name="connsiteX31" fmla="*/ 5975620 w 11759380"/>
              <a:gd name="connsiteY31" fmla="*/ 6499123 h 6499123"/>
              <a:gd name="connsiteX32" fmla="*/ 5578197 w 11759380"/>
              <a:gd name="connsiteY32" fmla="*/ 6499123 h 6499123"/>
              <a:gd name="connsiteX33" fmla="*/ 4797056 w 11759380"/>
              <a:gd name="connsiteY33" fmla="*/ 6499123 h 6499123"/>
              <a:gd name="connsiteX34" fmla="*/ 4303703 w 11759380"/>
              <a:gd name="connsiteY34" fmla="*/ 6499123 h 6499123"/>
              <a:gd name="connsiteX35" fmla="*/ 3618492 w 11759380"/>
              <a:gd name="connsiteY35" fmla="*/ 6499123 h 6499123"/>
              <a:gd name="connsiteX36" fmla="*/ 2933280 w 11759380"/>
              <a:gd name="connsiteY36" fmla="*/ 6499123 h 6499123"/>
              <a:gd name="connsiteX37" fmla="*/ 2439928 w 11759380"/>
              <a:gd name="connsiteY37" fmla="*/ 6499123 h 6499123"/>
              <a:gd name="connsiteX38" fmla="*/ 2042505 w 11759380"/>
              <a:gd name="connsiteY38" fmla="*/ 6499123 h 6499123"/>
              <a:gd name="connsiteX39" fmla="*/ 1083209 w 11759380"/>
              <a:gd name="connsiteY39" fmla="*/ 6499123 h 6499123"/>
              <a:gd name="connsiteX40" fmla="*/ 0 w 11759380"/>
              <a:gd name="connsiteY40" fmla="*/ 5415914 h 6499123"/>
              <a:gd name="connsiteX41" fmla="*/ 0 w 11759380"/>
              <a:gd name="connsiteY41" fmla="*/ 4926937 h 6499123"/>
              <a:gd name="connsiteX42" fmla="*/ 0 w 11759380"/>
              <a:gd name="connsiteY42" fmla="*/ 4264652 h 6499123"/>
              <a:gd name="connsiteX43" fmla="*/ 0 w 11759380"/>
              <a:gd name="connsiteY43" fmla="*/ 3645695 h 6499123"/>
              <a:gd name="connsiteX44" fmla="*/ 0 w 11759380"/>
              <a:gd name="connsiteY44" fmla="*/ 3026737 h 6499123"/>
              <a:gd name="connsiteX45" fmla="*/ 0 w 11759380"/>
              <a:gd name="connsiteY45" fmla="*/ 2364452 h 6499123"/>
              <a:gd name="connsiteX46" fmla="*/ 0 w 11759380"/>
              <a:gd name="connsiteY46" fmla="*/ 1875475 h 6499123"/>
              <a:gd name="connsiteX47" fmla="*/ 0 w 11759380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759380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304936" y="27981"/>
                  <a:pt x="1491700" y="-10452"/>
                  <a:pt x="1672491" y="0"/>
                </a:cubicBezTo>
                <a:cubicBezTo>
                  <a:pt x="1853282" y="10452"/>
                  <a:pt x="2116387" y="-8733"/>
                  <a:pt x="2549562" y="0"/>
                </a:cubicBezTo>
                <a:cubicBezTo>
                  <a:pt x="2982737" y="8733"/>
                  <a:pt x="3162210" y="-13019"/>
                  <a:pt x="3330703" y="0"/>
                </a:cubicBezTo>
                <a:cubicBezTo>
                  <a:pt x="3499196" y="13019"/>
                  <a:pt x="3626158" y="-6139"/>
                  <a:pt x="3824055" y="0"/>
                </a:cubicBezTo>
                <a:cubicBezTo>
                  <a:pt x="4021952" y="6139"/>
                  <a:pt x="4367723" y="11887"/>
                  <a:pt x="4605196" y="0"/>
                </a:cubicBezTo>
                <a:cubicBezTo>
                  <a:pt x="4842669" y="-11887"/>
                  <a:pt x="5031503" y="-10893"/>
                  <a:pt x="5194478" y="0"/>
                </a:cubicBezTo>
                <a:cubicBezTo>
                  <a:pt x="5357453" y="10893"/>
                  <a:pt x="5720883" y="-8212"/>
                  <a:pt x="5879690" y="0"/>
                </a:cubicBezTo>
                <a:cubicBezTo>
                  <a:pt x="6038497" y="8212"/>
                  <a:pt x="6325320" y="23707"/>
                  <a:pt x="6468972" y="0"/>
                </a:cubicBezTo>
                <a:cubicBezTo>
                  <a:pt x="6612624" y="-23707"/>
                  <a:pt x="6806044" y="8281"/>
                  <a:pt x="6962324" y="0"/>
                </a:cubicBezTo>
                <a:cubicBezTo>
                  <a:pt x="7118604" y="-8281"/>
                  <a:pt x="7583799" y="19873"/>
                  <a:pt x="7839395" y="0"/>
                </a:cubicBezTo>
                <a:cubicBezTo>
                  <a:pt x="8094991" y="-19873"/>
                  <a:pt x="8041859" y="13877"/>
                  <a:pt x="8236818" y="0"/>
                </a:cubicBezTo>
                <a:cubicBezTo>
                  <a:pt x="8431777" y="-13877"/>
                  <a:pt x="8806894" y="-527"/>
                  <a:pt x="9113889" y="0"/>
                </a:cubicBezTo>
                <a:cubicBezTo>
                  <a:pt x="9420884" y="527"/>
                  <a:pt x="9651683" y="36347"/>
                  <a:pt x="9990959" y="0"/>
                </a:cubicBezTo>
                <a:cubicBezTo>
                  <a:pt x="10330235" y="-36347"/>
                  <a:pt x="10512493" y="21839"/>
                  <a:pt x="10676171" y="0"/>
                </a:cubicBezTo>
                <a:cubicBezTo>
                  <a:pt x="11239656" y="82720"/>
                  <a:pt x="11734293" y="505851"/>
                  <a:pt x="11759380" y="1083209"/>
                </a:cubicBezTo>
                <a:cubicBezTo>
                  <a:pt x="11777390" y="1251088"/>
                  <a:pt x="11742504" y="1330136"/>
                  <a:pt x="11759380" y="1572186"/>
                </a:cubicBezTo>
                <a:cubicBezTo>
                  <a:pt x="11776256" y="1814236"/>
                  <a:pt x="11749412" y="1945069"/>
                  <a:pt x="11759380" y="2191144"/>
                </a:cubicBezTo>
                <a:cubicBezTo>
                  <a:pt x="11769348" y="2437219"/>
                  <a:pt x="11777445" y="2528018"/>
                  <a:pt x="11759380" y="2680120"/>
                </a:cubicBezTo>
                <a:cubicBezTo>
                  <a:pt x="11741315" y="2832222"/>
                  <a:pt x="11782881" y="2954313"/>
                  <a:pt x="11759380" y="3212424"/>
                </a:cubicBezTo>
                <a:cubicBezTo>
                  <a:pt x="11735879" y="3470535"/>
                  <a:pt x="11783378" y="3583886"/>
                  <a:pt x="11759380" y="3831382"/>
                </a:cubicBezTo>
                <a:cubicBezTo>
                  <a:pt x="11735382" y="4078878"/>
                  <a:pt x="11768753" y="4265816"/>
                  <a:pt x="11759380" y="4536994"/>
                </a:cubicBezTo>
                <a:cubicBezTo>
                  <a:pt x="11750007" y="4808172"/>
                  <a:pt x="11730084" y="5159630"/>
                  <a:pt x="11759380" y="5415914"/>
                </a:cubicBezTo>
                <a:cubicBezTo>
                  <a:pt x="11717768" y="5975407"/>
                  <a:pt x="11321251" y="6389448"/>
                  <a:pt x="10676171" y="6499123"/>
                </a:cubicBezTo>
                <a:cubicBezTo>
                  <a:pt x="10479913" y="6508082"/>
                  <a:pt x="10427851" y="6482828"/>
                  <a:pt x="10278748" y="6499123"/>
                </a:cubicBezTo>
                <a:cubicBezTo>
                  <a:pt x="10129645" y="6515418"/>
                  <a:pt x="9733314" y="6516594"/>
                  <a:pt x="9593537" y="6499123"/>
                </a:cubicBezTo>
                <a:cubicBezTo>
                  <a:pt x="9453760" y="6481652"/>
                  <a:pt x="8899203" y="6535635"/>
                  <a:pt x="8716466" y="6499123"/>
                </a:cubicBezTo>
                <a:cubicBezTo>
                  <a:pt x="8533729" y="6462611"/>
                  <a:pt x="8250272" y="6494384"/>
                  <a:pt x="7935325" y="6499123"/>
                </a:cubicBezTo>
                <a:cubicBezTo>
                  <a:pt x="7620378" y="6503862"/>
                  <a:pt x="7421812" y="6495714"/>
                  <a:pt x="7250113" y="6499123"/>
                </a:cubicBezTo>
                <a:cubicBezTo>
                  <a:pt x="7078414" y="6502532"/>
                  <a:pt x="6883427" y="6522819"/>
                  <a:pt x="6660831" y="6499123"/>
                </a:cubicBezTo>
                <a:cubicBezTo>
                  <a:pt x="6438235" y="6475427"/>
                  <a:pt x="6194534" y="6520848"/>
                  <a:pt x="5975620" y="6499123"/>
                </a:cubicBezTo>
                <a:cubicBezTo>
                  <a:pt x="5756706" y="6477398"/>
                  <a:pt x="5709959" y="6507886"/>
                  <a:pt x="5578197" y="6499123"/>
                </a:cubicBezTo>
                <a:cubicBezTo>
                  <a:pt x="5446435" y="6490360"/>
                  <a:pt x="5170793" y="6518687"/>
                  <a:pt x="4797056" y="6499123"/>
                </a:cubicBezTo>
                <a:cubicBezTo>
                  <a:pt x="4423319" y="6479559"/>
                  <a:pt x="4420862" y="6516443"/>
                  <a:pt x="4303703" y="6499123"/>
                </a:cubicBezTo>
                <a:cubicBezTo>
                  <a:pt x="4186544" y="6481803"/>
                  <a:pt x="3863380" y="6523624"/>
                  <a:pt x="3618492" y="6499123"/>
                </a:cubicBezTo>
                <a:cubicBezTo>
                  <a:pt x="3373604" y="6474622"/>
                  <a:pt x="3202996" y="6522530"/>
                  <a:pt x="2933280" y="6499123"/>
                </a:cubicBezTo>
                <a:cubicBezTo>
                  <a:pt x="2663564" y="6475716"/>
                  <a:pt x="2625466" y="6503941"/>
                  <a:pt x="2439928" y="6499123"/>
                </a:cubicBezTo>
                <a:cubicBezTo>
                  <a:pt x="2254390" y="6494305"/>
                  <a:pt x="2179785" y="6485352"/>
                  <a:pt x="2042505" y="6499123"/>
                </a:cubicBezTo>
                <a:cubicBezTo>
                  <a:pt x="1905225" y="6512894"/>
                  <a:pt x="1347065" y="6479247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759380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473765" y="20359"/>
                  <a:pt x="1546213" y="33215"/>
                  <a:pt x="1864350" y="0"/>
                </a:cubicBezTo>
                <a:cubicBezTo>
                  <a:pt x="2182487" y="-33215"/>
                  <a:pt x="2132594" y="10271"/>
                  <a:pt x="2357703" y="0"/>
                </a:cubicBezTo>
                <a:cubicBezTo>
                  <a:pt x="2582812" y="-10271"/>
                  <a:pt x="2606939" y="1406"/>
                  <a:pt x="2851055" y="0"/>
                </a:cubicBezTo>
                <a:cubicBezTo>
                  <a:pt x="3095171" y="-1406"/>
                  <a:pt x="3187462" y="-333"/>
                  <a:pt x="3344407" y="0"/>
                </a:cubicBezTo>
                <a:cubicBezTo>
                  <a:pt x="3501352" y="333"/>
                  <a:pt x="3599172" y="-14840"/>
                  <a:pt x="3837760" y="0"/>
                </a:cubicBezTo>
                <a:cubicBezTo>
                  <a:pt x="4076348" y="14840"/>
                  <a:pt x="4479720" y="-10228"/>
                  <a:pt x="4714830" y="0"/>
                </a:cubicBezTo>
                <a:cubicBezTo>
                  <a:pt x="4949940" y="10228"/>
                  <a:pt x="5402866" y="27089"/>
                  <a:pt x="5591901" y="0"/>
                </a:cubicBezTo>
                <a:cubicBezTo>
                  <a:pt x="5780936" y="-27089"/>
                  <a:pt x="5895309" y="2475"/>
                  <a:pt x="5989324" y="0"/>
                </a:cubicBezTo>
                <a:cubicBezTo>
                  <a:pt x="6083339" y="-2475"/>
                  <a:pt x="6275792" y="19009"/>
                  <a:pt x="6386747" y="0"/>
                </a:cubicBezTo>
                <a:cubicBezTo>
                  <a:pt x="6497702" y="-19009"/>
                  <a:pt x="6845115" y="13826"/>
                  <a:pt x="7263817" y="0"/>
                </a:cubicBezTo>
                <a:cubicBezTo>
                  <a:pt x="7682519" y="-13826"/>
                  <a:pt x="7663047" y="15596"/>
                  <a:pt x="7949029" y="0"/>
                </a:cubicBezTo>
                <a:cubicBezTo>
                  <a:pt x="8235011" y="-15596"/>
                  <a:pt x="8420884" y="34125"/>
                  <a:pt x="8634241" y="0"/>
                </a:cubicBezTo>
                <a:cubicBezTo>
                  <a:pt x="8847598" y="-34125"/>
                  <a:pt x="8889237" y="6466"/>
                  <a:pt x="9031663" y="0"/>
                </a:cubicBezTo>
                <a:cubicBezTo>
                  <a:pt x="9174089" y="-6466"/>
                  <a:pt x="9326568" y="-28493"/>
                  <a:pt x="9620945" y="0"/>
                </a:cubicBezTo>
                <a:cubicBezTo>
                  <a:pt x="9915322" y="28493"/>
                  <a:pt x="10271776" y="30131"/>
                  <a:pt x="10676171" y="0"/>
                </a:cubicBezTo>
                <a:cubicBezTo>
                  <a:pt x="11268695" y="-20385"/>
                  <a:pt x="11779211" y="431779"/>
                  <a:pt x="11759380" y="1083209"/>
                </a:cubicBezTo>
                <a:cubicBezTo>
                  <a:pt x="11787680" y="1378649"/>
                  <a:pt x="11745941" y="1467668"/>
                  <a:pt x="11759380" y="1702167"/>
                </a:cubicBezTo>
                <a:cubicBezTo>
                  <a:pt x="11772819" y="1936666"/>
                  <a:pt x="11778258" y="2013283"/>
                  <a:pt x="11759380" y="2234471"/>
                </a:cubicBezTo>
                <a:cubicBezTo>
                  <a:pt x="11740502" y="2455659"/>
                  <a:pt x="11733477" y="2613505"/>
                  <a:pt x="11759380" y="2940083"/>
                </a:cubicBezTo>
                <a:cubicBezTo>
                  <a:pt x="11785283" y="3266661"/>
                  <a:pt x="11758125" y="3504534"/>
                  <a:pt x="11759380" y="3645695"/>
                </a:cubicBezTo>
                <a:cubicBezTo>
                  <a:pt x="11760635" y="3786856"/>
                  <a:pt x="11737071" y="4048952"/>
                  <a:pt x="11759380" y="4177998"/>
                </a:cubicBezTo>
                <a:cubicBezTo>
                  <a:pt x="11781689" y="4307044"/>
                  <a:pt x="11764534" y="4663447"/>
                  <a:pt x="11759380" y="4796956"/>
                </a:cubicBezTo>
                <a:cubicBezTo>
                  <a:pt x="11754226" y="4930465"/>
                  <a:pt x="11741862" y="5276458"/>
                  <a:pt x="11759380" y="5415914"/>
                </a:cubicBezTo>
                <a:cubicBezTo>
                  <a:pt x="11755244" y="6137410"/>
                  <a:pt x="11301753" y="6523979"/>
                  <a:pt x="10676171" y="6499123"/>
                </a:cubicBezTo>
                <a:cubicBezTo>
                  <a:pt x="10446112" y="6463999"/>
                  <a:pt x="10194651" y="6466091"/>
                  <a:pt x="9799100" y="6499123"/>
                </a:cubicBezTo>
                <a:cubicBezTo>
                  <a:pt x="9403549" y="6532155"/>
                  <a:pt x="9330520" y="6466509"/>
                  <a:pt x="9113889" y="6499123"/>
                </a:cubicBezTo>
                <a:cubicBezTo>
                  <a:pt x="8897258" y="6531737"/>
                  <a:pt x="8565919" y="6507472"/>
                  <a:pt x="8428677" y="6499123"/>
                </a:cubicBezTo>
                <a:cubicBezTo>
                  <a:pt x="8291435" y="6490774"/>
                  <a:pt x="8004443" y="6499724"/>
                  <a:pt x="7743465" y="6499123"/>
                </a:cubicBezTo>
                <a:cubicBezTo>
                  <a:pt x="7482487" y="6498522"/>
                  <a:pt x="7384299" y="6475779"/>
                  <a:pt x="7154184" y="6499123"/>
                </a:cubicBezTo>
                <a:cubicBezTo>
                  <a:pt x="6924069" y="6522467"/>
                  <a:pt x="6901909" y="6509127"/>
                  <a:pt x="6756761" y="6499123"/>
                </a:cubicBezTo>
                <a:cubicBezTo>
                  <a:pt x="6611613" y="6489119"/>
                  <a:pt x="6424393" y="6480855"/>
                  <a:pt x="6167479" y="6499123"/>
                </a:cubicBezTo>
                <a:cubicBezTo>
                  <a:pt x="5910565" y="6517391"/>
                  <a:pt x="5697114" y="6481988"/>
                  <a:pt x="5578197" y="6499123"/>
                </a:cubicBezTo>
                <a:cubicBezTo>
                  <a:pt x="5459280" y="6516258"/>
                  <a:pt x="4999525" y="6526143"/>
                  <a:pt x="4797056" y="6499123"/>
                </a:cubicBezTo>
                <a:cubicBezTo>
                  <a:pt x="4594587" y="6472103"/>
                  <a:pt x="4346786" y="6466573"/>
                  <a:pt x="3919985" y="6499123"/>
                </a:cubicBezTo>
                <a:cubicBezTo>
                  <a:pt x="3493184" y="6531673"/>
                  <a:pt x="3706092" y="6516460"/>
                  <a:pt x="3522562" y="6499123"/>
                </a:cubicBezTo>
                <a:cubicBezTo>
                  <a:pt x="3339032" y="6481786"/>
                  <a:pt x="2942374" y="6484025"/>
                  <a:pt x="2741421" y="6499123"/>
                </a:cubicBezTo>
                <a:cubicBezTo>
                  <a:pt x="2540468" y="6514221"/>
                  <a:pt x="2438335" y="6501838"/>
                  <a:pt x="2248069" y="6499123"/>
                </a:cubicBezTo>
                <a:cubicBezTo>
                  <a:pt x="2057803" y="6496408"/>
                  <a:pt x="1520298" y="6460353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194476" y="335803"/>
            <a:ext cx="9548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a) </a:t>
            </a: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 Mỗi bạn chọn một hình dưới đây để vẽ trên lưới ô vuông.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CF64B-3EF7-F26D-7C6D-E803F4DEEE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2148694"/>
            <a:ext cx="11515112" cy="2405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463275-A845-DE2F-48B0-A2AE998CD69F}"/>
              </a:ext>
            </a:extLst>
          </p:cNvPr>
          <p:cNvSpPr txBox="1"/>
          <p:nvPr/>
        </p:nvSpPr>
        <p:spPr>
          <a:xfrm>
            <a:off x="1651676" y="5117184"/>
            <a:ext cx="9548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srgbClr val="FF0000"/>
                </a:solidFill>
                <a:cs typeface="Arial" panose="020B0604020202020204" pitchFamily="34" charset="0"/>
              </a:rPr>
              <a:t>b) </a:t>
            </a:r>
            <a:r>
              <a:rPr lang="vi-VN" sz="3600">
                <a:cs typeface="Arial" panose="020B0604020202020204" pitchFamily="34" charset="0"/>
              </a:rPr>
              <a:t>Cắt hình vừa vẽ rồi xếp lại xem có được một hình lập phương không.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5085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1447</TotalTime>
  <Words>394</Words>
  <Application>Microsoft Office PowerPoint</Application>
  <PresentationFormat>Widescreen</PresentationFormat>
  <Paragraphs>54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#9Slide07 SVNBeachwood Sans</vt:lpstr>
      <vt:lpstr>Wingdings</vt:lpstr>
      <vt:lpstr>Times New Roman</vt:lpstr>
      <vt:lpstr>Aptos Display</vt:lpstr>
      <vt:lpstr>Aptos</vt:lpstr>
      <vt:lpstr>SVN-Hole Hearted</vt:lpstr>
      <vt:lpstr>Arial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23</cp:revision>
  <dcterms:created xsi:type="dcterms:W3CDTF">2023-03-20T08:47:45Z</dcterms:created>
  <dcterms:modified xsi:type="dcterms:W3CDTF">2025-04-24T08:54:00Z</dcterms:modified>
  <cp:category>9Slide.vn</cp:category>
</cp:coreProperties>
</file>