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6"/>
  </p:notesMasterIdLst>
  <p:sldIdLst>
    <p:sldId id="256" r:id="rId2"/>
    <p:sldId id="325" r:id="rId3"/>
    <p:sldId id="332" r:id="rId4"/>
    <p:sldId id="333" r:id="rId5"/>
    <p:sldId id="350" r:id="rId6"/>
    <p:sldId id="352" r:id="rId7"/>
    <p:sldId id="351" r:id="rId8"/>
    <p:sldId id="353" r:id="rId9"/>
    <p:sldId id="354" r:id="rId10"/>
    <p:sldId id="355" r:id="rId11"/>
    <p:sldId id="359" r:id="rId12"/>
    <p:sldId id="360" r:id="rId13"/>
    <p:sldId id="361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AA9D8-DA09-4CD8-A9DA-60E6EFCB36C8}" v="71" dt="2024-01-01T10:49:46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B3E09-E7BF-4C3C-998E-7104693BECF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E60AC-9F98-411E-90D4-0F5B6B5D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6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2C35B-83DA-45E1-97E2-E3855336F1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86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luống rau để thu hoạch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2C35B-83DA-45E1-97E2-E3855336F1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99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E66406-1966-89CC-3D50-D92F869D6604}"/>
              </a:ext>
            </a:extLst>
          </p:cNvPr>
          <p:cNvSpPr/>
          <p:nvPr userDrawn="1"/>
        </p:nvSpPr>
        <p:spPr>
          <a:xfrm>
            <a:off x="-534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7848981" h="8229600">
                <a:moveTo>
                  <a:pt x="0" y="0"/>
                </a:moveTo>
                <a:lnTo>
                  <a:pt x="7848980" y="0"/>
                </a:lnTo>
                <a:lnTo>
                  <a:pt x="78489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428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F059DA14-9E7B-FC4B-8747-651AC9CA3636}"/>
              </a:ext>
            </a:extLst>
          </p:cNvPr>
          <p:cNvSpPr/>
          <p:nvPr userDrawn="1"/>
        </p:nvSpPr>
        <p:spPr>
          <a:xfrm>
            <a:off x="-534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7848981" h="8229600">
                <a:moveTo>
                  <a:pt x="0" y="0"/>
                </a:moveTo>
                <a:lnTo>
                  <a:pt x="7848980" y="0"/>
                </a:lnTo>
                <a:lnTo>
                  <a:pt x="78489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42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8038EB-0A7B-91A9-3014-93470038C267}"/>
              </a:ext>
            </a:extLst>
          </p:cNvPr>
          <p:cNvSpPr/>
          <p:nvPr userDrawn="1"/>
        </p:nvSpPr>
        <p:spPr>
          <a:xfrm>
            <a:off x="406400" y="330201"/>
            <a:ext cx="11430000" cy="6248399"/>
          </a:xfrm>
          <a:prstGeom prst="roundRect">
            <a:avLst>
              <a:gd name="adj" fmla="val 97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</p:spTree>
    <p:extLst>
      <p:ext uri="{BB962C8B-B14F-4D97-AF65-F5344CB8AC3E}">
        <p14:creationId xmlns:p14="http://schemas.microsoft.com/office/powerpoint/2010/main" val="3918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8A64167-2DD0-839E-6CC0-7FC52C4B5C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7203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D29736-4E59-8334-ADBA-0DAA4D4B4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5559" y="-1106925"/>
            <a:ext cx="9753041" cy="2883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DF7F7-CAA6-D7F6-A55C-D1F6C2430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182" y="4108406"/>
            <a:ext cx="2472361" cy="2472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B96C8-2053-899C-8F8C-36D58894C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850" y="3323213"/>
            <a:ext cx="3281555" cy="3281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CFABC-4E91-8DF2-4570-98C35CEB5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996" y="5678935"/>
            <a:ext cx="1854440" cy="11697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0A0DCC-87CA-6BDC-C610-B7CD99392470}"/>
              </a:ext>
            </a:extLst>
          </p:cNvPr>
          <p:cNvGrpSpPr/>
          <p:nvPr/>
        </p:nvGrpSpPr>
        <p:grpSpPr>
          <a:xfrm>
            <a:off x="9405654" y="2057400"/>
            <a:ext cx="2671374" cy="4636985"/>
            <a:chOff x="3522470" y="1154876"/>
            <a:chExt cx="2429857" cy="47697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58CB87E-EDB4-E57A-B452-2522352E441B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rgbClr val="EEE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buClr>
                  <a:srgbClr val="000000"/>
                </a:buClr>
                <a:defRPr/>
              </a:pPr>
              <a:endParaRPr lang="en-US" sz="933" kern="0">
                <a:solidFill>
                  <a:srgbClr val="EEEBE8"/>
                </a:solidFill>
                <a:latin typeface="Arial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EDA3E2-BF2F-2A72-14E1-4BF0AC381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rgbClr val="EEEBE8">
                  <a:alpha val="72000"/>
                </a:srgb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AC710D-F281-AA32-29A6-E02DBA8ECA79}"/>
              </a:ext>
            </a:extLst>
          </p:cNvPr>
          <p:cNvGrpSpPr/>
          <p:nvPr/>
        </p:nvGrpSpPr>
        <p:grpSpPr>
          <a:xfrm>
            <a:off x="8818526" y="5760494"/>
            <a:ext cx="3541232" cy="1240226"/>
            <a:chOff x="6953796" y="4024559"/>
            <a:chExt cx="2262679" cy="12089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DDB83A2-9747-314D-FEFB-A16E9B1C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FA03E2-76DC-3C53-6F93-94D1F3DB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46BBAF7-CD10-7DD2-8A3B-F082D73B60D5}"/>
              </a:ext>
            </a:extLst>
          </p:cNvPr>
          <p:cNvSpPr txBox="1"/>
          <p:nvPr/>
        </p:nvSpPr>
        <p:spPr>
          <a:xfrm>
            <a:off x="9555852" y="-39217"/>
            <a:ext cx="255243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5867" kern="0">
                <a:ln w="38100">
                  <a:solidFill>
                    <a:prstClr val="white"/>
                  </a:solidFill>
                </a:ln>
                <a:solidFill>
                  <a:srgbClr val="DF818E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5867" kern="0" dirty="0">
              <a:ln w="38100">
                <a:solidFill>
                  <a:prstClr val="white"/>
                </a:solidFill>
              </a:ln>
              <a:solidFill>
                <a:srgbClr val="DF818E">
                  <a:lumMod val="75000"/>
                </a:srgbClr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7B81EA6-AFF9-7A6E-C7A4-B686786A5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58939" r="64873" b="20543"/>
          <a:stretch/>
        </p:blipFill>
        <p:spPr>
          <a:xfrm>
            <a:off x="-250238" y="4975898"/>
            <a:ext cx="4013867" cy="14069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FA1A30-85AF-3FF0-C0A2-BCDDBB862D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58939" r="64873" b="20543"/>
          <a:stretch/>
        </p:blipFill>
        <p:spPr>
          <a:xfrm>
            <a:off x="-356079" y="5680962"/>
            <a:ext cx="4013867" cy="1406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D69B70-C09A-D125-CD2F-FBA88541B4BF}"/>
              </a:ext>
            </a:extLst>
          </p:cNvPr>
          <p:cNvSpPr txBox="1"/>
          <p:nvPr/>
        </p:nvSpPr>
        <p:spPr>
          <a:xfrm>
            <a:off x="14153519" y="349465"/>
            <a:ext cx="6554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800" b="1" kern="0">
                <a:ln w="38100">
                  <a:solidFill>
                    <a:srgbClr val="DF818E">
                      <a:lumMod val="75000"/>
                    </a:srgbClr>
                  </a:solidFill>
                </a:ln>
                <a:solidFill>
                  <a:srgbClr val="F5F5F5"/>
                </a:solidFill>
                <a:latin typeface="SVN-Ziclets" panose="02000603000000000000" pitchFamily="2" charset="0"/>
                <a:cs typeface="Arial"/>
                <a:sym typeface="Arial"/>
              </a:rPr>
              <a:t>BÀI 93</a:t>
            </a:r>
            <a:endParaRPr lang="en-US" sz="4800" b="1" kern="0" dirty="0">
              <a:ln w="38100">
                <a:solidFill>
                  <a:srgbClr val="DF818E">
                    <a:lumMod val="75000"/>
                  </a:srgbClr>
                </a:solidFill>
              </a:ln>
              <a:solidFill>
                <a:srgbClr val="F5F5F5"/>
              </a:solidFill>
              <a:latin typeface="SVN-Ziclets" panose="02000603000000000000" pitchFamily="2" charset="0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0E0F18-CDC2-4645-45FA-7639F3944877}"/>
              </a:ext>
            </a:extLst>
          </p:cNvPr>
          <p:cNvGrpSpPr/>
          <p:nvPr/>
        </p:nvGrpSpPr>
        <p:grpSpPr>
          <a:xfrm>
            <a:off x="14474457" y="1221780"/>
            <a:ext cx="8842338" cy="3682839"/>
            <a:chOff x="-312412" y="4281479"/>
            <a:chExt cx="15115247" cy="22836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25166B-A833-0788-784A-643960C232EA}"/>
                </a:ext>
              </a:extLst>
            </p:cNvPr>
            <p:cNvSpPr txBox="1"/>
            <p:nvPr/>
          </p:nvSpPr>
          <p:spPr>
            <a:xfrm>
              <a:off x="-312412" y="4313030"/>
              <a:ext cx="15115246" cy="2252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7667">
                  <a:ln w="200025">
                    <a:solidFill>
                      <a:prstClr val="white"/>
                    </a:solidFill>
                  </a:ln>
                  <a:solidFill>
                    <a:srgbClr val="FFC000"/>
                  </a:solidFill>
                  <a:latin typeface="SVN-SAF" panose="02040603050506020204" pitchFamily="18" charset="0"/>
                </a:rPr>
                <a:t>ÔN TẬP PHÉP NHÂN, PHÉP CHIA (tiếp theo)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068BEF-6481-D1AA-C254-6C5E24C35739}"/>
                </a:ext>
              </a:extLst>
            </p:cNvPr>
            <p:cNvSpPr txBox="1"/>
            <p:nvPr/>
          </p:nvSpPr>
          <p:spPr>
            <a:xfrm>
              <a:off x="-312410" y="4281479"/>
              <a:ext cx="15115245" cy="2252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7667">
                  <a:ln w="28575">
                    <a:solidFill>
                      <a:prstClr val="black"/>
                    </a:solidFill>
                  </a:ln>
                  <a:solidFill>
                    <a:srgbClr val="FFC000"/>
                  </a:solidFill>
                  <a:latin typeface="SVN-SAF" panose="02040603050506020204" pitchFamily="18" charset="0"/>
                </a:rPr>
                <a:t>ÔN TẬP PHÉP NHÂN, PHÉP CHIA (tiếp theo)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4BA1A48-FBE1-A39D-AC95-C986E08E95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002" y="607211"/>
            <a:ext cx="9163082" cy="4560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02808" y="152019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9E0990-5510-06B2-0124-FC9F690F6DDE}"/>
              </a:ext>
            </a:extLst>
          </p:cNvPr>
          <p:cNvSpPr/>
          <p:nvPr/>
        </p:nvSpPr>
        <p:spPr>
          <a:xfrm>
            <a:off x="546538" y="5330853"/>
            <a:ext cx="9385738" cy="39746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5E8F2-352C-70B7-2EBD-ECA3D95D4C28}"/>
              </a:ext>
            </a:extLst>
          </p:cNvPr>
          <p:cNvSpPr txBox="1"/>
          <p:nvPr/>
        </p:nvSpPr>
        <p:spPr>
          <a:xfrm>
            <a:off x="546538" y="549480"/>
            <a:ext cx="1109892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Chọn ý trả lời đúng.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Để chuẩn bị cho hội thi Khéo tay hay làm, thầy Tổng phụ trách đề nghị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 lớp trong khối lớp 5, mỗi lớp chọn một đội dự thi theo yêu cầu: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Trong mỗi đội dự thi, số bạn nam ít nhất phải bằng 75% số bạn nữ.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Trung bình mỗi lớp có 7 bạn dự thi.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Dưới đây là số học sinh được đề nghị dự thi của các lớp 5A, 5B, 5C.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Cách chọn học sinh nào thoả mãn cả hai yêu cầu trên?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5A: 3 nam – 4 nữ; 5B: 6 nam – 8 nữ; 5C: 6 nam – 8 nữ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5A: 5 nam – 5 nữ; 5B: 2 nam – 4 nữ; 5C: 2 nam – 3 nữ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5A: 3 nam – 4 nữ; 5B: 5 nam – 5 nữ; 5C: 3 nam – 5 nữ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5A: 4 nam – 4 nữ; 5B: 3 nam – 3 nữ; 5C: 3 nam – 4 nữ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7C422C-1DB9-93F6-3FA2-8E95DA07B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935" y="3658061"/>
            <a:ext cx="2472361" cy="24723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D58E7B-BBB0-1A99-3092-7D29E7BAF716}"/>
              </a:ext>
            </a:extLst>
          </p:cNvPr>
          <p:cNvGrpSpPr/>
          <p:nvPr/>
        </p:nvGrpSpPr>
        <p:grpSpPr>
          <a:xfrm>
            <a:off x="702434" y="2007893"/>
            <a:ext cx="2671374" cy="4636985"/>
            <a:chOff x="3522470" y="1154876"/>
            <a:chExt cx="2429857" cy="476970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2872783-626E-56F6-5F6D-5F0AAE70FA3A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rgbClr val="EEE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EEEBE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10BC76-BA05-5736-35A2-5C7E2C6D0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rgbClr val="EEEBE8">
                  <a:alpha val="72000"/>
                </a:srgb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AEE7AC-0879-FE89-BD79-0C6C4C066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212" y="76200"/>
            <a:ext cx="10242168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D279FE-B5C0-1E22-4A04-422D9BED4CA2}"/>
              </a:ext>
            </a:extLst>
          </p:cNvPr>
          <p:cNvSpPr txBox="1"/>
          <p:nvPr/>
        </p:nvSpPr>
        <p:spPr>
          <a:xfrm>
            <a:off x="927931" y="566678"/>
            <a:ext cx="103361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</a:rPr>
              <a:t>Năm 2020 sản lượng sầu riêng của nước ta ước tính đạt</a:t>
            </a:r>
            <a:r>
              <a:rPr lang="en-US" sz="3600">
                <a:solidFill>
                  <a:prstClr val="black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558 780 tấn. Năm 2021, sản lượng sầu riêng của nước ta</a:t>
            </a:r>
            <a:r>
              <a:rPr lang="en-US" sz="3600">
                <a:solidFill>
                  <a:prstClr val="black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tăng 15% so với năm 2020. Sản lượng sầu riêng của nước ta năm 2021</a:t>
            </a:r>
            <a:r>
              <a:rPr lang="en-US" sz="3600">
                <a:solidFill>
                  <a:prstClr val="black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khoảng </a:t>
            </a:r>
            <a:r>
              <a:rPr lang="vi-VN" sz="3600">
                <a:solidFill>
                  <a:srgbClr val="FF0000"/>
                </a:solidFill>
              </a:rPr>
              <a:t>.?.</a:t>
            </a:r>
            <a:r>
              <a:rPr lang="vi-VN" sz="3600">
                <a:solidFill>
                  <a:prstClr val="black"/>
                </a:solidFill>
              </a:rPr>
              <a:t> tấn (làm tròn đến hàng trăm).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194" name="Picture 2" descr="Quả Sầu Riêng Múi Vàng Hạt Lép 03 PNG - Durian Fruit High Resolution">
            <a:extLst>
              <a:ext uri="{FF2B5EF4-FFF2-40B4-BE49-F238E27FC236}">
                <a16:creationId xmlns:a16="http://schemas.microsoft.com/office/drawing/2014/main" id="{BC966A02-763D-F9B0-AA19-D6E1B8848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575" y="3429001"/>
            <a:ext cx="3606524" cy="28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4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D279FE-B5C0-1E22-4A04-422D9BED4CA2}"/>
              </a:ext>
            </a:extLst>
          </p:cNvPr>
          <p:cNvSpPr txBox="1"/>
          <p:nvPr/>
        </p:nvSpPr>
        <p:spPr>
          <a:xfrm>
            <a:off x="927931" y="960816"/>
            <a:ext cx="103361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558 780 × 15% = 83 817 (tấn)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558 780 + 83 817 = 642 597 (tấn)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tròn đến hàng trăm thì được số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642 600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tấn.</a:t>
            </a:r>
          </a:p>
        </p:txBody>
      </p:sp>
      <p:pic>
        <p:nvPicPr>
          <p:cNvPr id="8194" name="Picture 2" descr="Quả Sầu Riêng Múi Vàng Hạt Lép 03 PNG - Durian Fruit High Resolution">
            <a:extLst>
              <a:ext uri="{FF2B5EF4-FFF2-40B4-BE49-F238E27FC236}">
                <a16:creationId xmlns:a16="http://schemas.microsoft.com/office/drawing/2014/main" id="{BC966A02-763D-F9B0-AA19-D6E1B8848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575" y="3429001"/>
            <a:ext cx="3606524" cy="28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AA04EC-4FCF-EDAE-8555-A0E195D2CCF2}"/>
              </a:ext>
            </a:extLst>
          </p:cNvPr>
          <p:cNvGrpSpPr/>
          <p:nvPr/>
        </p:nvGrpSpPr>
        <p:grpSpPr>
          <a:xfrm>
            <a:off x="9093200" y="2057400"/>
            <a:ext cx="2618063" cy="4571892"/>
            <a:chOff x="3522470" y="1154876"/>
            <a:chExt cx="2429857" cy="476970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F1C519-610C-E356-05E6-F3CC9D48B397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rgbClr val="EEE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buClr>
                  <a:srgbClr val="000000"/>
                </a:buClr>
                <a:defRPr/>
              </a:pPr>
              <a:endParaRPr lang="en-US" sz="933" kern="0">
                <a:solidFill>
                  <a:srgbClr val="EEEBE8"/>
                </a:solidFill>
                <a:latin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A81B0D-4AB0-7A80-D382-098C5DCFC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rgbClr val="EEEBE8">
                  <a:alpha val="72000"/>
                </a:srgb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1D919D8-4475-A28C-F787-ECC7DD526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02" y="1606138"/>
            <a:ext cx="8498561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E67B05-6FC0-C390-B273-FC60D6E4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7" y="4025982"/>
            <a:ext cx="2472361" cy="2472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46FAA-28FB-B386-C8E4-5B41352EC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92" y="5580474"/>
            <a:ext cx="1854440" cy="11697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CC4990-F072-0429-8825-5F2732BB024B}"/>
              </a:ext>
            </a:extLst>
          </p:cNvPr>
          <p:cNvGrpSpPr/>
          <p:nvPr/>
        </p:nvGrpSpPr>
        <p:grpSpPr>
          <a:xfrm>
            <a:off x="4191727" y="2113212"/>
            <a:ext cx="2671374" cy="4636985"/>
            <a:chOff x="3522470" y="1154876"/>
            <a:chExt cx="2429857" cy="476970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664C603-0E26-8104-8BB0-C1294E182BF8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rgbClr val="EEE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buClr>
                  <a:srgbClr val="000000"/>
                </a:buClr>
                <a:defRPr/>
              </a:pPr>
              <a:endParaRPr lang="en-US" sz="933" kern="0">
                <a:solidFill>
                  <a:srgbClr val="EEEBE8"/>
                </a:solidFill>
                <a:latin typeface="Arial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576458-DDC1-3287-E6DC-CC3C0F542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rgbClr val="EEEBE8">
                  <a:alpha val="72000"/>
                </a:srgb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4E9C5-2391-5B25-DE43-069C3AE57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959" y="3842194"/>
            <a:ext cx="2908003" cy="29080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8B8ECF0-BA1C-06C4-D1E7-E8CF1B063F80}"/>
              </a:ext>
            </a:extLst>
          </p:cNvPr>
          <p:cNvGrpSpPr/>
          <p:nvPr/>
        </p:nvGrpSpPr>
        <p:grpSpPr>
          <a:xfrm>
            <a:off x="8818526" y="5760494"/>
            <a:ext cx="3541232" cy="1240226"/>
            <a:chOff x="6953796" y="4024559"/>
            <a:chExt cx="2262679" cy="120894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AA4A845-73F0-B4DC-0EA1-252E31674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F33737-835E-2898-41F1-CD103A430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2E7433C-3CAA-F0CC-8451-21D84DA5BD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04" y="261860"/>
            <a:ext cx="10376291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74588FB1-F60E-3326-58A8-A8CA0A84F8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1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E67B05-6FC0-C390-B273-FC60D6E4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514" y="3906012"/>
            <a:ext cx="2472361" cy="2472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46FAA-28FB-B386-C8E4-5B41352EC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079" y="5598676"/>
            <a:ext cx="1854440" cy="11697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CC4990-F072-0429-8825-5F2732BB024B}"/>
              </a:ext>
            </a:extLst>
          </p:cNvPr>
          <p:cNvGrpSpPr/>
          <p:nvPr/>
        </p:nvGrpSpPr>
        <p:grpSpPr>
          <a:xfrm>
            <a:off x="5947440" y="2113212"/>
            <a:ext cx="2671374" cy="4636985"/>
            <a:chOff x="3522470" y="1154876"/>
            <a:chExt cx="2429857" cy="476970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664C603-0E26-8104-8BB0-C1294E182BF8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rgbClr val="EEE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EEEBE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576458-DDC1-3287-E6DC-CC3C0F542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rgbClr val="EEEBE8">
                  <a:alpha val="72000"/>
                </a:srgb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4E9C5-2391-5B25-DE43-069C3AE57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959" y="3842194"/>
            <a:ext cx="2908003" cy="29080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8B8ECF0-BA1C-06C4-D1E7-E8CF1B063F80}"/>
              </a:ext>
            </a:extLst>
          </p:cNvPr>
          <p:cNvGrpSpPr/>
          <p:nvPr/>
        </p:nvGrpSpPr>
        <p:grpSpPr>
          <a:xfrm>
            <a:off x="8818526" y="5760494"/>
            <a:ext cx="3541232" cy="1240226"/>
            <a:chOff x="6953796" y="4024559"/>
            <a:chExt cx="2262679" cy="120894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AA4A845-73F0-B4DC-0EA1-252E31674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F33737-835E-2898-41F1-CD103A430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BCD79FA-C804-90B1-84A9-CB41638A10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58939" r="64873" b="20543"/>
          <a:stretch/>
        </p:blipFill>
        <p:spPr>
          <a:xfrm>
            <a:off x="-250238" y="4975898"/>
            <a:ext cx="4013867" cy="1406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D5776B-F081-37D0-26AA-F6BF20C7AD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58939" r="64873" b="20543"/>
          <a:stretch/>
        </p:blipFill>
        <p:spPr>
          <a:xfrm>
            <a:off x="-356079" y="5680962"/>
            <a:ext cx="4013867" cy="1406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FC6948-4C45-093F-5B55-2CF6A9FC0E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73058"/>
            <a:ext cx="12192000" cy="58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7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75022" y="304586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5E8F2-352C-70B7-2EBD-ECA3D95D4C28}"/>
              </a:ext>
            </a:extLst>
          </p:cNvPr>
          <p:cNvSpPr txBox="1"/>
          <p:nvPr/>
        </p:nvSpPr>
        <p:spPr>
          <a:xfrm>
            <a:off x="888911" y="439121"/>
            <a:ext cx="106356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</a:rPr>
              <a:t>Năm nay, một công ty đã xuất khẩu 1 000 tấn vải thiều. Công ty</a:t>
            </a:r>
            <a:r>
              <a:rPr lang="en-US" sz="3600">
                <a:solidFill>
                  <a:prstClr val="black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dự định, cứ sau mỗi năm khối lượng vải thiều xuất khẩu sẽ tăng thêm</a:t>
            </a:r>
            <a:r>
              <a:rPr lang="en-US" sz="3600">
                <a:solidFill>
                  <a:prstClr val="black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40% (so với khối lượng xuất khẩu của năm trước). Hỏi sau 2 năm, công ty</a:t>
            </a:r>
            <a:r>
              <a:rPr lang="en-US" sz="3600">
                <a:solidFill>
                  <a:prstClr val="black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đó dự định sẽ xuất khẩu bao nhiêu tấn vải thiều?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Vải Thiều Hd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940A15EE-3694-666F-8748-F221D2590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52" y="321222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75022" y="304586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279FE-B5C0-1E22-4A04-422D9BED4CA2}"/>
              </a:ext>
            </a:extLst>
          </p:cNvPr>
          <p:cNvSpPr txBox="1"/>
          <p:nvPr/>
        </p:nvSpPr>
        <p:spPr>
          <a:xfrm>
            <a:off x="1030800" y="877580"/>
            <a:ext cx="1019424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>
                <a:solidFill>
                  <a:srgbClr val="FF0000"/>
                </a:solidFill>
              </a:rPr>
              <a:t>Bước 1: </a:t>
            </a:r>
            <a:r>
              <a:rPr lang="vi-VN" sz="4000">
                <a:solidFill>
                  <a:srgbClr val="0070C0"/>
                </a:solidFill>
              </a:rPr>
              <a:t>Tìm khối lượng vải thiều tăng thêm sau 1 năm.</a:t>
            </a:r>
          </a:p>
          <a:p>
            <a:pPr lvl="0" algn="just">
              <a:defRPr/>
            </a:pPr>
            <a:r>
              <a:rPr lang="vi-VN" sz="4000">
                <a:solidFill>
                  <a:srgbClr val="FF0000"/>
                </a:solidFill>
              </a:rPr>
              <a:t>Bước 2: </a:t>
            </a:r>
            <a:r>
              <a:rPr lang="vi-VN" sz="4000">
                <a:solidFill>
                  <a:srgbClr val="0070C0"/>
                </a:solidFill>
              </a:rPr>
              <a:t>Tìm khối lượng vải thiều xuất khẩu</a:t>
            </a:r>
          </a:p>
          <a:p>
            <a:pPr lvl="0" algn="just">
              <a:defRPr/>
            </a:pPr>
            <a:r>
              <a:rPr lang="vi-VN" sz="4000">
                <a:solidFill>
                  <a:srgbClr val="0070C0"/>
                </a:solidFill>
              </a:rPr>
              <a:t>sau 1 năm.</a:t>
            </a:r>
          </a:p>
          <a:p>
            <a:pPr lvl="0" algn="just">
              <a:defRPr/>
            </a:pPr>
            <a:r>
              <a:rPr lang="vi-VN" sz="4000">
                <a:solidFill>
                  <a:srgbClr val="FF0000"/>
                </a:solidFill>
              </a:rPr>
              <a:t>Bước 3: </a:t>
            </a:r>
            <a:r>
              <a:rPr lang="vi-VN" sz="4000">
                <a:solidFill>
                  <a:srgbClr val="0070C0"/>
                </a:solidFill>
              </a:rPr>
              <a:t>Tìm khối lượng vải thiều tăng thêm sau 2 năm.</a:t>
            </a:r>
          </a:p>
          <a:p>
            <a:pPr lvl="0" algn="just">
              <a:defRPr/>
            </a:pPr>
            <a:r>
              <a:rPr lang="vi-VN" sz="4000">
                <a:solidFill>
                  <a:srgbClr val="FF0000"/>
                </a:solidFill>
              </a:rPr>
              <a:t>Bước 4:</a:t>
            </a:r>
            <a:r>
              <a:rPr lang="vi-VN" sz="4000">
                <a:solidFill>
                  <a:srgbClr val="0070C0"/>
                </a:solidFill>
              </a:rPr>
              <a:t> Tìm khối lượng phải thiều dự định</a:t>
            </a:r>
          </a:p>
          <a:p>
            <a:pPr lvl="0" algn="just">
              <a:defRPr/>
            </a:pPr>
            <a:r>
              <a:rPr lang="vi-VN" sz="4000">
                <a:solidFill>
                  <a:srgbClr val="0070C0"/>
                </a:solidFill>
              </a:rPr>
              <a:t>xuất khẩu sau 2 năm.</a:t>
            </a:r>
          </a:p>
        </p:txBody>
      </p:sp>
    </p:spTree>
    <p:extLst>
      <p:ext uri="{BB962C8B-B14F-4D97-AF65-F5344CB8AC3E}">
        <p14:creationId xmlns:p14="http://schemas.microsoft.com/office/powerpoint/2010/main" val="20159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75022" y="304586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279FE-B5C0-1E22-4A04-422D9BED4CA2}"/>
              </a:ext>
            </a:extLst>
          </p:cNvPr>
          <p:cNvSpPr txBox="1"/>
          <p:nvPr/>
        </p:nvSpPr>
        <p:spPr>
          <a:xfrm>
            <a:off x="888911" y="591083"/>
            <a:ext cx="1067124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Bài giải</a:t>
            </a:r>
          </a:p>
          <a:p>
            <a:pPr lvl="0">
              <a:defRPr/>
            </a:pPr>
            <a:r>
              <a:rPr lang="en-US" sz="3200">
                <a:solidFill>
                  <a:srgbClr val="0070C0"/>
                </a:solidFill>
              </a:rPr>
              <a:t>			</a:t>
            </a:r>
            <a:r>
              <a:rPr lang="vi-VN" sz="3200">
                <a:solidFill>
                  <a:srgbClr val="0070C0"/>
                </a:solidFill>
              </a:rPr>
              <a:t>1 000 × 40% = 400</a:t>
            </a:r>
          </a:p>
          <a:p>
            <a:pPr lvl="0">
              <a:defRPr/>
            </a:pPr>
            <a:r>
              <a:rPr lang="vi-VN" sz="3200">
                <a:solidFill>
                  <a:srgbClr val="0070C0"/>
                </a:solidFill>
              </a:rPr>
              <a:t>Sau 1 năm, công ty dự định xuất khẩu nhiều</a:t>
            </a:r>
            <a:r>
              <a:rPr lang="en-US" sz="3200">
                <a:solidFill>
                  <a:srgbClr val="0070C0"/>
                </a:solidFill>
              </a:rPr>
              <a:t> </a:t>
            </a:r>
            <a:r>
              <a:rPr lang="vi-VN" sz="3200">
                <a:solidFill>
                  <a:srgbClr val="0070C0"/>
                </a:solidFill>
              </a:rPr>
              <a:t>hơn năm đầu là 400 tấn vải thiều.</a:t>
            </a:r>
          </a:p>
          <a:p>
            <a:pPr lvl="0">
              <a:defRPr/>
            </a:pPr>
            <a:r>
              <a:rPr lang="vi-VN" sz="3200">
                <a:solidFill>
                  <a:srgbClr val="0070C0"/>
                </a:solidFill>
              </a:rPr>
              <a:t>	</a:t>
            </a:r>
            <a:r>
              <a:rPr lang="en-US" sz="3200">
                <a:solidFill>
                  <a:srgbClr val="0070C0"/>
                </a:solidFill>
              </a:rPr>
              <a:t>		</a:t>
            </a:r>
            <a:r>
              <a:rPr lang="vi-VN" sz="3200">
                <a:solidFill>
                  <a:srgbClr val="0070C0"/>
                </a:solidFill>
              </a:rPr>
              <a:t>1 000 + 400 = 1 400</a:t>
            </a:r>
          </a:p>
          <a:p>
            <a:pPr lvl="0">
              <a:defRPr/>
            </a:pPr>
            <a:r>
              <a:rPr lang="vi-VN" sz="3200">
                <a:solidFill>
                  <a:srgbClr val="0070C0"/>
                </a:solidFill>
              </a:rPr>
              <a:t>Sau 1 năm, công ty dự định xuất khẩu 1 400 tấn vải thiều.</a:t>
            </a:r>
          </a:p>
          <a:p>
            <a:pPr lvl="0">
              <a:defRPr/>
            </a:pPr>
            <a:r>
              <a:rPr lang="vi-VN" sz="3200">
                <a:solidFill>
                  <a:srgbClr val="0070C0"/>
                </a:solidFill>
              </a:rPr>
              <a:t>	</a:t>
            </a:r>
            <a:r>
              <a:rPr lang="en-US" sz="3200">
                <a:solidFill>
                  <a:srgbClr val="0070C0"/>
                </a:solidFill>
              </a:rPr>
              <a:t>		</a:t>
            </a:r>
            <a:r>
              <a:rPr lang="vi-VN" sz="3200">
                <a:solidFill>
                  <a:srgbClr val="0070C0"/>
                </a:solidFill>
              </a:rPr>
              <a:t>1 400 × 40% = 560</a:t>
            </a:r>
          </a:p>
          <a:p>
            <a:pPr lvl="0">
              <a:defRPr/>
            </a:pPr>
            <a:r>
              <a:rPr lang="vi-VN" sz="3200">
                <a:solidFill>
                  <a:srgbClr val="0070C0"/>
                </a:solidFill>
              </a:rPr>
              <a:t>Sau 2 năm, công ty dự định xuất khẩu được</a:t>
            </a:r>
            <a:r>
              <a:rPr lang="en-US" sz="3200">
                <a:solidFill>
                  <a:srgbClr val="0070C0"/>
                </a:solidFill>
              </a:rPr>
              <a:t> </a:t>
            </a:r>
            <a:r>
              <a:rPr lang="vi-VN" sz="3200">
                <a:solidFill>
                  <a:srgbClr val="0070C0"/>
                </a:solidFill>
              </a:rPr>
              <a:t>thêm 560 tấn vải thiều so với năm trước.</a:t>
            </a:r>
          </a:p>
          <a:p>
            <a:pPr lvl="0">
              <a:defRPr/>
            </a:pPr>
            <a:r>
              <a:rPr lang="vi-VN" sz="3200">
                <a:solidFill>
                  <a:srgbClr val="0070C0"/>
                </a:solidFill>
              </a:rPr>
              <a:t>	</a:t>
            </a:r>
            <a:r>
              <a:rPr lang="en-US" sz="3200">
                <a:solidFill>
                  <a:srgbClr val="0070C0"/>
                </a:solidFill>
              </a:rPr>
              <a:t>		</a:t>
            </a:r>
            <a:r>
              <a:rPr lang="vi-VN" sz="3200">
                <a:solidFill>
                  <a:srgbClr val="0070C0"/>
                </a:solidFill>
              </a:rPr>
              <a:t>1 400 + 560 = 1 960</a:t>
            </a:r>
          </a:p>
          <a:p>
            <a:pPr lvl="0">
              <a:defRPr/>
            </a:pPr>
            <a:r>
              <a:rPr lang="vi-VN" sz="3200">
                <a:solidFill>
                  <a:srgbClr val="0070C0"/>
                </a:solidFill>
              </a:rPr>
              <a:t>Sau 2 năm, công ty dự định xuất khẩu được</a:t>
            </a:r>
            <a:r>
              <a:rPr lang="en-US" sz="3200">
                <a:solidFill>
                  <a:srgbClr val="0070C0"/>
                </a:solidFill>
              </a:rPr>
              <a:t> </a:t>
            </a:r>
            <a:r>
              <a:rPr lang="vi-VN" sz="3200">
                <a:solidFill>
                  <a:srgbClr val="0070C0"/>
                </a:solidFill>
              </a:rPr>
              <a:t>1 960 tấn vải thiều.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9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02808" y="152019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5E8F2-352C-70B7-2EBD-ECA3D95D4C28}"/>
              </a:ext>
            </a:extLst>
          </p:cNvPr>
          <p:cNvSpPr txBox="1"/>
          <p:nvPr/>
        </p:nvSpPr>
        <p:spPr>
          <a:xfrm>
            <a:off x="546538" y="549480"/>
            <a:ext cx="1109892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Chọn ý trả lời đúng.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Để chuẩn bị cho hội thi Khéo tay hay làm, thầy Tổng phụ trách đề nghị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 lớp trong khối lớp 5, mỗi lớp chọn một đội dự thi theo yêu cầu: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Trong mỗi đội dự thi, số bạn nam ít nhất phải bằng 75% số bạn nữ.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Trung bình mỗi lớp có 7 bạn dự thi.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Dưới đây là số học sinh được đề nghị dự thi của các lớp 5A, 5B, 5C.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Cách chọn học sinh nào thoả mãn cả hai yêu cầu trên?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5A: 3 nam – 4 nữ; 5B: 6 nam – 8 nữ; 5C: 6 nam – 8 nữ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5A: 5 nam – 5 nữ; 5B: 2 nam – 4 nữ; 5C: 2 nam – 3 nữ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5A: 3 nam – 4 nữ; 5B: 5 nam – 5 nữ; 5C: 3 nam – 5 nữ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5A: 4 nam – 4 nữ; 5B: 3 nam – 3 nữ; 5C: 3 nam – 4 nữ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75022" y="304586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279FE-B5C0-1E22-4A04-422D9BED4CA2}"/>
              </a:ext>
            </a:extLst>
          </p:cNvPr>
          <p:cNvSpPr txBox="1"/>
          <p:nvPr/>
        </p:nvSpPr>
        <p:spPr>
          <a:xfrm>
            <a:off x="1078097" y="1079814"/>
            <a:ext cx="103361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/>
              <a:t>Trung bình mỗi lớp có 7 bạn dự thi </a:t>
            </a:r>
            <a:endParaRPr lang="en-US" sz="3600"/>
          </a:p>
          <a:p>
            <a:pPr lvl="0" algn="just">
              <a:defRPr/>
            </a:pPr>
            <a:r>
              <a:rPr lang="vi-VN" sz="3600">
                <a:sym typeface="Wingdings" panose="05000000000000000000" pitchFamily="2" charset="2"/>
              </a:rPr>
              <a:t> </a:t>
            </a:r>
            <a:r>
              <a:rPr lang="vi-VN" sz="3600"/>
              <a:t>Tổng</a:t>
            </a:r>
            <a:r>
              <a:rPr lang="en-US" sz="3600"/>
              <a:t> </a:t>
            </a:r>
            <a:r>
              <a:rPr lang="vi-VN" sz="3600"/>
              <a:t>số HS của 3 lớp là 21 bạn (vì 7 × 3 = 21).</a:t>
            </a:r>
          </a:p>
          <a:p>
            <a:pPr lvl="0" algn="just">
              <a:defRPr/>
            </a:pPr>
            <a:r>
              <a:rPr lang="vi-VN" sz="3600"/>
              <a:t>Số bạn nam ít nhất bằng 75% số bạn nữ</a:t>
            </a:r>
          </a:p>
          <a:p>
            <a:pPr lvl="0" algn="just">
              <a:defRPr/>
            </a:pPr>
            <a:r>
              <a:rPr lang="vi-VN" sz="3600">
                <a:sym typeface="Wingdings" panose="05000000000000000000" pitchFamily="2" charset="2"/>
              </a:rPr>
              <a:t> </a:t>
            </a:r>
            <a:r>
              <a:rPr lang="vi-VN" sz="3600"/>
              <a:t>Số bạn nam có thể nhiều hơn 75% số bạn nữ.</a:t>
            </a:r>
            <a:endParaRPr lang="en-US" sz="3600"/>
          </a:p>
          <a:p>
            <a:pPr lvl="0" algn="just">
              <a:defRPr/>
            </a:pPr>
            <a:endParaRPr lang="vi-VN" sz="3600"/>
          </a:p>
          <a:p>
            <a:pPr lvl="0" algn="just">
              <a:defRPr/>
            </a:pPr>
            <a:r>
              <a:rPr lang="vi-VN" sz="3600">
                <a:solidFill>
                  <a:srgbClr val="FF0000"/>
                </a:solidFill>
              </a:rPr>
              <a:t>Chọn D </a:t>
            </a:r>
            <a:r>
              <a:rPr lang="vi-VN" sz="3600"/>
              <a:t>vì tổng số HS của 3 lớp là 21 bạn,</a:t>
            </a:r>
            <a:r>
              <a:rPr lang="en-US" sz="3600"/>
              <a:t> </a:t>
            </a:r>
            <a:r>
              <a:rPr lang="vi-VN" sz="3600"/>
              <a:t>5A và 5B: nam = nữ </a:t>
            </a:r>
            <a:r>
              <a:rPr lang="vi-VN" sz="3600">
                <a:sym typeface="Wingdings" panose="05000000000000000000" pitchFamily="2" charset="2"/>
              </a:rPr>
              <a:t></a:t>
            </a:r>
            <a:r>
              <a:rPr lang="vi-VN" sz="3600"/>
              <a:t> nhiều hơn 75%,</a:t>
            </a:r>
            <a:r>
              <a:rPr lang="en-US" sz="3600"/>
              <a:t> </a:t>
            </a:r>
            <a:r>
              <a:rPr lang="vi-VN" sz="3600"/>
              <a:t>5C: nam = 75% nữ (vì 3 : 4 = 75%).</a:t>
            </a:r>
          </a:p>
        </p:txBody>
      </p:sp>
    </p:spTree>
    <p:extLst>
      <p:ext uri="{BB962C8B-B14F-4D97-AF65-F5344CB8AC3E}">
        <p14:creationId xmlns:p14="http://schemas.microsoft.com/office/powerpoint/2010/main" val="39393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319</TotalTime>
  <Words>867</Words>
  <Application>Microsoft Office PowerPoint</Application>
  <PresentationFormat>Widescreen</PresentationFormat>
  <Paragraphs>59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iCiel Cadena</vt:lpstr>
      <vt:lpstr>SVN-SAF</vt:lpstr>
      <vt:lpstr>SVN-Ziclets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Hương</cp:lastModifiedBy>
  <cp:revision>9</cp:revision>
  <dcterms:created xsi:type="dcterms:W3CDTF">2024-01-01T04:51:19Z</dcterms:created>
  <dcterms:modified xsi:type="dcterms:W3CDTF">2025-01-12T12:50:11Z</dcterms:modified>
  <cp:category>9Slide.vn</cp:category>
</cp:coreProperties>
</file>