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59" r:id="rId4"/>
    <p:sldId id="263" r:id="rId5"/>
    <p:sldId id="275" r:id="rId6"/>
    <p:sldId id="305" r:id="rId7"/>
    <p:sldId id="306" r:id="rId8"/>
    <p:sldId id="307" r:id="rId9"/>
    <p:sldId id="308" r:id="rId10"/>
    <p:sldId id="266" r:id="rId11"/>
    <p:sldId id="274" r:id="rId12"/>
    <p:sldId id="297" r:id="rId13"/>
    <p:sldId id="276" r:id="rId14"/>
    <p:sldId id="309" r:id="rId15"/>
    <p:sldId id="310" r:id="rId16"/>
    <p:sldId id="311" r:id="rId17"/>
    <p:sldId id="280" r:id="rId18"/>
    <p:sldId id="290" r:id="rId19"/>
    <p:sldId id="283" r:id="rId20"/>
    <p:sldId id="284" r:id="rId21"/>
    <p:sldId id="285" r:id="rId22"/>
    <p:sldId id="293" r:id="rId23"/>
    <p:sldId id="299" r:id="rId24"/>
    <p:sldId id="286" r:id="rId25"/>
    <p:sldId id="312" r:id="rId26"/>
    <p:sldId id="289" r:id="rId27"/>
    <p:sldId id="300" r:id="rId28"/>
    <p:sldId id="313" r:id="rId29"/>
    <p:sldId id="281" r:id="rId30"/>
    <p:sldId id="302" r:id="rId31"/>
    <p:sldId id="303" r:id="rId32"/>
    <p:sldId id="30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FF6600"/>
    <a:srgbClr val="CCFFFF"/>
    <a:srgbClr val="FFFFCC"/>
    <a:srgbClr val="CC99FF"/>
    <a:srgbClr val="FFFF66"/>
    <a:srgbClr val="FFCC99"/>
    <a:srgbClr val="FF7C80"/>
    <a:srgbClr val="FF9966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0" autoAdjust="0"/>
    <p:restoredTop sz="83368" autoAdjust="0"/>
  </p:normalViewPr>
  <p:slideViewPr>
    <p:cSldViewPr snapToGrid="0">
      <p:cViewPr varScale="1">
        <p:scale>
          <a:sx n="66" d="100"/>
          <a:sy n="66" d="100"/>
        </p:scale>
        <p:origin x="688" y="3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0B0F1-4653-4F79-8A23-682526785B49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10B28-3A48-4C67-AB10-F09D502BA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49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0B28-3A48-4C67-AB10-F09D502BA4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7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C2387-E5C6-96EF-14F7-3E674E8C0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7D3605-8E60-CC3B-7F2B-3ED018731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57509-63C9-3D5A-03D9-C21C3F784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6BF9-B8A7-4579-B1A1-A7CFCB2D331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029CC-1A9D-157C-8191-918B89283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400E0-4295-84AE-760B-6D9F3827F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1A14-BC61-492C-961F-EB3291AC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03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67085-685B-1208-4739-DB8064D7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9418AA-DE9A-F86B-6EE4-A7F49A147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81FFA-1F2C-E31C-5E05-870C36888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6BF9-B8A7-4579-B1A1-A7CFCB2D331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D5FB2-CA7B-367F-27B9-B10180655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149B6-43F6-7C46-2FBF-2F29E6ED2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1A14-BC61-492C-961F-EB3291AC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68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7F57DB-4521-143B-0839-8BCEC72E7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070D9-470C-9FB1-51DE-4B5FE3BB5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060D1-2F1C-90C8-7734-1A83D9CF6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6BF9-B8A7-4579-B1A1-A7CFCB2D331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4145B-AC74-999B-0331-B87A7D4DE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E4D41-7464-994C-3103-6A17A876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1A14-BC61-492C-961F-EB3291AC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16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B604D-2733-3EB4-BBBC-97A46967D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965F8-E1FE-0751-7FEE-FD2430C37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8B836-5703-3A54-6A75-F6B5F3419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6BF9-B8A7-4579-B1A1-A7CFCB2D331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43A47-5E64-837C-758B-6A4607C22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1AAF1-6B80-BCF6-2275-AE30AC633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1A14-BC61-492C-961F-EB3291AC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8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176E2-AC80-D900-E2B1-8DB46C3FC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E9F25-C066-54EE-961F-B45F52063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92EEB-A82E-BA4E-9241-123BD7FE6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6BF9-B8A7-4579-B1A1-A7CFCB2D331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1002-37E0-4DA6-1462-8CE1DA3BA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2D61-6375-55EC-BEC1-4A8A5698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1A14-BC61-492C-961F-EB3291AC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74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67E3-A4BD-8630-A352-260434B22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EB568-85F3-7808-9DA8-47C468448C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63A00-8ACB-FC8B-5609-8FF533F27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3CA5D-F7FA-A5B6-657C-CB491E814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6BF9-B8A7-4579-B1A1-A7CFCB2D331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90585-E0B0-63BB-9C1A-6EF5AE51F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8513F-307E-349B-4F81-2E943E56E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1A14-BC61-492C-961F-EB3291AC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7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B3958-79D4-188F-045B-427B9B29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9A74C-B1D0-598B-F523-1CC3D6AAB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61C8B-E37E-6F42-67B8-07D28EA0A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420D2C-35BB-AAB6-27A4-9671CBB82E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837181-A755-891F-A664-49859D4120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CC1454-C5AC-A7C4-588F-17DFDBD60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6BF9-B8A7-4579-B1A1-A7CFCB2D331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0A3260-FCD1-8E52-596A-A851EC84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16D950-086D-6035-6CDE-BD86067F1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1A14-BC61-492C-961F-EB3291AC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47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8A8C-1199-836C-3568-99B018BD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0B18-E656-61A9-15E9-ADCB0E7DE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6BF9-B8A7-4579-B1A1-A7CFCB2D331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DB3378-030B-C8FA-A63A-FF949BA2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2E370-1F17-984B-4642-DBEA48BF5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1A14-BC61-492C-961F-EB3291AC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3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A5AFCC-A564-980E-D582-65F6DE314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6BF9-B8A7-4579-B1A1-A7CFCB2D331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2F08B0-C4F8-988A-5CB1-1FE31BE8F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1CF24-16E2-04E6-1DC3-70E1EA015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1A14-BC61-492C-961F-EB3291AC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94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70EE5-EDCA-2C95-D6BA-8FE750B0D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14613-CEB5-B6CC-27D0-CA99B8D08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ECCBF0-F0BE-FADF-1A1A-728F91DAE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6E8A2-B6C3-041F-AB63-52F283B9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6BF9-B8A7-4579-B1A1-A7CFCB2D331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DEFCA-43C0-F3C7-5139-FA28DD411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5C75FC-8C7D-6769-7EA7-0AB6E21E3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1A14-BC61-492C-961F-EB3291AC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31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8FBD7-BA06-71DD-8C42-E9A0CA07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B237BC-6684-1F19-7CD4-D7136A442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16728-CF24-0B44-B2F7-FDD52D896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DB289-E725-A3A3-73F1-6612835C7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6BF9-B8A7-4579-B1A1-A7CFCB2D331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28E80-8958-2CC1-3AB3-1DFBF18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9F3D85-3A38-9C5D-B2A2-659ED65A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1A14-BC61-492C-961F-EB3291AC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24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C2791A-AD07-DAE7-F79A-B57B313379E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D7EF81-98B5-375F-3CEC-CB2BAE55F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B0029-9698-F956-07FF-7AF90FDC3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7F9DE-7645-A548-C240-76C3FCFFE1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CE6BF9-B8A7-4579-B1A1-A7CFCB2D331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759C5-F565-A5D6-A85E-041CF8F53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2CD14-59FD-E13F-F1D6-EF8F53C5E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2A1A14-BC61-492C-961F-EB3291AC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3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5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23B8DE-FD65-D27F-EDFF-D83CCD9A2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17" y="0"/>
            <a:ext cx="12186928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0CE0B8A-F21B-6079-2180-323A1713BBA5}"/>
              </a:ext>
            </a:extLst>
          </p:cNvPr>
          <p:cNvGrpSpPr/>
          <p:nvPr/>
        </p:nvGrpSpPr>
        <p:grpSpPr>
          <a:xfrm>
            <a:off x="360688" y="1002861"/>
            <a:ext cx="3096490" cy="830997"/>
            <a:chOff x="0" y="852054"/>
            <a:chExt cx="3096490" cy="8309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6E692E-035A-81FA-82E5-21821B1EFADA}"/>
                </a:ext>
              </a:extLst>
            </p:cNvPr>
            <p:cNvSpPr txBox="1"/>
            <p:nvPr/>
          </p:nvSpPr>
          <p:spPr>
            <a:xfrm>
              <a:off x="0" y="852054"/>
              <a:ext cx="3096490" cy="83099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481125"/>
                </a:avLst>
              </a:prstTxWarp>
              <a:spAutoFit/>
            </a:bodyPr>
            <a:lstStyle/>
            <a:p>
              <a:pPr algn="ctr"/>
              <a:r>
                <a:rPr lang="vi-VN" sz="7200" dirty="0">
                  <a:ln w="190500">
                    <a:solidFill>
                      <a:schemeClr val="bg1"/>
                    </a:solidFill>
                  </a:ln>
                  <a:latin typeface="UTM Mother" panose="02040603050506020204" pitchFamily="18" charset="0"/>
                </a:rPr>
                <a:t>Chủ đề</a:t>
              </a:r>
              <a:endParaRPr lang="en-US" sz="7200" dirty="0">
                <a:ln w="190500">
                  <a:solidFill>
                    <a:schemeClr val="bg1"/>
                  </a:solidFill>
                </a:ln>
                <a:latin typeface="UTM Mother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4FDD7E-741D-AA27-C039-FC7FD8101AE3}"/>
                </a:ext>
              </a:extLst>
            </p:cNvPr>
            <p:cNvSpPr txBox="1"/>
            <p:nvPr/>
          </p:nvSpPr>
          <p:spPr>
            <a:xfrm>
              <a:off x="0" y="852054"/>
              <a:ext cx="3096490" cy="83099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481125"/>
                </a:avLst>
              </a:prstTxWarp>
              <a:spAutoFit/>
            </a:bodyPr>
            <a:lstStyle/>
            <a:p>
              <a:pPr algn="ctr"/>
              <a:r>
                <a:rPr lang="vi-VN" sz="7200" b="1" dirty="0">
                  <a:solidFill>
                    <a:srgbClr val="002060"/>
                  </a:solidFill>
                  <a:latin typeface="UTM Mother" panose="02040603050506020204" pitchFamily="18" charset="0"/>
                </a:rPr>
                <a:t>Chủ đề</a:t>
              </a:r>
              <a:endParaRPr lang="en-US" sz="7200" b="1" dirty="0">
                <a:solidFill>
                  <a:srgbClr val="002060"/>
                </a:solidFill>
                <a:latin typeface="UTM Mother" panose="0204060305050602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76E028-CD14-25DD-7C96-6A01C01584B3}"/>
              </a:ext>
            </a:extLst>
          </p:cNvPr>
          <p:cNvGrpSpPr/>
          <p:nvPr/>
        </p:nvGrpSpPr>
        <p:grpSpPr>
          <a:xfrm>
            <a:off x="498177" y="1812201"/>
            <a:ext cx="7613256" cy="3437977"/>
            <a:chOff x="1049482" y="4790209"/>
            <a:chExt cx="5943600" cy="343797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BE8681-801C-EE53-A284-80B91BFB659E}"/>
                </a:ext>
              </a:extLst>
            </p:cNvPr>
            <p:cNvSpPr txBox="1"/>
            <p:nvPr/>
          </p:nvSpPr>
          <p:spPr>
            <a:xfrm>
              <a:off x="1049482" y="4790209"/>
              <a:ext cx="594360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7200">
                  <a:ln w="254000">
                    <a:solidFill>
                      <a:schemeClr val="bg1"/>
                    </a:solidFill>
                  </a:ln>
                  <a:solidFill>
                    <a:srgbClr val="00B050"/>
                  </a:solidFill>
                  <a:latin typeface="#9Slide07 SVNNexa Rust Slab Bla" panose="020B0606040200020203" pitchFamily="34" charset="0"/>
                </a:rPr>
                <a:t>SỬ DỤNG TIỀN HỢP LÍ</a:t>
              </a:r>
              <a:endParaRPr lang="en-US" sz="7200" dirty="0">
                <a:ln w="254000">
                  <a:solidFill>
                    <a:schemeClr val="bg1"/>
                  </a:solidFill>
                </a:ln>
                <a:solidFill>
                  <a:srgbClr val="00B050"/>
                </a:solidFill>
                <a:latin typeface="#9Slide07 SVNNexa Rust Slab Bla" panose="020B0606040200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92F86F-4B23-926F-7CA1-0458DACC62DE}"/>
                </a:ext>
              </a:extLst>
            </p:cNvPr>
            <p:cNvSpPr txBox="1"/>
            <p:nvPr/>
          </p:nvSpPr>
          <p:spPr>
            <a:xfrm>
              <a:off x="1049482" y="4811866"/>
              <a:ext cx="594360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7200">
                  <a:solidFill>
                    <a:srgbClr val="00B050"/>
                  </a:solidFill>
                  <a:latin typeface="#9Slide07 SVNNexa Rust Slab Bla" panose="020B0606040200020203" pitchFamily="34" charset="0"/>
                </a:rPr>
                <a:t>SỬ DỤNG TIỀN HỢP LÍ</a:t>
              </a:r>
              <a:endParaRPr lang="en-US" sz="7200" dirty="0">
                <a:solidFill>
                  <a:srgbClr val="00B050"/>
                </a:solidFill>
                <a:latin typeface="#9Slide07 SVNNexa Rust Slab Bla" panose="020B0606040200020203" pitchFamily="34" charset="0"/>
              </a:endParaRPr>
            </a:p>
          </p:txBody>
        </p:sp>
      </p:grpSp>
      <p:pic>
        <p:nvPicPr>
          <p:cNvPr id="16" name="Picture 15" descr="A cartoon of a child with a stack of money&#10;&#10;Description automatically generated with low confidence">
            <a:extLst>
              <a:ext uri="{FF2B5EF4-FFF2-40B4-BE49-F238E27FC236}">
                <a16:creationId xmlns:a16="http://schemas.microsoft.com/office/drawing/2014/main" id="{6AA243FB-A719-DF5D-EED2-A579CC17FA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526" y="3658972"/>
            <a:ext cx="3574474" cy="364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66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162743"/>
            <a:ext cx="11831216" cy="669525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DA3E9-E82C-1C8C-98F5-EF340066B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63617" y="1566001"/>
            <a:ext cx="4139099" cy="5292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572A0D-850E-4FE1-EE8F-7DC075B1733A}"/>
              </a:ext>
            </a:extLst>
          </p:cNvPr>
          <p:cNvGrpSpPr/>
          <p:nvPr/>
        </p:nvGrpSpPr>
        <p:grpSpPr>
          <a:xfrm>
            <a:off x="180392" y="254453"/>
            <a:ext cx="11553832" cy="1219836"/>
            <a:chOff x="1159656" y="693380"/>
            <a:chExt cx="11553832" cy="1219836"/>
          </a:xfrm>
        </p:grpSpPr>
        <p:sp>
          <p:nvSpPr>
            <p:cNvPr id="3" name="椭圆 31">
              <a:extLst>
                <a:ext uri="{FF2B5EF4-FFF2-40B4-BE49-F238E27FC236}">
                  <a16:creationId xmlns:a16="http://schemas.microsoft.com/office/drawing/2014/main" id="{595C7F3E-912B-6AD5-D7CF-61DA9934F0DD}"/>
                </a:ext>
              </a:extLst>
            </p:cNvPr>
            <p:cNvSpPr/>
            <p:nvPr/>
          </p:nvSpPr>
          <p:spPr>
            <a:xfrm rot="10800000" flipH="1">
              <a:off x="1284514" y="693380"/>
              <a:ext cx="11428974" cy="68910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FFFFCC">
                <a:alpha val="83000"/>
              </a:srgb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68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Hộp Văn bản 9">
              <a:extLst>
                <a:ext uri="{FF2B5EF4-FFF2-40B4-BE49-F238E27FC236}">
                  <a16:creationId xmlns:a16="http://schemas.microsoft.com/office/drawing/2014/main" id="{990F8305-2BDB-48FF-E035-84C49FBD6BFB}"/>
                </a:ext>
              </a:extLst>
            </p:cNvPr>
            <p:cNvSpPr txBox="1"/>
            <p:nvPr/>
          </p:nvSpPr>
          <p:spPr>
            <a:xfrm>
              <a:off x="1391632" y="693381"/>
              <a:ext cx="11321856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4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 Quan sát tranh và nêu biểu hiện của việc sử dụng tiền hợp lí</a:t>
              </a:r>
              <a:endParaRPr lang="vi-VN" sz="3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Hình ảnh 29">
              <a:extLst>
                <a:ext uri="{FF2B5EF4-FFF2-40B4-BE49-F238E27FC236}">
                  <a16:creationId xmlns:a16="http://schemas.microsoft.com/office/drawing/2014/main" id="{6EC22791-43B7-5652-F342-D1878ADBE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56" y="1076652"/>
              <a:ext cx="1018720" cy="83656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4A49DE-EB23-404E-8CF3-C96BC52110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43" b="93300" l="169" r="95426">
                        <a14:foregroundMark x1="40152" y1="25288" x2="23211" y2="39553"/>
                        <a14:foregroundMark x1="10970" y1="24280" x2="13003" y2="68012"/>
                        <a14:foregroundMark x1="13850" y1="34654" x2="12410" y2="80836"/>
                        <a14:foregroundMark x1="10758" y1="39553" x2="74629" y2="39553"/>
                        <a14:foregroundMark x1="11986" y1="23919" x2="41423" y2="23703"/>
                        <a14:foregroundMark x1="41423" y1="23703" x2="60525" y2="23919"/>
                        <a14:foregroundMark x1="21982" y1="17003" x2="70309" y2="20101"/>
                        <a14:foregroundMark x1="63787" y1="16282" x2="18933" y2="7637"/>
                        <a14:foregroundMark x1="20754" y1="7637" x2="16095" y2="35375"/>
                        <a14:foregroundMark x1="23211" y1="21830" x2="22787" y2="45461"/>
                        <a14:foregroundMark x1="46040" y1="27738" x2="34223" y2="49928"/>
                        <a14:foregroundMark x1="52774" y1="34654" x2="37908" y2="58285"/>
                        <a14:foregroundMark x1="14019" y1="30548" x2="64210" y2="31196"/>
                        <a14:foregroundMark x1="20966" y1="41282" x2="70945" y2="41282"/>
                        <a14:foregroundMark x1="43626" y1="31196" x2="50953" y2="53746"/>
                        <a14:foregroundMark x1="49132" y1="37464" x2="54214" y2="67291"/>
                        <a14:foregroundMark x1="48115" y1="35735" x2="51970" y2="45101"/>
                        <a14:foregroundMark x1="53198" y1="43012" x2="55654" y2="48199"/>
                        <a14:foregroundMark x1="44642" y1="29827" x2="31766" y2="32277"/>
                        <a14:foregroundMark x1="48115" y1="34366" x2="39136" y2="34366"/>
                        <a14:foregroundMark x1="47480" y1="34006" x2="25455" y2="34006"/>
                        <a14:foregroundMark x1="18128" y1="39553" x2="52986" y2="59510"/>
                        <a14:foregroundMark x1="52986" y1="59510" x2="53621" y2="60375"/>
                        <a14:foregroundMark x1="32190" y1="40922" x2="32190" y2="62464"/>
                        <a14:foregroundMark x1="38712" y1="44741" x2="37484" y2="60014"/>
                        <a14:foregroundMark x1="39729" y1="40922" x2="40152" y2="52378"/>
                        <a14:foregroundMark x1="20161" y1="45461" x2="51546" y2="53098"/>
                        <a14:foregroundMark x1="22406" y1="14553" x2="22194" y2="17723"/>
                        <a14:foregroundMark x1="22999" y1="7277" x2="17493" y2="14914"/>
                        <a14:foregroundMark x1="24439" y1="18372" x2="12961" y2="19885"/>
                        <a14:foregroundMark x1="12961" y1="19885" x2="7920" y2="37608"/>
                        <a14:foregroundMark x1="7920" y1="37608" x2="11182" y2="42003"/>
                        <a14:foregroundMark x1="22999" y1="46830" x2="29521" y2="80836"/>
                        <a14:foregroundMark x1="17493" y1="72839" x2="86828" y2="61744"/>
                        <a14:foregroundMark x1="92969" y1="21182" x2="90089" y2="80115"/>
                        <a14:foregroundMark x1="95426" y1="15922" x2="95214" y2="32637"/>
                        <a14:foregroundMark x1="95595" y1="14553" x2="92546" y2="61816"/>
                        <a14:foregroundMark x1="92546" y1="61816" x2="85769" y2="79827"/>
                        <a14:foregroundMark x1="85769" y1="79827" x2="75942" y2="88833"/>
                        <a14:foregroundMark x1="75942" y1="88833" x2="49725" y2="93300"/>
                        <a14:foregroundMark x1="73994" y1="61744" x2="59720" y2="81484"/>
                        <a14:foregroundMark x1="71537" y1="48199" x2="60525" y2="72118"/>
                        <a14:foregroundMark x1="72173" y1="13184" x2="54214" y2="12464"/>
                        <a14:foregroundMark x1="70733" y1="13905" x2="26472" y2="9366"/>
                        <a14:foregroundMark x1="63194" y1="12104" x2="24015" y2="11816"/>
                        <a14:foregroundMark x1="24862" y1="9006" x2="24227" y2="14553"/>
                        <a14:foregroundMark x1="25455" y1="10086" x2="17493" y2="11816"/>
                        <a14:foregroundMark x1="25244" y1="8285" x2="18933" y2="12104"/>
                        <a14:foregroundMark x1="17916" y1="12464" x2="24862" y2="9726"/>
                        <a14:foregroundMark x1="27700" y1="11095" x2="23846" y2="5187"/>
                        <a14:foregroundMark x1="62558" y1="10735" x2="18340" y2="12824"/>
                        <a14:foregroundMark x1="18509" y1="13905" x2="5083" y2="19741"/>
                        <a14:foregroundMark x1="5083" y1="19741" x2="4024" y2="21182"/>
                        <a14:foregroundMark x1="7920" y1="18372" x2="7116" y2="34006"/>
                        <a14:foregroundMark x1="4659" y1="26729" x2="13003" y2="42291"/>
                        <a14:foregroundMark x1="13003" y1="42291" x2="13427" y2="42651"/>
                        <a14:foregroundMark x1="4235" y1="31556" x2="13003" y2="39193"/>
                        <a14:foregroundMark x1="5083" y1="22190" x2="5887" y2="32277"/>
                        <a14:foregroundMark x1="169" y1="26369" x2="1609" y2="32925"/>
                        <a14:foregroundMark x1="20161" y1="11455" x2="9784" y2="13977"/>
                        <a14:foregroundMark x1="9784" y1="13977" x2="889" y2="25000"/>
                        <a14:foregroundMark x1="889" y1="25000" x2="762" y2="25288"/>
                        <a14:foregroundMark x1="1609" y1="28098" x2="8598" y2="41354"/>
                        <a14:foregroundMark x1="8598" y1="41354" x2="14019" y2="46470"/>
                        <a14:foregroundMark x1="15460" y1="48199" x2="3304" y2="38473"/>
                        <a14:foregroundMark x1="3304" y1="38473" x2="1398" y2="30548"/>
                        <a14:foregroundMark x1="1398" y1="34006" x2="17111" y2="47550"/>
                        <a14:foregroundMark x1="2414" y1="35014" x2="14316" y2="45245"/>
                        <a14:foregroundMark x1="14316" y1="45245" x2="15460" y2="47190"/>
                        <a14:foregroundMark x1="15460" y1="47190" x2="5548" y2="40562"/>
                        <a14:foregroundMark x1="5548" y1="40562" x2="762" y2="32277"/>
                        <a14:foregroundMark x1="16900" y1="10375" x2="6819" y2="15778"/>
                        <a14:foregroundMark x1="6819" y1="15778" x2="2414" y2="22911"/>
                        <a14:foregroundMark x1="381" y1="30548" x2="7963" y2="42795"/>
                        <a14:foregroundMark x1="7963" y1="42795" x2="19356" y2="48919"/>
                        <a14:foregroundMark x1="18721" y1="47839" x2="8090" y2="42867"/>
                        <a14:foregroundMark x1="8090" y1="42867" x2="974" y2="34366"/>
                        <a14:foregroundMark x1="3007" y1="38184" x2="13850" y2="46110"/>
                        <a14:foregroundMark x1="1821" y1="35735" x2="11478" y2="45821"/>
                        <a14:foregroundMark x1="11478" y1="45821" x2="14443" y2="47190"/>
                        <a14:foregroundMark x1="3431" y1="21830" x2="14443" y2="12104"/>
                        <a14:foregroundMark x1="16688" y1="11095" x2="11393" y2="13905"/>
                        <a14:foregroundMark x1="14231" y1="11816" x2="10970" y2="13184"/>
                        <a14:foregroundMark x1="16900" y1="11095" x2="9360" y2="13905"/>
                        <a14:foregroundMark x1="4447" y1="39914" x2="9953" y2="45101"/>
                        <a14:foregroundMark x1="9530" y1="44020" x2="12198" y2="46110"/>
                        <a14:foregroundMark x1="9149" y1="44380" x2="14019" y2="47190"/>
                        <a14:foregroundMark x1="1398" y1="34654" x2="4447" y2="40562"/>
                        <a14:foregroundMark x1="3854" y1="37824" x2="9149" y2="43732"/>
                        <a14:foregroundMark x1="32613" y1="61744" x2="32613" y2="61744"/>
                        <a14:foregroundMark x1="5887" y1="18012" x2="2202" y2="23559"/>
                        <a14:foregroundMark x1="5464" y1="19452" x2="1991" y2="23919"/>
                        <a14:foregroundMark x1="5887" y1="17723" x2="1991" y2="22550"/>
                        <a14:foregroundMark x1="5676" y1="18372" x2="1398" y2="24280"/>
                        <a14:backgroundMark x1="3431" y1="55476" x2="5083" y2="68012"/>
                        <a14:backgroundMark x1="1991" y1="5548" x2="10377" y2="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370" y="1106494"/>
            <a:ext cx="4719554" cy="2774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EC6042-4BFC-42EB-AC78-22178783268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924" y="1050646"/>
            <a:ext cx="4294786" cy="27745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A24A29-AD3F-4C01-98DE-F6DBBC088FA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17" y="3825208"/>
            <a:ext cx="4405817" cy="27745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093115-E60B-4106-B2A4-42672A1201A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86" b="92758" l="5504" r="95942">
                        <a14:foregroundMark x1="10634" y1="17270" x2="10634" y2="36630"/>
                        <a14:foregroundMark x1="30457" y1="14554" x2="25793" y2="14554"/>
                        <a14:foregroundMark x1="5550" y1="16992" x2="6996" y2="27577"/>
                        <a14:foregroundMark x1="19123" y1="35446" x2="47808" y2="65599"/>
                        <a14:foregroundMark x1="51866" y1="37813" x2="25326" y2="55292"/>
                        <a14:foregroundMark x1="25326" y1="55292" x2="23974" y2="56825"/>
                        <a14:foregroundMark x1="10215" y1="45056" x2="10634" y2="76462"/>
                        <a14:foregroundMark x1="14646" y1="81267" x2="34282" y2="81267"/>
                        <a14:foregroundMark x1="32043" y1="85237" x2="48414" y2="84889"/>
                        <a14:foregroundMark x1="53685" y1="87047" x2="25373" y2="88231"/>
                        <a14:foregroundMark x1="36101" y1="92758" x2="27006" y2="92758"/>
                        <a14:foregroundMark x1="39552" y1="42688" x2="31856" y2="61978"/>
                        <a14:foregroundMark x1="25793" y1="39624" x2="30830" y2="61072"/>
                        <a14:foregroundMark x1="16698" y1="42340" x2="52892" y2="49304"/>
                        <a14:foregroundMark x1="16698" y1="53203" x2="36101" y2="63788"/>
                        <a14:foregroundMark x1="14646" y1="47214" x2="41371" y2="57173"/>
                        <a14:foregroundMark x1="35681" y1="46309" x2="27379" y2="61072"/>
                        <a14:foregroundMark x1="25793" y1="14276" x2="88759" y2="16783"/>
                        <a14:foregroundMark x1="88759" y1="16783" x2="89646" y2="83008"/>
                        <a14:foregroundMark x1="89646" y1="83008" x2="79804" y2="89276"/>
                        <a14:foregroundMark x1="79804" y1="89276" x2="72481" y2="90669"/>
                        <a14:foregroundMark x1="92724" y1="43593" x2="93237" y2="77577"/>
                        <a14:foregroundMark x1="93237" y1="77577" x2="83209" y2="92131"/>
                        <a14:foregroundMark x1="83209" y1="92131" x2="81576" y2="92201"/>
                        <a14:foregroundMark x1="87873" y1="32730" x2="57323" y2="33008"/>
                        <a14:foregroundMark x1="82789" y1="23607" x2="30457" y2="24234"/>
                        <a14:foregroundMark x1="75140" y1="25418" x2="40159" y2="39972"/>
                        <a14:foregroundMark x1="40159" y1="39972" x2="40159" y2="39972"/>
                        <a14:foregroundMark x1="56297" y1="29944" x2="38340" y2="32103"/>
                        <a14:foregroundMark x1="48834" y1="14276" x2="89272" y2="8844"/>
                        <a14:foregroundMark x1="92491" y1="15460" x2="95522" y2="33914"/>
                        <a14:foregroundMark x1="92491" y1="11560" x2="89272" y2="13997"/>
                        <a14:foregroundMark x1="92910" y1="8844" x2="85028" y2="8217"/>
                        <a14:foregroundMark x1="89879" y1="8844" x2="89692" y2="14903"/>
                        <a14:foregroundMark x1="90672" y1="13370" x2="85821" y2="7660"/>
                        <a14:foregroundMark x1="85028" y1="10376" x2="88853" y2="2786"/>
                        <a14:foregroundMark x1="80784" y1="11838" x2="59142" y2="8565"/>
                        <a14:foregroundMark x1="76119" y1="8565" x2="53498" y2="8565"/>
                        <a14:foregroundMark x1="75513" y1="8217" x2="63106" y2="5432"/>
                        <a14:foregroundMark x1="63106" y1="5432" x2="42957" y2="10655"/>
                        <a14:foregroundMark x1="72108" y1="7939" x2="82416" y2="10376"/>
                        <a14:foregroundMark x1="93330" y1="81894" x2="91511" y2="91295"/>
                        <a14:foregroundMark x1="94729" y1="84889" x2="95942" y2="90669"/>
                        <a14:foregroundMark x1="9002" y1="17270" x2="7976" y2="32103"/>
                        <a14:foregroundMark x1="52285" y1="13092" x2="46222" y2="12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27" y="3801639"/>
            <a:ext cx="4261094" cy="285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39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294587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081EF2-BB79-6825-D322-559EF814BC08}"/>
              </a:ext>
            </a:extLst>
          </p:cNvPr>
          <p:cNvGrpSpPr/>
          <p:nvPr/>
        </p:nvGrpSpPr>
        <p:grpSpPr>
          <a:xfrm>
            <a:off x="1231634" y="1100028"/>
            <a:ext cx="4635767" cy="1326994"/>
            <a:chOff x="1374376" y="804772"/>
            <a:chExt cx="5127171" cy="132699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6038831-89A5-7670-3750-FD3D80FEB002}"/>
                </a:ext>
              </a:extLst>
            </p:cNvPr>
            <p:cNvSpPr txBox="1"/>
            <p:nvPr/>
          </p:nvSpPr>
          <p:spPr>
            <a:xfrm>
              <a:off x="1374376" y="808327"/>
              <a:ext cx="5127171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en-US" sz="8000">
                  <a:ln w="269875">
                    <a:solidFill>
                      <a:schemeClr val="bg1"/>
                    </a:solidFill>
                  </a:ln>
                  <a:effectLst>
                    <a:glow rad="101600">
                      <a:srgbClr val="CC99FF">
                        <a:alpha val="60000"/>
                      </a:srgbClr>
                    </a:glo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THẢO LUẬN</a:t>
              </a:r>
              <a:endParaRPr lang="en-US" sz="8000" dirty="0">
                <a:ln w="269875">
                  <a:solidFill>
                    <a:schemeClr val="bg1"/>
                  </a:solidFill>
                </a:ln>
                <a:effectLst>
                  <a:glow rad="101600">
                    <a:srgbClr val="CC99FF">
                      <a:alpha val="60000"/>
                    </a:srgb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5276A95-D1CD-C547-7CD3-F769812C82AE}"/>
                </a:ext>
              </a:extLst>
            </p:cNvPr>
            <p:cNvSpPr txBox="1"/>
            <p:nvPr/>
          </p:nvSpPr>
          <p:spPr>
            <a:xfrm>
              <a:off x="1374376" y="804772"/>
              <a:ext cx="4799907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en-US" sz="8000" dirty="0">
                  <a:ln w="19050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THẢO LUẬN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B498524-B5F0-D56A-C946-87251C4516A5}"/>
              </a:ext>
            </a:extLst>
          </p:cNvPr>
          <p:cNvSpPr/>
          <p:nvPr/>
        </p:nvSpPr>
        <p:spPr>
          <a:xfrm>
            <a:off x="6504993" y="1007108"/>
            <a:ext cx="5056954" cy="5050401"/>
          </a:xfrm>
          <a:prstGeom prst="roundRect">
            <a:avLst>
              <a:gd name="adj" fmla="val 11450"/>
            </a:avLst>
          </a:prstGeom>
          <a:solidFill>
            <a:srgbClr val="FFFFCC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uan sát các tranh trang 59 SGK và thảo luận để tìm biểu hiện của việc sử dụng tiền hợp lí.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4B1EFCF0-677C-4CA0-992A-523542E08ABC}"/>
              </a:ext>
            </a:extLst>
          </p:cNvPr>
          <p:cNvSpPr/>
          <p:nvPr/>
        </p:nvSpPr>
        <p:spPr>
          <a:xfrm>
            <a:off x="625618" y="2413278"/>
            <a:ext cx="5241783" cy="4114800"/>
          </a:xfrm>
          <a:custGeom>
            <a:avLst/>
            <a:gdLst/>
            <a:ahLst/>
            <a:cxnLst/>
            <a:rect l="l" t="t" r="r" b="b"/>
            <a:pathLst>
              <a:path w="5241783" h="4114800">
                <a:moveTo>
                  <a:pt x="0" y="0"/>
                </a:moveTo>
                <a:lnTo>
                  <a:pt x="5241783" y="0"/>
                </a:lnTo>
                <a:lnTo>
                  <a:pt x="52417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C9B1A3-CAAB-4171-AFA6-7AC0F2CEFB1F}"/>
              </a:ext>
            </a:extLst>
          </p:cNvPr>
          <p:cNvGrpSpPr/>
          <p:nvPr/>
        </p:nvGrpSpPr>
        <p:grpSpPr>
          <a:xfrm>
            <a:off x="1984732" y="1596628"/>
            <a:ext cx="4635767" cy="1015663"/>
            <a:chOff x="1475814" y="1697608"/>
            <a:chExt cx="5127171" cy="10156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7E31ED-0C53-4F72-8832-2D74A66D4237}"/>
                </a:ext>
              </a:extLst>
            </p:cNvPr>
            <p:cNvSpPr txBox="1"/>
            <p:nvPr/>
          </p:nvSpPr>
          <p:spPr>
            <a:xfrm>
              <a:off x="1475814" y="1697608"/>
              <a:ext cx="51271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n w="269875">
                    <a:solidFill>
                      <a:schemeClr val="bg1"/>
                    </a:solidFill>
                  </a:ln>
                  <a:effectLst>
                    <a:glow rad="101600">
                      <a:srgbClr val="CC99FF">
                        <a:alpha val="60000"/>
                      </a:srgbClr>
                    </a:glo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NHÓM 2</a:t>
              </a:r>
              <a:endParaRPr lang="en-US" sz="6000" dirty="0">
                <a:ln w="269875">
                  <a:solidFill>
                    <a:schemeClr val="bg1"/>
                  </a:solidFill>
                </a:ln>
                <a:effectLst>
                  <a:glow rad="101600">
                    <a:srgbClr val="CC99FF">
                      <a:alpha val="60000"/>
                    </a:srgb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96E826-4CE3-478B-8850-078D92761A43}"/>
                </a:ext>
              </a:extLst>
            </p:cNvPr>
            <p:cNvSpPr txBox="1"/>
            <p:nvPr/>
          </p:nvSpPr>
          <p:spPr>
            <a:xfrm>
              <a:off x="1475814" y="1697608"/>
              <a:ext cx="479990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n w="19050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NHÓM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75473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294587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37CAF2-EF03-1D6F-6164-3A98B89E8808}"/>
              </a:ext>
            </a:extLst>
          </p:cNvPr>
          <p:cNvSpPr txBox="1"/>
          <p:nvPr/>
        </p:nvSpPr>
        <p:spPr>
          <a:xfrm>
            <a:off x="2786743" y="338409"/>
            <a:ext cx="66185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ln w="28575">
                  <a:solidFill>
                    <a:srgbClr val="002060"/>
                  </a:solidFill>
                </a:ln>
                <a:solidFill>
                  <a:srgbClr val="92D050"/>
                </a:solidFill>
                <a:latin typeface="iCiel Pony" panose="02000000000000000000" pitchFamily="2" charset="0"/>
              </a:rPr>
              <a:t>TRÌNH BÀY TRƯỚC LỚP</a:t>
            </a:r>
            <a:endParaRPr lang="en-US" sz="8800" dirty="0">
              <a:ln w="28575">
                <a:solidFill>
                  <a:srgbClr val="002060"/>
                </a:solidFill>
              </a:ln>
              <a:solidFill>
                <a:srgbClr val="92D050"/>
              </a:solidFill>
              <a:latin typeface="iCiel Pony" panose="020000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66D15D-7659-B777-C0FC-7D7AABF753AB}"/>
              </a:ext>
            </a:extLst>
          </p:cNvPr>
          <p:cNvGrpSpPr/>
          <p:nvPr/>
        </p:nvGrpSpPr>
        <p:grpSpPr>
          <a:xfrm>
            <a:off x="390865" y="3095354"/>
            <a:ext cx="3286694" cy="1915908"/>
            <a:chOff x="4246220" y="3133348"/>
            <a:chExt cx="3286694" cy="191590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35F4ABA-C012-2738-B2C3-284D4329535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CCFFFF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lang="en-US" sz="5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id="{39D45447-E0EB-2540-771E-93FF4A7E0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BFCE7C-4DB8-A729-DEB7-5FAFC4D1E813}"/>
              </a:ext>
            </a:extLst>
          </p:cNvPr>
          <p:cNvGrpSpPr/>
          <p:nvPr/>
        </p:nvGrpSpPr>
        <p:grpSpPr>
          <a:xfrm>
            <a:off x="8353241" y="3095354"/>
            <a:ext cx="3179304" cy="2022253"/>
            <a:chOff x="8067452" y="2847893"/>
            <a:chExt cx="3179304" cy="202225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3065D3F-36F8-B769-CBA9-CF93C6EE698E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CCFFFF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lang="en-US" sz="5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id="{45125CF0-1F9B-1A54-5F19-59325B1A9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5" name="Picture 4" descr="A picture containing clipart, animated cartoon, illustration, drawing&#10;&#10;Description automatically generated">
            <a:extLst>
              <a:ext uri="{FF2B5EF4-FFF2-40B4-BE49-F238E27FC236}">
                <a16:creationId xmlns:a16="http://schemas.microsoft.com/office/drawing/2014/main" id="{95685015-B821-E30E-399E-D26ABEBC45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77" y="3265714"/>
            <a:ext cx="2476782" cy="317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020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162743"/>
            <a:ext cx="11831216" cy="669525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BD22184-7ACD-8628-7914-01618855ED2B}"/>
              </a:ext>
            </a:extLst>
          </p:cNvPr>
          <p:cNvSpPr/>
          <p:nvPr/>
        </p:nvSpPr>
        <p:spPr>
          <a:xfrm>
            <a:off x="6726298" y="3837816"/>
            <a:ext cx="4511227" cy="2430378"/>
          </a:xfrm>
          <a:prstGeom prst="roundRect">
            <a:avLst>
              <a:gd name="adj" fmla="val 29070"/>
            </a:avLst>
          </a:prstGeom>
          <a:solidFill>
            <a:srgbClr val="CC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Tranh 1:</a:t>
            </a:r>
            <a:r>
              <a:rPr lang="vi-VN" sz="4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Ghi chép chi tiêu hằng ngày.</a:t>
            </a:r>
            <a:endParaRPr lang="en-US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C51A31-9019-47AB-BDA6-D0069D7EB45C}"/>
              </a:ext>
            </a:extLst>
          </p:cNvPr>
          <p:cNvGrpSpPr/>
          <p:nvPr/>
        </p:nvGrpSpPr>
        <p:grpSpPr>
          <a:xfrm>
            <a:off x="319084" y="338674"/>
            <a:ext cx="11553832" cy="1219836"/>
            <a:chOff x="1159656" y="693380"/>
            <a:chExt cx="11553832" cy="1219836"/>
          </a:xfrm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7F8F4653-8F64-4714-A483-DBC38974F002}"/>
                </a:ext>
              </a:extLst>
            </p:cNvPr>
            <p:cNvSpPr/>
            <p:nvPr/>
          </p:nvSpPr>
          <p:spPr>
            <a:xfrm rot="10800000" flipH="1">
              <a:off x="1284514" y="693380"/>
              <a:ext cx="11428974" cy="68910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FFFFCC">
                <a:alpha val="83000"/>
              </a:srgb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68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4" name="Hộp Văn bản 9">
              <a:extLst>
                <a:ext uri="{FF2B5EF4-FFF2-40B4-BE49-F238E27FC236}">
                  <a16:creationId xmlns:a16="http://schemas.microsoft.com/office/drawing/2014/main" id="{5D539491-D218-46FF-905B-B1157D3D1CFE}"/>
                </a:ext>
              </a:extLst>
            </p:cNvPr>
            <p:cNvSpPr txBox="1"/>
            <p:nvPr/>
          </p:nvSpPr>
          <p:spPr>
            <a:xfrm>
              <a:off x="1391632" y="693381"/>
              <a:ext cx="11321856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4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 Quan sát tranh và nêu biểu hiện của việc sử dụng tiền hợp lí</a:t>
              </a:r>
              <a:endParaRPr lang="vi-VN" sz="3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Hình ảnh 29">
              <a:extLst>
                <a:ext uri="{FF2B5EF4-FFF2-40B4-BE49-F238E27FC236}">
                  <a16:creationId xmlns:a16="http://schemas.microsoft.com/office/drawing/2014/main" id="{7201CE84-478A-44F8-95FC-EE1682DEC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56" y="1076652"/>
              <a:ext cx="1018720" cy="83656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814E49D-9E7D-4B24-9B3A-C0CC9751AA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4" y="1576605"/>
            <a:ext cx="6030837" cy="3545447"/>
          </a:xfrm>
          <a:prstGeom prst="rect">
            <a:avLst/>
          </a:prstGeom>
        </p:spPr>
      </p:pic>
      <p:pic>
        <p:nvPicPr>
          <p:cNvPr id="1026" name="Picture 2" descr="Bóng Đèn Ý Tưởng Giác Ngộ Kế - Miễn Phí vector hình ảnh trên Pixabay">
            <a:extLst>
              <a:ext uri="{FF2B5EF4-FFF2-40B4-BE49-F238E27FC236}">
                <a16:creationId xmlns:a16="http://schemas.microsoft.com/office/drawing/2014/main" id="{3A8A79F4-367A-431E-ADF4-2AA928004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392" y="1591548"/>
            <a:ext cx="1783514" cy="199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ổng hợp những hình mũi tên đẹp">
            <a:extLst>
              <a:ext uri="{FF2B5EF4-FFF2-40B4-BE49-F238E27FC236}">
                <a16:creationId xmlns:a16="http://schemas.microsoft.com/office/drawing/2014/main" id="{4AB7862B-0412-4683-82A6-45F3A36A5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48" b="98551" l="3689" r="97951">
                        <a14:foregroundMark x1="9836" y1="27053" x2="3689" y2="37198"/>
                        <a14:foregroundMark x1="28279" y1="4348" x2="26230" y2="10628"/>
                        <a14:foregroundMark x1="89344" y1="71498" x2="96311" y2="90338"/>
                        <a14:foregroundMark x1="95082" y1="89855" x2="97951" y2="98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3537" flipH="1">
            <a:off x="6456636" y="2449242"/>
            <a:ext cx="1507040" cy="112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6596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162743"/>
            <a:ext cx="11831216" cy="669525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BD22184-7ACD-8628-7914-01618855ED2B}"/>
              </a:ext>
            </a:extLst>
          </p:cNvPr>
          <p:cNvSpPr/>
          <p:nvPr/>
        </p:nvSpPr>
        <p:spPr>
          <a:xfrm>
            <a:off x="642094" y="3926855"/>
            <a:ext cx="5267556" cy="2430378"/>
          </a:xfrm>
          <a:prstGeom prst="roundRect">
            <a:avLst>
              <a:gd name="adj" fmla="val 29070"/>
            </a:avLst>
          </a:prstGeom>
          <a:solidFill>
            <a:srgbClr val="CC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Tranh 2:</a:t>
            </a:r>
            <a:r>
              <a:rPr lang="vi-VN" sz="48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Tận dụng đồ dùng vẫn còn sử dụng được.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C51A31-9019-47AB-BDA6-D0069D7EB45C}"/>
              </a:ext>
            </a:extLst>
          </p:cNvPr>
          <p:cNvGrpSpPr/>
          <p:nvPr/>
        </p:nvGrpSpPr>
        <p:grpSpPr>
          <a:xfrm>
            <a:off x="319084" y="338674"/>
            <a:ext cx="11553832" cy="1219836"/>
            <a:chOff x="1159656" y="693380"/>
            <a:chExt cx="11553832" cy="1219836"/>
          </a:xfrm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7F8F4653-8F64-4714-A483-DBC38974F002}"/>
                </a:ext>
              </a:extLst>
            </p:cNvPr>
            <p:cNvSpPr/>
            <p:nvPr/>
          </p:nvSpPr>
          <p:spPr>
            <a:xfrm rot="10800000" flipH="1">
              <a:off x="1284514" y="693380"/>
              <a:ext cx="11428974" cy="68910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FFFFCC">
                <a:alpha val="83000"/>
              </a:srgb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Hộp Văn bản 9">
              <a:extLst>
                <a:ext uri="{FF2B5EF4-FFF2-40B4-BE49-F238E27FC236}">
                  <a16:creationId xmlns:a16="http://schemas.microsoft.com/office/drawing/2014/main" id="{5D539491-D218-46FF-905B-B1157D3D1CFE}"/>
                </a:ext>
              </a:extLst>
            </p:cNvPr>
            <p:cNvSpPr txBox="1"/>
            <p:nvPr/>
          </p:nvSpPr>
          <p:spPr>
            <a:xfrm>
              <a:off x="1391632" y="693381"/>
              <a:ext cx="11321856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 Quan sát tranh và nêu biểu hiện của việc sử dụng tiền hợp lí</a:t>
              </a:r>
              <a:endPara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Hình ảnh 29">
              <a:extLst>
                <a:ext uri="{FF2B5EF4-FFF2-40B4-BE49-F238E27FC236}">
                  <a16:creationId xmlns:a16="http://schemas.microsoft.com/office/drawing/2014/main" id="{7201CE84-478A-44F8-95FC-EE1682DEC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56" y="1076652"/>
              <a:ext cx="1018720" cy="836564"/>
            </a:xfrm>
            <a:prstGeom prst="rect">
              <a:avLst/>
            </a:prstGeom>
          </p:spPr>
        </p:pic>
      </p:grpSp>
      <p:pic>
        <p:nvPicPr>
          <p:cNvPr id="1026" name="Picture 2" descr="Bóng Đèn Ý Tưởng Giác Ngộ Kế - Miễn Phí vector hình ảnh trên Pixabay">
            <a:extLst>
              <a:ext uri="{FF2B5EF4-FFF2-40B4-BE49-F238E27FC236}">
                <a16:creationId xmlns:a16="http://schemas.microsoft.com/office/drawing/2014/main" id="{3A8A79F4-367A-431E-ADF4-2AA928004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2292" y="1514832"/>
            <a:ext cx="1720471" cy="199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ổng hợp những hình mũi tên đẹp">
            <a:extLst>
              <a:ext uri="{FF2B5EF4-FFF2-40B4-BE49-F238E27FC236}">
                <a16:creationId xmlns:a16="http://schemas.microsoft.com/office/drawing/2014/main" id="{4AB7862B-0412-4683-82A6-45F3A36A5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48" b="98551" l="3689" r="97951">
                        <a14:foregroundMark x1="9836" y1="27053" x2="3689" y2="37198"/>
                        <a14:foregroundMark x1="28279" y1="4348" x2="26230" y2="10628"/>
                        <a14:foregroundMark x1="89344" y1="71498" x2="96311" y2="90338"/>
                        <a14:foregroundMark x1="95082" y1="89855" x2="97951" y2="98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21188" flipH="1" flipV="1">
            <a:off x="4011898" y="2317114"/>
            <a:ext cx="1814435" cy="153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EBE557-3633-41AD-B14A-367B9A92D56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061" y="1433437"/>
            <a:ext cx="5720641" cy="369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71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162743"/>
            <a:ext cx="11831216" cy="669525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BD22184-7ACD-8628-7914-01618855ED2B}"/>
              </a:ext>
            </a:extLst>
          </p:cNvPr>
          <p:cNvSpPr/>
          <p:nvPr/>
        </p:nvSpPr>
        <p:spPr>
          <a:xfrm>
            <a:off x="6690204" y="4160055"/>
            <a:ext cx="4559323" cy="1864829"/>
          </a:xfrm>
          <a:prstGeom prst="roundRect">
            <a:avLst>
              <a:gd name="adj" fmla="val 29070"/>
            </a:avLst>
          </a:prstGeom>
          <a:solidFill>
            <a:srgbClr val="CC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Tranh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vi-VN" sz="48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 kiệm tiền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C51A31-9019-47AB-BDA6-D0069D7EB45C}"/>
              </a:ext>
            </a:extLst>
          </p:cNvPr>
          <p:cNvGrpSpPr/>
          <p:nvPr/>
        </p:nvGrpSpPr>
        <p:grpSpPr>
          <a:xfrm>
            <a:off x="319084" y="338674"/>
            <a:ext cx="11553832" cy="1219836"/>
            <a:chOff x="1159656" y="693380"/>
            <a:chExt cx="11553832" cy="1219836"/>
          </a:xfrm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7F8F4653-8F64-4714-A483-DBC38974F002}"/>
                </a:ext>
              </a:extLst>
            </p:cNvPr>
            <p:cNvSpPr/>
            <p:nvPr/>
          </p:nvSpPr>
          <p:spPr>
            <a:xfrm rot="10800000" flipH="1">
              <a:off x="1284514" y="693380"/>
              <a:ext cx="11428974" cy="68910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FFFFCC">
                <a:alpha val="83000"/>
              </a:srgb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Hộp Văn bản 9">
              <a:extLst>
                <a:ext uri="{FF2B5EF4-FFF2-40B4-BE49-F238E27FC236}">
                  <a16:creationId xmlns:a16="http://schemas.microsoft.com/office/drawing/2014/main" id="{5D539491-D218-46FF-905B-B1157D3D1CFE}"/>
                </a:ext>
              </a:extLst>
            </p:cNvPr>
            <p:cNvSpPr txBox="1"/>
            <p:nvPr/>
          </p:nvSpPr>
          <p:spPr>
            <a:xfrm>
              <a:off x="1391632" y="693381"/>
              <a:ext cx="11321856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 Quan sát tranh và nêu biểu hiện của việc sử dụng tiền hợp lí</a:t>
              </a:r>
              <a:endPara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Hình ảnh 29">
              <a:extLst>
                <a:ext uri="{FF2B5EF4-FFF2-40B4-BE49-F238E27FC236}">
                  <a16:creationId xmlns:a16="http://schemas.microsoft.com/office/drawing/2014/main" id="{7201CE84-478A-44F8-95FC-EE1682DEC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56" y="1076652"/>
              <a:ext cx="1018720" cy="836564"/>
            </a:xfrm>
            <a:prstGeom prst="rect">
              <a:avLst/>
            </a:prstGeom>
          </p:spPr>
        </p:pic>
      </p:grpSp>
      <p:pic>
        <p:nvPicPr>
          <p:cNvPr id="1026" name="Picture 2" descr="Bóng Đèn Ý Tưởng Giác Ngộ Kế - Miễn Phí vector hình ảnh trên Pixabay">
            <a:extLst>
              <a:ext uri="{FF2B5EF4-FFF2-40B4-BE49-F238E27FC236}">
                <a16:creationId xmlns:a16="http://schemas.microsoft.com/office/drawing/2014/main" id="{3A8A79F4-367A-431E-ADF4-2AA928004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392" y="1558510"/>
            <a:ext cx="1944197" cy="217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ổng hợp những hình mũi tên đẹp">
            <a:extLst>
              <a:ext uri="{FF2B5EF4-FFF2-40B4-BE49-F238E27FC236}">
                <a16:creationId xmlns:a16="http://schemas.microsoft.com/office/drawing/2014/main" id="{4AB7862B-0412-4683-82A6-45F3A36A5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48" b="98551" l="3689" r="97951">
                        <a14:foregroundMark x1="9836" y1="27053" x2="3689" y2="37198"/>
                        <a14:foregroundMark x1="28279" y1="4348" x2="26230" y2="10628"/>
                        <a14:foregroundMark x1="89344" y1="71498" x2="96311" y2="90338"/>
                        <a14:foregroundMark x1="95082" y1="89855" x2="97951" y2="98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3537" flipH="1">
            <a:off x="6411538" y="2765705"/>
            <a:ext cx="1507040" cy="112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AB7297-863D-4C62-81A8-DCA0A8D7C40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3" y="1657959"/>
            <a:ext cx="5883011" cy="37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064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162743"/>
            <a:ext cx="11831216" cy="669525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BD22184-7ACD-8628-7914-01618855ED2B}"/>
              </a:ext>
            </a:extLst>
          </p:cNvPr>
          <p:cNvSpPr/>
          <p:nvPr/>
        </p:nvSpPr>
        <p:spPr>
          <a:xfrm>
            <a:off x="642094" y="3920900"/>
            <a:ext cx="5267556" cy="2083625"/>
          </a:xfrm>
          <a:prstGeom prst="roundRect">
            <a:avLst>
              <a:gd name="adj" fmla="val 29070"/>
            </a:avLst>
          </a:prstGeom>
          <a:solidFill>
            <a:srgbClr val="CC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Tranh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48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Ưu ti</a:t>
            </a:r>
            <a:r>
              <a:rPr lang="en-US" sz="48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ê</a:t>
            </a:r>
            <a:r>
              <a:rPr lang="vi-VN" sz="48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đồ dùng cần thiết.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C51A31-9019-47AB-BDA6-D0069D7EB45C}"/>
              </a:ext>
            </a:extLst>
          </p:cNvPr>
          <p:cNvGrpSpPr/>
          <p:nvPr/>
        </p:nvGrpSpPr>
        <p:grpSpPr>
          <a:xfrm>
            <a:off x="319084" y="338674"/>
            <a:ext cx="11553832" cy="1219836"/>
            <a:chOff x="1159656" y="693380"/>
            <a:chExt cx="11553832" cy="1219836"/>
          </a:xfrm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7F8F4653-8F64-4714-A483-DBC38974F002}"/>
                </a:ext>
              </a:extLst>
            </p:cNvPr>
            <p:cNvSpPr/>
            <p:nvPr/>
          </p:nvSpPr>
          <p:spPr>
            <a:xfrm rot="10800000" flipH="1">
              <a:off x="1284514" y="693380"/>
              <a:ext cx="11428974" cy="68910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FFFFCC">
                <a:alpha val="83000"/>
              </a:srgb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Hộp Văn bản 9">
              <a:extLst>
                <a:ext uri="{FF2B5EF4-FFF2-40B4-BE49-F238E27FC236}">
                  <a16:creationId xmlns:a16="http://schemas.microsoft.com/office/drawing/2014/main" id="{5D539491-D218-46FF-905B-B1157D3D1CFE}"/>
                </a:ext>
              </a:extLst>
            </p:cNvPr>
            <p:cNvSpPr txBox="1"/>
            <p:nvPr/>
          </p:nvSpPr>
          <p:spPr>
            <a:xfrm>
              <a:off x="1391632" y="693381"/>
              <a:ext cx="11321856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 Quan sát tranh và nêu biểu hiện của việc sử dụng tiền hợp lí</a:t>
              </a:r>
              <a:endPara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Hình ảnh 29">
              <a:extLst>
                <a:ext uri="{FF2B5EF4-FFF2-40B4-BE49-F238E27FC236}">
                  <a16:creationId xmlns:a16="http://schemas.microsoft.com/office/drawing/2014/main" id="{7201CE84-478A-44F8-95FC-EE1682DEC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56" y="1076652"/>
              <a:ext cx="1018720" cy="836564"/>
            </a:xfrm>
            <a:prstGeom prst="rect">
              <a:avLst/>
            </a:prstGeom>
          </p:spPr>
        </p:pic>
      </p:grpSp>
      <p:pic>
        <p:nvPicPr>
          <p:cNvPr id="1026" name="Picture 2" descr="Bóng Đèn Ý Tưởng Giác Ngộ Kế - Miễn Phí vector hình ảnh trên Pixabay">
            <a:extLst>
              <a:ext uri="{FF2B5EF4-FFF2-40B4-BE49-F238E27FC236}">
                <a16:creationId xmlns:a16="http://schemas.microsoft.com/office/drawing/2014/main" id="{3A8A79F4-367A-431E-ADF4-2AA928004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2292" y="1514832"/>
            <a:ext cx="1720471" cy="199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ổng hợp những hình mũi tên đẹp">
            <a:extLst>
              <a:ext uri="{FF2B5EF4-FFF2-40B4-BE49-F238E27FC236}">
                <a16:creationId xmlns:a16="http://schemas.microsoft.com/office/drawing/2014/main" id="{4AB7862B-0412-4683-82A6-45F3A36A5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48" b="98551" l="3689" r="97951">
                        <a14:foregroundMark x1="9836" y1="27053" x2="3689" y2="37198"/>
                        <a14:foregroundMark x1="28279" y1="4348" x2="26230" y2="10628"/>
                        <a14:foregroundMark x1="89344" y1="71498" x2="96311" y2="90338"/>
                        <a14:foregroundMark x1="95082" y1="89855" x2="97951" y2="98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36499" flipH="1" flipV="1">
            <a:off x="4089700" y="2298248"/>
            <a:ext cx="1814435" cy="153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A15541-AA49-4FAC-9606-AAC4528B404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" r="2031"/>
          <a:stretch/>
        </p:blipFill>
        <p:spPr>
          <a:xfrm>
            <a:off x="6101957" y="1375509"/>
            <a:ext cx="5590567" cy="394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556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1" y="179648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椭圆 31">
            <a:extLst>
              <a:ext uri="{FF2B5EF4-FFF2-40B4-BE49-F238E27FC236}">
                <a16:creationId xmlns:a16="http://schemas.microsoft.com/office/drawing/2014/main" id="{65E3ECC7-D788-0BC3-14EA-113E70994A98}"/>
              </a:ext>
            </a:extLst>
          </p:cNvPr>
          <p:cNvSpPr/>
          <p:nvPr/>
        </p:nvSpPr>
        <p:spPr>
          <a:xfrm rot="10800000" flipH="1">
            <a:off x="768874" y="297043"/>
            <a:ext cx="10654250" cy="1688168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CC">
              <a:alpha val="83000"/>
            </a:srgb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C5ADA9-F0F4-D17F-8320-1CC464456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44346" y="1736519"/>
            <a:ext cx="3936925" cy="5033513"/>
          </a:xfrm>
          <a:prstGeom prst="rect">
            <a:avLst/>
          </a:prstGeom>
        </p:spPr>
      </p:pic>
      <p:sp>
        <p:nvSpPr>
          <p:cNvPr id="15" name="Hộp Văn bản 9">
            <a:extLst>
              <a:ext uri="{FF2B5EF4-FFF2-40B4-BE49-F238E27FC236}">
                <a16:creationId xmlns:a16="http://schemas.microsoft.com/office/drawing/2014/main" id="{4249A2F0-73A6-71DF-176A-AA290878232A}"/>
              </a:ext>
            </a:extLst>
          </p:cNvPr>
          <p:cNvSpPr txBox="1"/>
          <p:nvPr/>
        </p:nvSpPr>
        <p:spPr>
          <a:xfrm>
            <a:off x="1140665" y="415552"/>
            <a:ext cx="99106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 thêm các biểu hiện của việc sử dụng tiền hợp lí.</a:t>
            </a:r>
            <a:endParaRPr lang="vi-VN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0DE44D-D924-B8DD-569B-CE0E5AF4B600}"/>
              </a:ext>
            </a:extLst>
          </p:cNvPr>
          <p:cNvSpPr/>
          <p:nvPr/>
        </p:nvSpPr>
        <p:spPr>
          <a:xfrm>
            <a:off x="3540442" y="2430862"/>
            <a:ext cx="8145379" cy="4011586"/>
          </a:xfrm>
          <a:custGeom>
            <a:avLst/>
            <a:gdLst>
              <a:gd name="connsiteX0" fmla="*/ 0 w 8145379"/>
              <a:gd name="connsiteY0" fmla="*/ 466748 h 4011586"/>
              <a:gd name="connsiteX1" fmla="*/ 466748 w 8145379"/>
              <a:gd name="connsiteY1" fmla="*/ 0 h 4011586"/>
              <a:gd name="connsiteX2" fmla="*/ 7678631 w 8145379"/>
              <a:gd name="connsiteY2" fmla="*/ 0 h 4011586"/>
              <a:gd name="connsiteX3" fmla="*/ 8145379 w 8145379"/>
              <a:gd name="connsiteY3" fmla="*/ 466748 h 4011586"/>
              <a:gd name="connsiteX4" fmla="*/ 8145379 w 8145379"/>
              <a:gd name="connsiteY4" fmla="*/ 3544838 h 4011586"/>
              <a:gd name="connsiteX5" fmla="*/ 7678631 w 8145379"/>
              <a:gd name="connsiteY5" fmla="*/ 4011586 h 4011586"/>
              <a:gd name="connsiteX6" fmla="*/ 466748 w 8145379"/>
              <a:gd name="connsiteY6" fmla="*/ 4011586 h 4011586"/>
              <a:gd name="connsiteX7" fmla="*/ 0 w 8145379"/>
              <a:gd name="connsiteY7" fmla="*/ 3544838 h 4011586"/>
              <a:gd name="connsiteX8" fmla="*/ 0 w 8145379"/>
              <a:gd name="connsiteY8" fmla="*/ 466748 h 401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45379" h="4011586" fill="none" extrusionOk="0">
                <a:moveTo>
                  <a:pt x="0" y="466748"/>
                </a:moveTo>
                <a:cubicBezTo>
                  <a:pt x="554" y="223976"/>
                  <a:pt x="232146" y="38896"/>
                  <a:pt x="466748" y="0"/>
                </a:cubicBezTo>
                <a:cubicBezTo>
                  <a:pt x="2986369" y="72427"/>
                  <a:pt x="4111940" y="61419"/>
                  <a:pt x="7678631" y="0"/>
                </a:cubicBezTo>
                <a:cubicBezTo>
                  <a:pt x="7934899" y="-10398"/>
                  <a:pt x="8124187" y="202560"/>
                  <a:pt x="8145379" y="466748"/>
                </a:cubicBezTo>
                <a:cubicBezTo>
                  <a:pt x="8246255" y="1977489"/>
                  <a:pt x="8038066" y="2976334"/>
                  <a:pt x="8145379" y="3544838"/>
                </a:cubicBezTo>
                <a:cubicBezTo>
                  <a:pt x="8154039" y="3758666"/>
                  <a:pt x="7916473" y="3989237"/>
                  <a:pt x="7678631" y="4011586"/>
                </a:cubicBezTo>
                <a:cubicBezTo>
                  <a:pt x="5676162" y="4041413"/>
                  <a:pt x="4018060" y="3932280"/>
                  <a:pt x="466748" y="4011586"/>
                </a:cubicBezTo>
                <a:cubicBezTo>
                  <a:pt x="226097" y="4009650"/>
                  <a:pt x="-12401" y="3805068"/>
                  <a:pt x="0" y="3544838"/>
                </a:cubicBezTo>
                <a:cubicBezTo>
                  <a:pt x="50037" y="3119248"/>
                  <a:pt x="770" y="1749694"/>
                  <a:pt x="0" y="466748"/>
                </a:cubicBezTo>
                <a:close/>
              </a:path>
              <a:path w="8145379" h="4011586" stroke="0" extrusionOk="0">
                <a:moveTo>
                  <a:pt x="0" y="466748"/>
                </a:moveTo>
                <a:cubicBezTo>
                  <a:pt x="7020" y="210883"/>
                  <a:pt x="213957" y="10389"/>
                  <a:pt x="466748" y="0"/>
                </a:cubicBezTo>
                <a:cubicBezTo>
                  <a:pt x="2302601" y="123000"/>
                  <a:pt x="5840497" y="-96860"/>
                  <a:pt x="7678631" y="0"/>
                </a:cubicBezTo>
                <a:cubicBezTo>
                  <a:pt x="7911973" y="-18624"/>
                  <a:pt x="8155092" y="189389"/>
                  <a:pt x="8145379" y="466748"/>
                </a:cubicBezTo>
                <a:cubicBezTo>
                  <a:pt x="8148552" y="1445882"/>
                  <a:pt x="8239646" y="2903832"/>
                  <a:pt x="8145379" y="3544838"/>
                </a:cubicBezTo>
                <a:cubicBezTo>
                  <a:pt x="8123323" y="3810606"/>
                  <a:pt x="7888925" y="4003815"/>
                  <a:pt x="7678631" y="4011586"/>
                </a:cubicBezTo>
                <a:cubicBezTo>
                  <a:pt x="6554620" y="3850879"/>
                  <a:pt x="3990271" y="4051253"/>
                  <a:pt x="466748" y="4011586"/>
                </a:cubicBezTo>
                <a:cubicBezTo>
                  <a:pt x="162647" y="4002230"/>
                  <a:pt x="-4320" y="3800659"/>
                  <a:pt x="0" y="3544838"/>
                </a:cubicBezTo>
                <a:cubicBezTo>
                  <a:pt x="32216" y="2395852"/>
                  <a:pt x="57206" y="1070643"/>
                  <a:pt x="0" y="466748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63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số biểu hiện của việc sử dụng tiền hợp lí: </a:t>
            </a:r>
            <a:endParaRPr lang="en-US" sz="4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4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- Đ</a:t>
            </a:r>
            <a:r>
              <a:rPr lang="vi-VN" sz="4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ồ còn tốt không mua mới </a:t>
            </a:r>
            <a:endParaRPr lang="en-US" sz="48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4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- K</a:t>
            </a:r>
            <a:r>
              <a:rPr lang="vi-VN" sz="4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hông mua thừa đồ ăn rồi đem bỏ đi…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4257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D64E85-9FA9-30F5-79F3-0D71497C9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7" r="59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2E00D08-6DD6-6099-BCDE-359B8C4C13CE}"/>
              </a:ext>
            </a:extLst>
          </p:cNvPr>
          <p:cNvGrpSpPr/>
          <p:nvPr/>
        </p:nvGrpSpPr>
        <p:grpSpPr>
          <a:xfrm>
            <a:off x="103032" y="1751935"/>
            <a:ext cx="12088969" cy="2094017"/>
            <a:chOff x="33115" y="2361605"/>
            <a:chExt cx="9830093" cy="209401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E26C6-409A-1D6D-DF1F-E019C77CD23F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400" dirty="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ĐỌC CÂU CHUYỆN VÀ TRẢ LỜI CÂU HỎI</a:t>
              </a:r>
              <a:endParaRPr lang="en-US" sz="6400" dirty="0">
                <a:ln w="254000">
                  <a:solidFill>
                    <a:schemeClr val="bg1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  <p:pic>
          <p:nvPicPr>
            <p:cNvPr id="2" name="Hình ảnh 29">
              <a:extLst>
                <a:ext uri="{FF2B5EF4-FFF2-40B4-BE49-F238E27FC236}">
                  <a16:creationId xmlns:a16="http://schemas.microsoft.com/office/drawing/2014/main" id="{A1A55220-CEE0-B2CD-2BAB-1A23755EA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5" y="2930153"/>
              <a:ext cx="1452217" cy="1521235"/>
            </a:xfrm>
            <a:prstGeom prst="rect">
              <a:avLst/>
            </a:prstGeom>
          </p:spPr>
        </p:pic>
        <p:pic>
          <p:nvPicPr>
            <p:cNvPr id="5" name="Hình ảnh 29">
              <a:extLst>
                <a:ext uri="{FF2B5EF4-FFF2-40B4-BE49-F238E27FC236}">
                  <a16:creationId xmlns:a16="http://schemas.microsoft.com/office/drawing/2014/main" id="{0FCCE708-248E-EB8D-309D-46421A952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69970" y="2957834"/>
              <a:ext cx="1593238" cy="146587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72B7DE-7150-18D3-5EF1-74A6F7B1CBB5}"/>
                </a:ext>
              </a:extLst>
            </p:cNvPr>
            <p:cNvSpPr txBox="1"/>
            <p:nvPr/>
          </p:nvSpPr>
          <p:spPr>
            <a:xfrm>
              <a:off x="1652208" y="2393519"/>
              <a:ext cx="659190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ĐỌC CÂU CHUYỆN VÀ TRẢ LỜI CÂU HỎI</a:t>
              </a:r>
              <a:endParaRPr lang="en-US" sz="6400" dirty="0">
                <a:ln w="28575">
                  <a:solidFill>
                    <a:srgbClr val="7030A0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</p:grpSp>
      <p:pic>
        <p:nvPicPr>
          <p:cNvPr id="7" name="Picture 6" descr="A cartoon of a child with a cat&#10;&#10;Description automatically generated with low confidence">
            <a:extLst>
              <a:ext uri="{FF2B5EF4-FFF2-40B4-BE49-F238E27FC236}">
                <a16:creationId xmlns:a16="http://schemas.microsoft.com/office/drawing/2014/main" id="{A102C913-302B-63E7-7072-995A3DD3C6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18" y="3671952"/>
            <a:ext cx="3993460" cy="3138686"/>
          </a:xfrm>
          <a:prstGeom prst="rect">
            <a:avLst/>
          </a:prstGeom>
        </p:spPr>
      </p:pic>
      <p:pic>
        <p:nvPicPr>
          <p:cNvPr id="9" name="Picture 8" descr="A cartoon of a child with a stack of money&#10;&#10;Description automatically generated with low confidence">
            <a:extLst>
              <a:ext uri="{FF2B5EF4-FFF2-40B4-BE49-F238E27FC236}">
                <a16:creationId xmlns:a16="http://schemas.microsoft.com/office/drawing/2014/main" id="{86A3D86D-3744-86C1-DB85-43DF7CC6A96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7117" y="3731695"/>
            <a:ext cx="3114553" cy="31767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7256D04-F3B1-FC3A-4135-6A8E2B5DE6C5}"/>
              </a:ext>
            </a:extLst>
          </p:cNvPr>
          <p:cNvGrpSpPr/>
          <p:nvPr/>
        </p:nvGrpSpPr>
        <p:grpSpPr>
          <a:xfrm>
            <a:off x="2566308" y="365882"/>
            <a:ext cx="6844392" cy="1120063"/>
            <a:chOff x="1782536" y="306312"/>
            <a:chExt cx="6844392" cy="11200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6827078-7460-60DA-117D-BD8F8B5E2950}"/>
                </a:ext>
              </a:extLst>
            </p:cNvPr>
            <p:cNvSpPr txBox="1"/>
            <p:nvPr/>
          </p:nvSpPr>
          <p:spPr>
            <a:xfrm>
              <a:off x="1782536" y="306312"/>
              <a:ext cx="6844392" cy="1107996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HOẠT </a:t>
              </a:r>
              <a:r>
                <a:rPr lang="vi-VN" sz="660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ĐỘNG </a:t>
              </a:r>
              <a:r>
                <a:rPr lang="en-US" sz="660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lang="en-US" sz="6600" dirty="0">
                <a:ln w="2540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665553-5BC9-2235-06B6-8D918FAAAEE5}"/>
                </a:ext>
              </a:extLst>
            </p:cNvPr>
            <p:cNvSpPr txBox="1"/>
            <p:nvPr/>
          </p:nvSpPr>
          <p:spPr>
            <a:xfrm>
              <a:off x="1782536" y="318379"/>
              <a:ext cx="6844392" cy="1107996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dirty="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HOẠT </a:t>
              </a:r>
              <a:r>
                <a:rPr lang="vi-VN" sz="660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ĐỘNG </a:t>
              </a:r>
              <a:r>
                <a:rPr lang="en-US" sz="660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lang="en-US" sz="6600" dirty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251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185057"/>
            <a:ext cx="11831216" cy="6553200"/>
          </a:xfrm>
          <a:prstGeom prst="roundRect">
            <a:avLst>
              <a:gd name="adj" fmla="val 8732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F81E5C-10EC-D336-BBEE-32DFF3A0EFD0}"/>
              </a:ext>
            </a:extLst>
          </p:cNvPr>
          <p:cNvSpPr txBox="1"/>
          <p:nvPr/>
        </p:nvSpPr>
        <p:spPr>
          <a:xfrm>
            <a:off x="279806" y="863789"/>
            <a:ext cx="1157446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NIỀM VUI TIẾT KIỆM TIỀN</a:t>
            </a:r>
            <a:r>
              <a:rPr lang="vi-VN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lần, Pla-tông (Platon) hỏi thầy Xô-crát (Socrates)(*):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Thầy có nhiều học trò, khoản học phí thu được không nhỏ, tại sao thầy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luôn tiết kiệm mà không dùng tiền để hưởng thụ?</a:t>
            </a:r>
          </a:p>
          <a:p>
            <a:pPr algn="just"/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Xô-crát hỏi lại:</a:t>
            </a:r>
          </a:p>
          <a:p>
            <a:pPr algn="just"/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Pla-tông này, tại sao trò cho rằng thầy không hưởng thụ?</a:t>
            </a:r>
          </a:p>
          <a:p>
            <a:pPr algn="just"/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Pla-tông nói:</a:t>
            </a:r>
          </a:p>
          <a:p>
            <a:pPr algn="just"/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Bởi vì tất cả tiền kiếm được thầy đều cất đi mà không tiêu dùng, vợ thầy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 chỉ nấu những món ăn đơn giản như cháo lúa mạch, có bữa thì ăn quả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sung, nho và uống toàn nước lã đun sôi để nguội. Đã vậy, quần áo của thầy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 những cũ kĩ mà còn làm từ vải thô.</a:t>
            </a:r>
          </a:p>
          <a:p>
            <a:pPr algn="just"/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Xô-crát cười nói:</a:t>
            </a:r>
          </a:p>
          <a:p>
            <a:pPr algn="just"/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Vì sử dụng tiền hợp lí đem lại cho thầy niềm vui.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756104-3CCC-D1A9-8262-E092099BAD06}"/>
              </a:ext>
            </a:extLst>
          </p:cNvPr>
          <p:cNvGrpSpPr/>
          <p:nvPr/>
        </p:nvGrpSpPr>
        <p:grpSpPr>
          <a:xfrm>
            <a:off x="337733" y="185057"/>
            <a:ext cx="10217971" cy="1033836"/>
            <a:chOff x="945168" y="563844"/>
            <a:chExt cx="10217971" cy="1033836"/>
          </a:xfrm>
        </p:grpSpPr>
        <p:sp>
          <p:nvSpPr>
            <p:cNvPr id="4" name="椭圆 31">
              <a:extLst>
                <a:ext uri="{FF2B5EF4-FFF2-40B4-BE49-F238E27FC236}">
                  <a16:creationId xmlns:a16="http://schemas.microsoft.com/office/drawing/2014/main" id="{B88C1E25-28DC-4FD8-F78D-1ED61AC79BAD}"/>
                </a:ext>
              </a:extLst>
            </p:cNvPr>
            <p:cNvSpPr/>
            <p:nvPr/>
          </p:nvSpPr>
          <p:spPr>
            <a:xfrm rot="10800000" flipH="1">
              <a:off x="1284514" y="563844"/>
              <a:ext cx="7264611" cy="615552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FFFFCC">
                <a:alpha val="83000"/>
              </a:srgb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68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Hộp Văn bản 9">
              <a:extLst>
                <a:ext uri="{FF2B5EF4-FFF2-40B4-BE49-F238E27FC236}">
                  <a16:creationId xmlns:a16="http://schemas.microsoft.com/office/drawing/2014/main" id="{22BE659B-0D04-B285-AA93-F98C0602E208}"/>
                </a:ext>
              </a:extLst>
            </p:cNvPr>
            <p:cNvSpPr txBox="1"/>
            <p:nvPr/>
          </p:nvSpPr>
          <p:spPr>
            <a:xfrm>
              <a:off x="1843572" y="570000"/>
              <a:ext cx="931956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2. Đọc câu chuyện và trả lời câu hỏi</a:t>
              </a:r>
            </a:p>
          </p:txBody>
        </p:sp>
        <p:pic>
          <p:nvPicPr>
            <p:cNvPr id="6" name="Hình ảnh 29">
              <a:extLst>
                <a:ext uri="{FF2B5EF4-FFF2-40B4-BE49-F238E27FC236}">
                  <a16:creationId xmlns:a16="http://schemas.microsoft.com/office/drawing/2014/main" id="{DFBC9173-28FD-FDEC-1A08-BF2648174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168" y="761116"/>
              <a:ext cx="1018720" cy="8365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3998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23B8DE-FD65-D27F-EDFF-D83CCD9A2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6928" cy="6858000"/>
          </a:xfrm>
          <a:prstGeom prst="rect">
            <a:avLst/>
          </a:prstGeom>
        </p:spPr>
      </p:pic>
      <p:pic>
        <p:nvPicPr>
          <p:cNvPr id="16" name="Picture 15" descr="A cartoon of a child with a stack of money&#10;&#10;Description automatically generated with low confidence">
            <a:extLst>
              <a:ext uri="{FF2B5EF4-FFF2-40B4-BE49-F238E27FC236}">
                <a16:creationId xmlns:a16="http://schemas.microsoft.com/office/drawing/2014/main" id="{6AA243FB-A719-DF5D-EED2-A579CC17FA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856" y="3624203"/>
            <a:ext cx="3574474" cy="364583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C0ACE4EB-C940-FF6C-FB58-7D48C6ECE715}"/>
              </a:ext>
            </a:extLst>
          </p:cNvPr>
          <p:cNvSpPr/>
          <p:nvPr/>
        </p:nvSpPr>
        <p:spPr>
          <a:xfrm>
            <a:off x="376777" y="393694"/>
            <a:ext cx="7250150" cy="4642539"/>
          </a:xfrm>
          <a:prstGeom prst="roundRect">
            <a:avLst>
              <a:gd name="adj" fmla="val 9729"/>
            </a:avLst>
          </a:prstGeom>
          <a:solidFill>
            <a:srgbClr val="D4E0D4">
              <a:alpha val="70000"/>
            </a:srgb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CE115B9-380A-D598-0D15-D84DFECA47F0}"/>
              </a:ext>
            </a:extLst>
          </p:cNvPr>
          <p:cNvSpPr txBox="1"/>
          <p:nvPr/>
        </p:nvSpPr>
        <p:spPr>
          <a:xfrm>
            <a:off x="1258909" y="432587"/>
            <a:ext cx="8125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tháng</a:t>
            </a: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năm2025 </a:t>
            </a:r>
            <a:r>
              <a:rPr lang="en-US" sz="4000" b="1" dirty="0">
                <a:solidFill>
                  <a:schemeClr val="tx2"/>
                </a:solidFill>
                <a:latin typeface="UTM Duepuntozero" panose="02040603050506020204" pitchFamily="18" charset="0"/>
              </a:rPr>
              <a:t>…</a:t>
            </a:r>
          </a:p>
        </p:txBody>
      </p:sp>
      <p:pic>
        <p:nvPicPr>
          <p:cNvPr id="15" name="Hình ảnh 19">
            <a:extLst>
              <a:ext uri="{FF2B5EF4-FFF2-40B4-BE49-F238E27FC236}">
                <a16:creationId xmlns:a16="http://schemas.microsoft.com/office/drawing/2014/main" id="{612FAEFF-FC09-2C2B-C604-939F7238A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74" y="3820842"/>
            <a:ext cx="2182511" cy="17922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91CEE70-AB6E-2A1A-F8D3-A3E41B56E0D6}"/>
              </a:ext>
            </a:extLst>
          </p:cNvPr>
          <p:cNvGrpSpPr/>
          <p:nvPr/>
        </p:nvGrpSpPr>
        <p:grpSpPr>
          <a:xfrm>
            <a:off x="2268326" y="1129773"/>
            <a:ext cx="4411606" cy="1042752"/>
            <a:chOff x="4029007" y="2635550"/>
            <a:chExt cx="4411606" cy="1042752"/>
          </a:xfrm>
        </p:grpSpPr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4FA3D4F0-66DB-7695-7900-9738D6627D80}"/>
                </a:ext>
              </a:extLst>
            </p:cNvPr>
            <p:cNvSpPr txBox="1"/>
            <p:nvPr/>
          </p:nvSpPr>
          <p:spPr>
            <a:xfrm>
              <a:off x="4029007" y="2635550"/>
              <a:ext cx="29366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>
                  <a:ln w="76200"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Đạo đức</a:t>
              </a:r>
              <a:endParaRPr lang="en-US" sz="6000" b="1" dirty="0">
                <a:ln w="762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5265CD5E-7CD6-396C-B8A1-8E5557A2095C}"/>
                </a:ext>
              </a:extLst>
            </p:cNvPr>
            <p:cNvSpPr txBox="1"/>
            <p:nvPr/>
          </p:nvSpPr>
          <p:spPr>
            <a:xfrm>
              <a:off x="4151930" y="2662639"/>
              <a:ext cx="42886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 u="sng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Đạo đức</a:t>
              </a:r>
              <a:endParaRPr lang="en-US" sz="60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76E028-CD14-25DD-7C96-6A01C01584B3}"/>
              </a:ext>
            </a:extLst>
          </p:cNvPr>
          <p:cNvGrpSpPr/>
          <p:nvPr/>
        </p:nvGrpSpPr>
        <p:grpSpPr>
          <a:xfrm>
            <a:off x="1161113" y="2557855"/>
            <a:ext cx="7212866" cy="1570836"/>
            <a:chOff x="1044410" y="4789033"/>
            <a:chExt cx="7212866" cy="157083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BE8681-801C-EE53-A284-80B91BFB659E}"/>
                </a:ext>
              </a:extLst>
            </p:cNvPr>
            <p:cNvSpPr txBox="1"/>
            <p:nvPr/>
          </p:nvSpPr>
          <p:spPr>
            <a:xfrm>
              <a:off x="1049482" y="4790209"/>
              <a:ext cx="5943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dirty="0">
                  <a:ln w="254000">
                    <a:solidFill>
                      <a:schemeClr val="bg1"/>
                    </a:solidFill>
                  </a:ln>
                  <a:solidFill>
                    <a:srgbClr val="00B050"/>
                  </a:solidFill>
                  <a:latin typeface="#9Slide07 SVNNexa Rust Slab Bla" panose="020B0606040200020203" pitchFamily="34" charset="0"/>
                </a:rPr>
                <a:t>Em quý trọng đồng tiền</a:t>
              </a:r>
              <a:endParaRPr lang="en-US" sz="4800" dirty="0">
                <a:ln w="254000">
                  <a:solidFill>
                    <a:schemeClr val="bg1"/>
                  </a:solidFill>
                </a:ln>
                <a:solidFill>
                  <a:srgbClr val="00B050"/>
                </a:solidFill>
                <a:latin typeface="#9Slide07 SVNNexa Rust Slab Bla" panose="020B0606040200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92F86F-4B23-926F-7CA1-0458DACC62DE}"/>
                </a:ext>
              </a:extLst>
            </p:cNvPr>
            <p:cNvSpPr txBox="1"/>
            <p:nvPr/>
          </p:nvSpPr>
          <p:spPr>
            <a:xfrm>
              <a:off x="1044410" y="4789033"/>
              <a:ext cx="72128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dirty="0">
                  <a:solidFill>
                    <a:srgbClr val="FF0000"/>
                  </a:solidFill>
                  <a:latin typeface="+mj-lt"/>
                </a:rPr>
                <a:t>Em </a:t>
              </a:r>
              <a:r>
                <a:rPr lang="en-US" sz="4800" dirty="0">
                  <a:solidFill>
                    <a:srgbClr val="FF0000"/>
                  </a:solidFill>
                  <a:latin typeface="+mj-lt"/>
                </a:rPr>
                <a:t>q</a:t>
              </a:r>
              <a:r>
                <a:rPr lang="vi-VN" sz="4800" dirty="0">
                  <a:solidFill>
                    <a:srgbClr val="FF0000"/>
                  </a:solidFill>
                  <a:latin typeface="+mj-lt"/>
                </a:rPr>
                <a:t>uý trọng đồng tiền</a:t>
              </a:r>
              <a:endParaRPr lang="en-US" sz="48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4923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1" y="224852"/>
            <a:ext cx="11831216" cy="6385809"/>
          </a:xfrm>
          <a:prstGeom prst="roundRect">
            <a:avLst>
              <a:gd name="adj" fmla="val 8732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F81E5C-10EC-D336-BBEE-32DFF3A0EFD0}"/>
              </a:ext>
            </a:extLst>
          </p:cNvPr>
          <p:cNvSpPr txBox="1"/>
          <p:nvPr/>
        </p:nvSpPr>
        <p:spPr>
          <a:xfrm>
            <a:off x="376112" y="321175"/>
            <a:ext cx="1143977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Pla-tông hỏi tiếp thầy:</a:t>
            </a:r>
          </a:p>
          <a:p>
            <a:pPr algn="just"/>
            <a:r>
              <a:rPr lang="en-US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Niềm vui đó là gì ạ?</a:t>
            </a:r>
          </a:p>
          <a:p>
            <a:pPr algn="just"/>
            <a:r>
              <a:rPr lang="en-US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Xô-crát bình thản nói:</a:t>
            </a:r>
          </a:p>
          <a:p>
            <a:pPr algn="just"/>
            <a:r>
              <a:rPr lang="en-US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Bởi vì thầy sẽ dùng tiền tiết kiệm được để thực hiện lí tưởng lớn,</a:t>
            </a:r>
            <a:r>
              <a:rPr lang="en-US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 là xây một ngôi trường. Ngôi trường đó sẽ mang lại sự hiểu biết cho</a:t>
            </a:r>
            <a:r>
              <a:rPr lang="en-US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 nhiều người.</a:t>
            </a:r>
          </a:p>
          <a:p>
            <a:pPr algn="just"/>
            <a:r>
              <a:rPr lang="en-US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Pla-tông chợt bừng tỉnh: “Ra vậy! Thầy không dùng tiền chi cho hưởng thụ,</a:t>
            </a:r>
            <a:r>
              <a:rPr lang="en-US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 vì muốn hoàn thành mục tiêu. Tiết kiệm tiền để thực hiện giấc mơ của mình và</a:t>
            </a:r>
            <a:r>
              <a:rPr lang="en-US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giúp đỡ người khác, vì sự tiến bộ của xã hội".</a:t>
            </a:r>
          </a:p>
          <a:p>
            <a:pPr algn="r"/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(Theo </a:t>
            </a:r>
            <a:r>
              <a:rPr lang="vi-VN" sz="28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Gieo hạt cùng vĩ nhân</a:t>
            </a:r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Tập 9, NXB Thông tin và Truyền thông, 2020)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B55933-04C8-4D50-BD9A-FFADDDE270B4}"/>
              </a:ext>
            </a:extLst>
          </p:cNvPr>
          <p:cNvSpPr txBox="1"/>
          <p:nvPr/>
        </p:nvSpPr>
        <p:spPr>
          <a:xfrm>
            <a:off x="376112" y="5118343"/>
            <a:ext cx="114397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(*) </a:t>
            </a:r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Socrates (năm 470 ‒ 399 trước Công nguyên) và Platon (năm 428 ‒ 348 trước Công nguyên) là hai nhà triết học nổi tiếng của Hy Lạp cổ đại.</a:t>
            </a:r>
            <a:endParaRPr lang="en-US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084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185057"/>
            <a:ext cx="11831216" cy="6487886"/>
          </a:xfrm>
          <a:prstGeom prst="roundRect">
            <a:avLst>
              <a:gd name="adj" fmla="val 8732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DB2976-FF00-95B9-1505-6439966E8F49}"/>
              </a:ext>
            </a:extLst>
          </p:cNvPr>
          <p:cNvGrpSpPr/>
          <p:nvPr/>
        </p:nvGrpSpPr>
        <p:grpSpPr>
          <a:xfrm>
            <a:off x="897955" y="686916"/>
            <a:ext cx="9172557" cy="1965527"/>
            <a:chOff x="11601" y="23257"/>
            <a:chExt cx="9172557" cy="196552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B7CEC72-1F43-1D86-BDFF-B7B1C245FEFB}"/>
                </a:ext>
              </a:extLst>
            </p:cNvPr>
            <p:cNvSpPr/>
            <p:nvPr/>
          </p:nvSpPr>
          <p:spPr>
            <a:xfrm>
              <a:off x="548370" y="667557"/>
              <a:ext cx="8635788" cy="1321227"/>
            </a:xfrm>
            <a:custGeom>
              <a:avLst/>
              <a:gdLst>
                <a:gd name="connsiteX0" fmla="*/ 0 w 8635788"/>
                <a:gd name="connsiteY0" fmla="*/ 430152 h 1321227"/>
                <a:gd name="connsiteX1" fmla="*/ 430152 w 8635788"/>
                <a:gd name="connsiteY1" fmla="*/ 0 h 1321227"/>
                <a:gd name="connsiteX2" fmla="*/ 8205636 w 8635788"/>
                <a:gd name="connsiteY2" fmla="*/ 0 h 1321227"/>
                <a:gd name="connsiteX3" fmla="*/ 8635788 w 8635788"/>
                <a:gd name="connsiteY3" fmla="*/ 430152 h 1321227"/>
                <a:gd name="connsiteX4" fmla="*/ 8635788 w 8635788"/>
                <a:gd name="connsiteY4" fmla="*/ 891075 h 1321227"/>
                <a:gd name="connsiteX5" fmla="*/ 8205636 w 8635788"/>
                <a:gd name="connsiteY5" fmla="*/ 1321227 h 1321227"/>
                <a:gd name="connsiteX6" fmla="*/ 430152 w 8635788"/>
                <a:gd name="connsiteY6" fmla="*/ 1321227 h 1321227"/>
                <a:gd name="connsiteX7" fmla="*/ 0 w 8635788"/>
                <a:gd name="connsiteY7" fmla="*/ 891075 h 1321227"/>
                <a:gd name="connsiteX8" fmla="*/ 0 w 8635788"/>
                <a:gd name="connsiteY8" fmla="*/ 430152 h 132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35788" h="1321227" fill="none" extrusionOk="0">
                  <a:moveTo>
                    <a:pt x="0" y="430152"/>
                  </a:moveTo>
                  <a:cubicBezTo>
                    <a:pt x="-306" y="202612"/>
                    <a:pt x="195853" y="-6592"/>
                    <a:pt x="430152" y="0"/>
                  </a:cubicBezTo>
                  <a:cubicBezTo>
                    <a:pt x="3795801" y="29483"/>
                    <a:pt x="6485315" y="4220"/>
                    <a:pt x="8205636" y="0"/>
                  </a:cubicBezTo>
                  <a:cubicBezTo>
                    <a:pt x="8473154" y="11283"/>
                    <a:pt x="8610409" y="225520"/>
                    <a:pt x="8635788" y="430152"/>
                  </a:cubicBezTo>
                  <a:cubicBezTo>
                    <a:pt x="8624720" y="593294"/>
                    <a:pt x="8607228" y="792932"/>
                    <a:pt x="8635788" y="891075"/>
                  </a:cubicBezTo>
                  <a:cubicBezTo>
                    <a:pt x="8650993" y="1136823"/>
                    <a:pt x="8449126" y="1326560"/>
                    <a:pt x="8205636" y="1321227"/>
                  </a:cubicBezTo>
                  <a:cubicBezTo>
                    <a:pt x="4570941" y="1355355"/>
                    <a:pt x="2677456" y="1198435"/>
                    <a:pt x="430152" y="1321227"/>
                  </a:cubicBezTo>
                  <a:cubicBezTo>
                    <a:pt x="174644" y="1356976"/>
                    <a:pt x="-7840" y="1141708"/>
                    <a:pt x="0" y="891075"/>
                  </a:cubicBezTo>
                  <a:cubicBezTo>
                    <a:pt x="7707" y="839659"/>
                    <a:pt x="-10361" y="502723"/>
                    <a:pt x="0" y="430152"/>
                  </a:cubicBezTo>
                  <a:close/>
                </a:path>
                <a:path w="8635788" h="1321227" stroke="0" extrusionOk="0">
                  <a:moveTo>
                    <a:pt x="0" y="430152"/>
                  </a:moveTo>
                  <a:cubicBezTo>
                    <a:pt x="-7055" y="204595"/>
                    <a:pt x="211392" y="10161"/>
                    <a:pt x="430152" y="0"/>
                  </a:cubicBezTo>
                  <a:cubicBezTo>
                    <a:pt x="2162230" y="-40312"/>
                    <a:pt x="4489052" y="-70188"/>
                    <a:pt x="8205636" y="0"/>
                  </a:cubicBezTo>
                  <a:cubicBezTo>
                    <a:pt x="8436205" y="-658"/>
                    <a:pt x="8651393" y="162290"/>
                    <a:pt x="8635788" y="430152"/>
                  </a:cubicBezTo>
                  <a:cubicBezTo>
                    <a:pt x="8665146" y="629125"/>
                    <a:pt x="8671034" y="834599"/>
                    <a:pt x="8635788" y="891075"/>
                  </a:cubicBezTo>
                  <a:cubicBezTo>
                    <a:pt x="8633884" y="1151374"/>
                    <a:pt x="8422360" y="1321533"/>
                    <a:pt x="8205636" y="1321227"/>
                  </a:cubicBezTo>
                  <a:cubicBezTo>
                    <a:pt x="5758608" y="1338578"/>
                    <a:pt x="3538720" y="1444573"/>
                    <a:pt x="430152" y="1321227"/>
                  </a:cubicBezTo>
                  <a:cubicBezTo>
                    <a:pt x="203308" y="1276088"/>
                    <a:pt x="2630" y="1131926"/>
                    <a:pt x="0" y="891075"/>
                  </a:cubicBezTo>
                  <a:cubicBezTo>
                    <a:pt x="-5291" y="749716"/>
                    <a:pt x="3087" y="646134"/>
                    <a:pt x="0" y="430152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173784308">
                    <a:prstGeom prst="roundRect">
                      <a:avLst>
                        <a:gd name="adj" fmla="val 3255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6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nhận xét như thế nào về cách chi tiêu của Xô-crát?</a:t>
              </a:r>
              <a:endParaRPr lang="vi-VN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 descr="A cartoon of a person with a question mark above his head&#10;&#10;Description automatically generated">
              <a:extLst>
                <a:ext uri="{FF2B5EF4-FFF2-40B4-BE49-F238E27FC236}">
                  <a16:creationId xmlns:a16="http://schemas.microsoft.com/office/drawing/2014/main" id="{D51C7B19-914B-51D7-757D-9BD37BB60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1" y="23257"/>
              <a:ext cx="1073538" cy="107353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70B17DF-5FB2-185D-83FB-78A4C92A0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3760" y="1821985"/>
            <a:ext cx="3936925" cy="50335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375A68-FBA3-48F9-91A6-0EE0CDA320CC}"/>
              </a:ext>
            </a:extLst>
          </p:cNvPr>
          <p:cNvSpPr txBox="1"/>
          <p:nvPr/>
        </p:nvSpPr>
        <p:spPr>
          <a:xfrm>
            <a:off x="3732605" y="164344"/>
            <a:ext cx="4779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n w="28575">
                  <a:solidFill>
                    <a:srgbClr val="002060"/>
                  </a:solidFill>
                </a:ln>
                <a:solidFill>
                  <a:srgbClr val="FFCC99"/>
                </a:solidFill>
                <a:latin typeface="iCiel Pony" panose="02000000000000000000" pitchFamily="2" charset="0"/>
              </a:rPr>
              <a:t>Câu hỏi :</a:t>
            </a:r>
            <a:endParaRPr lang="en-US" sz="6600" dirty="0">
              <a:ln w="28575">
                <a:solidFill>
                  <a:srgbClr val="002060"/>
                </a:solidFill>
              </a:ln>
              <a:solidFill>
                <a:srgbClr val="FFCC99"/>
              </a:solidFill>
              <a:latin typeface="iCiel Pony" panose="020000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4E7413-3BBD-47F9-AAFE-0A89C8EA7B34}"/>
              </a:ext>
            </a:extLst>
          </p:cNvPr>
          <p:cNvGrpSpPr/>
          <p:nvPr/>
        </p:nvGrpSpPr>
        <p:grpSpPr>
          <a:xfrm>
            <a:off x="211827" y="2556772"/>
            <a:ext cx="8399626" cy="1574713"/>
            <a:chOff x="11600" y="23257"/>
            <a:chExt cx="8399626" cy="157471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9EE814B-D9D8-441A-AD6D-5010965BACAD}"/>
                </a:ext>
              </a:extLst>
            </p:cNvPr>
            <p:cNvSpPr/>
            <p:nvPr/>
          </p:nvSpPr>
          <p:spPr>
            <a:xfrm>
              <a:off x="548370" y="741481"/>
              <a:ext cx="7862856" cy="856489"/>
            </a:xfrm>
            <a:custGeom>
              <a:avLst/>
              <a:gdLst>
                <a:gd name="connsiteX0" fmla="*/ 0 w 7862856"/>
                <a:gd name="connsiteY0" fmla="*/ 278847 h 856489"/>
                <a:gd name="connsiteX1" fmla="*/ 278847 w 7862856"/>
                <a:gd name="connsiteY1" fmla="*/ 0 h 856489"/>
                <a:gd name="connsiteX2" fmla="*/ 7584009 w 7862856"/>
                <a:gd name="connsiteY2" fmla="*/ 0 h 856489"/>
                <a:gd name="connsiteX3" fmla="*/ 7862856 w 7862856"/>
                <a:gd name="connsiteY3" fmla="*/ 278847 h 856489"/>
                <a:gd name="connsiteX4" fmla="*/ 7862856 w 7862856"/>
                <a:gd name="connsiteY4" fmla="*/ 577642 h 856489"/>
                <a:gd name="connsiteX5" fmla="*/ 7584009 w 7862856"/>
                <a:gd name="connsiteY5" fmla="*/ 856489 h 856489"/>
                <a:gd name="connsiteX6" fmla="*/ 278847 w 7862856"/>
                <a:gd name="connsiteY6" fmla="*/ 856489 h 856489"/>
                <a:gd name="connsiteX7" fmla="*/ 0 w 7862856"/>
                <a:gd name="connsiteY7" fmla="*/ 577642 h 856489"/>
                <a:gd name="connsiteX8" fmla="*/ 0 w 7862856"/>
                <a:gd name="connsiteY8" fmla="*/ 278847 h 85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62856" h="856489" fill="none" extrusionOk="0">
                  <a:moveTo>
                    <a:pt x="0" y="278847"/>
                  </a:moveTo>
                  <a:cubicBezTo>
                    <a:pt x="-779" y="150348"/>
                    <a:pt x="128795" y="-7970"/>
                    <a:pt x="278847" y="0"/>
                  </a:cubicBezTo>
                  <a:cubicBezTo>
                    <a:pt x="2377627" y="29483"/>
                    <a:pt x="5337218" y="4220"/>
                    <a:pt x="7584009" y="0"/>
                  </a:cubicBezTo>
                  <a:cubicBezTo>
                    <a:pt x="7766703" y="10808"/>
                    <a:pt x="7860113" y="128404"/>
                    <a:pt x="7862856" y="278847"/>
                  </a:cubicBezTo>
                  <a:cubicBezTo>
                    <a:pt x="7877143" y="399777"/>
                    <a:pt x="7874795" y="489503"/>
                    <a:pt x="7862856" y="577642"/>
                  </a:cubicBezTo>
                  <a:cubicBezTo>
                    <a:pt x="7870889" y="735968"/>
                    <a:pt x="7746027" y="863705"/>
                    <a:pt x="7584009" y="856489"/>
                  </a:cubicBezTo>
                  <a:cubicBezTo>
                    <a:pt x="4214845" y="890617"/>
                    <a:pt x="3847644" y="733697"/>
                    <a:pt x="278847" y="856489"/>
                  </a:cubicBezTo>
                  <a:cubicBezTo>
                    <a:pt x="114592" y="876916"/>
                    <a:pt x="-7449" y="744060"/>
                    <a:pt x="0" y="577642"/>
                  </a:cubicBezTo>
                  <a:cubicBezTo>
                    <a:pt x="12595" y="539585"/>
                    <a:pt x="-10829" y="378137"/>
                    <a:pt x="0" y="278847"/>
                  </a:cubicBezTo>
                  <a:close/>
                </a:path>
                <a:path w="7862856" h="856489" stroke="0" extrusionOk="0">
                  <a:moveTo>
                    <a:pt x="0" y="278847"/>
                  </a:moveTo>
                  <a:cubicBezTo>
                    <a:pt x="-13273" y="147437"/>
                    <a:pt x="126562" y="928"/>
                    <a:pt x="278847" y="0"/>
                  </a:cubicBezTo>
                  <a:cubicBezTo>
                    <a:pt x="3778395" y="-40312"/>
                    <a:pt x="5762307" y="-70188"/>
                    <a:pt x="7584009" y="0"/>
                  </a:cubicBezTo>
                  <a:cubicBezTo>
                    <a:pt x="7716934" y="-1983"/>
                    <a:pt x="7867235" y="116342"/>
                    <a:pt x="7862856" y="278847"/>
                  </a:cubicBezTo>
                  <a:cubicBezTo>
                    <a:pt x="7865662" y="348048"/>
                    <a:pt x="7882680" y="486593"/>
                    <a:pt x="7862856" y="577642"/>
                  </a:cubicBezTo>
                  <a:cubicBezTo>
                    <a:pt x="7861455" y="748380"/>
                    <a:pt x="7733910" y="856549"/>
                    <a:pt x="7584009" y="856489"/>
                  </a:cubicBezTo>
                  <a:cubicBezTo>
                    <a:pt x="6045823" y="873840"/>
                    <a:pt x="1167854" y="979835"/>
                    <a:pt x="278847" y="856489"/>
                  </a:cubicBezTo>
                  <a:cubicBezTo>
                    <a:pt x="130535" y="832528"/>
                    <a:pt x="17081" y="752977"/>
                    <a:pt x="0" y="577642"/>
                  </a:cubicBezTo>
                  <a:cubicBezTo>
                    <a:pt x="-13011" y="436954"/>
                    <a:pt x="-23368" y="312368"/>
                    <a:pt x="0" y="278847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173784308">
                    <a:prstGeom prst="roundRect">
                      <a:avLst>
                        <a:gd name="adj" fmla="val 3255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6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Xô-crát tiết kiệm tiền nhằm mục đích gì?</a:t>
              </a:r>
            </a:p>
          </p:txBody>
        </p:sp>
        <p:pic>
          <p:nvPicPr>
            <p:cNvPr id="19" name="Picture 18" descr="A cartoon of a person with a question mark above his head&#10;&#10;Description automatically generated">
              <a:extLst>
                <a:ext uri="{FF2B5EF4-FFF2-40B4-BE49-F238E27FC236}">
                  <a16:creationId xmlns:a16="http://schemas.microsoft.com/office/drawing/2014/main" id="{795A605B-8ABF-4EBC-AA96-A8819E513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0" y="23257"/>
              <a:ext cx="1073538" cy="107353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01B748-D0A5-4531-A69D-4ED66CFA3FB8}"/>
              </a:ext>
            </a:extLst>
          </p:cNvPr>
          <p:cNvGrpSpPr/>
          <p:nvPr/>
        </p:nvGrpSpPr>
        <p:grpSpPr>
          <a:xfrm>
            <a:off x="1037510" y="4458099"/>
            <a:ext cx="8356677" cy="1888230"/>
            <a:chOff x="54549" y="-290259"/>
            <a:chExt cx="8356677" cy="188823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9404343-33CA-46BE-8D5F-E461D45573AF}"/>
                </a:ext>
              </a:extLst>
            </p:cNvPr>
            <p:cNvSpPr/>
            <p:nvPr/>
          </p:nvSpPr>
          <p:spPr>
            <a:xfrm>
              <a:off x="548370" y="350667"/>
              <a:ext cx="7862856" cy="1247304"/>
            </a:xfrm>
            <a:custGeom>
              <a:avLst/>
              <a:gdLst>
                <a:gd name="connsiteX0" fmla="*/ 0 w 7862856"/>
                <a:gd name="connsiteY0" fmla="*/ 406085 h 1247304"/>
                <a:gd name="connsiteX1" fmla="*/ 406085 w 7862856"/>
                <a:gd name="connsiteY1" fmla="*/ 0 h 1247304"/>
                <a:gd name="connsiteX2" fmla="*/ 7456771 w 7862856"/>
                <a:gd name="connsiteY2" fmla="*/ 0 h 1247304"/>
                <a:gd name="connsiteX3" fmla="*/ 7862856 w 7862856"/>
                <a:gd name="connsiteY3" fmla="*/ 406085 h 1247304"/>
                <a:gd name="connsiteX4" fmla="*/ 7862856 w 7862856"/>
                <a:gd name="connsiteY4" fmla="*/ 841219 h 1247304"/>
                <a:gd name="connsiteX5" fmla="*/ 7456771 w 7862856"/>
                <a:gd name="connsiteY5" fmla="*/ 1247304 h 1247304"/>
                <a:gd name="connsiteX6" fmla="*/ 406085 w 7862856"/>
                <a:gd name="connsiteY6" fmla="*/ 1247304 h 1247304"/>
                <a:gd name="connsiteX7" fmla="*/ 0 w 7862856"/>
                <a:gd name="connsiteY7" fmla="*/ 841219 h 1247304"/>
                <a:gd name="connsiteX8" fmla="*/ 0 w 7862856"/>
                <a:gd name="connsiteY8" fmla="*/ 406085 h 124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62856" h="1247304" fill="none" extrusionOk="0">
                  <a:moveTo>
                    <a:pt x="0" y="406085"/>
                  </a:moveTo>
                  <a:cubicBezTo>
                    <a:pt x="-283" y="191083"/>
                    <a:pt x="183616" y="-3644"/>
                    <a:pt x="406085" y="0"/>
                  </a:cubicBezTo>
                  <a:cubicBezTo>
                    <a:pt x="3081943" y="29483"/>
                    <a:pt x="5330405" y="4220"/>
                    <a:pt x="7456771" y="0"/>
                  </a:cubicBezTo>
                  <a:cubicBezTo>
                    <a:pt x="7697111" y="6052"/>
                    <a:pt x="7839364" y="212296"/>
                    <a:pt x="7862856" y="406085"/>
                  </a:cubicBezTo>
                  <a:cubicBezTo>
                    <a:pt x="7836101" y="618613"/>
                    <a:pt x="7901324" y="715471"/>
                    <a:pt x="7862856" y="841219"/>
                  </a:cubicBezTo>
                  <a:cubicBezTo>
                    <a:pt x="7870845" y="1069793"/>
                    <a:pt x="7699627" y="1264032"/>
                    <a:pt x="7456771" y="1247304"/>
                  </a:cubicBezTo>
                  <a:cubicBezTo>
                    <a:pt x="5695616" y="1281432"/>
                    <a:pt x="2383306" y="1124512"/>
                    <a:pt x="406085" y="1247304"/>
                  </a:cubicBezTo>
                  <a:cubicBezTo>
                    <a:pt x="168721" y="1273384"/>
                    <a:pt x="-15502" y="1091331"/>
                    <a:pt x="0" y="841219"/>
                  </a:cubicBezTo>
                  <a:cubicBezTo>
                    <a:pt x="24171" y="670187"/>
                    <a:pt x="4109" y="523000"/>
                    <a:pt x="0" y="406085"/>
                  </a:cubicBezTo>
                  <a:close/>
                </a:path>
                <a:path w="7862856" h="1247304" stroke="0" extrusionOk="0">
                  <a:moveTo>
                    <a:pt x="0" y="406085"/>
                  </a:moveTo>
                  <a:cubicBezTo>
                    <a:pt x="-11938" y="202131"/>
                    <a:pt x="215579" y="18245"/>
                    <a:pt x="406085" y="0"/>
                  </a:cubicBezTo>
                  <a:cubicBezTo>
                    <a:pt x="2213467" y="-40312"/>
                    <a:pt x="5321080" y="-70188"/>
                    <a:pt x="7456771" y="0"/>
                  </a:cubicBezTo>
                  <a:cubicBezTo>
                    <a:pt x="7643819" y="-3503"/>
                    <a:pt x="7871105" y="165796"/>
                    <a:pt x="7862856" y="406085"/>
                  </a:cubicBezTo>
                  <a:cubicBezTo>
                    <a:pt x="7838899" y="562490"/>
                    <a:pt x="7889566" y="773795"/>
                    <a:pt x="7862856" y="841219"/>
                  </a:cubicBezTo>
                  <a:cubicBezTo>
                    <a:pt x="7861948" y="1076339"/>
                    <a:pt x="7637798" y="1247940"/>
                    <a:pt x="7456771" y="1247304"/>
                  </a:cubicBezTo>
                  <a:cubicBezTo>
                    <a:pt x="4337229" y="1264655"/>
                    <a:pt x="1932085" y="1370650"/>
                    <a:pt x="406085" y="1247304"/>
                  </a:cubicBezTo>
                  <a:cubicBezTo>
                    <a:pt x="189623" y="1214410"/>
                    <a:pt x="19343" y="1089651"/>
                    <a:pt x="0" y="841219"/>
                  </a:cubicBezTo>
                  <a:cubicBezTo>
                    <a:pt x="1383" y="760143"/>
                    <a:pt x="18086" y="501614"/>
                    <a:pt x="0" y="406085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173784308">
                    <a:prstGeom prst="roundRect">
                      <a:avLst>
                        <a:gd name="adj" fmla="val 3255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6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Theo em, vì sao chúng ta phải sử dụng tiền hợp lí?</a:t>
              </a:r>
            </a:p>
          </p:txBody>
        </p:sp>
        <p:pic>
          <p:nvPicPr>
            <p:cNvPr id="22" name="Picture 21" descr="A cartoon of a person with a question mark above his head&#10;&#10;Description automatically generated">
              <a:extLst>
                <a:ext uri="{FF2B5EF4-FFF2-40B4-BE49-F238E27FC236}">
                  <a16:creationId xmlns:a16="http://schemas.microsoft.com/office/drawing/2014/main" id="{78823AAD-7323-4FCE-A070-7DC8CA26A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9" y="-290259"/>
              <a:ext cx="1073538" cy="1073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974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269187"/>
            <a:ext cx="11831216" cy="6475445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37CAF2-EF03-1D6F-6164-3A98B89E8808}"/>
              </a:ext>
            </a:extLst>
          </p:cNvPr>
          <p:cNvSpPr txBox="1"/>
          <p:nvPr/>
        </p:nvSpPr>
        <p:spPr>
          <a:xfrm>
            <a:off x="3284896" y="406400"/>
            <a:ext cx="66185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dirty="0">
                <a:ln w="28575">
                  <a:solidFill>
                    <a:srgbClr val="002060"/>
                  </a:solidFill>
                </a:ln>
                <a:solidFill>
                  <a:srgbClr val="FFCC99"/>
                </a:solidFill>
                <a:latin typeface="iCiel Pony" panose="02000000000000000000" pitchFamily="2" charset="0"/>
              </a:rPr>
              <a:t>THẢO LUẬN NHÓM</a:t>
            </a:r>
            <a:endParaRPr lang="en-US" sz="8800" dirty="0">
              <a:ln w="28575">
                <a:solidFill>
                  <a:srgbClr val="002060"/>
                </a:solidFill>
              </a:ln>
              <a:solidFill>
                <a:srgbClr val="FFCC99"/>
              </a:solidFill>
              <a:latin typeface="iCiel Pony" panose="02000000000000000000" pitchFamily="2" charset="0"/>
            </a:endParaRPr>
          </a:p>
        </p:txBody>
      </p:sp>
      <p:pic>
        <p:nvPicPr>
          <p:cNvPr id="8" name="Picture 7" descr="A group of kids reading books&#10;&#10;Description automatically generated with medium confidence">
            <a:extLst>
              <a:ext uri="{FF2B5EF4-FFF2-40B4-BE49-F238E27FC236}">
                <a16:creationId xmlns:a16="http://schemas.microsoft.com/office/drawing/2014/main" id="{1959D9A2-3822-094E-7F03-CF35B1C335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2430029"/>
            <a:ext cx="9702800" cy="43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51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294587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37CAF2-EF03-1D6F-6164-3A98B89E8808}"/>
              </a:ext>
            </a:extLst>
          </p:cNvPr>
          <p:cNvSpPr txBox="1"/>
          <p:nvPr/>
        </p:nvSpPr>
        <p:spPr>
          <a:xfrm>
            <a:off x="2996425" y="294587"/>
            <a:ext cx="66185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ln w="28575">
                  <a:solidFill>
                    <a:srgbClr val="002060"/>
                  </a:solidFill>
                </a:ln>
                <a:solidFill>
                  <a:srgbClr val="92D050"/>
                </a:solidFill>
                <a:latin typeface="iCiel Pony" panose="02000000000000000000" pitchFamily="2" charset="0"/>
              </a:rPr>
              <a:t>TRÌNH BÀY TRƯỚC LỚP</a:t>
            </a:r>
            <a:endParaRPr lang="en-US" sz="8800" dirty="0">
              <a:ln w="28575">
                <a:solidFill>
                  <a:srgbClr val="002060"/>
                </a:solidFill>
              </a:ln>
              <a:solidFill>
                <a:srgbClr val="92D050"/>
              </a:solidFill>
              <a:latin typeface="iCiel Pony" panose="020000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66D15D-7659-B777-C0FC-7D7AABF753AB}"/>
              </a:ext>
            </a:extLst>
          </p:cNvPr>
          <p:cNvGrpSpPr/>
          <p:nvPr/>
        </p:nvGrpSpPr>
        <p:grpSpPr>
          <a:xfrm>
            <a:off x="390865" y="3095354"/>
            <a:ext cx="3286694" cy="1915908"/>
            <a:chOff x="4246220" y="3133348"/>
            <a:chExt cx="3286694" cy="191590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35F4ABA-C012-2738-B2C3-284D4329535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CCFFFF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lang="en-US" sz="5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id="{39D45447-E0EB-2540-771E-93FF4A7E0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BFCE7C-4DB8-A729-DEB7-5FAFC4D1E813}"/>
              </a:ext>
            </a:extLst>
          </p:cNvPr>
          <p:cNvGrpSpPr/>
          <p:nvPr/>
        </p:nvGrpSpPr>
        <p:grpSpPr>
          <a:xfrm>
            <a:off x="8353241" y="3095354"/>
            <a:ext cx="3179304" cy="2022253"/>
            <a:chOff x="8067452" y="2847893"/>
            <a:chExt cx="3179304" cy="202225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3065D3F-36F8-B769-CBA9-CF93C6EE698E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CCFFFF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lang="en-US" sz="5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id="{45125CF0-1F9B-1A54-5F19-59325B1A9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5" name="Picture 4" descr="A picture containing clipart, animated cartoon, illustration, drawing&#10;&#10;Description automatically generated">
            <a:extLst>
              <a:ext uri="{FF2B5EF4-FFF2-40B4-BE49-F238E27FC236}">
                <a16:creationId xmlns:a16="http://schemas.microsoft.com/office/drawing/2014/main" id="{95685015-B821-E30E-399E-D26ABEBC45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77" y="3265714"/>
            <a:ext cx="2476782" cy="317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848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0" y="-36595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185057"/>
            <a:ext cx="11831216" cy="6672943"/>
          </a:xfrm>
          <a:prstGeom prst="roundRect">
            <a:avLst>
              <a:gd name="adj" fmla="val 8732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DEFAD0B2-B631-9A4E-C5AF-1AFC4479D7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73" b="26815"/>
          <a:stretch/>
        </p:blipFill>
        <p:spPr>
          <a:xfrm flipH="1">
            <a:off x="9163540" y="3015352"/>
            <a:ext cx="3693282" cy="377823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C98B9AC-5F2E-46A1-A11D-326E21A5E3B8}"/>
              </a:ext>
            </a:extLst>
          </p:cNvPr>
          <p:cNvGrpSpPr/>
          <p:nvPr/>
        </p:nvGrpSpPr>
        <p:grpSpPr>
          <a:xfrm>
            <a:off x="485693" y="2227282"/>
            <a:ext cx="9287893" cy="3754034"/>
            <a:chOff x="560644" y="2278505"/>
            <a:chExt cx="9287893" cy="3754034"/>
          </a:xfrm>
        </p:grpSpPr>
        <p:sp>
          <p:nvSpPr>
            <p:cNvPr id="4" name="椭圆 31">
              <a:extLst>
                <a:ext uri="{FF2B5EF4-FFF2-40B4-BE49-F238E27FC236}">
                  <a16:creationId xmlns:a16="http://schemas.microsoft.com/office/drawing/2014/main" id="{C7435AA7-0028-47CF-5DCD-EB1F02706115}"/>
                </a:ext>
              </a:extLst>
            </p:cNvPr>
            <p:cNvSpPr/>
            <p:nvPr/>
          </p:nvSpPr>
          <p:spPr>
            <a:xfrm rot="10800000">
              <a:off x="560644" y="2278505"/>
              <a:ext cx="9287893" cy="375403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FFFFCC">
                <a:alpha val="83000"/>
              </a:srgb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68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Hộp Văn bản 13">
              <a:extLst>
                <a:ext uri="{FF2B5EF4-FFF2-40B4-BE49-F238E27FC236}">
                  <a16:creationId xmlns:a16="http://schemas.microsoft.com/office/drawing/2014/main" id="{B7562121-F71C-2D0A-A580-C0FD18A57940}"/>
                </a:ext>
              </a:extLst>
            </p:cNvPr>
            <p:cNvSpPr txBox="1"/>
            <p:nvPr/>
          </p:nvSpPr>
          <p:spPr>
            <a:xfrm>
              <a:off x="889195" y="2540150"/>
              <a:ext cx="8687012" cy="32186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48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vi-VN" sz="48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Xô-crát chi tiêu rất tiết kiệm trong cuộc sống hằng ngày từ thức ăn đến quần áo mà không nghĩ đến hưởng thụ cho bản thân. </a:t>
              </a:r>
              <a:endPara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F76E39-4262-4A23-9535-96341F3347B5}"/>
              </a:ext>
            </a:extLst>
          </p:cNvPr>
          <p:cNvGrpSpPr/>
          <p:nvPr/>
        </p:nvGrpSpPr>
        <p:grpSpPr>
          <a:xfrm>
            <a:off x="246360" y="-70526"/>
            <a:ext cx="11538344" cy="2024056"/>
            <a:chOff x="-308013" y="-161644"/>
            <a:chExt cx="11538344" cy="202405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ABBBF0B-037F-478E-ADFB-7CE8C9B0EFAB}"/>
                </a:ext>
              </a:extLst>
            </p:cNvPr>
            <p:cNvSpPr/>
            <p:nvPr/>
          </p:nvSpPr>
          <p:spPr>
            <a:xfrm>
              <a:off x="833182" y="382964"/>
              <a:ext cx="10397149" cy="1479448"/>
            </a:xfrm>
            <a:custGeom>
              <a:avLst/>
              <a:gdLst>
                <a:gd name="connsiteX0" fmla="*/ 0 w 10397149"/>
                <a:gd name="connsiteY0" fmla="*/ 481664 h 1479448"/>
                <a:gd name="connsiteX1" fmla="*/ 481664 w 10397149"/>
                <a:gd name="connsiteY1" fmla="*/ 0 h 1479448"/>
                <a:gd name="connsiteX2" fmla="*/ 9915485 w 10397149"/>
                <a:gd name="connsiteY2" fmla="*/ 0 h 1479448"/>
                <a:gd name="connsiteX3" fmla="*/ 10397149 w 10397149"/>
                <a:gd name="connsiteY3" fmla="*/ 481664 h 1479448"/>
                <a:gd name="connsiteX4" fmla="*/ 10397149 w 10397149"/>
                <a:gd name="connsiteY4" fmla="*/ 997784 h 1479448"/>
                <a:gd name="connsiteX5" fmla="*/ 9915485 w 10397149"/>
                <a:gd name="connsiteY5" fmla="*/ 1479448 h 1479448"/>
                <a:gd name="connsiteX6" fmla="*/ 481664 w 10397149"/>
                <a:gd name="connsiteY6" fmla="*/ 1479448 h 1479448"/>
                <a:gd name="connsiteX7" fmla="*/ 0 w 10397149"/>
                <a:gd name="connsiteY7" fmla="*/ 997784 h 1479448"/>
                <a:gd name="connsiteX8" fmla="*/ 0 w 10397149"/>
                <a:gd name="connsiteY8" fmla="*/ 481664 h 147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97149" h="1479448" fill="none" extrusionOk="0">
                  <a:moveTo>
                    <a:pt x="0" y="481664"/>
                  </a:moveTo>
                  <a:cubicBezTo>
                    <a:pt x="-1457" y="263352"/>
                    <a:pt x="223294" y="-15427"/>
                    <a:pt x="481664" y="0"/>
                  </a:cubicBezTo>
                  <a:cubicBezTo>
                    <a:pt x="2289754" y="29483"/>
                    <a:pt x="8481300" y="4220"/>
                    <a:pt x="9915485" y="0"/>
                  </a:cubicBezTo>
                  <a:cubicBezTo>
                    <a:pt x="10197049" y="5857"/>
                    <a:pt x="10393083" y="220925"/>
                    <a:pt x="10397149" y="481664"/>
                  </a:cubicBezTo>
                  <a:cubicBezTo>
                    <a:pt x="10434444" y="715828"/>
                    <a:pt x="10395279" y="936242"/>
                    <a:pt x="10397149" y="997784"/>
                  </a:cubicBezTo>
                  <a:cubicBezTo>
                    <a:pt x="10421875" y="1277106"/>
                    <a:pt x="10216645" y="1511087"/>
                    <a:pt x="9915485" y="1479448"/>
                  </a:cubicBezTo>
                  <a:cubicBezTo>
                    <a:pt x="6449894" y="1513576"/>
                    <a:pt x="2483496" y="1356656"/>
                    <a:pt x="481664" y="1479448"/>
                  </a:cubicBezTo>
                  <a:cubicBezTo>
                    <a:pt x="211003" y="1488704"/>
                    <a:pt x="-5817" y="1273495"/>
                    <a:pt x="0" y="997784"/>
                  </a:cubicBezTo>
                  <a:cubicBezTo>
                    <a:pt x="35186" y="888627"/>
                    <a:pt x="2050" y="693531"/>
                    <a:pt x="0" y="481664"/>
                  </a:cubicBezTo>
                  <a:close/>
                </a:path>
                <a:path w="10397149" h="1479448" stroke="0" extrusionOk="0">
                  <a:moveTo>
                    <a:pt x="0" y="481664"/>
                  </a:moveTo>
                  <a:cubicBezTo>
                    <a:pt x="-10353" y="233270"/>
                    <a:pt x="244911" y="15811"/>
                    <a:pt x="481664" y="0"/>
                  </a:cubicBezTo>
                  <a:cubicBezTo>
                    <a:pt x="4754878" y="-40312"/>
                    <a:pt x="8499395" y="-70188"/>
                    <a:pt x="9915485" y="0"/>
                  </a:cubicBezTo>
                  <a:cubicBezTo>
                    <a:pt x="10171995" y="-894"/>
                    <a:pt x="10401819" y="206581"/>
                    <a:pt x="10397149" y="481664"/>
                  </a:cubicBezTo>
                  <a:cubicBezTo>
                    <a:pt x="10366368" y="624890"/>
                    <a:pt x="10426034" y="755655"/>
                    <a:pt x="10397149" y="997784"/>
                  </a:cubicBezTo>
                  <a:cubicBezTo>
                    <a:pt x="10395407" y="1284598"/>
                    <a:pt x="10154967" y="1479838"/>
                    <a:pt x="9915485" y="1479448"/>
                  </a:cubicBezTo>
                  <a:cubicBezTo>
                    <a:pt x="5881697" y="1496799"/>
                    <a:pt x="2009973" y="1602794"/>
                    <a:pt x="481664" y="1479448"/>
                  </a:cubicBezTo>
                  <a:cubicBezTo>
                    <a:pt x="226825" y="1432392"/>
                    <a:pt x="17752" y="1285971"/>
                    <a:pt x="0" y="997784"/>
                  </a:cubicBezTo>
                  <a:cubicBezTo>
                    <a:pt x="43106" y="832575"/>
                    <a:pt x="25776" y="672207"/>
                    <a:pt x="0" y="481664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173784308">
                    <a:prstGeom prst="roundRect">
                      <a:avLst>
                        <a:gd name="adj" fmla="val 3255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40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nhận xét như thế nào về cách chi tiêu của Xô-crát?</a:t>
              </a:r>
              <a:endParaRPr lang="vi-VN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 descr="A cartoon of a person with a question mark above his head&#10;&#10;Description automatically generated">
              <a:extLst>
                <a:ext uri="{FF2B5EF4-FFF2-40B4-BE49-F238E27FC236}">
                  <a16:creationId xmlns:a16="http://schemas.microsoft.com/office/drawing/2014/main" id="{32B5E6A6-D276-4968-AC49-4F8FB2E3F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8013" y="-161644"/>
              <a:ext cx="1410464" cy="1410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27096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0" y="-36595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185057"/>
            <a:ext cx="11831216" cy="6672943"/>
          </a:xfrm>
          <a:prstGeom prst="roundRect">
            <a:avLst>
              <a:gd name="adj" fmla="val 8732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DEFAD0B2-B631-9A4E-C5AF-1AFC4479D7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73" b="26815"/>
          <a:stretch/>
        </p:blipFill>
        <p:spPr>
          <a:xfrm>
            <a:off x="-292321" y="3047864"/>
            <a:ext cx="3722302" cy="377823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C98B9AC-5F2E-46A1-A11D-326E21A5E3B8}"/>
              </a:ext>
            </a:extLst>
          </p:cNvPr>
          <p:cNvGrpSpPr/>
          <p:nvPr/>
        </p:nvGrpSpPr>
        <p:grpSpPr>
          <a:xfrm flipH="1">
            <a:off x="2868117" y="2108862"/>
            <a:ext cx="8841743" cy="3754034"/>
            <a:chOff x="560644" y="2278505"/>
            <a:chExt cx="9287893" cy="3754034"/>
          </a:xfrm>
        </p:grpSpPr>
        <p:sp>
          <p:nvSpPr>
            <p:cNvPr id="4" name="椭圆 31">
              <a:extLst>
                <a:ext uri="{FF2B5EF4-FFF2-40B4-BE49-F238E27FC236}">
                  <a16:creationId xmlns:a16="http://schemas.microsoft.com/office/drawing/2014/main" id="{C7435AA7-0028-47CF-5DCD-EB1F02706115}"/>
                </a:ext>
              </a:extLst>
            </p:cNvPr>
            <p:cNvSpPr/>
            <p:nvPr/>
          </p:nvSpPr>
          <p:spPr>
            <a:xfrm rot="10800000">
              <a:off x="560644" y="2278505"/>
              <a:ext cx="9287893" cy="375403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FFFFCC">
                <a:alpha val="83000"/>
              </a:srgb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" name="Hộp Văn bản 13">
              <a:extLst>
                <a:ext uri="{FF2B5EF4-FFF2-40B4-BE49-F238E27FC236}">
                  <a16:creationId xmlns:a16="http://schemas.microsoft.com/office/drawing/2014/main" id="{B7562121-F71C-2D0A-A580-C0FD18A57940}"/>
                </a:ext>
              </a:extLst>
            </p:cNvPr>
            <p:cNvSpPr txBox="1"/>
            <p:nvPr/>
          </p:nvSpPr>
          <p:spPr>
            <a:xfrm>
              <a:off x="889195" y="2540150"/>
              <a:ext cx="8687012" cy="32186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Xô-crát tiết kiệm tiền để thực hiện lí tưởng lớn là xây một ngôi trường mang lại sự hiểu biết cho nhiều người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F76E39-4262-4A23-9535-96341F3347B5}"/>
              </a:ext>
            </a:extLst>
          </p:cNvPr>
          <p:cNvGrpSpPr/>
          <p:nvPr/>
        </p:nvGrpSpPr>
        <p:grpSpPr>
          <a:xfrm>
            <a:off x="427634" y="113933"/>
            <a:ext cx="9982940" cy="1632116"/>
            <a:chOff x="-308013" y="-161644"/>
            <a:chExt cx="9982940" cy="163211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ABBBF0B-037F-478E-ADFB-7CE8C9B0EFAB}"/>
                </a:ext>
              </a:extLst>
            </p:cNvPr>
            <p:cNvSpPr/>
            <p:nvPr/>
          </p:nvSpPr>
          <p:spPr>
            <a:xfrm>
              <a:off x="833183" y="382964"/>
              <a:ext cx="8841744" cy="1087508"/>
            </a:xfrm>
            <a:custGeom>
              <a:avLst/>
              <a:gdLst>
                <a:gd name="connsiteX0" fmla="*/ 0 w 8841744"/>
                <a:gd name="connsiteY0" fmla="*/ 354060 h 1087508"/>
                <a:gd name="connsiteX1" fmla="*/ 354060 w 8841744"/>
                <a:gd name="connsiteY1" fmla="*/ 0 h 1087508"/>
                <a:gd name="connsiteX2" fmla="*/ 8487684 w 8841744"/>
                <a:gd name="connsiteY2" fmla="*/ 0 h 1087508"/>
                <a:gd name="connsiteX3" fmla="*/ 8841744 w 8841744"/>
                <a:gd name="connsiteY3" fmla="*/ 354060 h 1087508"/>
                <a:gd name="connsiteX4" fmla="*/ 8841744 w 8841744"/>
                <a:gd name="connsiteY4" fmla="*/ 733448 h 1087508"/>
                <a:gd name="connsiteX5" fmla="*/ 8487684 w 8841744"/>
                <a:gd name="connsiteY5" fmla="*/ 1087508 h 1087508"/>
                <a:gd name="connsiteX6" fmla="*/ 354060 w 8841744"/>
                <a:gd name="connsiteY6" fmla="*/ 1087508 h 1087508"/>
                <a:gd name="connsiteX7" fmla="*/ 0 w 8841744"/>
                <a:gd name="connsiteY7" fmla="*/ 733448 h 1087508"/>
                <a:gd name="connsiteX8" fmla="*/ 0 w 8841744"/>
                <a:gd name="connsiteY8" fmla="*/ 354060 h 108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41744" h="1087508" fill="none" extrusionOk="0">
                  <a:moveTo>
                    <a:pt x="0" y="354060"/>
                  </a:moveTo>
                  <a:cubicBezTo>
                    <a:pt x="-438" y="172853"/>
                    <a:pt x="162130" y="-7288"/>
                    <a:pt x="354060" y="0"/>
                  </a:cubicBezTo>
                  <a:cubicBezTo>
                    <a:pt x="3187243" y="29483"/>
                    <a:pt x="5129690" y="4220"/>
                    <a:pt x="8487684" y="0"/>
                  </a:cubicBezTo>
                  <a:cubicBezTo>
                    <a:pt x="8704212" y="7906"/>
                    <a:pt x="8826675" y="178074"/>
                    <a:pt x="8841744" y="354060"/>
                  </a:cubicBezTo>
                  <a:cubicBezTo>
                    <a:pt x="8824161" y="527753"/>
                    <a:pt x="8873667" y="689994"/>
                    <a:pt x="8841744" y="733448"/>
                  </a:cubicBezTo>
                  <a:cubicBezTo>
                    <a:pt x="8873828" y="946256"/>
                    <a:pt x="8689940" y="1093552"/>
                    <a:pt x="8487684" y="1087508"/>
                  </a:cubicBezTo>
                  <a:cubicBezTo>
                    <a:pt x="6671209" y="1121636"/>
                    <a:pt x="3597337" y="964716"/>
                    <a:pt x="354060" y="1087508"/>
                  </a:cubicBezTo>
                  <a:cubicBezTo>
                    <a:pt x="141588" y="1121242"/>
                    <a:pt x="-10813" y="947012"/>
                    <a:pt x="0" y="733448"/>
                  </a:cubicBezTo>
                  <a:cubicBezTo>
                    <a:pt x="-1906" y="647390"/>
                    <a:pt x="-27500" y="392085"/>
                    <a:pt x="0" y="354060"/>
                  </a:cubicBezTo>
                  <a:close/>
                </a:path>
                <a:path w="8841744" h="1087508" stroke="0" extrusionOk="0">
                  <a:moveTo>
                    <a:pt x="0" y="354060"/>
                  </a:moveTo>
                  <a:cubicBezTo>
                    <a:pt x="-2434" y="162661"/>
                    <a:pt x="164494" y="3229"/>
                    <a:pt x="354060" y="0"/>
                  </a:cubicBezTo>
                  <a:cubicBezTo>
                    <a:pt x="1636548" y="-40312"/>
                    <a:pt x="7345877" y="-70188"/>
                    <a:pt x="8487684" y="0"/>
                  </a:cubicBezTo>
                  <a:cubicBezTo>
                    <a:pt x="8679240" y="-375"/>
                    <a:pt x="8859371" y="124297"/>
                    <a:pt x="8841744" y="354060"/>
                  </a:cubicBezTo>
                  <a:cubicBezTo>
                    <a:pt x="8826516" y="532283"/>
                    <a:pt x="8832448" y="582869"/>
                    <a:pt x="8841744" y="733448"/>
                  </a:cubicBezTo>
                  <a:cubicBezTo>
                    <a:pt x="8838889" y="963081"/>
                    <a:pt x="8677143" y="1087597"/>
                    <a:pt x="8487684" y="1087508"/>
                  </a:cubicBezTo>
                  <a:cubicBezTo>
                    <a:pt x="7669438" y="1104859"/>
                    <a:pt x="1826712" y="1210854"/>
                    <a:pt x="354060" y="1087508"/>
                  </a:cubicBezTo>
                  <a:cubicBezTo>
                    <a:pt x="160820" y="1077815"/>
                    <a:pt x="4193" y="934227"/>
                    <a:pt x="0" y="733448"/>
                  </a:cubicBezTo>
                  <a:cubicBezTo>
                    <a:pt x="27770" y="544077"/>
                    <a:pt x="31025" y="488081"/>
                    <a:pt x="0" y="35406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173784308">
                    <a:prstGeom prst="roundRect">
                      <a:avLst>
                        <a:gd name="adj" fmla="val 3255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Xô-crát tiết kiệm tiền nhằm mục đích gì?</a:t>
              </a:r>
            </a:p>
          </p:txBody>
        </p:sp>
        <p:pic>
          <p:nvPicPr>
            <p:cNvPr id="14" name="Picture 13" descr="A cartoon of a person with a question mark above his head&#10;&#10;Description automatically generated">
              <a:extLst>
                <a:ext uri="{FF2B5EF4-FFF2-40B4-BE49-F238E27FC236}">
                  <a16:creationId xmlns:a16="http://schemas.microsoft.com/office/drawing/2014/main" id="{32B5E6A6-D276-4968-AC49-4F8FB2E3F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8013" y="-161644"/>
              <a:ext cx="1410464" cy="1410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88837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294587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0DE44D-D924-B8DD-569B-CE0E5AF4B600}"/>
              </a:ext>
            </a:extLst>
          </p:cNvPr>
          <p:cNvSpPr/>
          <p:nvPr/>
        </p:nvSpPr>
        <p:spPr>
          <a:xfrm>
            <a:off x="634585" y="2376311"/>
            <a:ext cx="7240249" cy="3905767"/>
          </a:xfrm>
          <a:custGeom>
            <a:avLst/>
            <a:gdLst>
              <a:gd name="connsiteX0" fmla="*/ 0 w 7240249"/>
              <a:gd name="connsiteY0" fmla="*/ 454436 h 3905767"/>
              <a:gd name="connsiteX1" fmla="*/ 454436 w 7240249"/>
              <a:gd name="connsiteY1" fmla="*/ 0 h 3905767"/>
              <a:gd name="connsiteX2" fmla="*/ 6785813 w 7240249"/>
              <a:gd name="connsiteY2" fmla="*/ 0 h 3905767"/>
              <a:gd name="connsiteX3" fmla="*/ 7240249 w 7240249"/>
              <a:gd name="connsiteY3" fmla="*/ 454436 h 3905767"/>
              <a:gd name="connsiteX4" fmla="*/ 7240249 w 7240249"/>
              <a:gd name="connsiteY4" fmla="*/ 3451331 h 3905767"/>
              <a:gd name="connsiteX5" fmla="*/ 6785813 w 7240249"/>
              <a:gd name="connsiteY5" fmla="*/ 3905767 h 3905767"/>
              <a:gd name="connsiteX6" fmla="*/ 454436 w 7240249"/>
              <a:gd name="connsiteY6" fmla="*/ 3905767 h 3905767"/>
              <a:gd name="connsiteX7" fmla="*/ 0 w 7240249"/>
              <a:gd name="connsiteY7" fmla="*/ 3451331 h 3905767"/>
              <a:gd name="connsiteX8" fmla="*/ 0 w 7240249"/>
              <a:gd name="connsiteY8" fmla="*/ 454436 h 3905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0249" h="3905767" fill="none" extrusionOk="0">
                <a:moveTo>
                  <a:pt x="0" y="454436"/>
                </a:moveTo>
                <a:cubicBezTo>
                  <a:pt x="1770" y="251368"/>
                  <a:pt x="219600" y="27091"/>
                  <a:pt x="454436" y="0"/>
                </a:cubicBezTo>
                <a:cubicBezTo>
                  <a:pt x="1123969" y="72427"/>
                  <a:pt x="3840151" y="61419"/>
                  <a:pt x="6785813" y="0"/>
                </a:cubicBezTo>
                <a:cubicBezTo>
                  <a:pt x="7030008" y="-46695"/>
                  <a:pt x="7210268" y="194389"/>
                  <a:pt x="7240249" y="454436"/>
                </a:cubicBezTo>
                <a:cubicBezTo>
                  <a:pt x="7341125" y="1698475"/>
                  <a:pt x="7132936" y="2010552"/>
                  <a:pt x="7240249" y="3451331"/>
                </a:cubicBezTo>
                <a:cubicBezTo>
                  <a:pt x="7246345" y="3671369"/>
                  <a:pt x="7019417" y="3886290"/>
                  <a:pt x="6785813" y="3905767"/>
                </a:cubicBezTo>
                <a:cubicBezTo>
                  <a:pt x="4327015" y="3935594"/>
                  <a:pt x="2376668" y="3826461"/>
                  <a:pt x="454436" y="3905767"/>
                </a:cubicBezTo>
                <a:cubicBezTo>
                  <a:pt x="242749" y="3901325"/>
                  <a:pt x="-13454" y="3704969"/>
                  <a:pt x="0" y="3451331"/>
                </a:cubicBezTo>
                <a:cubicBezTo>
                  <a:pt x="50037" y="2070269"/>
                  <a:pt x="770" y="791733"/>
                  <a:pt x="0" y="454436"/>
                </a:cubicBezTo>
                <a:close/>
              </a:path>
              <a:path w="7240249" h="3905767" stroke="0" extrusionOk="0">
                <a:moveTo>
                  <a:pt x="0" y="454436"/>
                </a:moveTo>
                <a:cubicBezTo>
                  <a:pt x="48265" y="216614"/>
                  <a:pt x="224725" y="44310"/>
                  <a:pt x="454436" y="0"/>
                </a:cubicBezTo>
                <a:cubicBezTo>
                  <a:pt x="1363564" y="123000"/>
                  <a:pt x="5648269" y="-96860"/>
                  <a:pt x="6785813" y="0"/>
                </a:cubicBezTo>
                <a:cubicBezTo>
                  <a:pt x="7029385" y="-5645"/>
                  <a:pt x="7248065" y="187700"/>
                  <a:pt x="7240249" y="454436"/>
                </a:cubicBezTo>
                <a:cubicBezTo>
                  <a:pt x="7243422" y="1219835"/>
                  <a:pt x="7334516" y="2590537"/>
                  <a:pt x="7240249" y="3451331"/>
                </a:cubicBezTo>
                <a:cubicBezTo>
                  <a:pt x="7221894" y="3708959"/>
                  <a:pt x="6988740" y="3897903"/>
                  <a:pt x="6785813" y="3905767"/>
                </a:cubicBezTo>
                <a:cubicBezTo>
                  <a:pt x="4998942" y="3745060"/>
                  <a:pt x="2682504" y="3945434"/>
                  <a:pt x="454436" y="3905767"/>
                </a:cubicBezTo>
                <a:cubicBezTo>
                  <a:pt x="185641" y="3902168"/>
                  <a:pt x="-45596" y="3681653"/>
                  <a:pt x="0" y="3451331"/>
                </a:cubicBezTo>
                <a:cubicBezTo>
                  <a:pt x="32216" y="2307538"/>
                  <a:pt x="57206" y="945121"/>
                  <a:pt x="0" y="454436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FF660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63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4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 dụng tiền hợp lí sẽ giúp ta làm chủ cuộc sống, chủ động tiền bạc để thực hiện những dự định trong tương lai.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cartoon of a child with a stack of money&#10;&#10;Description automatically generated with low confidence">
            <a:extLst>
              <a:ext uri="{FF2B5EF4-FFF2-40B4-BE49-F238E27FC236}">
                <a16:creationId xmlns:a16="http://schemas.microsoft.com/office/drawing/2014/main" id="{3D4B4037-5837-5ADC-3A9F-506D1D139B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88" y="2599500"/>
            <a:ext cx="4136774" cy="40388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E04D825-1331-4D3B-84B8-0AF9073CA0C3}"/>
              </a:ext>
            </a:extLst>
          </p:cNvPr>
          <p:cNvGrpSpPr/>
          <p:nvPr/>
        </p:nvGrpSpPr>
        <p:grpSpPr>
          <a:xfrm>
            <a:off x="438727" y="94691"/>
            <a:ext cx="10893837" cy="1845762"/>
            <a:chOff x="-559369" y="-202291"/>
            <a:chExt cx="10893837" cy="184576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DD8C98E-0273-4642-935C-6FF6D8CF080A}"/>
                </a:ext>
              </a:extLst>
            </p:cNvPr>
            <p:cNvSpPr/>
            <p:nvPr/>
          </p:nvSpPr>
          <p:spPr>
            <a:xfrm>
              <a:off x="548369" y="350666"/>
              <a:ext cx="9786099" cy="1292805"/>
            </a:xfrm>
            <a:custGeom>
              <a:avLst/>
              <a:gdLst>
                <a:gd name="connsiteX0" fmla="*/ 0 w 9786099"/>
                <a:gd name="connsiteY0" fmla="*/ 420899 h 1292805"/>
                <a:gd name="connsiteX1" fmla="*/ 420899 w 9786099"/>
                <a:gd name="connsiteY1" fmla="*/ 0 h 1292805"/>
                <a:gd name="connsiteX2" fmla="*/ 9365200 w 9786099"/>
                <a:gd name="connsiteY2" fmla="*/ 0 h 1292805"/>
                <a:gd name="connsiteX3" fmla="*/ 9786099 w 9786099"/>
                <a:gd name="connsiteY3" fmla="*/ 420899 h 1292805"/>
                <a:gd name="connsiteX4" fmla="*/ 9786099 w 9786099"/>
                <a:gd name="connsiteY4" fmla="*/ 871906 h 1292805"/>
                <a:gd name="connsiteX5" fmla="*/ 9365200 w 9786099"/>
                <a:gd name="connsiteY5" fmla="*/ 1292805 h 1292805"/>
                <a:gd name="connsiteX6" fmla="*/ 420899 w 9786099"/>
                <a:gd name="connsiteY6" fmla="*/ 1292805 h 1292805"/>
                <a:gd name="connsiteX7" fmla="*/ 0 w 9786099"/>
                <a:gd name="connsiteY7" fmla="*/ 871906 h 1292805"/>
                <a:gd name="connsiteX8" fmla="*/ 0 w 9786099"/>
                <a:gd name="connsiteY8" fmla="*/ 420899 h 129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86099" h="1292805" fill="none" extrusionOk="0">
                  <a:moveTo>
                    <a:pt x="0" y="420899"/>
                  </a:moveTo>
                  <a:cubicBezTo>
                    <a:pt x="-844" y="216094"/>
                    <a:pt x="198636" y="-20564"/>
                    <a:pt x="420899" y="0"/>
                  </a:cubicBezTo>
                  <a:cubicBezTo>
                    <a:pt x="2044824" y="29483"/>
                    <a:pt x="7146030" y="4220"/>
                    <a:pt x="9365200" y="0"/>
                  </a:cubicBezTo>
                  <a:cubicBezTo>
                    <a:pt x="9608072" y="3924"/>
                    <a:pt x="9763089" y="218303"/>
                    <a:pt x="9786099" y="420899"/>
                  </a:cubicBezTo>
                  <a:cubicBezTo>
                    <a:pt x="9758320" y="484228"/>
                    <a:pt x="9791538" y="693454"/>
                    <a:pt x="9786099" y="871906"/>
                  </a:cubicBezTo>
                  <a:cubicBezTo>
                    <a:pt x="9816071" y="1120491"/>
                    <a:pt x="9621758" y="1314503"/>
                    <a:pt x="9365200" y="1292805"/>
                  </a:cubicBezTo>
                  <a:cubicBezTo>
                    <a:pt x="5319916" y="1326933"/>
                    <a:pt x="1653208" y="1170013"/>
                    <a:pt x="420899" y="1292805"/>
                  </a:cubicBezTo>
                  <a:cubicBezTo>
                    <a:pt x="167784" y="1333968"/>
                    <a:pt x="-15281" y="1129832"/>
                    <a:pt x="0" y="871906"/>
                  </a:cubicBezTo>
                  <a:cubicBezTo>
                    <a:pt x="-9859" y="656997"/>
                    <a:pt x="32882" y="533498"/>
                    <a:pt x="0" y="420899"/>
                  </a:cubicBezTo>
                  <a:close/>
                </a:path>
                <a:path w="9786099" h="1292805" stroke="0" extrusionOk="0">
                  <a:moveTo>
                    <a:pt x="0" y="420899"/>
                  </a:moveTo>
                  <a:cubicBezTo>
                    <a:pt x="-19033" y="220840"/>
                    <a:pt x="221667" y="17951"/>
                    <a:pt x="420899" y="0"/>
                  </a:cubicBezTo>
                  <a:cubicBezTo>
                    <a:pt x="4028879" y="-40312"/>
                    <a:pt x="6427059" y="-70188"/>
                    <a:pt x="9365200" y="0"/>
                  </a:cubicBezTo>
                  <a:cubicBezTo>
                    <a:pt x="9582847" y="-1393"/>
                    <a:pt x="9787844" y="185055"/>
                    <a:pt x="9786099" y="420899"/>
                  </a:cubicBezTo>
                  <a:cubicBezTo>
                    <a:pt x="9752336" y="609698"/>
                    <a:pt x="9805244" y="654176"/>
                    <a:pt x="9786099" y="871906"/>
                  </a:cubicBezTo>
                  <a:cubicBezTo>
                    <a:pt x="9785447" y="1112146"/>
                    <a:pt x="9576814" y="1293111"/>
                    <a:pt x="9365200" y="1292805"/>
                  </a:cubicBezTo>
                  <a:cubicBezTo>
                    <a:pt x="6008602" y="1310156"/>
                    <a:pt x="2813755" y="1416151"/>
                    <a:pt x="420899" y="1292805"/>
                  </a:cubicBezTo>
                  <a:cubicBezTo>
                    <a:pt x="195422" y="1263422"/>
                    <a:pt x="19129" y="1128252"/>
                    <a:pt x="0" y="871906"/>
                  </a:cubicBezTo>
                  <a:cubicBezTo>
                    <a:pt x="-36463" y="692287"/>
                    <a:pt x="-4941" y="467961"/>
                    <a:pt x="0" y="420899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173784308">
                    <a:prstGeom prst="roundRect">
                      <a:avLst>
                        <a:gd name="adj" fmla="val 3255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40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Theo em, vì sao chúng ta phải sử dụng tiền hợp lí?</a:t>
              </a:r>
            </a:p>
          </p:txBody>
        </p:sp>
        <p:pic>
          <p:nvPicPr>
            <p:cNvPr id="15" name="Picture 14" descr="A cartoon of a person with a question mark above his head&#10;&#10;Description automatically generated">
              <a:extLst>
                <a:ext uri="{FF2B5EF4-FFF2-40B4-BE49-F238E27FC236}">
                  <a16:creationId xmlns:a16="http://schemas.microsoft.com/office/drawing/2014/main" id="{1482ED70-CCA8-4BF2-A1CD-F866CD5F8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369" y="-202291"/>
              <a:ext cx="1261142" cy="1261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4186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294587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37CAF2-EF03-1D6F-6164-3A98B89E8808}"/>
              </a:ext>
            </a:extLst>
          </p:cNvPr>
          <p:cNvSpPr txBox="1"/>
          <p:nvPr/>
        </p:nvSpPr>
        <p:spPr>
          <a:xfrm>
            <a:off x="3322996" y="533400"/>
            <a:ext cx="66185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dirty="0">
                <a:ln w="28575">
                  <a:solidFill>
                    <a:srgbClr val="002060"/>
                  </a:solidFill>
                </a:ln>
                <a:solidFill>
                  <a:srgbClr val="FFCC99"/>
                </a:solidFill>
                <a:latin typeface="iCiel Pony" panose="02000000000000000000" pitchFamily="2" charset="0"/>
              </a:rPr>
              <a:t>CÙNG NHAU NHẬN XÉT</a:t>
            </a:r>
            <a:endParaRPr lang="en-US" sz="8800" dirty="0">
              <a:ln w="28575">
                <a:solidFill>
                  <a:srgbClr val="002060"/>
                </a:solidFill>
              </a:ln>
              <a:solidFill>
                <a:srgbClr val="FFCC99"/>
              </a:solidFill>
              <a:latin typeface="iCiel Pony" panose="02000000000000000000" pitchFamily="2" charset="0"/>
            </a:endParaRPr>
          </a:p>
        </p:txBody>
      </p:sp>
      <p:pic>
        <p:nvPicPr>
          <p:cNvPr id="4" name="Picture 3" descr="A cartoon of a child holding a pencil&#10;&#10;Description automatically generated with medium confidence">
            <a:extLst>
              <a:ext uri="{FF2B5EF4-FFF2-40B4-BE49-F238E27FC236}">
                <a16:creationId xmlns:a16="http://schemas.microsoft.com/office/drawing/2014/main" id="{D5D1002E-BF56-39F3-AE36-FAB6966AC9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627" y="841117"/>
            <a:ext cx="2553725" cy="2185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16FA-0CFB-6E8E-EB15-5183784A7DA8}"/>
              </a:ext>
            </a:extLst>
          </p:cNvPr>
          <p:cNvSpPr txBox="1"/>
          <p:nvPr/>
        </p:nvSpPr>
        <p:spPr>
          <a:xfrm>
            <a:off x="504752" y="3572979"/>
            <a:ext cx="22257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Phobia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Tiêu chí đánh giá thi đua</a:t>
            </a:r>
            <a:endParaRPr 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Phobia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A2F696-4BBB-6A87-8304-ED85081D4708}"/>
              </a:ext>
            </a:extLst>
          </p:cNvPr>
          <p:cNvSpPr/>
          <p:nvPr/>
        </p:nvSpPr>
        <p:spPr>
          <a:xfrm>
            <a:off x="3527352" y="3390815"/>
            <a:ext cx="6195085" cy="1107523"/>
          </a:xfrm>
          <a:custGeom>
            <a:avLst/>
            <a:gdLst>
              <a:gd name="connsiteX0" fmla="*/ 0 w 6195085"/>
              <a:gd name="connsiteY0" fmla="*/ 184591 h 1107523"/>
              <a:gd name="connsiteX1" fmla="*/ 184591 w 6195085"/>
              <a:gd name="connsiteY1" fmla="*/ 0 h 1107523"/>
              <a:gd name="connsiteX2" fmla="*/ 6010494 w 6195085"/>
              <a:gd name="connsiteY2" fmla="*/ 0 h 1107523"/>
              <a:gd name="connsiteX3" fmla="*/ 6195085 w 6195085"/>
              <a:gd name="connsiteY3" fmla="*/ 184591 h 1107523"/>
              <a:gd name="connsiteX4" fmla="*/ 6195085 w 6195085"/>
              <a:gd name="connsiteY4" fmla="*/ 922932 h 1107523"/>
              <a:gd name="connsiteX5" fmla="*/ 6010494 w 6195085"/>
              <a:gd name="connsiteY5" fmla="*/ 1107523 h 1107523"/>
              <a:gd name="connsiteX6" fmla="*/ 184591 w 6195085"/>
              <a:gd name="connsiteY6" fmla="*/ 1107523 h 1107523"/>
              <a:gd name="connsiteX7" fmla="*/ 0 w 6195085"/>
              <a:gd name="connsiteY7" fmla="*/ 922932 h 1107523"/>
              <a:gd name="connsiteX8" fmla="*/ 0 w 6195085"/>
              <a:gd name="connsiteY8" fmla="*/ 184591 h 110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95085" h="1107523" fill="none" extrusionOk="0">
                <a:moveTo>
                  <a:pt x="0" y="184591"/>
                </a:moveTo>
                <a:cubicBezTo>
                  <a:pt x="17966" y="82837"/>
                  <a:pt x="82014" y="-1961"/>
                  <a:pt x="184591" y="0"/>
                </a:cubicBezTo>
                <a:cubicBezTo>
                  <a:pt x="2065068" y="37748"/>
                  <a:pt x="4277363" y="152533"/>
                  <a:pt x="6010494" y="0"/>
                </a:cubicBezTo>
                <a:cubicBezTo>
                  <a:pt x="6108224" y="12707"/>
                  <a:pt x="6184125" y="87131"/>
                  <a:pt x="6195085" y="184591"/>
                </a:cubicBezTo>
                <a:cubicBezTo>
                  <a:pt x="6130773" y="414922"/>
                  <a:pt x="6145397" y="771910"/>
                  <a:pt x="6195085" y="922932"/>
                </a:cubicBezTo>
                <a:cubicBezTo>
                  <a:pt x="6206939" y="1033485"/>
                  <a:pt x="6116160" y="1113639"/>
                  <a:pt x="6010494" y="1107523"/>
                </a:cubicBezTo>
                <a:cubicBezTo>
                  <a:pt x="3620082" y="1168756"/>
                  <a:pt x="1562841" y="992791"/>
                  <a:pt x="184591" y="1107523"/>
                </a:cubicBezTo>
                <a:cubicBezTo>
                  <a:pt x="95588" y="1117865"/>
                  <a:pt x="1285" y="1020832"/>
                  <a:pt x="0" y="922932"/>
                </a:cubicBezTo>
                <a:cubicBezTo>
                  <a:pt x="20649" y="559649"/>
                  <a:pt x="-21852" y="375511"/>
                  <a:pt x="0" y="184591"/>
                </a:cubicBezTo>
                <a:close/>
              </a:path>
              <a:path w="6195085" h="1107523" stroke="0" extrusionOk="0">
                <a:moveTo>
                  <a:pt x="0" y="184591"/>
                </a:moveTo>
                <a:cubicBezTo>
                  <a:pt x="-9407" y="73978"/>
                  <a:pt x="89707" y="-2240"/>
                  <a:pt x="184591" y="0"/>
                </a:cubicBezTo>
                <a:cubicBezTo>
                  <a:pt x="1143778" y="-27045"/>
                  <a:pt x="3899958" y="6746"/>
                  <a:pt x="6010494" y="0"/>
                </a:cubicBezTo>
                <a:cubicBezTo>
                  <a:pt x="6111291" y="-1716"/>
                  <a:pt x="6185780" y="90644"/>
                  <a:pt x="6195085" y="184591"/>
                </a:cubicBezTo>
                <a:cubicBezTo>
                  <a:pt x="6167911" y="352068"/>
                  <a:pt x="6175500" y="612412"/>
                  <a:pt x="6195085" y="922932"/>
                </a:cubicBezTo>
                <a:cubicBezTo>
                  <a:pt x="6194987" y="1027685"/>
                  <a:pt x="6106342" y="1108943"/>
                  <a:pt x="6010494" y="1107523"/>
                </a:cubicBezTo>
                <a:cubicBezTo>
                  <a:pt x="3503935" y="1131356"/>
                  <a:pt x="1863604" y="1073907"/>
                  <a:pt x="184591" y="1107523"/>
                </a:cubicBezTo>
                <a:cubicBezTo>
                  <a:pt x="82514" y="1110837"/>
                  <a:pt x="8831" y="1024310"/>
                  <a:pt x="0" y="922932"/>
                </a:cubicBezTo>
                <a:cubicBezTo>
                  <a:pt x="-25549" y="690172"/>
                  <a:pt x="-57045" y="499535"/>
                  <a:pt x="0" y="184591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77932353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 có nhiều ý kiến nhất.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A033F7-BACD-6E7A-B8F4-95BFC8D07FBE}"/>
              </a:ext>
            </a:extLst>
          </p:cNvPr>
          <p:cNvSpPr/>
          <p:nvPr/>
        </p:nvSpPr>
        <p:spPr>
          <a:xfrm>
            <a:off x="3527351" y="4905046"/>
            <a:ext cx="6195085" cy="1107523"/>
          </a:xfrm>
          <a:custGeom>
            <a:avLst/>
            <a:gdLst>
              <a:gd name="connsiteX0" fmla="*/ 0 w 6195085"/>
              <a:gd name="connsiteY0" fmla="*/ 184591 h 1107523"/>
              <a:gd name="connsiteX1" fmla="*/ 184591 w 6195085"/>
              <a:gd name="connsiteY1" fmla="*/ 0 h 1107523"/>
              <a:gd name="connsiteX2" fmla="*/ 6010494 w 6195085"/>
              <a:gd name="connsiteY2" fmla="*/ 0 h 1107523"/>
              <a:gd name="connsiteX3" fmla="*/ 6195085 w 6195085"/>
              <a:gd name="connsiteY3" fmla="*/ 184591 h 1107523"/>
              <a:gd name="connsiteX4" fmla="*/ 6195085 w 6195085"/>
              <a:gd name="connsiteY4" fmla="*/ 922932 h 1107523"/>
              <a:gd name="connsiteX5" fmla="*/ 6010494 w 6195085"/>
              <a:gd name="connsiteY5" fmla="*/ 1107523 h 1107523"/>
              <a:gd name="connsiteX6" fmla="*/ 184591 w 6195085"/>
              <a:gd name="connsiteY6" fmla="*/ 1107523 h 1107523"/>
              <a:gd name="connsiteX7" fmla="*/ 0 w 6195085"/>
              <a:gd name="connsiteY7" fmla="*/ 922932 h 1107523"/>
              <a:gd name="connsiteX8" fmla="*/ 0 w 6195085"/>
              <a:gd name="connsiteY8" fmla="*/ 184591 h 110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95085" h="1107523" fill="none" extrusionOk="0">
                <a:moveTo>
                  <a:pt x="0" y="184591"/>
                </a:moveTo>
                <a:cubicBezTo>
                  <a:pt x="17966" y="82837"/>
                  <a:pt x="82014" y="-1961"/>
                  <a:pt x="184591" y="0"/>
                </a:cubicBezTo>
                <a:cubicBezTo>
                  <a:pt x="2065068" y="37748"/>
                  <a:pt x="4277363" y="152533"/>
                  <a:pt x="6010494" y="0"/>
                </a:cubicBezTo>
                <a:cubicBezTo>
                  <a:pt x="6108224" y="12707"/>
                  <a:pt x="6184125" y="87131"/>
                  <a:pt x="6195085" y="184591"/>
                </a:cubicBezTo>
                <a:cubicBezTo>
                  <a:pt x="6130773" y="414922"/>
                  <a:pt x="6145397" y="771910"/>
                  <a:pt x="6195085" y="922932"/>
                </a:cubicBezTo>
                <a:cubicBezTo>
                  <a:pt x="6206939" y="1033485"/>
                  <a:pt x="6116160" y="1113639"/>
                  <a:pt x="6010494" y="1107523"/>
                </a:cubicBezTo>
                <a:cubicBezTo>
                  <a:pt x="3620082" y="1168756"/>
                  <a:pt x="1562841" y="992791"/>
                  <a:pt x="184591" y="1107523"/>
                </a:cubicBezTo>
                <a:cubicBezTo>
                  <a:pt x="95588" y="1117865"/>
                  <a:pt x="1285" y="1020832"/>
                  <a:pt x="0" y="922932"/>
                </a:cubicBezTo>
                <a:cubicBezTo>
                  <a:pt x="20649" y="559649"/>
                  <a:pt x="-21852" y="375511"/>
                  <a:pt x="0" y="184591"/>
                </a:cubicBezTo>
                <a:close/>
              </a:path>
              <a:path w="6195085" h="1107523" stroke="0" extrusionOk="0">
                <a:moveTo>
                  <a:pt x="0" y="184591"/>
                </a:moveTo>
                <a:cubicBezTo>
                  <a:pt x="-9407" y="73978"/>
                  <a:pt x="89707" y="-2240"/>
                  <a:pt x="184591" y="0"/>
                </a:cubicBezTo>
                <a:cubicBezTo>
                  <a:pt x="1143778" y="-27045"/>
                  <a:pt x="3899958" y="6746"/>
                  <a:pt x="6010494" y="0"/>
                </a:cubicBezTo>
                <a:cubicBezTo>
                  <a:pt x="6111291" y="-1716"/>
                  <a:pt x="6185780" y="90644"/>
                  <a:pt x="6195085" y="184591"/>
                </a:cubicBezTo>
                <a:cubicBezTo>
                  <a:pt x="6167911" y="352068"/>
                  <a:pt x="6175500" y="612412"/>
                  <a:pt x="6195085" y="922932"/>
                </a:cubicBezTo>
                <a:cubicBezTo>
                  <a:pt x="6194987" y="1027685"/>
                  <a:pt x="6106342" y="1108943"/>
                  <a:pt x="6010494" y="1107523"/>
                </a:cubicBezTo>
                <a:cubicBezTo>
                  <a:pt x="3503935" y="1131356"/>
                  <a:pt x="1863604" y="1073907"/>
                  <a:pt x="184591" y="1107523"/>
                </a:cubicBezTo>
                <a:cubicBezTo>
                  <a:pt x="82514" y="1110837"/>
                  <a:pt x="8831" y="1024310"/>
                  <a:pt x="0" y="922932"/>
                </a:cubicBezTo>
                <a:cubicBezTo>
                  <a:pt x="-25549" y="690172"/>
                  <a:pt x="-57045" y="499535"/>
                  <a:pt x="0" y="184591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77932353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 trình bày hay nhất.</a:t>
            </a:r>
          </a:p>
        </p:txBody>
      </p:sp>
    </p:spTree>
    <p:extLst>
      <p:ext uri="{BB962C8B-B14F-4D97-AF65-F5344CB8AC3E}">
        <p14:creationId xmlns:p14="http://schemas.microsoft.com/office/powerpoint/2010/main" val="1619988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D64E85-9FA9-30F5-79F3-0D71497C9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7" r="59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43EDC6B-061E-044A-7054-5B9A7888BDD1}"/>
              </a:ext>
            </a:extLst>
          </p:cNvPr>
          <p:cNvGrpSpPr/>
          <p:nvPr/>
        </p:nvGrpSpPr>
        <p:grpSpPr>
          <a:xfrm>
            <a:off x="3721906" y="643642"/>
            <a:ext cx="4438706" cy="5133863"/>
            <a:chOff x="3806779" y="314713"/>
            <a:chExt cx="4438706" cy="51338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1B86D74-3359-6800-2B65-397AC8E354BB}"/>
                </a:ext>
              </a:extLst>
            </p:cNvPr>
            <p:cNvGrpSpPr/>
            <p:nvPr/>
          </p:nvGrpSpPr>
          <p:grpSpPr>
            <a:xfrm>
              <a:off x="3806779" y="314713"/>
              <a:ext cx="4010120" cy="4542954"/>
              <a:chOff x="3806779" y="314713"/>
              <a:chExt cx="4010120" cy="4542954"/>
            </a:xfrm>
          </p:grpSpPr>
          <p:sp>
            <p:nvSpPr>
              <p:cNvPr id="6" name="Flowchart: Alternate Process 5">
                <a:extLst>
                  <a:ext uri="{FF2B5EF4-FFF2-40B4-BE49-F238E27FC236}">
                    <a16:creationId xmlns:a16="http://schemas.microsoft.com/office/drawing/2014/main" id="{9B35AFFE-9C47-C1AE-21EF-F9820D085FD9}"/>
                  </a:ext>
                </a:extLst>
              </p:cNvPr>
              <p:cNvSpPr/>
              <p:nvPr/>
            </p:nvSpPr>
            <p:spPr>
              <a:xfrm>
                <a:off x="3917858" y="372845"/>
                <a:ext cx="3787962" cy="4484822"/>
              </a:xfrm>
              <a:custGeom>
                <a:avLst/>
                <a:gdLst>
                  <a:gd name="connsiteX0" fmla="*/ 0 w 3787962"/>
                  <a:gd name="connsiteY0" fmla="*/ 631327 h 4484822"/>
                  <a:gd name="connsiteX1" fmla="*/ 631327 w 3787962"/>
                  <a:gd name="connsiteY1" fmla="*/ 0 h 4484822"/>
                  <a:gd name="connsiteX2" fmla="*/ 3156635 w 3787962"/>
                  <a:gd name="connsiteY2" fmla="*/ 0 h 4484822"/>
                  <a:gd name="connsiteX3" fmla="*/ 3787962 w 3787962"/>
                  <a:gd name="connsiteY3" fmla="*/ 631327 h 4484822"/>
                  <a:gd name="connsiteX4" fmla="*/ 3787962 w 3787962"/>
                  <a:gd name="connsiteY4" fmla="*/ 3853495 h 4484822"/>
                  <a:gd name="connsiteX5" fmla="*/ 3156635 w 3787962"/>
                  <a:gd name="connsiteY5" fmla="*/ 4484822 h 4484822"/>
                  <a:gd name="connsiteX6" fmla="*/ 631327 w 3787962"/>
                  <a:gd name="connsiteY6" fmla="*/ 4484822 h 4484822"/>
                  <a:gd name="connsiteX7" fmla="*/ 0 w 3787962"/>
                  <a:gd name="connsiteY7" fmla="*/ 3853495 h 4484822"/>
                  <a:gd name="connsiteX8" fmla="*/ 0 w 3787962"/>
                  <a:gd name="connsiteY8" fmla="*/ 631327 h 4484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7962" h="4484822" fill="none" extrusionOk="0">
                    <a:moveTo>
                      <a:pt x="0" y="631327"/>
                    </a:moveTo>
                    <a:cubicBezTo>
                      <a:pt x="2309" y="345143"/>
                      <a:pt x="297265" y="24520"/>
                      <a:pt x="631327" y="0"/>
                    </a:cubicBezTo>
                    <a:cubicBezTo>
                      <a:pt x="1624488" y="72427"/>
                      <a:pt x="2079779" y="61419"/>
                      <a:pt x="3156635" y="0"/>
                    </a:cubicBezTo>
                    <a:cubicBezTo>
                      <a:pt x="3499261" y="-41616"/>
                      <a:pt x="3782900" y="281124"/>
                      <a:pt x="3787962" y="631327"/>
                    </a:cubicBezTo>
                    <a:cubicBezTo>
                      <a:pt x="3888838" y="1871070"/>
                      <a:pt x="3680649" y="2695096"/>
                      <a:pt x="3787962" y="3853495"/>
                    </a:cubicBezTo>
                    <a:cubicBezTo>
                      <a:pt x="3794579" y="4168582"/>
                      <a:pt x="3458893" y="4432791"/>
                      <a:pt x="3156635" y="4484822"/>
                    </a:cubicBezTo>
                    <a:cubicBezTo>
                      <a:pt x="2662014" y="4514649"/>
                      <a:pt x="1789089" y="4405516"/>
                      <a:pt x="631327" y="4484822"/>
                    </a:cubicBezTo>
                    <a:cubicBezTo>
                      <a:pt x="290137" y="4483976"/>
                      <a:pt x="-29062" y="4207914"/>
                      <a:pt x="0" y="3853495"/>
                    </a:cubicBezTo>
                    <a:cubicBezTo>
                      <a:pt x="50037" y="2713584"/>
                      <a:pt x="770" y="1171961"/>
                      <a:pt x="0" y="631327"/>
                    </a:cubicBezTo>
                    <a:close/>
                  </a:path>
                  <a:path w="3787962" h="4484822" stroke="0" extrusionOk="0">
                    <a:moveTo>
                      <a:pt x="0" y="631327"/>
                    </a:moveTo>
                    <a:cubicBezTo>
                      <a:pt x="4706" y="283938"/>
                      <a:pt x="288097" y="11338"/>
                      <a:pt x="631327" y="0"/>
                    </a:cubicBezTo>
                    <a:cubicBezTo>
                      <a:pt x="1261226" y="123000"/>
                      <a:pt x="2543067" y="-96860"/>
                      <a:pt x="3156635" y="0"/>
                    </a:cubicBezTo>
                    <a:cubicBezTo>
                      <a:pt x="3474395" y="-23559"/>
                      <a:pt x="3800061" y="258263"/>
                      <a:pt x="3787962" y="631327"/>
                    </a:cubicBezTo>
                    <a:cubicBezTo>
                      <a:pt x="3791135" y="1821769"/>
                      <a:pt x="3882229" y="3204220"/>
                      <a:pt x="3787962" y="3853495"/>
                    </a:cubicBezTo>
                    <a:cubicBezTo>
                      <a:pt x="3759629" y="4212432"/>
                      <a:pt x="3462662" y="4477843"/>
                      <a:pt x="3156635" y="4484822"/>
                    </a:cubicBezTo>
                    <a:cubicBezTo>
                      <a:pt x="2664381" y="4324115"/>
                      <a:pt x="1265908" y="4524489"/>
                      <a:pt x="631327" y="4484822"/>
                    </a:cubicBezTo>
                    <a:cubicBezTo>
                      <a:pt x="267523" y="4481766"/>
                      <a:pt x="-23578" y="4191485"/>
                      <a:pt x="0" y="3853495"/>
                    </a:cubicBezTo>
                    <a:cubicBezTo>
                      <a:pt x="32216" y="2244719"/>
                      <a:pt x="57206" y="2169804"/>
                      <a:pt x="0" y="631327"/>
                    </a:cubicBezTo>
                    <a:close/>
                  </a:path>
                </a:pathLst>
              </a:custGeom>
              <a:ln w="5715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852854689">
                      <a:prstGeom prst="flowChartAlternateProcess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827078-7460-60DA-117D-BD8F8B5E2950}"/>
                  </a:ext>
                </a:extLst>
              </p:cNvPr>
              <p:cNvSpPr txBox="1"/>
              <p:nvPr/>
            </p:nvSpPr>
            <p:spPr>
              <a:xfrm>
                <a:off x="3806779" y="314713"/>
                <a:ext cx="4010120" cy="4186595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0" normalizeH="0" baseline="0" noProof="0">
                    <a:ln w="19050">
                      <a:solidFill>
                        <a:srgbClr val="C0000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glow rad="76200"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CỦNG CỐ</a:t>
                </a:r>
                <a:endParaRPr kumimoji="0" lang="en-US" sz="9600" b="0" i="0" u="none" strike="noStrike" kern="1200" cap="none" spc="0" normalizeH="0" baseline="0" noProof="0" dirty="0">
                  <a:ln w="19050">
                    <a:solidFill>
                      <a:srgbClr val="C00000"/>
                    </a:solidFill>
                    <a:prstDash val="solid"/>
                  </a:ln>
                  <a:solidFill>
                    <a:srgbClr val="FF9999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9" name="Hình ảnh 1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817CFA7E-BBFF-0D2C-0EE2-8BA3E8FF6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405" y="3764496"/>
              <a:ext cx="1684080" cy="1684080"/>
            </a:xfrm>
            <a:prstGeom prst="rect">
              <a:avLst/>
            </a:prstGeom>
          </p:spPr>
        </p:pic>
      </p:grpSp>
      <p:pic>
        <p:nvPicPr>
          <p:cNvPr id="11" name="Hình ảnh 18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D9FB8B15-E6D7-42FB-3441-A6CAA2CA394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877" y="-8573"/>
            <a:ext cx="1684081" cy="1684081"/>
          </a:xfrm>
          <a:prstGeom prst="rect">
            <a:avLst/>
          </a:prstGeom>
        </p:spPr>
      </p:pic>
      <p:pic>
        <p:nvPicPr>
          <p:cNvPr id="7" name="Picture 6" descr="A cartoon of a child holding a pencil&#10;&#10;Description automatically generated with medium confidence">
            <a:extLst>
              <a:ext uri="{FF2B5EF4-FFF2-40B4-BE49-F238E27FC236}">
                <a16:creationId xmlns:a16="http://schemas.microsoft.com/office/drawing/2014/main" id="{1D72D93F-8591-B1FD-16A9-4F3567E7579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1054" y="3429000"/>
            <a:ext cx="4058393" cy="3472942"/>
          </a:xfrm>
          <a:prstGeom prst="rect">
            <a:avLst/>
          </a:prstGeom>
        </p:spPr>
      </p:pic>
      <p:pic>
        <p:nvPicPr>
          <p:cNvPr id="5" name="Picture 4" descr="A cartoon of a child holding a book and a stick&#10;&#10;Description automatically generated with medium confidence">
            <a:extLst>
              <a:ext uri="{FF2B5EF4-FFF2-40B4-BE49-F238E27FC236}">
                <a16:creationId xmlns:a16="http://schemas.microsoft.com/office/drawing/2014/main" id="{E6DCBF34-1698-75DA-B01E-E4CE5C693A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71" y="3184301"/>
            <a:ext cx="3437861" cy="347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357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294587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C5ADA9-F0F4-D17F-8320-1CC464456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671882" y="1736519"/>
            <a:ext cx="3936925" cy="503351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0DE44D-D924-B8DD-569B-CE0E5AF4B600}"/>
              </a:ext>
            </a:extLst>
          </p:cNvPr>
          <p:cNvSpPr/>
          <p:nvPr/>
        </p:nvSpPr>
        <p:spPr>
          <a:xfrm>
            <a:off x="4465636" y="1862146"/>
            <a:ext cx="6082391" cy="1011000"/>
          </a:xfrm>
          <a:custGeom>
            <a:avLst/>
            <a:gdLst>
              <a:gd name="connsiteX0" fmla="*/ 0 w 6082391"/>
              <a:gd name="connsiteY0" fmla="*/ 117630 h 1011000"/>
              <a:gd name="connsiteX1" fmla="*/ 117630 w 6082391"/>
              <a:gd name="connsiteY1" fmla="*/ 0 h 1011000"/>
              <a:gd name="connsiteX2" fmla="*/ 5964761 w 6082391"/>
              <a:gd name="connsiteY2" fmla="*/ 0 h 1011000"/>
              <a:gd name="connsiteX3" fmla="*/ 6082391 w 6082391"/>
              <a:gd name="connsiteY3" fmla="*/ 117630 h 1011000"/>
              <a:gd name="connsiteX4" fmla="*/ 6082391 w 6082391"/>
              <a:gd name="connsiteY4" fmla="*/ 893370 h 1011000"/>
              <a:gd name="connsiteX5" fmla="*/ 5964761 w 6082391"/>
              <a:gd name="connsiteY5" fmla="*/ 1011000 h 1011000"/>
              <a:gd name="connsiteX6" fmla="*/ 117630 w 6082391"/>
              <a:gd name="connsiteY6" fmla="*/ 1011000 h 1011000"/>
              <a:gd name="connsiteX7" fmla="*/ 0 w 6082391"/>
              <a:gd name="connsiteY7" fmla="*/ 893370 h 1011000"/>
              <a:gd name="connsiteX8" fmla="*/ 0 w 6082391"/>
              <a:gd name="connsiteY8" fmla="*/ 117630 h 101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2391" h="1011000" fill="none" extrusionOk="0">
                <a:moveTo>
                  <a:pt x="0" y="117630"/>
                </a:moveTo>
                <a:cubicBezTo>
                  <a:pt x="93" y="55174"/>
                  <a:pt x="58346" y="9534"/>
                  <a:pt x="117630" y="0"/>
                </a:cubicBezTo>
                <a:cubicBezTo>
                  <a:pt x="2681277" y="72427"/>
                  <a:pt x="4653802" y="61419"/>
                  <a:pt x="5964761" y="0"/>
                </a:cubicBezTo>
                <a:cubicBezTo>
                  <a:pt x="6029383" y="-2364"/>
                  <a:pt x="6072121" y="49559"/>
                  <a:pt x="6082391" y="117630"/>
                </a:cubicBezTo>
                <a:cubicBezTo>
                  <a:pt x="6021432" y="451493"/>
                  <a:pt x="6050516" y="558881"/>
                  <a:pt x="6082391" y="893370"/>
                </a:cubicBezTo>
                <a:cubicBezTo>
                  <a:pt x="6082657" y="956988"/>
                  <a:pt x="6024061" y="1004650"/>
                  <a:pt x="5964761" y="1011000"/>
                </a:cubicBezTo>
                <a:cubicBezTo>
                  <a:pt x="5198710" y="1040827"/>
                  <a:pt x="832611" y="931694"/>
                  <a:pt x="117630" y="1011000"/>
                </a:cubicBezTo>
                <a:cubicBezTo>
                  <a:pt x="54541" y="1010788"/>
                  <a:pt x="-1362" y="958604"/>
                  <a:pt x="0" y="893370"/>
                </a:cubicBezTo>
                <a:cubicBezTo>
                  <a:pt x="55826" y="556293"/>
                  <a:pt x="-57133" y="501364"/>
                  <a:pt x="0" y="117630"/>
                </a:cubicBezTo>
                <a:close/>
              </a:path>
              <a:path w="6082391" h="1011000" stroke="0" extrusionOk="0">
                <a:moveTo>
                  <a:pt x="0" y="117630"/>
                </a:moveTo>
                <a:cubicBezTo>
                  <a:pt x="11630" y="55835"/>
                  <a:pt x="55619" y="6154"/>
                  <a:pt x="117630" y="0"/>
                </a:cubicBezTo>
                <a:cubicBezTo>
                  <a:pt x="1351257" y="123000"/>
                  <a:pt x="3448409" y="-96860"/>
                  <a:pt x="5964761" y="0"/>
                </a:cubicBezTo>
                <a:cubicBezTo>
                  <a:pt x="6027770" y="-1491"/>
                  <a:pt x="6087193" y="42984"/>
                  <a:pt x="6082391" y="117630"/>
                </a:cubicBezTo>
                <a:cubicBezTo>
                  <a:pt x="6147900" y="435596"/>
                  <a:pt x="6044887" y="539766"/>
                  <a:pt x="6082391" y="893370"/>
                </a:cubicBezTo>
                <a:cubicBezTo>
                  <a:pt x="6070975" y="962471"/>
                  <a:pt x="6021055" y="1009581"/>
                  <a:pt x="5964761" y="1011000"/>
                </a:cubicBezTo>
                <a:cubicBezTo>
                  <a:pt x="4024870" y="850293"/>
                  <a:pt x="1551425" y="1050667"/>
                  <a:pt x="117630" y="1011000"/>
                </a:cubicBezTo>
                <a:cubicBezTo>
                  <a:pt x="41338" y="1008712"/>
                  <a:pt x="-4967" y="956085"/>
                  <a:pt x="0" y="893370"/>
                </a:cubicBezTo>
                <a:cubicBezTo>
                  <a:pt x="2418" y="653103"/>
                  <a:pt x="22418" y="409496"/>
                  <a:pt x="0" y="117630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FF660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63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 chép chi tiêu hằng ngày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FA8A1E-9C56-A258-8565-10AC2642B46B}"/>
              </a:ext>
            </a:extLst>
          </p:cNvPr>
          <p:cNvGrpSpPr/>
          <p:nvPr/>
        </p:nvGrpSpPr>
        <p:grpSpPr>
          <a:xfrm>
            <a:off x="1154759" y="542679"/>
            <a:ext cx="9668139" cy="1215257"/>
            <a:chOff x="1154759" y="542679"/>
            <a:chExt cx="9668139" cy="1215257"/>
          </a:xfrm>
        </p:grpSpPr>
        <p:sp>
          <p:nvSpPr>
            <p:cNvPr id="10" name="椭圆 31">
              <a:extLst>
                <a:ext uri="{FF2B5EF4-FFF2-40B4-BE49-F238E27FC236}">
                  <a16:creationId xmlns:a16="http://schemas.microsoft.com/office/drawing/2014/main" id="{65E3ECC7-D788-0BC3-14EA-113E70994A98}"/>
                </a:ext>
              </a:extLst>
            </p:cNvPr>
            <p:cNvSpPr/>
            <p:nvPr/>
          </p:nvSpPr>
          <p:spPr>
            <a:xfrm rot="10800000" flipH="1">
              <a:off x="1573762" y="542679"/>
              <a:ext cx="9249136" cy="92289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accent6">
                <a:lumMod val="20000"/>
                <a:lumOff val="80000"/>
                <a:alpha val="83000"/>
              </a:scheme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68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Hộp Văn bản 9">
              <a:extLst>
                <a:ext uri="{FF2B5EF4-FFF2-40B4-BE49-F238E27FC236}">
                  <a16:creationId xmlns:a16="http://schemas.microsoft.com/office/drawing/2014/main" id="{4249A2F0-73A6-71DF-176A-AA290878232A}"/>
                </a:ext>
              </a:extLst>
            </p:cNvPr>
            <p:cNvSpPr txBox="1"/>
            <p:nvPr/>
          </p:nvSpPr>
          <p:spPr>
            <a:xfrm>
              <a:off x="1763291" y="626339"/>
              <a:ext cx="892490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 số biểu hiện của sử dụng tiền hợp lí:</a:t>
              </a:r>
              <a:endPara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Hình ảnh 29">
              <a:extLst>
                <a:ext uri="{FF2B5EF4-FFF2-40B4-BE49-F238E27FC236}">
                  <a16:creationId xmlns:a16="http://schemas.microsoft.com/office/drawing/2014/main" id="{99BB52AD-0017-EB57-3A5C-5943A539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59" y="921372"/>
              <a:ext cx="1018720" cy="836564"/>
            </a:xfrm>
            <a:prstGeom prst="rect">
              <a:avLst/>
            </a:prstGeom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EB83BE-E665-4128-856A-8E192E939128}"/>
              </a:ext>
            </a:extLst>
          </p:cNvPr>
          <p:cNvSpPr/>
          <p:nvPr/>
        </p:nvSpPr>
        <p:spPr>
          <a:xfrm>
            <a:off x="3445435" y="3169342"/>
            <a:ext cx="3361036" cy="2042410"/>
          </a:xfrm>
          <a:custGeom>
            <a:avLst/>
            <a:gdLst>
              <a:gd name="connsiteX0" fmla="*/ 0 w 3361036"/>
              <a:gd name="connsiteY0" fmla="*/ 237634 h 2042410"/>
              <a:gd name="connsiteX1" fmla="*/ 237634 w 3361036"/>
              <a:gd name="connsiteY1" fmla="*/ 0 h 2042410"/>
              <a:gd name="connsiteX2" fmla="*/ 3123402 w 3361036"/>
              <a:gd name="connsiteY2" fmla="*/ 0 h 2042410"/>
              <a:gd name="connsiteX3" fmla="*/ 3361036 w 3361036"/>
              <a:gd name="connsiteY3" fmla="*/ 237634 h 2042410"/>
              <a:gd name="connsiteX4" fmla="*/ 3361036 w 3361036"/>
              <a:gd name="connsiteY4" fmla="*/ 1804776 h 2042410"/>
              <a:gd name="connsiteX5" fmla="*/ 3123402 w 3361036"/>
              <a:gd name="connsiteY5" fmla="*/ 2042410 h 2042410"/>
              <a:gd name="connsiteX6" fmla="*/ 237634 w 3361036"/>
              <a:gd name="connsiteY6" fmla="*/ 2042410 h 2042410"/>
              <a:gd name="connsiteX7" fmla="*/ 0 w 3361036"/>
              <a:gd name="connsiteY7" fmla="*/ 1804776 h 2042410"/>
              <a:gd name="connsiteX8" fmla="*/ 0 w 3361036"/>
              <a:gd name="connsiteY8" fmla="*/ 237634 h 20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1036" h="2042410" fill="none" extrusionOk="0">
                <a:moveTo>
                  <a:pt x="0" y="237634"/>
                </a:moveTo>
                <a:cubicBezTo>
                  <a:pt x="834" y="128977"/>
                  <a:pt x="110723" y="7269"/>
                  <a:pt x="237634" y="0"/>
                </a:cubicBezTo>
                <a:cubicBezTo>
                  <a:pt x="1021956" y="72427"/>
                  <a:pt x="1741007" y="61419"/>
                  <a:pt x="3123402" y="0"/>
                </a:cubicBezTo>
                <a:cubicBezTo>
                  <a:pt x="3254138" y="-3482"/>
                  <a:pt x="3338280" y="99509"/>
                  <a:pt x="3361036" y="237634"/>
                </a:cubicBezTo>
                <a:cubicBezTo>
                  <a:pt x="3343324" y="724160"/>
                  <a:pt x="3240215" y="1498535"/>
                  <a:pt x="3361036" y="1804776"/>
                </a:cubicBezTo>
                <a:cubicBezTo>
                  <a:pt x="3361589" y="1933212"/>
                  <a:pt x="3252718" y="2040251"/>
                  <a:pt x="3123402" y="2042410"/>
                </a:cubicBezTo>
                <a:cubicBezTo>
                  <a:pt x="2337216" y="2072237"/>
                  <a:pt x="1344477" y="1963104"/>
                  <a:pt x="237634" y="2042410"/>
                </a:cubicBezTo>
                <a:cubicBezTo>
                  <a:pt x="109567" y="2042051"/>
                  <a:pt x="-20249" y="1940022"/>
                  <a:pt x="0" y="1804776"/>
                </a:cubicBezTo>
                <a:cubicBezTo>
                  <a:pt x="67712" y="1534773"/>
                  <a:pt x="6145" y="433737"/>
                  <a:pt x="0" y="237634"/>
                </a:cubicBezTo>
                <a:close/>
              </a:path>
              <a:path w="3361036" h="2042410" stroke="0" extrusionOk="0">
                <a:moveTo>
                  <a:pt x="0" y="237634"/>
                </a:moveTo>
                <a:cubicBezTo>
                  <a:pt x="24920" y="113185"/>
                  <a:pt x="107923" y="3190"/>
                  <a:pt x="237634" y="0"/>
                </a:cubicBezTo>
                <a:cubicBezTo>
                  <a:pt x="1628680" y="123000"/>
                  <a:pt x="2249092" y="-96860"/>
                  <a:pt x="3123402" y="0"/>
                </a:cubicBezTo>
                <a:cubicBezTo>
                  <a:pt x="3233800" y="-15886"/>
                  <a:pt x="3363772" y="100876"/>
                  <a:pt x="3361036" y="237634"/>
                </a:cubicBezTo>
                <a:cubicBezTo>
                  <a:pt x="3493851" y="616695"/>
                  <a:pt x="3470780" y="1398468"/>
                  <a:pt x="3361036" y="1804776"/>
                </a:cubicBezTo>
                <a:cubicBezTo>
                  <a:pt x="3351463" y="1939486"/>
                  <a:pt x="3232285" y="2038751"/>
                  <a:pt x="3123402" y="2042410"/>
                </a:cubicBezTo>
                <a:cubicBezTo>
                  <a:pt x="2427026" y="1881703"/>
                  <a:pt x="1622491" y="2082077"/>
                  <a:pt x="237634" y="2042410"/>
                </a:cubicBezTo>
                <a:cubicBezTo>
                  <a:pt x="87503" y="2038595"/>
                  <a:pt x="-9081" y="1931904"/>
                  <a:pt x="0" y="1804776"/>
                </a:cubicBezTo>
                <a:cubicBezTo>
                  <a:pt x="-35012" y="1638593"/>
                  <a:pt x="85535" y="893057"/>
                  <a:pt x="0" y="237634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63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Tận dụng đồ dùng vẫn còn sử dụng được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412C38-6B29-4979-96B2-E6E6874B9990}"/>
              </a:ext>
            </a:extLst>
          </p:cNvPr>
          <p:cNvSpPr/>
          <p:nvPr/>
        </p:nvSpPr>
        <p:spPr>
          <a:xfrm>
            <a:off x="7722139" y="3747775"/>
            <a:ext cx="3936926" cy="1011000"/>
          </a:xfrm>
          <a:custGeom>
            <a:avLst/>
            <a:gdLst>
              <a:gd name="connsiteX0" fmla="*/ 0 w 3936926"/>
              <a:gd name="connsiteY0" fmla="*/ 117630 h 1011000"/>
              <a:gd name="connsiteX1" fmla="*/ 117630 w 3936926"/>
              <a:gd name="connsiteY1" fmla="*/ 0 h 1011000"/>
              <a:gd name="connsiteX2" fmla="*/ 3819296 w 3936926"/>
              <a:gd name="connsiteY2" fmla="*/ 0 h 1011000"/>
              <a:gd name="connsiteX3" fmla="*/ 3936926 w 3936926"/>
              <a:gd name="connsiteY3" fmla="*/ 117630 h 1011000"/>
              <a:gd name="connsiteX4" fmla="*/ 3936926 w 3936926"/>
              <a:gd name="connsiteY4" fmla="*/ 893370 h 1011000"/>
              <a:gd name="connsiteX5" fmla="*/ 3819296 w 3936926"/>
              <a:gd name="connsiteY5" fmla="*/ 1011000 h 1011000"/>
              <a:gd name="connsiteX6" fmla="*/ 117630 w 3936926"/>
              <a:gd name="connsiteY6" fmla="*/ 1011000 h 1011000"/>
              <a:gd name="connsiteX7" fmla="*/ 0 w 3936926"/>
              <a:gd name="connsiteY7" fmla="*/ 893370 h 1011000"/>
              <a:gd name="connsiteX8" fmla="*/ 0 w 3936926"/>
              <a:gd name="connsiteY8" fmla="*/ 117630 h 101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6926" h="1011000" fill="none" extrusionOk="0">
                <a:moveTo>
                  <a:pt x="0" y="117630"/>
                </a:moveTo>
                <a:cubicBezTo>
                  <a:pt x="93" y="55174"/>
                  <a:pt x="58346" y="9534"/>
                  <a:pt x="117630" y="0"/>
                </a:cubicBezTo>
                <a:cubicBezTo>
                  <a:pt x="1470134" y="72427"/>
                  <a:pt x="3057480" y="61419"/>
                  <a:pt x="3819296" y="0"/>
                </a:cubicBezTo>
                <a:cubicBezTo>
                  <a:pt x="3883918" y="-2364"/>
                  <a:pt x="3926656" y="49559"/>
                  <a:pt x="3936926" y="117630"/>
                </a:cubicBezTo>
                <a:cubicBezTo>
                  <a:pt x="3875967" y="451493"/>
                  <a:pt x="3905051" y="558881"/>
                  <a:pt x="3936926" y="893370"/>
                </a:cubicBezTo>
                <a:cubicBezTo>
                  <a:pt x="3937192" y="956988"/>
                  <a:pt x="3878596" y="1004650"/>
                  <a:pt x="3819296" y="1011000"/>
                </a:cubicBezTo>
                <a:cubicBezTo>
                  <a:pt x="2543221" y="1040827"/>
                  <a:pt x="508109" y="931694"/>
                  <a:pt x="117630" y="1011000"/>
                </a:cubicBezTo>
                <a:cubicBezTo>
                  <a:pt x="54541" y="1010788"/>
                  <a:pt x="-1362" y="958604"/>
                  <a:pt x="0" y="893370"/>
                </a:cubicBezTo>
                <a:cubicBezTo>
                  <a:pt x="55826" y="556293"/>
                  <a:pt x="-57133" y="501364"/>
                  <a:pt x="0" y="117630"/>
                </a:cubicBezTo>
                <a:close/>
              </a:path>
              <a:path w="3936926" h="1011000" stroke="0" extrusionOk="0">
                <a:moveTo>
                  <a:pt x="0" y="117630"/>
                </a:moveTo>
                <a:cubicBezTo>
                  <a:pt x="11630" y="55835"/>
                  <a:pt x="55619" y="6154"/>
                  <a:pt x="117630" y="0"/>
                </a:cubicBezTo>
                <a:cubicBezTo>
                  <a:pt x="683494" y="123000"/>
                  <a:pt x="2211207" y="-96860"/>
                  <a:pt x="3819296" y="0"/>
                </a:cubicBezTo>
                <a:cubicBezTo>
                  <a:pt x="3882305" y="-1491"/>
                  <a:pt x="3941728" y="42984"/>
                  <a:pt x="3936926" y="117630"/>
                </a:cubicBezTo>
                <a:cubicBezTo>
                  <a:pt x="4002435" y="435596"/>
                  <a:pt x="3899422" y="539766"/>
                  <a:pt x="3936926" y="893370"/>
                </a:cubicBezTo>
                <a:cubicBezTo>
                  <a:pt x="3925510" y="962471"/>
                  <a:pt x="3875590" y="1009581"/>
                  <a:pt x="3819296" y="1011000"/>
                </a:cubicBezTo>
                <a:cubicBezTo>
                  <a:pt x="3221830" y="850293"/>
                  <a:pt x="762644" y="1050667"/>
                  <a:pt x="117630" y="1011000"/>
                </a:cubicBezTo>
                <a:cubicBezTo>
                  <a:pt x="41338" y="1008712"/>
                  <a:pt x="-4967" y="956085"/>
                  <a:pt x="0" y="893370"/>
                </a:cubicBezTo>
                <a:cubicBezTo>
                  <a:pt x="2418" y="653103"/>
                  <a:pt x="22418" y="409496"/>
                  <a:pt x="0" y="117630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339933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63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 kiệm tiền. 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FAB774-7206-4737-9D20-CDF3C3DA3942}"/>
              </a:ext>
            </a:extLst>
          </p:cNvPr>
          <p:cNvSpPr/>
          <p:nvPr/>
        </p:nvSpPr>
        <p:spPr>
          <a:xfrm>
            <a:off x="4496553" y="5496156"/>
            <a:ext cx="6548956" cy="1011000"/>
          </a:xfrm>
          <a:custGeom>
            <a:avLst/>
            <a:gdLst>
              <a:gd name="connsiteX0" fmla="*/ 0 w 6548956"/>
              <a:gd name="connsiteY0" fmla="*/ 117630 h 1011000"/>
              <a:gd name="connsiteX1" fmla="*/ 117630 w 6548956"/>
              <a:gd name="connsiteY1" fmla="*/ 0 h 1011000"/>
              <a:gd name="connsiteX2" fmla="*/ 6431326 w 6548956"/>
              <a:gd name="connsiteY2" fmla="*/ 0 h 1011000"/>
              <a:gd name="connsiteX3" fmla="*/ 6548956 w 6548956"/>
              <a:gd name="connsiteY3" fmla="*/ 117630 h 1011000"/>
              <a:gd name="connsiteX4" fmla="*/ 6548956 w 6548956"/>
              <a:gd name="connsiteY4" fmla="*/ 893370 h 1011000"/>
              <a:gd name="connsiteX5" fmla="*/ 6431326 w 6548956"/>
              <a:gd name="connsiteY5" fmla="*/ 1011000 h 1011000"/>
              <a:gd name="connsiteX6" fmla="*/ 117630 w 6548956"/>
              <a:gd name="connsiteY6" fmla="*/ 1011000 h 1011000"/>
              <a:gd name="connsiteX7" fmla="*/ 0 w 6548956"/>
              <a:gd name="connsiteY7" fmla="*/ 893370 h 1011000"/>
              <a:gd name="connsiteX8" fmla="*/ 0 w 6548956"/>
              <a:gd name="connsiteY8" fmla="*/ 117630 h 101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956" h="1011000" fill="none" extrusionOk="0">
                <a:moveTo>
                  <a:pt x="0" y="117630"/>
                </a:moveTo>
                <a:cubicBezTo>
                  <a:pt x="93" y="55174"/>
                  <a:pt x="58346" y="9534"/>
                  <a:pt x="117630" y="0"/>
                </a:cubicBezTo>
                <a:cubicBezTo>
                  <a:pt x="1966486" y="72427"/>
                  <a:pt x="5375130" y="61419"/>
                  <a:pt x="6431326" y="0"/>
                </a:cubicBezTo>
                <a:cubicBezTo>
                  <a:pt x="6495948" y="-2364"/>
                  <a:pt x="6538686" y="49559"/>
                  <a:pt x="6548956" y="117630"/>
                </a:cubicBezTo>
                <a:cubicBezTo>
                  <a:pt x="6487997" y="451493"/>
                  <a:pt x="6517081" y="558881"/>
                  <a:pt x="6548956" y="893370"/>
                </a:cubicBezTo>
                <a:cubicBezTo>
                  <a:pt x="6549222" y="956988"/>
                  <a:pt x="6490626" y="1004650"/>
                  <a:pt x="6431326" y="1011000"/>
                </a:cubicBezTo>
                <a:cubicBezTo>
                  <a:pt x="3290804" y="1040827"/>
                  <a:pt x="2215537" y="931694"/>
                  <a:pt x="117630" y="1011000"/>
                </a:cubicBezTo>
                <a:cubicBezTo>
                  <a:pt x="54541" y="1010788"/>
                  <a:pt x="-1362" y="958604"/>
                  <a:pt x="0" y="893370"/>
                </a:cubicBezTo>
                <a:cubicBezTo>
                  <a:pt x="55826" y="556293"/>
                  <a:pt x="-57133" y="501364"/>
                  <a:pt x="0" y="117630"/>
                </a:cubicBezTo>
                <a:close/>
              </a:path>
              <a:path w="6548956" h="1011000" stroke="0" extrusionOk="0">
                <a:moveTo>
                  <a:pt x="0" y="117630"/>
                </a:moveTo>
                <a:cubicBezTo>
                  <a:pt x="11630" y="55835"/>
                  <a:pt x="55619" y="6154"/>
                  <a:pt x="117630" y="0"/>
                </a:cubicBezTo>
                <a:cubicBezTo>
                  <a:pt x="1124003" y="123000"/>
                  <a:pt x="4706011" y="-96860"/>
                  <a:pt x="6431326" y="0"/>
                </a:cubicBezTo>
                <a:cubicBezTo>
                  <a:pt x="6494335" y="-1491"/>
                  <a:pt x="6553758" y="42984"/>
                  <a:pt x="6548956" y="117630"/>
                </a:cubicBezTo>
                <a:cubicBezTo>
                  <a:pt x="6614465" y="435596"/>
                  <a:pt x="6511452" y="539766"/>
                  <a:pt x="6548956" y="893370"/>
                </a:cubicBezTo>
                <a:cubicBezTo>
                  <a:pt x="6537540" y="962471"/>
                  <a:pt x="6487620" y="1009581"/>
                  <a:pt x="6431326" y="1011000"/>
                </a:cubicBezTo>
                <a:cubicBezTo>
                  <a:pt x="5163774" y="850293"/>
                  <a:pt x="2145903" y="1050667"/>
                  <a:pt x="117630" y="1011000"/>
                </a:cubicBezTo>
                <a:cubicBezTo>
                  <a:pt x="41338" y="1008712"/>
                  <a:pt x="-4967" y="956085"/>
                  <a:pt x="0" y="893370"/>
                </a:cubicBezTo>
                <a:cubicBezTo>
                  <a:pt x="2418" y="653103"/>
                  <a:pt x="22418" y="409496"/>
                  <a:pt x="0" y="117630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63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Ưu </a:t>
            </a:r>
            <a:r>
              <a:rPr lang="vi-VN" sz="4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ê</a:t>
            </a:r>
            <a:r>
              <a:rPr lang="vi-VN" sz="400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 dùng cần thiết,… 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2210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D64E85-9FA9-30F5-79F3-0D71497C9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7" r="59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design, illustration&#10;&#10;Description automatically generated with low confidence">
            <a:extLst>
              <a:ext uri="{FF2B5EF4-FFF2-40B4-BE49-F238E27FC236}">
                <a16:creationId xmlns:a16="http://schemas.microsoft.com/office/drawing/2014/main" id="{6FB91BC6-A38C-468D-7BE7-98D083175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2" y="-1195815"/>
            <a:ext cx="4948010" cy="49480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827078-7460-60DA-117D-BD8F8B5E2950}"/>
              </a:ext>
            </a:extLst>
          </p:cNvPr>
          <p:cNvSpPr txBox="1"/>
          <p:nvPr/>
        </p:nvSpPr>
        <p:spPr>
          <a:xfrm>
            <a:off x="855395" y="541822"/>
            <a:ext cx="3821718" cy="255454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Khởi</a:t>
            </a:r>
            <a:r>
              <a:rPr lang="en-US" sz="80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động</a:t>
            </a:r>
            <a:endParaRPr lang="en-US" sz="1150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4" name="Picture 13" descr="A child pushing a shopping cart&#10;&#10;Description automatically generated with low confidence">
            <a:extLst>
              <a:ext uri="{FF2B5EF4-FFF2-40B4-BE49-F238E27FC236}">
                <a16:creationId xmlns:a16="http://schemas.microsoft.com/office/drawing/2014/main" id="{B9D8CFBA-48F8-536A-FB74-00E88D77AA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8255" r="19192" b="8255"/>
          <a:stretch/>
        </p:blipFill>
        <p:spPr>
          <a:xfrm flipH="1">
            <a:off x="-3081637" y="2633953"/>
            <a:ext cx="3081637" cy="42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273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0013 0.00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294587"/>
            <a:ext cx="11950648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0751DD-C17D-4FE7-AEF9-57AA392E18E8}"/>
              </a:ext>
            </a:extLst>
          </p:cNvPr>
          <p:cNvGrpSpPr/>
          <p:nvPr/>
        </p:nvGrpSpPr>
        <p:grpSpPr>
          <a:xfrm>
            <a:off x="1666927" y="544870"/>
            <a:ext cx="9207565" cy="1298831"/>
            <a:chOff x="1154760" y="563845"/>
            <a:chExt cx="9207565" cy="1298831"/>
          </a:xfrm>
        </p:grpSpPr>
        <p:sp>
          <p:nvSpPr>
            <p:cNvPr id="6" name="椭圆 31">
              <a:extLst>
                <a:ext uri="{FF2B5EF4-FFF2-40B4-BE49-F238E27FC236}">
                  <a16:creationId xmlns:a16="http://schemas.microsoft.com/office/drawing/2014/main" id="{EABD5428-198A-7449-EA35-1B467EB4C938}"/>
                </a:ext>
              </a:extLst>
            </p:cNvPr>
            <p:cNvSpPr/>
            <p:nvPr/>
          </p:nvSpPr>
          <p:spPr>
            <a:xfrm rot="10800000" flipH="1">
              <a:off x="1284514" y="563845"/>
              <a:ext cx="8948057" cy="83656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FFFFCC">
                <a:alpha val="83000"/>
              </a:srgb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68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" name="Hộp Văn bản 9">
              <a:extLst>
                <a:ext uri="{FF2B5EF4-FFF2-40B4-BE49-F238E27FC236}">
                  <a16:creationId xmlns:a16="http://schemas.microsoft.com/office/drawing/2014/main" id="{4A98AB42-F845-7194-6420-041AA2BD6E2B}"/>
                </a:ext>
              </a:extLst>
            </p:cNvPr>
            <p:cNvSpPr txBox="1"/>
            <p:nvPr/>
          </p:nvSpPr>
          <p:spPr>
            <a:xfrm>
              <a:off x="1946273" y="658511"/>
              <a:ext cx="841605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Ý nghĩa của việc sử dụng tiền hợp lí: </a:t>
              </a:r>
              <a:endPara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Hình ảnh 29">
              <a:extLst>
                <a:ext uri="{FF2B5EF4-FFF2-40B4-BE49-F238E27FC236}">
                  <a16:creationId xmlns:a16="http://schemas.microsoft.com/office/drawing/2014/main" id="{BE3934BC-8C25-15C1-6F2B-2C51CF13C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60" y="1026112"/>
              <a:ext cx="1018720" cy="836564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AF18427-8E83-4F5E-E5AA-74E7540D0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474976" y="1260398"/>
            <a:ext cx="4283807" cy="54770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1FC2DCA-9462-4C50-92AA-1C22F263AA0F}"/>
              </a:ext>
            </a:extLst>
          </p:cNvPr>
          <p:cNvGrpSpPr/>
          <p:nvPr/>
        </p:nvGrpSpPr>
        <p:grpSpPr>
          <a:xfrm>
            <a:off x="3808831" y="1860550"/>
            <a:ext cx="7958448" cy="4311444"/>
            <a:chOff x="3737164" y="1901535"/>
            <a:chExt cx="5560118" cy="4311444"/>
          </a:xfrm>
        </p:grpSpPr>
        <p:sp>
          <p:nvSpPr>
            <p:cNvPr id="10" name="椭圆 31">
              <a:extLst>
                <a:ext uri="{FF2B5EF4-FFF2-40B4-BE49-F238E27FC236}">
                  <a16:creationId xmlns:a16="http://schemas.microsoft.com/office/drawing/2014/main" id="{52042A18-34D5-66FE-A6CF-4F37FB7C6ED8}"/>
                </a:ext>
              </a:extLst>
            </p:cNvPr>
            <p:cNvSpPr/>
            <p:nvPr/>
          </p:nvSpPr>
          <p:spPr>
            <a:xfrm rot="10800000" flipH="1">
              <a:off x="3737164" y="1901535"/>
              <a:ext cx="5560118" cy="431144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CCFFFF">
                <a:alpha val="83000"/>
              </a:srgb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8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" name="Hộp Văn bản 13">
              <a:extLst>
                <a:ext uri="{FF2B5EF4-FFF2-40B4-BE49-F238E27FC236}">
                  <a16:creationId xmlns:a16="http://schemas.microsoft.com/office/drawing/2014/main" id="{030DA66C-A417-C29A-D1E2-0F1B8F04B24C}"/>
                </a:ext>
              </a:extLst>
            </p:cNvPr>
            <p:cNvSpPr txBox="1"/>
            <p:nvPr/>
          </p:nvSpPr>
          <p:spPr>
            <a:xfrm>
              <a:off x="4070827" y="2049448"/>
              <a:ext cx="4924568" cy="40089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48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vi-VN" sz="48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Sử dụng tiền hợp lí sẽ giúp chúng ta làm chủ cuộc sống, chủ động tiền bạc để thực hiện những dự định trong tương lai.</a:t>
              </a:r>
              <a:endPara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5011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294587"/>
            <a:ext cx="11950648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A0087-3F28-CE82-A4D0-E79C78F338FA}"/>
              </a:ext>
            </a:extLst>
          </p:cNvPr>
          <p:cNvSpPr txBox="1"/>
          <p:nvPr/>
        </p:nvSpPr>
        <p:spPr>
          <a:xfrm>
            <a:off x="3496491" y="390593"/>
            <a:ext cx="5199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DẶN DÒ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EB864A-24FF-C978-5480-C94E503BD8EC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121022-38E5-F229-1040-004C34428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D4F225-AB9C-F675-E31E-F6B0639CAABB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B0CD1D-21B9-E280-DD43-03C5FECCD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50A4EC-BDD3-2E06-21A3-122FDA907431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EA371C-8AA7-3B66-126F-9EC1CEB93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E992AC-DAA2-090E-C33A-4D0F6E13955D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4462F1-8EB7-7019-4DE3-98D07C264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A3F30C87-656B-A6D0-439D-7D3BE02BD3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73" b="26815"/>
          <a:stretch/>
        </p:blipFill>
        <p:spPr>
          <a:xfrm flipH="1">
            <a:off x="8273002" y="2289736"/>
            <a:ext cx="4465545" cy="45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655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23B8DE-FD65-D27F-EDFF-D83CCD9A2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6928" cy="6858000"/>
          </a:xfrm>
          <a:prstGeom prst="rect">
            <a:avLst/>
          </a:prstGeom>
        </p:spPr>
      </p:pic>
      <p:pic>
        <p:nvPicPr>
          <p:cNvPr id="16" name="Picture 15" descr="A cartoon of a child with a stack of money&#10;&#10;Description automatically generated with low confidence">
            <a:extLst>
              <a:ext uri="{FF2B5EF4-FFF2-40B4-BE49-F238E27FC236}">
                <a16:creationId xmlns:a16="http://schemas.microsoft.com/office/drawing/2014/main" id="{6AA243FB-A719-DF5D-EED2-A579CC17FA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526" y="3658972"/>
            <a:ext cx="3574474" cy="36458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158E792-8610-DCCA-211B-2DE60BC15B04}"/>
              </a:ext>
            </a:extLst>
          </p:cNvPr>
          <p:cNvGrpSpPr/>
          <p:nvPr/>
        </p:nvGrpSpPr>
        <p:grpSpPr>
          <a:xfrm>
            <a:off x="188222" y="1288514"/>
            <a:ext cx="8241082" cy="2370458"/>
            <a:chOff x="4145033" y="8204394"/>
            <a:chExt cx="7198332" cy="2370458"/>
          </a:xfrm>
        </p:grpSpPr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85F2047E-8645-A4A7-91AD-D6BC5C0F49F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370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Nexa Rust Slab Bla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5EC171E4-A88F-DBD1-957E-AACA6C09DB1F}"/>
                </a:ext>
              </a:extLst>
            </p:cNvPr>
            <p:cNvSpPr txBox="1"/>
            <p:nvPr/>
          </p:nvSpPr>
          <p:spPr>
            <a:xfrm>
              <a:off x="4145033" y="8204394"/>
              <a:ext cx="7193902" cy="2370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Nexa Rust Slab Bla" panose="020B0606040200020203" pitchFamily="34" charset="0"/>
                </a:rPr>
                <a:t>TẠM BIỆT VÀ HẸN GẶP LẠI </a:t>
              </a:r>
            </a:p>
          </p:txBody>
        </p:sp>
      </p:grpSp>
      <p:pic>
        <p:nvPicPr>
          <p:cNvPr id="6" name="Hình ảnh 10">
            <a:extLst>
              <a:ext uri="{FF2B5EF4-FFF2-40B4-BE49-F238E27FC236}">
                <a16:creationId xmlns:a16="http://schemas.microsoft.com/office/drawing/2014/main" id="{775F1DA4-8BB6-D707-452B-084A875661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04" b="44683" l="20084" r="43726">
                        <a14:foregroundMark x1="31242" y1="8209" x2="37807" y2="16943"/>
                        <a14:foregroundMark x1="37807" y1="16943" x2="41656" y2="28872"/>
                        <a14:foregroundMark x1="41656" y1="28872" x2="41753" y2="34654"/>
                        <a14:foregroundMark x1="29107" y1="8613" x2="23124" y2="23979"/>
                        <a14:foregroundMark x1="23124" y1="23979" x2="22542" y2="37121"/>
                        <a14:foregroundMark x1="32568" y1="7804" x2="40524" y2="19086"/>
                        <a14:foregroundMark x1="40524" y1="19086" x2="43726" y2="35059"/>
                        <a14:foregroundMark x1="30078" y1="44723" x2="30078" y2="44723"/>
                        <a14:foregroundMark x1="31889" y1="5944" x2="31889" y2="5944"/>
                        <a14:foregroundMark x1="40589" y1="19490" x2="32374" y2="23777"/>
                        <a14:foregroundMark x1="30078" y1="25233" x2="24030" y2="26446"/>
                        <a14:foregroundMark x1="24030" y1="26446" x2="24030" y2="26446"/>
                        <a14:foregroundMark x1="29269" y1="19693" x2="28461" y2="30570"/>
                        <a14:foregroundMark x1="20084" y1="31985" x2="20084" y2="31985"/>
                        <a14:foregroundMark x1="28946" y1="22766" x2="27296" y2="24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8" t="2959" r="54485" b="52410"/>
          <a:stretch/>
        </p:blipFill>
        <p:spPr>
          <a:xfrm>
            <a:off x="163048" y="4965433"/>
            <a:ext cx="1461344" cy="189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96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63334" y="177019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椭圆 31">
            <a:extLst>
              <a:ext uri="{FF2B5EF4-FFF2-40B4-BE49-F238E27FC236}">
                <a16:creationId xmlns:a16="http://schemas.microsoft.com/office/drawing/2014/main" id="{65E3ECC7-D788-0BC3-14EA-113E70994A98}"/>
              </a:ext>
            </a:extLst>
          </p:cNvPr>
          <p:cNvSpPr/>
          <p:nvPr/>
        </p:nvSpPr>
        <p:spPr>
          <a:xfrm rot="10800000" flipH="1">
            <a:off x="1715274" y="294587"/>
            <a:ext cx="8761451" cy="215440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CCFFFF">
              <a:alpha val="83000"/>
            </a:srgb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C5ADA9-F0F4-D17F-8320-1CC464456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30290" y="1529901"/>
            <a:ext cx="3936925" cy="5033513"/>
          </a:xfrm>
          <a:prstGeom prst="rect">
            <a:avLst/>
          </a:prstGeom>
        </p:spPr>
      </p:pic>
      <p:sp>
        <p:nvSpPr>
          <p:cNvPr id="15" name="Hộp Văn bản 9">
            <a:extLst>
              <a:ext uri="{FF2B5EF4-FFF2-40B4-BE49-F238E27FC236}">
                <a16:creationId xmlns:a16="http://schemas.microsoft.com/office/drawing/2014/main" id="{4249A2F0-73A6-71DF-176A-AA290878232A}"/>
              </a:ext>
            </a:extLst>
          </p:cNvPr>
          <p:cNvSpPr txBox="1"/>
          <p:nvPr/>
        </p:nvSpPr>
        <p:spPr>
          <a:xfrm>
            <a:off x="2053067" y="402293"/>
            <a:ext cx="78949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Chia sẻ với bạn về việc ưu tiên mua đồ dùng mình cần hay mình thích. Giải thích lí do vì sao.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3ABE69-3A63-4C1A-87C8-EFDF98713865}"/>
              </a:ext>
            </a:extLst>
          </p:cNvPr>
          <p:cNvSpPr txBox="1"/>
          <p:nvPr/>
        </p:nvSpPr>
        <p:spPr>
          <a:xfrm>
            <a:off x="3669969" y="3753332"/>
            <a:ext cx="7875587" cy="24176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chi tiết về món đồ em đã mua.</a:t>
            </a:r>
          </a:p>
          <a:p>
            <a:pPr algn="just"/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đồ dùng mình cần và mình thích.</a:t>
            </a:r>
          </a:p>
          <a:p>
            <a:pPr algn="just"/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Vì sao em ưu tiên mua đồ dùng đó?</a:t>
            </a:r>
          </a:p>
        </p:txBody>
      </p:sp>
      <p:sp>
        <p:nvSpPr>
          <p:cNvPr id="17" name="Google Shape;868;p16">
            <a:extLst>
              <a:ext uri="{FF2B5EF4-FFF2-40B4-BE49-F238E27FC236}">
                <a16:creationId xmlns:a16="http://schemas.microsoft.com/office/drawing/2014/main" id="{67F297FA-EB66-4731-BD18-84B7B8ECB71E}"/>
              </a:ext>
            </a:extLst>
          </p:cNvPr>
          <p:cNvSpPr/>
          <p:nvPr/>
        </p:nvSpPr>
        <p:spPr>
          <a:xfrm>
            <a:off x="5311054" y="2856405"/>
            <a:ext cx="418563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800" kern="0">
                <a:solidFill>
                  <a:srgbClr val="FF0000"/>
                </a:solidFill>
                <a:latin typeface="Pattaya"/>
                <a:ea typeface="Pattaya"/>
                <a:cs typeface="Pattaya"/>
                <a:sym typeface="Pattaya"/>
              </a:rPr>
              <a:t>Gợi ý:</a:t>
            </a:r>
            <a:endParaRPr sz="4800" kern="0">
              <a:solidFill>
                <a:srgbClr val="FF0000"/>
              </a:solidFill>
              <a:latin typeface="Pattaya"/>
              <a:ea typeface="Pattaya"/>
              <a:cs typeface="Pattaya"/>
              <a:sym typeface="Pattaya"/>
            </a:endParaRPr>
          </a:p>
        </p:txBody>
      </p:sp>
    </p:spTree>
    <p:extLst>
      <p:ext uri="{BB962C8B-B14F-4D97-AF65-F5344CB8AC3E}">
        <p14:creationId xmlns:p14="http://schemas.microsoft.com/office/powerpoint/2010/main" val="12618319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3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294587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37CAF2-EF03-1D6F-6164-3A98B89E8808}"/>
              </a:ext>
            </a:extLst>
          </p:cNvPr>
          <p:cNvSpPr txBox="1"/>
          <p:nvPr/>
        </p:nvSpPr>
        <p:spPr>
          <a:xfrm>
            <a:off x="519764" y="294587"/>
            <a:ext cx="111749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dirty="0">
                <a:ln w="28575">
                  <a:solidFill>
                    <a:srgbClr val="002060"/>
                  </a:solidFill>
                </a:ln>
                <a:solidFill>
                  <a:srgbClr val="FF0000"/>
                </a:solidFill>
                <a:latin typeface="+mj-lt"/>
              </a:rPr>
              <a:t>CHIA SẺ TRƯỚC LỚP</a:t>
            </a:r>
            <a:endParaRPr lang="en-US" sz="8800" dirty="0">
              <a:ln w="28575">
                <a:solidFill>
                  <a:srgbClr val="002060"/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66D15D-7659-B777-C0FC-7D7AABF753AB}"/>
              </a:ext>
            </a:extLst>
          </p:cNvPr>
          <p:cNvGrpSpPr/>
          <p:nvPr/>
        </p:nvGrpSpPr>
        <p:grpSpPr>
          <a:xfrm>
            <a:off x="344611" y="3095354"/>
            <a:ext cx="3286694" cy="1915908"/>
            <a:chOff x="4246220" y="3133348"/>
            <a:chExt cx="3286694" cy="191590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35F4ABA-C012-2738-B2C3-284D4329535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CCFFFF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tx1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lang="en-US" sz="5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id="{39D45447-E0EB-2540-771E-93FF4A7E0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BFCE7C-4DB8-A729-DEB7-5FAFC4D1E813}"/>
              </a:ext>
            </a:extLst>
          </p:cNvPr>
          <p:cNvGrpSpPr/>
          <p:nvPr/>
        </p:nvGrpSpPr>
        <p:grpSpPr>
          <a:xfrm>
            <a:off x="8353241" y="3095354"/>
            <a:ext cx="3179304" cy="2022253"/>
            <a:chOff x="8067452" y="2847893"/>
            <a:chExt cx="3179304" cy="202225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3065D3F-36F8-B769-CBA9-CF93C6EE698E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CCFFFF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tx1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lang="en-US" sz="5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id="{45125CF0-1F9B-1A54-5F19-59325B1A9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5" name="Picture 4" descr="A picture containing clipart, animated cartoon, illustration, drawing&#10;&#10;Description automatically generated">
            <a:extLst>
              <a:ext uri="{FF2B5EF4-FFF2-40B4-BE49-F238E27FC236}">
                <a16:creationId xmlns:a16="http://schemas.microsoft.com/office/drawing/2014/main" id="{95685015-B821-E30E-399E-D26ABEBC45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77" y="3265714"/>
            <a:ext cx="2476782" cy="317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93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294587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DA3E9-E82C-1C8C-98F5-EF340066B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317855" y="1566000"/>
            <a:ext cx="4139099" cy="529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37CAF2-EF03-1D6F-6164-3A98B89E8808}"/>
              </a:ext>
            </a:extLst>
          </p:cNvPr>
          <p:cNvSpPr txBox="1"/>
          <p:nvPr/>
        </p:nvSpPr>
        <p:spPr>
          <a:xfrm>
            <a:off x="3170596" y="688781"/>
            <a:ext cx="66185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FFCC99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CÙNG NHAU NHẬN XÉT</a:t>
            </a:r>
            <a:endParaRPr kumimoji="0" lang="en-US" sz="8800" b="0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srgbClr val="FFCC99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 descr="A cartoon of a child holding a pencil&#10;&#10;Description automatically generated with medium confidence">
            <a:extLst>
              <a:ext uri="{FF2B5EF4-FFF2-40B4-BE49-F238E27FC236}">
                <a16:creationId xmlns:a16="http://schemas.microsoft.com/office/drawing/2014/main" id="{D5D1002E-BF56-39F3-AE36-FAB6966AC9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5138" y="3969265"/>
            <a:ext cx="3272907" cy="280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31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67765-60A9-04B1-A26C-635152F61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257"/>
            <a:ext cx="12203915" cy="6881257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191277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椭圆 31">
            <a:extLst>
              <a:ext uri="{FF2B5EF4-FFF2-40B4-BE49-F238E27FC236}">
                <a16:creationId xmlns:a16="http://schemas.microsoft.com/office/drawing/2014/main" id="{595C7F3E-912B-6AD5-D7CF-61DA9934F0DD}"/>
              </a:ext>
            </a:extLst>
          </p:cNvPr>
          <p:cNvSpPr/>
          <p:nvPr/>
        </p:nvSpPr>
        <p:spPr>
          <a:xfrm rot="10800000" flipH="1">
            <a:off x="3741987" y="1984542"/>
            <a:ext cx="7728949" cy="3837218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6">
              <a:lumMod val="20000"/>
              <a:lumOff val="80000"/>
              <a:alpha val="83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" name="Hộp Văn bản 9">
            <a:extLst>
              <a:ext uri="{FF2B5EF4-FFF2-40B4-BE49-F238E27FC236}">
                <a16:creationId xmlns:a16="http://schemas.microsoft.com/office/drawing/2014/main" id="{990F8305-2BDB-48FF-E035-84C49FBD6BFB}"/>
              </a:ext>
            </a:extLst>
          </p:cNvPr>
          <p:cNvSpPr txBox="1"/>
          <p:nvPr/>
        </p:nvSpPr>
        <p:spPr>
          <a:xfrm>
            <a:off x="3926392" y="2274279"/>
            <a:ext cx="736013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54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Để sử dụng tiền hợp lí, em cần ưu tiên mua đồ dùng mình cần hơn đồ mình thích.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DA3E9-E82C-1C8C-98F5-EF340066B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1795876"/>
            <a:ext cx="4139099" cy="529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579DE0-4050-40F4-8961-395657771C7C}"/>
              </a:ext>
            </a:extLst>
          </p:cNvPr>
          <p:cNvSpPr txBox="1"/>
          <p:nvPr/>
        </p:nvSpPr>
        <p:spPr>
          <a:xfrm>
            <a:off x="-159242" y="502334"/>
            <a:ext cx="6618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ln w="28575">
                  <a:solidFill>
                    <a:srgbClr val="002060"/>
                  </a:solidFill>
                </a:ln>
                <a:solidFill>
                  <a:srgbClr val="FF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7200" dirty="0">
                <a:ln w="28575">
                  <a:solidFill>
                    <a:srgbClr val="002060"/>
                  </a:solidFill>
                </a:ln>
                <a:solidFill>
                  <a:srgbClr val="FF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28575">
                  <a:solidFill>
                    <a:srgbClr val="002060"/>
                  </a:solidFill>
                </a:ln>
                <a:solidFill>
                  <a:srgbClr val="FF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kumimoji="0" lang="en-US" sz="7200" b="0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srgbClr val="FFCC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901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D64E85-9FA9-30F5-79F3-0D71497C9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7" r="59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of a child holding a book and a stick&#10;&#10;Description automatically generated with medium confidence">
            <a:extLst>
              <a:ext uri="{FF2B5EF4-FFF2-40B4-BE49-F238E27FC236}">
                <a16:creationId xmlns:a16="http://schemas.microsoft.com/office/drawing/2014/main" id="{E6DCBF34-1698-75DA-B01E-E4CE5C693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76" y="2644355"/>
            <a:ext cx="3787962" cy="3826615"/>
          </a:xfrm>
          <a:prstGeom prst="rect">
            <a:avLst/>
          </a:prstGeom>
        </p:spPr>
      </p:pic>
      <p:pic>
        <p:nvPicPr>
          <p:cNvPr id="7" name="Picture 6" descr="A cartoon of a child holding a pencil&#10;&#10;Description automatically generated with medium confidence">
            <a:extLst>
              <a:ext uri="{FF2B5EF4-FFF2-40B4-BE49-F238E27FC236}">
                <a16:creationId xmlns:a16="http://schemas.microsoft.com/office/drawing/2014/main" id="{1D72D93F-8591-B1FD-16A9-4F3567E757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1017" y="2663950"/>
            <a:ext cx="4595953" cy="393295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43EDC6B-061E-044A-7054-5B9A7888BDD1}"/>
              </a:ext>
            </a:extLst>
          </p:cNvPr>
          <p:cNvGrpSpPr/>
          <p:nvPr/>
        </p:nvGrpSpPr>
        <p:grpSpPr>
          <a:xfrm>
            <a:off x="740227" y="61874"/>
            <a:ext cx="11297769" cy="2204534"/>
            <a:chOff x="740227" y="-147134"/>
            <a:chExt cx="11297769" cy="220453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1B86D74-3359-6800-2B65-397AC8E354BB}"/>
                </a:ext>
              </a:extLst>
            </p:cNvPr>
            <p:cNvGrpSpPr/>
            <p:nvPr/>
          </p:nvGrpSpPr>
          <p:grpSpPr>
            <a:xfrm>
              <a:off x="740227" y="522514"/>
              <a:ext cx="10504714" cy="1534886"/>
              <a:chOff x="740227" y="522514"/>
              <a:chExt cx="10504714" cy="1534886"/>
            </a:xfrm>
          </p:grpSpPr>
          <p:sp>
            <p:nvSpPr>
              <p:cNvPr id="6" name="Flowchart: Alternate Process 5">
                <a:extLst>
                  <a:ext uri="{FF2B5EF4-FFF2-40B4-BE49-F238E27FC236}">
                    <a16:creationId xmlns:a16="http://schemas.microsoft.com/office/drawing/2014/main" id="{9B35AFFE-9C47-C1AE-21EF-F9820D085FD9}"/>
                  </a:ext>
                </a:extLst>
              </p:cNvPr>
              <p:cNvSpPr/>
              <p:nvPr/>
            </p:nvSpPr>
            <p:spPr>
              <a:xfrm>
                <a:off x="838199" y="522514"/>
                <a:ext cx="10308771" cy="1534886"/>
              </a:xfrm>
              <a:custGeom>
                <a:avLst/>
                <a:gdLst>
                  <a:gd name="connsiteX0" fmla="*/ 0 w 10308771"/>
                  <a:gd name="connsiteY0" fmla="*/ 255814 h 1534886"/>
                  <a:gd name="connsiteX1" fmla="*/ 255814 w 10308771"/>
                  <a:gd name="connsiteY1" fmla="*/ 0 h 1534886"/>
                  <a:gd name="connsiteX2" fmla="*/ 10052957 w 10308771"/>
                  <a:gd name="connsiteY2" fmla="*/ 0 h 1534886"/>
                  <a:gd name="connsiteX3" fmla="*/ 10308771 w 10308771"/>
                  <a:gd name="connsiteY3" fmla="*/ 255814 h 1534886"/>
                  <a:gd name="connsiteX4" fmla="*/ 10308771 w 10308771"/>
                  <a:gd name="connsiteY4" fmla="*/ 1279072 h 1534886"/>
                  <a:gd name="connsiteX5" fmla="*/ 10052957 w 10308771"/>
                  <a:gd name="connsiteY5" fmla="*/ 1534886 h 1534886"/>
                  <a:gd name="connsiteX6" fmla="*/ 255814 w 10308771"/>
                  <a:gd name="connsiteY6" fmla="*/ 1534886 h 1534886"/>
                  <a:gd name="connsiteX7" fmla="*/ 0 w 10308771"/>
                  <a:gd name="connsiteY7" fmla="*/ 1279072 h 1534886"/>
                  <a:gd name="connsiteX8" fmla="*/ 0 w 10308771"/>
                  <a:gd name="connsiteY8" fmla="*/ 255814 h 153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08771" h="1534886" fill="none" extrusionOk="0">
                    <a:moveTo>
                      <a:pt x="0" y="255814"/>
                    </a:moveTo>
                    <a:cubicBezTo>
                      <a:pt x="509" y="128307"/>
                      <a:pt x="118028" y="5867"/>
                      <a:pt x="255814" y="0"/>
                    </a:cubicBezTo>
                    <a:cubicBezTo>
                      <a:pt x="4890247" y="72427"/>
                      <a:pt x="7773187" y="61419"/>
                      <a:pt x="10052957" y="0"/>
                    </a:cubicBezTo>
                    <a:cubicBezTo>
                      <a:pt x="10191580" y="-18307"/>
                      <a:pt x="10293821" y="110010"/>
                      <a:pt x="10308771" y="255814"/>
                    </a:cubicBezTo>
                    <a:cubicBezTo>
                      <a:pt x="10314110" y="751025"/>
                      <a:pt x="10336513" y="946877"/>
                      <a:pt x="10308771" y="1279072"/>
                    </a:cubicBezTo>
                    <a:cubicBezTo>
                      <a:pt x="10312024" y="1403843"/>
                      <a:pt x="10178100" y="1516794"/>
                      <a:pt x="10052957" y="1534886"/>
                    </a:cubicBezTo>
                    <a:cubicBezTo>
                      <a:pt x="5181415" y="1564713"/>
                      <a:pt x="4271938" y="1455580"/>
                      <a:pt x="255814" y="1534886"/>
                    </a:cubicBezTo>
                    <a:cubicBezTo>
                      <a:pt x="120234" y="1534241"/>
                      <a:pt x="-16735" y="1423663"/>
                      <a:pt x="0" y="1279072"/>
                    </a:cubicBezTo>
                    <a:cubicBezTo>
                      <a:pt x="33995" y="884989"/>
                      <a:pt x="41287" y="750903"/>
                      <a:pt x="0" y="255814"/>
                    </a:cubicBezTo>
                    <a:close/>
                  </a:path>
                  <a:path w="10308771" h="1534886" stroke="0" extrusionOk="0">
                    <a:moveTo>
                      <a:pt x="0" y="255814"/>
                    </a:moveTo>
                    <a:cubicBezTo>
                      <a:pt x="11747" y="117734"/>
                      <a:pt x="122681" y="16979"/>
                      <a:pt x="255814" y="0"/>
                    </a:cubicBezTo>
                    <a:cubicBezTo>
                      <a:pt x="1697519" y="123000"/>
                      <a:pt x="5444374" y="-96860"/>
                      <a:pt x="10052957" y="0"/>
                    </a:cubicBezTo>
                    <a:cubicBezTo>
                      <a:pt x="10184681" y="-7284"/>
                      <a:pt x="10318732" y="94450"/>
                      <a:pt x="10308771" y="255814"/>
                    </a:cubicBezTo>
                    <a:cubicBezTo>
                      <a:pt x="10226301" y="674458"/>
                      <a:pt x="10374112" y="1063866"/>
                      <a:pt x="10308771" y="1279072"/>
                    </a:cubicBezTo>
                    <a:cubicBezTo>
                      <a:pt x="10297662" y="1424379"/>
                      <a:pt x="10167590" y="1530525"/>
                      <a:pt x="10052957" y="1534886"/>
                    </a:cubicBezTo>
                    <a:cubicBezTo>
                      <a:pt x="6961101" y="1374179"/>
                      <a:pt x="2458456" y="1574553"/>
                      <a:pt x="255814" y="1534886"/>
                    </a:cubicBezTo>
                    <a:cubicBezTo>
                      <a:pt x="112126" y="1534400"/>
                      <a:pt x="-8427" y="1416536"/>
                      <a:pt x="0" y="1279072"/>
                    </a:cubicBezTo>
                    <a:cubicBezTo>
                      <a:pt x="-8000" y="1031175"/>
                      <a:pt x="-46284" y="606677"/>
                      <a:pt x="0" y="255814"/>
                    </a:cubicBezTo>
                    <a:close/>
                  </a:path>
                </a:pathLst>
              </a:custGeom>
              <a:ln w="5715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852854689">
                      <a:prstGeom prst="flowChartAlternateProcess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827078-7460-60DA-117D-BD8F8B5E2950}"/>
                  </a:ext>
                </a:extLst>
              </p:cNvPr>
              <p:cNvSpPr txBox="1"/>
              <p:nvPr/>
            </p:nvSpPr>
            <p:spPr>
              <a:xfrm>
                <a:off x="740227" y="749478"/>
                <a:ext cx="10504714" cy="1107996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600" b="0" i="0" u="none" strike="noStrike" kern="1200" cap="none" spc="0" normalizeH="0" baseline="0" noProof="0" dirty="0">
                    <a:ln w="19050">
                      <a:solidFill>
                        <a:srgbClr val="C0000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glow rad="76200"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kIẾn tạo tri thức mới</a:t>
                </a:r>
                <a:endParaRPr kumimoji="0" lang="en-US" sz="6600" b="0" i="0" u="none" strike="noStrike" kern="1200" cap="none" spc="0" normalizeH="0" baseline="0" noProof="0" dirty="0">
                  <a:ln w="19050">
                    <a:solidFill>
                      <a:srgbClr val="C00000"/>
                    </a:solidFill>
                    <a:prstDash val="solid"/>
                  </a:ln>
                  <a:solidFill>
                    <a:srgbClr val="FF9999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9" name="Hình ảnh 1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817CFA7E-BBFF-0D2C-0EE2-8BA3E8FF6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3916" y="-147134"/>
              <a:ext cx="1684080" cy="1684080"/>
            </a:xfrm>
            <a:prstGeom prst="rect">
              <a:avLst/>
            </a:prstGeom>
          </p:spPr>
        </p:pic>
      </p:grpSp>
      <p:pic>
        <p:nvPicPr>
          <p:cNvPr id="11" name="Hình ảnh 18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D9FB8B15-E6D7-42FB-3441-A6CAA2CA39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9" y="127189"/>
            <a:ext cx="1684081" cy="16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588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D64E85-9FA9-30F5-79F3-0D71497C9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7" r="5957"/>
          <a:stretch/>
        </p:blipFill>
        <p:spPr>
          <a:xfrm>
            <a:off x="-9911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2E00D08-6DD6-6099-BCDE-359B8C4C13CE}"/>
              </a:ext>
            </a:extLst>
          </p:cNvPr>
          <p:cNvGrpSpPr/>
          <p:nvPr/>
        </p:nvGrpSpPr>
        <p:grpSpPr>
          <a:xfrm>
            <a:off x="95688" y="1497690"/>
            <a:ext cx="11972094" cy="2969067"/>
            <a:chOff x="82805" y="1731980"/>
            <a:chExt cx="11437486" cy="296906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E26C6-409A-1D6D-DF1F-E019C77CD23F}"/>
                </a:ext>
              </a:extLst>
            </p:cNvPr>
            <p:cNvSpPr txBox="1"/>
            <p:nvPr/>
          </p:nvSpPr>
          <p:spPr>
            <a:xfrm>
              <a:off x="1672187" y="2387471"/>
              <a:ext cx="86868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254000"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Quan sát tranh và nêu biểu hiện của việc sử dụng tiền hợp lí</a:t>
              </a:r>
              <a:endParaRPr kumimoji="0" lang="en-US" sz="48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2" name="Hình ảnh 29">
              <a:extLst>
                <a:ext uri="{FF2B5EF4-FFF2-40B4-BE49-F238E27FC236}">
                  <a16:creationId xmlns:a16="http://schemas.microsoft.com/office/drawing/2014/main" id="{A1A55220-CEE0-B2CD-2BAB-1A23755EA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05" y="1842343"/>
              <a:ext cx="991966" cy="814594"/>
            </a:xfrm>
            <a:prstGeom prst="rect">
              <a:avLst/>
            </a:prstGeom>
          </p:spPr>
        </p:pic>
        <p:pic>
          <p:nvPicPr>
            <p:cNvPr id="5" name="Hình ảnh 29">
              <a:extLst>
                <a:ext uri="{FF2B5EF4-FFF2-40B4-BE49-F238E27FC236}">
                  <a16:creationId xmlns:a16="http://schemas.microsoft.com/office/drawing/2014/main" id="{0FCCE708-248E-EB8D-309D-46421A952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28325" y="1731980"/>
              <a:ext cx="991966" cy="81459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DC51B85-7310-7675-B90C-C523AEDC4926}"/>
                </a:ext>
              </a:extLst>
            </p:cNvPr>
            <p:cNvSpPr txBox="1"/>
            <p:nvPr/>
          </p:nvSpPr>
          <p:spPr>
            <a:xfrm>
              <a:off x="1672187" y="2392723"/>
              <a:ext cx="86868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28575">
                    <a:solidFill>
                      <a:srgbClr val="FFFF00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Quan sát tranh và nêu biểu hiện của việc sử dụng tiền hợp lí </a:t>
              </a:r>
              <a:r>
                <a:rPr kumimoji="0" lang="vi-VN" sz="4800" b="0" i="0" u="none" strike="noStrike" kern="1200" cap="none" spc="0" normalizeH="0" baseline="0" noProof="0" dirty="0">
                  <a:ln w="28575">
                    <a:solidFill>
                      <a:srgbClr val="FFFF00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TIỀN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srgbClr val="FFFF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 descr="A cartoon of a child with a cat&#10;&#10;Description automatically generated with low confidence">
            <a:extLst>
              <a:ext uri="{FF2B5EF4-FFF2-40B4-BE49-F238E27FC236}">
                <a16:creationId xmlns:a16="http://schemas.microsoft.com/office/drawing/2014/main" id="{70D40D64-89D7-365B-DDB3-A5CA6F4F78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322" y="3660600"/>
            <a:ext cx="3993460" cy="3138686"/>
          </a:xfrm>
          <a:prstGeom prst="rect">
            <a:avLst/>
          </a:prstGeom>
        </p:spPr>
      </p:pic>
      <p:pic>
        <p:nvPicPr>
          <p:cNvPr id="9" name="Picture 8" descr="A cartoon of a child with a stack of money&#10;&#10;Description automatically generated with low confidence">
            <a:extLst>
              <a:ext uri="{FF2B5EF4-FFF2-40B4-BE49-F238E27FC236}">
                <a16:creationId xmlns:a16="http://schemas.microsoft.com/office/drawing/2014/main" id="{76E48D87-AE71-31FE-1FA0-7B1B561CA4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618" y="3681266"/>
            <a:ext cx="3114553" cy="31767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E026EA8-BFF9-6C98-F896-C36E68A5FF72}"/>
              </a:ext>
            </a:extLst>
          </p:cNvPr>
          <p:cNvGrpSpPr/>
          <p:nvPr/>
        </p:nvGrpSpPr>
        <p:grpSpPr>
          <a:xfrm>
            <a:off x="3650945" y="809385"/>
            <a:ext cx="5061857" cy="1020915"/>
            <a:chOff x="3565071" y="442703"/>
            <a:chExt cx="5061857" cy="102091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6827078-7460-60DA-117D-BD8F8B5E2950}"/>
                </a:ext>
              </a:extLst>
            </p:cNvPr>
            <p:cNvSpPr txBox="1"/>
            <p:nvPr/>
          </p:nvSpPr>
          <p:spPr>
            <a:xfrm>
              <a:off x="3565071" y="447955"/>
              <a:ext cx="5061857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HOẠT ĐỘNG</a:t>
              </a:r>
              <a:r>
                <a:rPr kumimoji="0" lang="en-US" sz="6000" b="0" i="0" u="none" strike="noStrike" kern="1200" cap="none" spc="0" normalizeH="0" baseline="0" noProof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kumimoji="0" lang="en-US" sz="80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465E29-2852-F557-50A7-12873A520025}"/>
                </a:ext>
              </a:extLst>
            </p:cNvPr>
            <p:cNvSpPr txBox="1"/>
            <p:nvPr/>
          </p:nvSpPr>
          <p:spPr>
            <a:xfrm>
              <a:off x="3565071" y="442703"/>
              <a:ext cx="5061857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HOẠT </a:t>
              </a:r>
              <a:r>
                <a:rPr kumimoji="0" lang="vi-VN" sz="6000" b="0" i="0" u="none" strike="noStrike" kern="1200" cap="none" spc="0" normalizeH="0" baseline="0" noProof="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ĐỘNG </a:t>
              </a: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kumimoji="0" lang="en-US" sz="8000" b="0" i="0" u="none" strike="noStrike" kern="1200" cap="none" spc="0" normalizeH="0" baseline="0" noProof="0" dirty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17250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1105</TotalTime>
  <Words>621</Words>
  <Application>Microsoft Office PowerPoint</Application>
  <PresentationFormat>Widescreen</PresentationFormat>
  <Paragraphs>104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#9Slide05 Phobia</vt:lpstr>
      <vt:lpstr>#9Slide07 SVNNexa Rust Slab Bla</vt:lpstr>
      <vt:lpstr>Aptos</vt:lpstr>
      <vt:lpstr>Aptos Display</vt:lpstr>
      <vt:lpstr>Arial</vt:lpstr>
      <vt:lpstr>Calibri</vt:lpstr>
      <vt:lpstr>等线</vt:lpstr>
      <vt:lpstr>iCiel Pony</vt:lpstr>
      <vt:lpstr>LNTH-LuoLuoNotangYuanTi 1</vt:lpstr>
      <vt:lpstr>Pattaya</vt:lpstr>
      <vt:lpstr>Times New Roman</vt:lpstr>
      <vt:lpstr>UTM Duepuntozero</vt:lpstr>
      <vt:lpstr>UTM Edwardian</vt:lpstr>
      <vt:lpstr>UTM Mother</vt:lpstr>
      <vt:lpstr>UTM Showcard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75</cp:revision>
  <dcterms:created xsi:type="dcterms:W3CDTF">2023-05-19T05:25:39Z</dcterms:created>
  <dcterms:modified xsi:type="dcterms:W3CDTF">2025-04-19T08:49:14Z</dcterms:modified>
  <cp:category>9Slide.vn</cp:category>
</cp:coreProperties>
</file>