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7"/>
  </p:notesMasterIdLst>
  <p:sldIdLst>
    <p:sldId id="306" r:id="rId3"/>
    <p:sldId id="11690" r:id="rId4"/>
    <p:sldId id="326" r:id="rId5"/>
    <p:sldId id="11692" r:id="rId6"/>
    <p:sldId id="11705" r:id="rId7"/>
    <p:sldId id="11706" r:id="rId8"/>
    <p:sldId id="11707" r:id="rId9"/>
    <p:sldId id="11708" r:id="rId10"/>
    <p:sldId id="11709" r:id="rId11"/>
    <p:sldId id="11710" r:id="rId12"/>
    <p:sldId id="11711" r:id="rId13"/>
    <p:sldId id="11712" r:id="rId14"/>
    <p:sldId id="11713" r:id="rId15"/>
    <p:sldId id="31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E3"/>
    <a:srgbClr val="F4E4B3"/>
    <a:srgbClr val="FBF6BB"/>
    <a:srgbClr val="F486C5"/>
    <a:srgbClr val="70E9D7"/>
    <a:srgbClr val="F6DFEB"/>
    <a:srgbClr val="E4BAD4"/>
    <a:srgbClr val="94DAFF"/>
    <a:srgbClr val="FE7968"/>
    <a:srgbClr val="EB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84600" autoAdjust="0"/>
  </p:normalViewPr>
  <p:slideViewPr>
    <p:cSldViewPr snapToGrid="0" showGuides="1">
      <p:cViewPr varScale="1">
        <p:scale>
          <a:sx n="79" d="100"/>
          <a:sy n="79" d="100"/>
        </p:scale>
        <p:origin x="100" y="80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7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946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05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63DF33B-591D-5C68-B0B2-76BC03CA4DA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09E30F5-018F-0842-53BB-B6812DAB83D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64736" y="-23694"/>
            <a:ext cx="12192001" cy="6858000"/>
          </a:xfrm>
          <a:prstGeom prst="rect">
            <a:avLst/>
          </a:prstGeom>
        </p:spPr>
      </p:pic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776835" y="1463785"/>
            <a:ext cx="12178514" cy="858857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altLang="zh-CN" sz="4000" dirty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ÔN </a:t>
            </a:r>
            <a:r>
              <a:rPr lang="en-US" altLang="zh-CN" sz="4000" dirty="0" smtClean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TẬP SỐ </a:t>
            </a:r>
            <a:r>
              <a:rPr lang="en-US" altLang="zh-CN" sz="4000" dirty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THẬP </a:t>
            </a:r>
            <a:r>
              <a:rPr lang="en-US" altLang="zh-CN" sz="4000" dirty="0" smtClean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PHÂN(</a:t>
            </a:r>
            <a:r>
              <a:rPr lang="en-US" altLang="zh-CN" sz="4000" dirty="0" err="1" smtClean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altLang="zh-CN" sz="4000" dirty="0" smtClean="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2)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C9B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9" y="4480158"/>
            <a:ext cx="3963715" cy="2354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9002" y="388419"/>
            <a:ext cx="10349714" cy="801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15 THÁNG 4 NĂM 2025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DE49-8CD3-163D-B7E0-D3361CF9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2C4F52-6885-53A3-4825-08FA03F0E556}"/>
              </a:ext>
            </a:extLst>
          </p:cNvPr>
          <p:cNvGrpSpPr/>
          <p:nvPr/>
        </p:nvGrpSpPr>
        <p:grpSpPr>
          <a:xfrm>
            <a:off x="647330" y="340839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0BBF0CCD-AD75-7369-D657-39238FD2C75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6BE75A8-E8FA-9BE3-EB91-F3F949AD049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11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F0FCF-AC82-4187-6B25-75049A1872F2}"/>
                  </a:ext>
                </a:extLst>
              </p:cNvPr>
              <p:cNvSpPr txBox="1"/>
              <p:nvPr/>
            </p:nvSpPr>
            <p:spPr>
              <a:xfrm>
                <a:off x="1521388" y="340839"/>
                <a:ext cx="9601171" cy="615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nào đúng, câu nào sai?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luôn viết được một phân số thập phân dưới dạng số thập phân.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có số thập phân nào lớn hơn 5,01 nhưng bé hơn 5,02.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12,5% =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F0FCF-AC82-4187-6B25-75049A18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88" y="340839"/>
                <a:ext cx="9601171" cy="6156685"/>
              </a:xfrm>
              <a:prstGeom prst="rect">
                <a:avLst/>
              </a:prstGeom>
              <a:blipFill>
                <a:blip r:embed="rId3"/>
                <a:stretch>
                  <a:fillRect l="-2603" t="-198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AD8CAF-ED5B-F887-8CE8-2A577F28DDEE}"/>
              </a:ext>
            </a:extLst>
          </p:cNvPr>
          <p:cNvSpPr txBox="1"/>
          <p:nvPr/>
        </p:nvSpPr>
        <p:spPr>
          <a:xfrm>
            <a:off x="1521388" y="2394652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>
                <a:solidFill>
                  <a:srgbClr val="0070C0"/>
                </a:solidFill>
                <a:latin typeface="Arial"/>
              </a:rPr>
              <a:t>ĐÚNG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DA883-4858-A1E2-52D8-7B578CF3C751}"/>
              </a:ext>
            </a:extLst>
          </p:cNvPr>
          <p:cNvSpPr txBox="1"/>
          <p:nvPr/>
        </p:nvSpPr>
        <p:spPr>
          <a:xfrm>
            <a:off x="1647512" y="4448465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>
                <a:solidFill>
                  <a:srgbClr val="0070C0"/>
                </a:solidFill>
                <a:latin typeface="Arial"/>
              </a:rPr>
              <a:t>SAI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67E77-0502-B4AE-7E6C-C63C945EB219}"/>
              </a:ext>
            </a:extLst>
          </p:cNvPr>
          <p:cNvSpPr txBox="1"/>
          <p:nvPr/>
        </p:nvSpPr>
        <p:spPr>
          <a:xfrm>
            <a:off x="6096000" y="5493761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 dirty="0">
                <a:solidFill>
                  <a:srgbClr val="0070C0"/>
                </a:solidFill>
                <a:latin typeface="Arial"/>
              </a:rPr>
              <a:t>ĐÚNG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C3541-39CE-326B-A50D-45CC0E96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C51C24-139F-031C-813F-4242A0A9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81" y="454718"/>
            <a:ext cx="7734635" cy="59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EC0A-3A39-B01F-DB93-F3A8A175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7AEE27-6E31-9270-5F9A-A0092FDB2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1869" r="-2038" b="21896"/>
          <a:stretch/>
        </p:blipFill>
        <p:spPr>
          <a:xfrm>
            <a:off x="605097" y="528144"/>
            <a:ext cx="11108682" cy="586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80ACF-042F-3618-2295-EA8A9B967A1D}"/>
              </a:ext>
            </a:extLst>
          </p:cNvPr>
          <p:cNvSpPr txBox="1"/>
          <p:nvPr/>
        </p:nvSpPr>
        <p:spPr>
          <a:xfrm>
            <a:off x="7078722" y="5968259"/>
            <a:ext cx="756743" cy="37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Hùng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AA4A2-97B4-25DF-A6E2-3B0F341D4D4E}"/>
              </a:ext>
            </a:extLst>
          </p:cNvPr>
          <p:cNvSpPr txBox="1"/>
          <p:nvPr/>
        </p:nvSpPr>
        <p:spPr>
          <a:xfrm>
            <a:off x="7898526" y="5968259"/>
            <a:ext cx="7567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69236-44D9-0375-DCF6-6BB1C21B3802}"/>
              </a:ext>
            </a:extLst>
          </p:cNvPr>
          <p:cNvSpPr txBox="1"/>
          <p:nvPr/>
        </p:nvSpPr>
        <p:spPr>
          <a:xfrm>
            <a:off x="8718335" y="5977151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Phước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A9882-7800-D51F-7C48-4D0F782C9A6F}"/>
              </a:ext>
            </a:extLst>
          </p:cNvPr>
          <p:cNvSpPr txBox="1"/>
          <p:nvPr/>
        </p:nvSpPr>
        <p:spPr>
          <a:xfrm>
            <a:off x="9577548" y="5977151"/>
            <a:ext cx="7646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Tuyết</a:t>
            </a:r>
          </a:p>
        </p:txBody>
      </p:sp>
    </p:spTree>
    <p:extLst>
      <p:ext uri="{BB962C8B-B14F-4D97-AF65-F5344CB8AC3E}">
        <p14:creationId xmlns:p14="http://schemas.microsoft.com/office/powerpoint/2010/main" val="19790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7FBF-EF37-93FD-B69B-145C9737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7B0719-2E65-284B-B202-853A0C7CDFA4}"/>
              </a:ext>
            </a:extLst>
          </p:cNvPr>
          <p:cNvGrpSpPr/>
          <p:nvPr/>
        </p:nvGrpSpPr>
        <p:grpSpPr>
          <a:xfrm>
            <a:off x="647330" y="340839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80F287F-992D-FDF1-68CC-F1B68198FEFC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A3573F51-EFE1-32C6-547A-C5AD91B3533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11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1555BA-047E-6A66-5011-2D4D7D3C6068}"/>
              </a:ext>
            </a:extLst>
          </p:cNvPr>
          <p:cNvSpPr txBox="1"/>
          <p:nvPr/>
        </p:nvSpPr>
        <p:spPr>
          <a:xfrm>
            <a:off x="647330" y="3811012"/>
            <a:ext cx="11082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Hùng và Tuyết đạt được chiều cao trung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của trẻ 11 tuổi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(vì 150,5 cm &gt; 143,1 cm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 152,2 cm &gt; 144,8 cm).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Dung và Phước chưa đạt được chiều cao trung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của trẻ 11 tuổi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(vì 144,3 cm &lt; 144,8 cm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 142 cm &lt; 144,8 cm).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6144F-F35A-FF54-C06A-DDAB6B2D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01" y="561016"/>
            <a:ext cx="5846019" cy="31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7538B-D7B0-B328-B541-6F9E690E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3" y="2790630"/>
            <a:ext cx="5324271" cy="3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D1D0C-A9BC-18F6-B085-D14C19151E65}"/>
              </a:ext>
            </a:extLst>
          </p:cNvPr>
          <p:cNvGrpSpPr/>
          <p:nvPr/>
        </p:nvGrpSpPr>
        <p:grpSpPr>
          <a:xfrm>
            <a:off x="10811889" y="39858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FE84476-7D9A-1112-358A-7524A8EA501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8DE5E4-F006-BD0E-1FC9-BC7BFBA5B89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6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F3F5F9-2A4C-2504-5159-1B3D2AB373B1}"/>
              </a:ext>
            </a:extLst>
          </p:cNvPr>
          <p:cNvSpPr txBox="1"/>
          <p:nvPr/>
        </p:nvSpPr>
        <p:spPr>
          <a:xfrm>
            <a:off x="1742075" y="398587"/>
            <a:ext cx="11006531" cy="60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68,59  </a:t>
            </a:r>
            <a:r>
              <a:rPr lang="pt-BR" sz="44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103,4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72,18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72,09</a:t>
            </a:r>
            <a:endParaRPr lang="pt-BR" sz="4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lnSpc>
                <a:spcPct val="150000"/>
              </a:lnSpc>
            </a:pPr>
            <a:r>
              <a:rPr lang="pt-BR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842,5  </a:t>
            </a:r>
            <a:r>
              <a:rPr lang="pt-BR" sz="44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84,25</a:t>
            </a:r>
          </a:p>
          <a:p>
            <a:pPr lvl="6">
              <a:lnSpc>
                <a:spcPct val="150000"/>
              </a:lnSpc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69,39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90,2</a:t>
            </a:r>
            <a:endParaRPr lang="pt-BR" sz="4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lnSpc>
                <a:spcPct val="150000"/>
              </a:lnSpc>
            </a:pPr>
            <a:r>
              <a:rPr lang="pt-BR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270,2  </a:t>
            </a:r>
            <a:r>
              <a:rPr lang="pt-BR" sz="44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lang="pt-BR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27,02</a:t>
            </a:r>
          </a:p>
          <a:p>
            <a:pPr lvl="8">
              <a:lnSpc>
                <a:spcPct val="150000"/>
              </a:lnSpc>
            </a:pPr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40  </a:t>
            </a:r>
            <a:r>
              <a:rPr lang="en-US" sz="44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 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3FB58-3BE9-4455-6819-2E54050E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-13438" r="76768" b="66541"/>
          <a:stretch/>
        </p:blipFill>
        <p:spPr>
          <a:xfrm>
            <a:off x="8955995" y="293867"/>
            <a:ext cx="2103359" cy="1120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B5FEF-8EFF-CD53-7A89-E8EC33CB5304}"/>
              </a:ext>
            </a:extLst>
          </p:cNvPr>
          <p:cNvSpPr txBox="1"/>
          <p:nvPr/>
        </p:nvSpPr>
        <p:spPr>
          <a:xfrm>
            <a:off x="4203038" y="644809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&lt;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94E28-B21C-A154-A4FA-775C5F63CF1C}"/>
              </a:ext>
            </a:extLst>
          </p:cNvPr>
          <p:cNvSpPr txBox="1"/>
          <p:nvPr/>
        </p:nvSpPr>
        <p:spPr>
          <a:xfrm>
            <a:off x="4203038" y="1660472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4DA5A-7C4E-7277-70A4-25543D05234F}"/>
              </a:ext>
            </a:extLst>
          </p:cNvPr>
          <p:cNvSpPr txBox="1"/>
          <p:nvPr/>
        </p:nvSpPr>
        <p:spPr>
          <a:xfrm>
            <a:off x="6926852" y="2659559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23B98-A460-443F-A521-5B3958BE3B55}"/>
              </a:ext>
            </a:extLst>
          </p:cNvPr>
          <p:cNvSpPr txBox="1"/>
          <p:nvPr/>
        </p:nvSpPr>
        <p:spPr>
          <a:xfrm>
            <a:off x="6926852" y="3547908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&lt;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6A43E-D9A0-4F83-18FF-427325023DE8}"/>
              </a:ext>
            </a:extLst>
          </p:cNvPr>
          <p:cNvSpPr txBox="1"/>
          <p:nvPr/>
        </p:nvSpPr>
        <p:spPr>
          <a:xfrm>
            <a:off x="8637507" y="4630249"/>
            <a:ext cx="7272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B5A0A-6F3C-C76F-B2B0-E4705E85993D}"/>
              </a:ext>
            </a:extLst>
          </p:cNvPr>
          <p:cNvSpPr txBox="1"/>
          <p:nvPr/>
        </p:nvSpPr>
        <p:spPr>
          <a:xfrm>
            <a:off x="7910297" y="5689972"/>
            <a:ext cx="7272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=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C415-D19A-E806-74C8-1D417908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CEB89-964E-18A2-7F4F-DC71B8F7FF57}"/>
              </a:ext>
            </a:extLst>
          </p:cNvPr>
          <p:cNvGrpSpPr/>
          <p:nvPr/>
        </p:nvGrpSpPr>
        <p:grpSpPr>
          <a:xfrm>
            <a:off x="619058" y="391714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935CC07-4F2D-334D-802B-02C02A1ECEBA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F6F26ED-62BF-CB28-B707-F8E99CB7004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7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9F3DD5-A7AE-E488-0646-7C282784FAA8}"/>
              </a:ext>
            </a:extLst>
          </p:cNvPr>
          <p:cNvSpPr txBox="1"/>
          <p:nvPr/>
        </p:nvSpPr>
        <p:spPr>
          <a:xfrm>
            <a:off x="1417607" y="487137"/>
            <a:ext cx="9858704" cy="450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0" i="0" u="none" strike="noStrike" baseline="0">
                <a:solidFill>
                  <a:srgbClr val="000000"/>
                </a:solidFill>
              </a:rPr>
              <a:t>Chữ số?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51,1 &gt; 5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,6 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b)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8,96 &lt; 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,1 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c)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0,27 = 0,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???</a:t>
            </a:r>
            <a:endParaRPr lang="en-US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568F-15D0-AB08-F299-0A1241C1EE8D}"/>
              </a:ext>
            </a:extLst>
          </p:cNvPr>
          <p:cNvSpPr txBox="1"/>
          <p:nvPr/>
        </p:nvSpPr>
        <p:spPr>
          <a:xfrm>
            <a:off x="1417607" y="1321655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51,1 &gt; 5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0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6AE2-7672-EE57-DC8E-02D6D022FFBF}"/>
              </a:ext>
            </a:extLst>
          </p:cNvPr>
          <p:cNvSpPr txBox="1"/>
          <p:nvPr/>
        </p:nvSpPr>
        <p:spPr>
          <a:xfrm>
            <a:off x="1460996" y="2656360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5400">
                <a:solidFill>
                  <a:srgbClr val="FF0000"/>
                </a:solidFill>
              </a:rPr>
              <a:t>b) </a:t>
            </a:r>
            <a:r>
              <a:rPr lang="pt-BR" sz="5400">
                <a:solidFill>
                  <a:srgbClr val="000000"/>
                </a:solidFill>
              </a:rPr>
              <a:t>8,96 &lt; </a:t>
            </a:r>
            <a:r>
              <a:rPr lang="pt-BR" sz="5400">
                <a:solidFill>
                  <a:srgbClr val="2680FF"/>
                </a:solidFill>
              </a:rPr>
              <a:t>9</a:t>
            </a:r>
            <a:r>
              <a:rPr lang="pt-BR" sz="5400">
                <a:solidFill>
                  <a:srgbClr val="000000"/>
                </a:solidFill>
              </a:rPr>
              <a:t>,1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106C3-8E2E-DE2D-85AB-3A5840B96808}"/>
              </a:ext>
            </a:extLst>
          </p:cNvPr>
          <p:cNvSpPr txBox="1"/>
          <p:nvPr/>
        </p:nvSpPr>
        <p:spPr>
          <a:xfrm>
            <a:off x="1460996" y="3811124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5400">
                <a:solidFill>
                  <a:srgbClr val="FF0000"/>
                </a:solidFill>
              </a:rPr>
              <a:t>c) </a:t>
            </a:r>
            <a:r>
              <a:rPr lang="pt-BR" sz="5400">
                <a:solidFill>
                  <a:srgbClr val="000000"/>
                </a:solidFill>
              </a:rPr>
              <a:t>0,27 = 0,</a:t>
            </a:r>
            <a:r>
              <a:rPr lang="pt-BR" sz="5400">
                <a:solidFill>
                  <a:srgbClr val="2680FF"/>
                </a:solidFill>
              </a:rPr>
              <a:t>270</a:t>
            </a:r>
            <a:endParaRPr lang="en-US" sz="5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627B-CD03-BD7D-914A-0ACC75243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ED6D1-3698-ECC7-67E0-483C61A33C16}"/>
              </a:ext>
            </a:extLst>
          </p:cNvPr>
          <p:cNvGrpSpPr/>
          <p:nvPr/>
        </p:nvGrpSpPr>
        <p:grpSpPr>
          <a:xfrm>
            <a:off x="429872" y="38124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A5BBB0A-C359-153B-A6D0-DBA629E7F370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1028184-15AA-9320-C199-6CE9E8C515F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8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947DCB6-8E40-58E3-5175-06A48FD7728F}"/>
              </a:ext>
            </a:extLst>
          </p:cNvPr>
          <p:cNvSpPr txBox="1"/>
          <p:nvPr/>
        </p:nvSpPr>
        <p:spPr>
          <a:xfrm>
            <a:off x="1271810" y="496163"/>
            <a:ext cx="1077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Sắp xếp các số sau theo thứ tự từ lớn đến bé.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24,75; 21,8; 25; 24,09.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08EF2-B584-165E-194F-D5380550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40" y="1311188"/>
            <a:ext cx="2504175" cy="4994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BF33B-C313-BE63-AFFD-11C1508CE4F8}"/>
              </a:ext>
            </a:extLst>
          </p:cNvPr>
          <p:cNvSpPr txBox="1"/>
          <p:nvPr/>
        </p:nvSpPr>
        <p:spPr>
          <a:xfrm>
            <a:off x="456148" y="2482997"/>
            <a:ext cx="8829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ác số sau theo thứ tự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từ lớn đến bé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24,75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24,09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21,8.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C8FC-E31C-B90B-2635-245CCD54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95A236-6F31-0D97-9865-A25ADE7C9DC6}"/>
              </a:ext>
            </a:extLst>
          </p:cNvPr>
          <p:cNvGrpSpPr/>
          <p:nvPr/>
        </p:nvGrpSpPr>
        <p:grpSpPr>
          <a:xfrm>
            <a:off x="429872" y="38124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909CB36-6F7B-5FC6-1691-817D1024D406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A2A9B61-9DB0-4200-C816-46D02E0E6A5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9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292612-6120-1077-7F4B-9C20B24A0E1B}"/>
              </a:ext>
            </a:extLst>
          </p:cNvPr>
          <p:cNvSpPr txBox="1"/>
          <p:nvPr/>
        </p:nvSpPr>
        <p:spPr>
          <a:xfrm>
            <a:off x="1271810" y="496163"/>
            <a:ext cx="10774393" cy="490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Làm tròn mỗi số thập phân sau đến hàng có chữ số màu đỏ.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a)</a:t>
            </a:r>
            <a:r>
              <a:rPr lang="pt-BR" sz="5400">
                <a:solidFill>
                  <a:srgbClr val="FF0000"/>
                </a:solidFill>
              </a:rPr>
              <a:t> </a:t>
            </a:r>
            <a:r>
              <a:rPr lang="pt-BR" sz="5400">
                <a:solidFill>
                  <a:srgbClr val="000000"/>
                </a:solidFill>
              </a:rPr>
              <a:t>2</a:t>
            </a:r>
            <a:r>
              <a:rPr lang="pt-BR" sz="5400">
                <a:solidFill>
                  <a:srgbClr val="FF0000"/>
                </a:solidFill>
              </a:rPr>
              <a:t>6</a:t>
            </a:r>
            <a:r>
              <a:rPr lang="pt-BR" sz="5400">
                <a:solidFill>
                  <a:srgbClr val="000000"/>
                </a:solidFill>
              </a:rPr>
              <a:t>,18 = </a:t>
            </a:r>
            <a:r>
              <a:rPr lang="pt-BR" sz="5400">
                <a:solidFill>
                  <a:srgbClr val="0070C0"/>
                </a:solidFill>
              </a:rPr>
              <a:t>26 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b) </a:t>
            </a:r>
            <a:r>
              <a:rPr lang="pt-BR" sz="5400">
                <a:solidFill>
                  <a:srgbClr val="000000"/>
                </a:solidFill>
              </a:rPr>
              <a:t>54,</a:t>
            </a:r>
            <a:r>
              <a:rPr lang="pt-BR" sz="5400">
                <a:solidFill>
                  <a:srgbClr val="FF0000"/>
                </a:solidFill>
              </a:rPr>
              <a:t>3</a:t>
            </a:r>
            <a:r>
              <a:rPr lang="pt-BR" sz="5400">
                <a:solidFill>
                  <a:srgbClr val="000000"/>
                </a:solidFill>
              </a:rPr>
              <a:t>71 = </a:t>
            </a:r>
            <a:r>
              <a:rPr lang="pt-BR" sz="5400">
                <a:solidFill>
                  <a:srgbClr val="0070C0"/>
                </a:solidFill>
              </a:rPr>
              <a:t>54,4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c) </a:t>
            </a:r>
            <a:r>
              <a:rPr lang="pt-BR" sz="5400">
                <a:solidFill>
                  <a:srgbClr val="000000"/>
                </a:solidFill>
              </a:rPr>
              <a:t>0,9</a:t>
            </a:r>
            <a:r>
              <a:rPr lang="pt-BR" sz="5400">
                <a:solidFill>
                  <a:srgbClr val="FF0000"/>
                </a:solidFill>
              </a:rPr>
              <a:t>9</a:t>
            </a:r>
            <a:r>
              <a:rPr lang="pt-BR" sz="5400">
                <a:solidFill>
                  <a:srgbClr val="000000"/>
                </a:solidFill>
              </a:rPr>
              <a:t>5 = </a:t>
            </a:r>
            <a:r>
              <a:rPr lang="pt-BR" sz="5400">
                <a:solidFill>
                  <a:srgbClr val="0070C0"/>
                </a:solidFill>
              </a:rPr>
              <a:t>1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434FF-BA78-F518-F16B-6BAABECD8015}"/>
              </a:ext>
            </a:extLst>
          </p:cNvPr>
          <p:cNvSpPr txBox="1"/>
          <p:nvPr/>
        </p:nvSpPr>
        <p:spPr>
          <a:xfrm>
            <a:off x="4013851" y="1992021"/>
            <a:ext cx="185092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CACA0-F6EA-96CA-393C-4286304D41B0}"/>
              </a:ext>
            </a:extLst>
          </p:cNvPr>
          <p:cNvSpPr txBox="1"/>
          <p:nvPr/>
        </p:nvSpPr>
        <p:spPr>
          <a:xfrm>
            <a:off x="4434265" y="3313857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1F0AA-1FCC-4B4F-1E6D-914C7BC18659}"/>
              </a:ext>
            </a:extLst>
          </p:cNvPr>
          <p:cNvSpPr txBox="1"/>
          <p:nvPr/>
        </p:nvSpPr>
        <p:spPr>
          <a:xfrm>
            <a:off x="4013851" y="4604795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92183-71FB-E042-769B-BC7353F4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88BCE4-C787-F5A1-35AA-AFBF8A94107F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061C8C4-E737-B2C6-1F7F-C96154E32A63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4B30D604-736D-A2DC-2A16-8FEC4C06274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1D8154-AED3-3BF3-9F87-07A97CBC9CF3}"/>
              </a:ext>
            </a:extLst>
          </p:cNvPr>
          <p:cNvSpPr txBox="1"/>
          <p:nvPr/>
        </p:nvSpPr>
        <p:spPr>
          <a:xfrm>
            <a:off x="1395264" y="564263"/>
            <a:ext cx="9601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Viết các số thập phân dưới dạng tỉ số phần trăm.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0,57; 1,42; 0,8.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Viết các tỉ số phần trăm dưới dạng số thập phân.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25%; 150%; 9,1%.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82DA-EAEB-11AD-AFB1-B075A3E22BC8}"/>
              </a:ext>
            </a:extLst>
          </p:cNvPr>
          <p:cNvSpPr txBox="1"/>
          <p:nvPr/>
        </p:nvSpPr>
        <p:spPr>
          <a:xfrm>
            <a:off x="4013851" y="4604795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4254-6D8D-0FB6-468B-9DF805AE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647E9C-95CF-8962-81FA-8ECC3D3A0D39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FBFF027-ECD2-6206-4096-2A93D450110C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E655573A-B8A8-5DBF-E778-B37F2DD81FF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48799F-C47D-2206-2C53-FFD3DEA77113}"/>
              </a:ext>
            </a:extLst>
          </p:cNvPr>
          <p:cNvSpPr txBox="1"/>
          <p:nvPr/>
        </p:nvSpPr>
        <p:spPr>
          <a:xfrm>
            <a:off x="1395264" y="564263"/>
            <a:ext cx="9601171" cy="543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Viết các số thập phân dưới dạng tỉ số phần trăm.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0,57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57 %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1,42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142 %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0,8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805 %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09CD7-409D-BE36-CB62-5CBF1BDFC82F}"/>
              </a:ext>
            </a:extLst>
          </p:cNvPr>
          <p:cNvSpPr txBox="1"/>
          <p:nvPr/>
        </p:nvSpPr>
        <p:spPr>
          <a:xfrm>
            <a:off x="4975547" y="2386159"/>
            <a:ext cx="26549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2670-84A3-1ABD-6EE1-A879314611FB}"/>
              </a:ext>
            </a:extLst>
          </p:cNvPr>
          <p:cNvSpPr txBox="1"/>
          <p:nvPr/>
        </p:nvSpPr>
        <p:spPr>
          <a:xfrm>
            <a:off x="4975547" y="3699214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54A97-92B4-F1D6-2C20-F97625A02779}"/>
              </a:ext>
            </a:extLst>
          </p:cNvPr>
          <p:cNvSpPr txBox="1"/>
          <p:nvPr/>
        </p:nvSpPr>
        <p:spPr>
          <a:xfrm>
            <a:off x="4518347" y="5112370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E797-444A-34FE-0F8B-499E14B5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79EB0-7280-2382-C4FD-7DAD30097581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67EFB79B-BB5C-D3A3-CA04-8D0BB5C185F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92CE65CA-A44F-1823-56F9-6684DC37464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620841-BC97-30BF-1BC7-4165DF545D2D}"/>
              </a:ext>
            </a:extLst>
          </p:cNvPr>
          <p:cNvSpPr txBox="1"/>
          <p:nvPr/>
        </p:nvSpPr>
        <p:spPr>
          <a:xfrm>
            <a:off x="1395264" y="564263"/>
            <a:ext cx="9601171" cy="543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Viết các tỉ số phần trăm dưới dạng số thập phân.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25%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0,25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150%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1,5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9,1%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0,091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EBD2B-C6D3-F241-2EB8-BA38BF92E078}"/>
              </a:ext>
            </a:extLst>
          </p:cNvPr>
          <p:cNvSpPr txBox="1"/>
          <p:nvPr/>
        </p:nvSpPr>
        <p:spPr>
          <a:xfrm>
            <a:off x="5043864" y="2298077"/>
            <a:ext cx="26549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EC90-CFA0-ABC0-881C-50365CC8CD77}"/>
              </a:ext>
            </a:extLst>
          </p:cNvPr>
          <p:cNvSpPr txBox="1"/>
          <p:nvPr/>
        </p:nvSpPr>
        <p:spPr>
          <a:xfrm>
            <a:off x="5390706" y="3753796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73350-9FC0-F4D8-1153-821BED7AB51B}"/>
              </a:ext>
            </a:extLst>
          </p:cNvPr>
          <p:cNvSpPr txBox="1"/>
          <p:nvPr/>
        </p:nvSpPr>
        <p:spPr>
          <a:xfrm>
            <a:off x="5201520" y="5147584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1886</TotalTime>
  <Words>284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宋体</vt:lpstr>
      <vt:lpstr>#9Slide07 HoneyCream</vt:lpstr>
      <vt:lpstr>Arial</vt:lpstr>
      <vt:lpstr>Calibri</vt:lpstr>
      <vt:lpstr>Cambria Math</vt:lpstr>
      <vt:lpstr>SVN-Cookies</vt:lpstr>
      <vt:lpstr>Times New Roman</vt:lpstr>
      <vt:lpstr>Vogue-ExtraBold</vt:lpstr>
      <vt:lpstr>Wingdings</vt:lpstr>
      <vt:lpstr>字魂156号-萌趣苏打饼</vt:lpstr>
      <vt:lpstr>思源黑体</vt:lpstr>
      <vt:lpstr>思源黑体 CN</vt:lpstr>
      <vt:lpstr>思源黑体 CN Medium</vt:lpstr>
      <vt:lpstr>方正卡通简体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34</cp:revision>
  <dcterms:created xsi:type="dcterms:W3CDTF">2021-10-11T07:18:00Z</dcterms:created>
  <dcterms:modified xsi:type="dcterms:W3CDTF">2025-04-15T01:18:20Z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