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301" r:id="rId3"/>
    <p:sldId id="302" r:id="rId4"/>
    <p:sldId id="266" r:id="rId5"/>
    <p:sldId id="270" r:id="rId6"/>
    <p:sldId id="267" r:id="rId7"/>
    <p:sldId id="268" r:id="rId8"/>
    <p:sldId id="303" r:id="rId9"/>
    <p:sldId id="304" r:id="rId10"/>
    <p:sldId id="305" r:id="rId11"/>
    <p:sldId id="271" r:id="rId12"/>
    <p:sldId id="306" r:id="rId13"/>
    <p:sldId id="275" r:id="rId14"/>
    <p:sldId id="307" r:id="rId15"/>
    <p:sldId id="308" r:id="rId16"/>
    <p:sldId id="296" r:id="rId17"/>
    <p:sldId id="281" r:id="rId18"/>
    <p:sldId id="309" r:id="rId19"/>
    <p:sldId id="310" r:id="rId20"/>
    <p:sldId id="311" r:id="rId21"/>
    <p:sldId id="312" r:id="rId22"/>
    <p:sldId id="292" r:id="rId23"/>
    <p:sldId id="285"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6E"/>
    <a:srgbClr val="D0F598"/>
    <a:srgbClr val="8FB0FF"/>
    <a:srgbClr val="DBB0FF"/>
    <a:srgbClr val="EE5D6A"/>
    <a:srgbClr val="FF7D8A"/>
    <a:srgbClr val="F8C1FF"/>
    <a:srgbClr val="7DE7F3"/>
    <a:srgbClr val="3A52EE"/>
    <a:srgbClr val="FFE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43"/>
    <p:restoredTop sz="95216"/>
  </p:normalViewPr>
  <p:slideViewPr>
    <p:cSldViewPr snapToGrid="0">
      <p:cViewPr varScale="1">
        <p:scale>
          <a:sx n="76" d="100"/>
          <a:sy n="76" d="100"/>
        </p:scale>
        <p:origin x="216" y="7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CF1228-4155-E28D-0D08-2BFC5C69A5A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87911494-9EC4-EB0C-AB65-840A1CBD29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C78C5C93-55BD-F55B-2D2D-BF552EE9C075}"/>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5" name="Footer Placeholder 4">
            <a:extLst>
              <a:ext uri="{FF2B5EF4-FFF2-40B4-BE49-F238E27FC236}">
                <a16:creationId xmlns="" xmlns:a16="http://schemas.microsoft.com/office/drawing/2014/main" id="{D0C61066-F42C-1759-0FEA-A08FED005EB4}"/>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 xmlns:a16="http://schemas.microsoft.com/office/drawing/2014/main" id="{D3A5B76E-BEAF-312F-9453-00AAC16BD1F5}"/>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3108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03E661-4C7D-EF82-69F5-85EFE1591E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2679116C-9AAD-EA2B-C37B-44C2DC078C5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C31B7875-D6A9-D684-57CC-BE0D24694490}"/>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5" name="Footer Placeholder 4">
            <a:extLst>
              <a:ext uri="{FF2B5EF4-FFF2-40B4-BE49-F238E27FC236}">
                <a16:creationId xmlns="" xmlns:a16="http://schemas.microsoft.com/office/drawing/2014/main" id="{149CFCB1-89E4-DACC-AA4C-D65B24A3D85A}"/>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 xmlns:a16="http://schemas.microsoft.com/office/drawing/2014/main" id="{882A8438-0680-C8AB-CCC4-35C3906C8B9F}"/>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198908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E6D91F3-F740-E656-8F83-176AD5A222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1F1E8B21-0CEC-4CE4-4C05-1DF9CEA3AF4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69657557-F895-A374-5D34-419E67611DF9}"/>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5" name="Footer Placeholder 4">
            <a:extLst>
              <a:ext uri="{FF2B5EF4-FFF2-40B4-BE49-F238E27FC236}">
                <a16:creationId xmlns="" xmlns:a16="http://schemas.microsoft.com/office/drawing/2014/main" id="{DA61E73F-3071-E81D-0C5E-CBEC7FF50779}"/>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 xmlns:a16="http://schemas.microsoft.com/office/drawing/2014/main" id="{D9C10A8D-D3D6-D0E7-5497-E4B00D6B5868}"/>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96938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6F706D-2B1F-4663-11D7-0638414BDF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2F070830-BB63-2563-825F-6A418BF687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0283B4A3-3E82-125D-74C1-80622C6923C1}"/>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5" name="Footer Placeholder 4">
            <a:extLst>
              <a:ext uri="{FF2B5EF4-FFF2-40B4-BE49-F238E27FC236}">
                <a16:creationId xmlns="" xmlns:a16="http://schemas.microsoft.com/office/drawing/2014/main" id="{0E79D62E-AAB3-B7AC-A1C6-36A14021DC7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 xmlns:a16="http://schemas.microsoft.com/office/drawing/2014/main" id="{80EF9D37-7F87-707F-7837-2D77A835883B}"/>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102317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22B058-8565-87DC-604B-3BCCF5348F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A04E4C6-1EE4-71A9-4CB7-E0DD91F1769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1379E1F-628E-433C-F417-605F7D274C0D}"/>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5" name="Footer Placeholder 4">
            <a:extLst>
              <a:ext uri="{FF2B5EF4-FFF2-40B4-BE49-F238E27FC236}">
                <a16:creationId xmlns="" xmlns:a16="http://schemas.microsoft.com/office/drawing/2014/main" id="{24D204BE-6217-C93C-1A24-1101885E9C35}"/>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a:extLst>
              <a:ext uri="{FF2B5EF4-FFF2-40B4-BE49-F238E27FC236}">
                <a16:creationId xmlns="" xmlns:a16="http://schemas.microsoft.com/office/drawing/2014/main" id="{6A12A80A-A8E6-CDDA-2165-C2C15CE689F5}"/>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337601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A2DD11-F00C-1794-2E2F-011D862485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A314576A-7771-D190-9360-6037FABE371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F615AB8E-D0BD-12EF-8B0D-693893DBAB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66BD4126-EBC2-E5E3-87B2-910B9E6CE3B2}"/>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6" name="Footer Placeholder 5">
            <a:extLst>
              <a:ext uri="{FF2B5EF4-FFF2-40B4-BE49-F238E27FC236}">
                <a16:creationId xmlns="" xmlns:a16="http://schemas.microsoft.com/office/drawing/2014/main" id="{0C5B23C4-1A00-6573-949B-09660C61027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 xmlns:a16="http://schemas.microsoft.com/office/drawing/2014/main" id="{480E2EB7-A8DE-9794-284B-6104A00DFA55}"/>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2054960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F90798-2057-8995-41CA-AEC370C20D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D6A1BE88-6B49-5452-C49D-EBE91AE9B7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267D283-C47C-8BA4-8ED4-27141A57F11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DAE5FA38-5242-0B05-4D71-4C34DFC6D2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7122D8B-556F-886A-7A4E-0B23C7681CE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F58798AA-A079-BC45-7E20-932473D9A253}"/>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8" name="Footer Placeholder 7">
            <a:extLst>
              <a:ext uri="{FF2B5EF4-FFF2-40B4-BE49-F238E27FC236}">
                <a16:creationId xmlns="" xmlns:a16="http://schemas.microsoft.com/office/drawing/2014/main" id="{291C9474-AAFA-CF29-E02E-85BCB116718F}"/>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9" name="Slide Number Placeholder 8">
            <a:extLst>
              <a:ext uri="{FF2B5EF4-FFF2-40B4-BE49-F238E27FC236}">
                <a16:creationId xmlns="" xmlns:a16="http://schemas.microsoft.com/office/drawing/2014/main" id="{123A3D30-1944-5D5B-53F2-1C73AFE06A89}"/>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145877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C10D2A-F277-CC1F-B5B9-EF789EAED8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39A803B5-79C9-09DC-77D0-B15A2B40535C}"/>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4" name="Footer Placeholder 3">
            <a:extLst>
              <a:ext uri="{FF2B5EF4-FFF2-40B4-BE49-F238E27FC236}">
                <a16:creationId xmlns="" xmlns:a16="http://schemas.microsoft.com/office/drawing/2014/main" id="{2E698B00-D1DD-A640-DD63-4BF633863236}"/>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5" name="Slide Number Placeholder 4">
            <a:extLst>
              <a:ext uri="{FF2B5EF4-FFF2-40B4-BE49-F238E27FC236}">
                <a16:creationId xmlns="" xmlns:a16="http://schemas.microsoft.com/office/drawing/2014/main" id="{0AFDD03C-2EC3-CCAA-B908-C983C839556F}"/>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225033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2CCBA1-4EBB-D148-4A47-CE254928ECB7}"/>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3" name="Footer Placeholder 2">
            <a:extLst>
              <a:ext uri="{FF2B5EF4-FFF2-40B4-BE49-F238E27FC236}">
                <a16:creationId xmlns="" xmlns:a16="http://schemas.microsoft.com/office/drawing/2014/main" id="{B928413B-9DBB-02B5-4699-35AD48997D10}"/>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4" name="Slide Number Placeholder 3">
            <a:extLst>
              <a:ext uri="{FF2B5EF4-FFF2-40B4-BE49-F238E27FC236}">
                <a16:creationId xmlns="" xmlns:a16="http://schemas.microsoft.com/office/drawing/2014/main" id="{7E31E126-AFC8-9028-AB7E-D339DDB1FA3E}"/>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339639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BB26CA-0A53-A5AE-EDA3-11B151D556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EF6DF381-8A8B-7088-7122-E03FD4A2A27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12F7998A-5744-CECC-902A-E78496ECA8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3AF0FC2-F236-BD13-F30D-D4C50F1D86DD}"/>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6" name="Footer Placeholder 5">
            <a:extLst>
              <a:ext uri="{FF2B5EF4-FFF2-40B4-BE49-F238E27FC236}">
                <a16:creationId xmlns="" xmlns:a16="http://schemas.microsoft.com/office/drawing/2014/main" id="{511C3925-0D95-74E1-C8D8-78D3ED1773FA}"/>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 xmlns:a16="http://schemas.microsoft.com/office/drawing/2014/main" id="{A3D0A23A-CF9A-6B59-343F-283212805011}"/>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151315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924547-2E30-956B-E2EB-80EEAB3DD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7AFE1B5B-DC4B-DF78-D291-9E438181070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6050588B-6DBF-2049-2AF2-16B14EC78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5574A82-72DC-9B06-6B11-46466D9830BE}"/>
              </a:ext>
            </a:extLst>
          </p:cNvPr>
          <p:cNvSpPr>
            <a:spLocks noGrp="1"/>
          </p:cNvSpPr>
          <p:nvPr>
            <p:ph type="dt" sz="half" idx="10"/>
          </p:nvPr>
        </p:nvSpPr>
        <p:spPr>
          <a:xfrm>
            <a:off x="838200" y="6356350"/>
            <a:ext cx="2743200" cy="365125"/>
          </a:xfrm>
          <a:prstGeom prst="rect">
            <a:avLst/>
          </a:prstGeom>
        </p:spPr>
        <p:txBody>
          <a:bodyPr/>
          <a:lstStyle/>
          <a:p>
            <a:fld id="{0340DABD-A3CB-7646-AC87-0CE6BEEAA3AC}" type="datetimeFigureOut">
              <a:rPr lang="x-none" smtClean="0"/>
              <a:t>4/10/2025</a:t>
            </a:fld>
            <a:endParaRPr lang="x-none"/>
          </a:p>
        </p:txBody>
      </p:sp>
      <p:sp>
        <p:nvSpPr>
          <p:cNvPr id="6" name="Footer Placeholder 5">
            <a:extLst>
              <a:ext uri="{FF2B5EF4-FFF2-40B4-BE49-F238E27FC236}">
                <a16:creationId xmlns="" xmlns:a16="http://schemas.microsoft.com/office/drawing/2014/main" id="{3312278C-5D02-2D7D-0C20-C19B76BE96BF}"/>
              </a:ext>
            </a:extLst>
          </p:cNvPr>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a:extLst>
              <a:ext uri="{FF2B5EF4-FFF2-40B4-BE49-F238E27FC236}">
                <a16:creationId xmlns="" xmlns:a16="http://schemas.microsoft.com/office/drawing/2014/main" id="{55B17EFC-E132-59F7-C43B-455D5DD789B0}"/>
              </a:ext>
            </a:extLst>
          </p:cNvPr>
          <p:cNvSpPr>
            <a:spLocks noGrp="1"/>
          </p:cNvSpPr>
          <p:nvPr>
            <p:ph type="sldNum" sz="quarter" idx="12"/>
          </p:nvPr>
        </p:nvSpPr>
        <p:spPr>
          <a:xfrm>
            <a:off x="8610600" y="6356350"/>
            <a:ext cx="2743200" cy="365125"/>
          </a:xfrm>
          <a:prstGeom prst="rect">
            <a:avLst/>
          </a:prstGeom>
        </p:spPr>
        <p:txBody>
          <a:bodyPr/>
          <a:lstStyle/>
          <a:p>
            <a:fld id="{BA4F260D-98B3-C34D-9FF2-4CF1240F139D}" type="slidenum">
              <a:rPr lang="x-none" smtClean="0"/>
              <a:t>‹#›</a:t>
            </a:fld>
            <a:endParaRPr lang="x-none"/>
          </a:p>
        </p:txBody>
      </p:sp>
    </p:spTree>
    <p:extLst>
      <p:ext uri="{BB962C8B-B14F-4D97-AF65-F5344CB8AC3E}">
        <p14:creationId xmlns:p14="http://schemas.microsoft.com/office/powerpoint/2010/main" val="379094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038306F9-A7EC-0469-6154-DB628406FF8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5009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D44E2EE3-32D9-C932-E205-296E135FB005}"/>
              </a:ext>
            </a:extLst>
          </p:cNvPr>
          <p:cNvSpPr/>
          <p:nvPr/>
        </p:nvSpPr>
        <p:spPr>
          <a:xfrm>
            <a:off x="1071275" y="574964"/>
            <a:ext cx="10315575" cy="5272087"/>
          </a:xfrm>
          <a:prstGeom prst="roundRect">
            <a:avLst/>
          </a:prstGeom>
          <a:solidFill>
            <a:schemeClr val="lt1">
              <a:alpha val="90529"/>
            </a:schemeClr>
          </a:solidFill>
        </p:spPr>
        <p:style>
          <a:lnRef idx="2">
            <a:schemeClr val="accent5"/>
          </a:lnRef>
          <a:fillRef idx="1">
            <a:schemeClr val="lt1"/>
          </a:fillRef>
          <a:effectRef idx="0">
            <a:schemeClr val="accent5"/>
          </a:effectRef>
          <a:fontRef idx="minor">
            <a:schemeClr val="dk1"/>
          </a:fontRef>
        </p:style>
        <p:txBody>
          <a:bodyPr rtlCol="0" anchor="ctr"/>
          <a:lstStyle/>
          <a:p>
            <a:endParaRPr lang="vi-VN" sz="4800" b="1" dirty="0">
              <a:solidFill>
                <a:srgbClr val="2944E9"/>
              </a:solidFill>
            </a:endParaRPr>
          </a:p>
        </p:txBody>
      </p:sp>
      <p:sp>
        <p:nvSpPr>
          <p:cNvPr id="5" name="TextBox 4">
            <a:extLst>
              <a:ext uri="{FF2B5EF4-FFF2-40B4-BE49-F238E27FC236}">
                <a16:creationId xmlns="" xmlns:a16="http://schemas.microsoft.com/office/drawing/2014/main" id="{919710C2-E33A-4D8B-4B10-9256408B1753}"/>
              </a:ext>
            </a:extLst>
          </p:cNvPr>
          <p:cNvSpPr txBox="1"/>
          <p:nvPr/>
        </p:nvSpPr>
        <p:spPr>
          <a:xfrm>
            <a:off x="1232800" y="574964"/>
            <a:ext cx="9726399" cy="1107996"/>
          </a:xfrm>
          <a:prstGeom prst="rect">
            <a:avLst/>
          </a:prstGeom>
          <a:noFill/>
        </p:spPr>
        <p:txBody>
          <a:bodyPr wrap="square" rtlCol="0">
            <a:spAutoFit/>
          </a:bodyPr>
          <a:lstStyle/>
          <a:p>
            <a:pPr algn="ctr"/>
            <a:r>
              <a:rPr lang="en-US" sz="4800" b="1" dirty="0" err="1">
                <a:solidFill>
                  <a:srgbClr val="2944E9"/>
                </a:solidFill>
                <a:latin typeface="Times New Roman" panose="02020603050405020304" pitchFamily="18" charset="0"/>
                <a:cs typeface="Times New Roman" panose="02020603050405020304" pitchFamily="18" charset="0"/>
              </a:rPr>
              <a:t>Thứ</a:t>
            </a:r>
            <a:r>
              <a:rPr lang="en-US" sz="4800" b="1" dirty="0">
                <a:solidFill>
                  <a:srgbClr val="2944E9"/>
                </a:solidFill>
                <a:latin typeface="Times New Roman" panose="02020603050405020304" pitchFamily="18" charset="0"/>
                <a:cs typeface="Times New Roman" panose="02020603050405020304" pitchFamily="18" charset="0"/>
              </a:rPr>
              <a:t> </a:t>
            </a:r>
            <a:r>
              <a:rPr lang="en-US" sz="4800" b="1" dirty="0" smtClean="0">
                <a:solidFill>
                  <a:srgbClr val="2944E9"/>
                </a:solidFill>
                <a:latin typeface="Times New Roman" panose="02020603050405020304" pitchFamily="18" charset="0"/>
                <a:cs typeface="Times New Roman" panose="02020603050405020304" pitchFamily="18" charset="0"/>
              </a:rPr>
              <a:t> </a:t>
            </a:r>
            <a:r>
              <a:rPr lang="en-US" sz="4800" b="1" dirty="0" err="1" smtClean="0">
                <a:solidFill>
                  <a:srgbClr val="2944E9"/>
                </a:solidFill>
                <a:latin typeface="Times New Roman" panose="02020603050405020304" pitchFamily="18" charset="0"/>
                <a:cs typeface="Times New Roman" panose="02020603050405020304" pitchFamily="18" charset="0"/>
              </a:rPr>
              <a:t>ba</a:t>
            </a:r>
            <a:r>
              <a:rPr lang="en-US" sz="4800" b="1" dirty="0" smtClean="0">
                <a:solidFill>
                  <a:srgbClr val="2944E9"/>
                </a:solidFill>
                <a:latin typeface="Times New Roman" panose="02020603050405020304" pitchFamily="18" charset="0"/>
                <a:cs typeface="Times New Roman" panose="02020603050405020304" pitchFamily="18" charset="0"/>
              </a:rPr>
              <a:t> </a:t>
            </a:r>
            <a:r>
              <a:rPr lang="en-US" sz="4800" b="1" dirty="0" err="1" smtClean="0">
                <a:solidFill>
                  <a:srgbClr val="2944E9"/>
                </a:solidFill>
                <a:latin typeface="Times New Roman" panose="02020603050405020304" pitchFamily="18" charset="0"/>
                <a:cs typeface="Times New Roman" panose="02020603050405020304" pitchFamily="18" charset="0"/>
              </a:rPr>
              <a:t>ngày</a:t>
            </a:r>
            <a:r>
              <a:rPr lang="en-US" sz="4800" b="1" dirty="0" smtClean="0">
                <a:solidFill>
                  <a:srgbClr val="2944E9"/>
                </a:solidFill>
                <a:latin typeface="Times New Roman" panose="02020603050405020304" pitchFamily="18" charset="0"/>
                <a:cs typeface="Times New Roman" panose="02020603050405020304" pitchFamily="18" charset="0"/>
              </a:rPr>
              <a:t> 15 </a:t>
            </a:r>
            <a:r>
              <a:rPr lang="en-US" sz="4800" b="1" dirty="0" err="1">
                <a:solidFill>
                  <a:srgbClr val="2944E9"/>
                </a:solidFill>
                <a:latin typeface="Times New Roman" panose="02020603050405020304" pitchFamily="18" charset="0"/>
                <a:cs typeface="Times New Roman" panose="02020603050405020304" pitchFamily="18" charset="0"/>
              </a:rPr>
              <a:t>tháng</a:t>
            </a:r>
            <a:r>
              <a:rPr lang="en-US" sz="4800" b="1" dirty="0">
                <a:solidFill>
                  <a:srgbClr val="2944E9"/>
                </a:solidFill>
                <a:latin typeface="Times New Roman" panose="02020603050405020304" pitchFamily="18" charset="0"/>
                <a:cs typeface="Times New Roman" panose="02020603050405020304" pitchFamily="18" charset="0"/>
              </a:rPr>
              <a:t> </a:t>
            </a:r>
            <a:r>
              <a:rPr lang="en-US" sz="4800" b="1" dirty="0" smtClean="0">
                <a:solidFill>
                  <a:srgbClr val="2944E9"/>
                </a:solidFill>
                <a:latin typeface="Times New Roman" panose="02020603050405020304" pitchFamily="18" charset="0"/>
                <a:cs typeface="Times New Roman" panose="02020603050405020304" pitchFamily="18" charset="0"/>
              </a:rPr>
              <a:t>4 </a:t>
            </a:r>
            <a:r>
              <a:rPr lang="en-US" sz="4800" b="1" dirty="0" err="1" smtClean="0">
                <a:solidFill>
                  <a:srgbClr val="2944E9"/>
                </a:solidFill>
                <a:latin typeface="Times New Roman" panose="02020603050405020304" pitchFamily="18" charset="0"/>
                <a:cs typeface="Times New Roman" panose="02020603050405020304" pitchFamily="18" charset="0"/>
              </a:rPr>
              <a:t>năm</a:t>
            </a:r>
            <a:r>
              <a:rPr lang="en-US" sz="4800" b="1" dirty="0" smtClean="0">
                <a:solidFill>
                  <a:srgbClr val="2944E9"/>
                </a:solidFill>
                <a:latin typeface="Times New Roman" panose="02020603050405020304" pitchFamily="18" charset="0"/>
                <a:cs typeface="Times New Roman" panose="02020603050405020304" pitchFamily="18" charset="0"/>
              </a:rPr>
              <a:t> 2025</a:t>
            </a:r>
            <a:endParaRPr lang="vi-VN" sz="4800" b="1" dirty="0">
              <a:solidFill>
                <a:srgbClr val="2944E9"/>
              </a:solidFill>
              <a:latin typeface="Times New Roman" panose="02020603050405020304" pitchFamily="18" charset="0"/>
              <a:cs typeface="Times New Roman" panose="02020603050405020304" pitchFamily="18" charset="0"/>
            </a:endParaRPr>
          </a:p>
          <a:p>
            <a:endParaRPr lang="x-none" dirty="0"/>
          </a:p>
        </p:txBody>
      </p:sp>
      <p:sp>
        <p:nvSpPr>
          <p:cNvPr id="9" name="TextBox 8">
            <a:extLst>
              <a:ext uri="{FF2B5EF4-FFF2-40B4-BE49-F238E27FC236}">
                <a16:creationId xmlns="" xmlns:a16="http://schemas.microsoft.com/office/drawing/2014/main" id="{DA27F616-7AD8-4308-8907-3D66F6909C93}"/>
              </a:ext>
            </a:extLst>
          </p:cNvPr>
          <p:cNvSpPr txBox="1"/>
          <p:nvPr/>
        </p:nvSpPr>
        <p:spPr>
          <a:xfrm>
            <a:off x="4115188" y="1128962"/>
            <a:ext cx="4317611"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p:txBody>
      </p:sp>
      <p:sp>
        <p:nvSpPr>
          <p:cNvPr id="16" name="Title 1">
            <a:extLst>
              <a:ext uri="{FF2B5EF4-FFF2-40B4-BE49-F238E27FC236}">
                <a16:creationId xmlns="" xmlns:a16="http://schemas.microsoft.com/office/drawing/2014/main" id="{18CA1A5A-BA94-B217-A86C-FCDFC629F762}"/>
              </a:ext>
            </a:extLst>
          </p:cNvPr>
          <p:cNvSpPr txBox="1">
            <a:spLocks/>
          </p:cNvSpPr>
          <p:nvPr/>
        </p:nvSpPr>
        <p:spPr>
          <a:xfrm>
            <a:off x="1867267" y="1836848"/>
            <a:ext cx="8457464" cy="300373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a typeface="LNTH-LuoLuoNotangYuanTi 1" pitchFamily="2" charset="-128"/>
                <a:cs typeface="LNTH-LuoLuoNotangYuanTi 1" pitchFamily="2" charset="-128"/>
              </a:rPr>
              <a:t>Liên kết các câu trong đoạn văn</a:t>
            </a:r>
            <a:r>
              <a:rPr lang="en-US"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a typeface="LNTH-LuoLuoNotangYuanTi 1" pitchFamily="2" charset="-128"/>
                <a:cs typeface="LNTH-LuoLuoNotangYuanTi 1" pitchFamily="2" charset="-128"/>
              </a:rPr>
              <a:t> </a:t>
            </a:r>
            <a:r>
              <a:rPr lang="vi-VN"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a typeface="LNTH-LuoLuoNotangYuanTi 1" pitchFamily="2" charset="-128"/>
                <a:cs typeface="LNTH-LuoLuoNotangYuanTi 1" pitchFamily="2" charset="-128"/>
              </a:rPr>
              <a:t>bằng cách dùng từ ngữ nối</a:t>
            </a:r>
            <a:endParaRPr lang="en-US"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62726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83CCCAC8-C551-4D56-93FC-0AC0BA2D153E}"/>
              </a:ext>
            </a:extLst>
          </p:cNvPr>
          <p:cNvSpPr/>
          <p:nvPr/>
        </p:nvSpPr>
        <p:spPr>
          <a:xfrm>
            <a:off x="1523424" y="4429163"/>
            <a:ext cx="9073297" cy="1096189"/>
          </a:xfrm>
          <a:prstGeom prst="roundRect">
            <a:avLst/>
          </a:prstGeom>
          <a:solidFill>
            <a:srgbClr val="FFC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a:r>
              <a:rPr lang="vi-VN" sz="3600" b="1" dirty="0">
                <a:solidFill>
                  <a:srgbClr val="000000"/>
                </a:solidFill>
                <a:latin typeface="Times New Roman" panose="02020603050405020304" pitchFamily="18" charset="0"/>
                <a:ea typeface="Times New Roman" panose="02020603050405020304" pitchFamily="18" charset="0"/>
              </a:rPr>
              <a:t>Ngoài ra:</a:t>
            </a:r>
            <a:r>
              <a:rPr lang="vi-VN" sz="3600" dirty="0">
                <a:solidFill>
                  <a:srgbClr val="000000"/>
                </a:solidFill>
                <a:latin typeface="Times New Roman" panose="02020603050405020304" pitchFamily="18" charset="0"/>
                <a:ea typeface="Times New Roman" panose="02020603050405020304" pitchFamily="18" charset="0"/>
              </a:rPr>
              <a:t> bên cạnh đó, mặt khác, đồng thời,…</a:t>
            </a:r>
            <a:endPar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 xmlns:a16="http://schemas.microsoft.com/office/drawing/2014/main" id="{AFD7DBAD-9A76-4871-B597-7721F5FF476A}"/>
              </a:ext>
            </a:extLst>
          </p:cNvPr>
          <p:cNvSpPr txBox="1"/>
          <p:nvPr/>
        </p:nvSpPr>
        <p:spPr>
          <a:xfrm>
            <a:off x="620744" y="421574"/>
            <a:ext cx="10720191" cy="3600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MT"/>
                <a:ea typeface="+mn-ea"/>
                <a:cs typeface="+mn-cs"/>
              </a:rPr>
              <a:t>b. Sàn nhà rông của người Ba Na cách mặt đất khoảng hai mét. Họ làm</a:t>
            </a:r>
            <a:r>
              <a:rPr kumimoji="0" lang="en-US" sz="3200" b="0" i="0" u="none" strike="noStrike" kern="1200" cap="none" spc="0" normalizeH="0" baseline="0" noProof="0">
                <a:ln>
                  <a:noFill/>
                </a:ln>
                <a:solidFill>
                  <a:prstClr val="black"/>
                </a:solidFill>
                <a:effectLst/>
                <a:uLnTx/>
                <a:uFillTx/>
                <a:latin typeface="ArialMT"/>
                <a:ea typeface="+mn-ea"/>
                <a:cs typeface="+mn-cs"/>
              </a:rPr>
              <a:t> cầu thang dành cho nam ở bên trái, cầu thang dành cho nữ ở bên phải. </a:t>
            </a:r>
            <a:r>
              <a:rPr kumimoji="0" lang="en-US" sz="3200" b="1" i="0" u="none" strike="noStrike" kern="1200" cap="none" spc="0" normalizeH="0" baseline="0" noProof="0">
                <a:ln>
                  <a:noFill/>
                </a:ln>
                <a:solidFill>
                  <a:prstClr val="black"/>
                </a:solidFill>
                <a:effectLst/>
                <a:uLnTx/>
                <a:uFillTx/>
                <a:latin typeface="Arial-BoldMT"/>
                <a:ea typeface="+mn-ea"/>
                <a:cs typeface="+mn-cs"/>
              </a:rPr>
              <a:t>Ngoài ra, </a:t>
            </a:r>
            <a:r>
              <a:rPr kumimoji="0" lang="en-US" sz="3200" b="0" i="0" u="none" strike="noStrike" kern="1200" cap="none" spc="0" normalizeH="0" baseline="0" noProof="0">
                <a:ln>
                  <a:noFill/>
                </a:ln>
                <a:solidFill>
                  <a:prstClr val="black"/>
                </a:solidFill>
                <a:effectLst/>
                <a:uLnTx/>
                <a:uFillTx/>
                <a:latin typeface="ArialMT"/>
                <a:ea typeface="+mn-ea"/>
                <a:cs typeface="+mn-cs"/>
              </a:rPr>
              <a:t>ở chính giữa còn có cầu thang dành cho già làng.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MT"/>
                <a:ea typeface="+mn-ea"/>
                <a:cs typeface="+mn-cs"/>
              </a:rPr>
              <a:t>								</a:t>
            </a:r>
            <a:r>
              <a:rPr kumimoji="0" lang="en-US" sz="3600" b="0" i="1" u="none" strike="noStrike" kern="1200" cap="none" spc="0" normalizeH="0" baseline="0" noProof="0">
                <a:ln>
                  <a:noFill/>
                </a:ln>
                <a:solidFill>
                  <a:prstClr val="black"/>
                </a:solidFill>
                <a:effectLst/>
                <a:uLnTx/>
                <a:uFillTx/>
                <a:latin typeface="ArialMT"/>
                <a:ea typeface="+mn-ea"/>
                <a:cs typeface="+mn-cs"/>
              </a:rPr>
              <a:t>Tô Kiên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ArialMT"/>
                <a:ea typeface="+mn-ea"/>
                <a:cs typeface="+mn-cs"/>
              </a:rPr>
              <a:t>– Tìm thêm từ ngữ khác có tác dụng như các từ ngữ in đậm trong từng</a:t>
            </a:r>
            <a:r>
              <a:rPr kumimoji="0" lang="en-US" sz="3200" b="1" i="0" u="none" strike="noStrike" kern="1200" cap="none" spc="0" normalizeH="0" baseline="0" noProof="0">
                <a:ln>
                  <a:noFill/>
                </a:ln>
                <a:solidFill>
                  <a:srgbClr val="0070C0"/>
                </a:solidFill>
                <a:effectLst/>
                <a:uLnTx/>
                <a:uFillTx/>
                <a:latin typeface="ArialMT"/>
                <a:ea typeface="+mn-ea"/>
                <a:cs typeface="+mn-cs"/>
              </a:rPr>
              <a:t> đoạn văn.</a:t>
            </a:r>
            <a:endParaRPr kumimoji="0" lang="x-none" sz="5400" b="1"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287807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t="-8000" r="-11000" b="-8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029C8C06-D8AA-4BE2-8284-232D2C9A27FD}"/>
              </a:ext>
            </a:extLst>
          </p:cNvPr>
          <p:cNvSpPr txBox="1"/>
          <p:nvPr/>
        </p:nvSpPr>
        <p:spPr>
          <a:xfrm>
            <a:off x="1832758" y="1443841"/>
            <a:ext cx="8783782" cy="3970318"/>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Để liên kết các câu trong đoạn văn, ta có thể dùng kết từ hoặc từ ngữ</a:t>
            </a: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có tác dụng nối: </a:t>
            </a:r>
            <a:r>
              <a:rPr lang="vi-VN" sz="3600" b="1" i="1" dirty="0">
                <a:solidFill>
                  <a:srgbClr val="002060"/>
                </a:solidFill>
                <a:latin typeface="Times New Roman" panose="02020603050405020304" pitchFamily="18" charset="0"/>
                <a:cs typeface="Times New Roman" panose="02020603050405020304" pitchFamily="18" charset="0"/>
              </a:rPr>
              <a:t>nhưng, ngoài ra, hơn nữa, mặt khác, đồng thời,...</a:t>
            </a:r>
          </a:p>
          <a:p>
            <a:pPr algn="just"/>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Sử dụng kết từ và từ ngữ có tác dụng nối giúp cho mối liên kết giữa các</a:t>
            </a:r>
            <a:r>
              <a:rPr lang="en-US" sz="3600" b="1" dirty="0">
                <a:solidFill>
                  <a:srgbClr val="002060"/>
                </a:solidFill>
                <a:latin typeface="Times New Roman" panose="02020603050405020304" pitchFamily="18" charset="0"/>
                <a:cs typeface="Times New Roman" panose="02020603050405020304" pitchFamily="18" charset="0"/>
              </a:rPr>
              <a:t> </a:t>
            </a:r>
            <a:r>
              <a:rPr lang="vi-VN" sz="3600" b="1" dirty="0">
                <a:solidFill>
                  <a:srgbClr val="002060"/>
                </a:solidFill>
                <a:latin typeface="Times New Roman" panose="02020603050405020304" pitchFamily="18" charset="0"/>
                <a:cs typeface="Times New Roman" panose="02020603050405020304" pitchFamily="18" charset="0"/>
              </a:rPr>
              <a:t>câu trong đoạn văn mạch lạc, chặt chẽ hơn.</a:t>
            </a:r>
            <a:endParaRPr lang="en-US" sz="3600" b="1" dirty="0">
              <a:solidFill>
                <a:srgbClr val="002060"/>
              </a:solidFill>
              <a:latin typeface="Times New Roman" panose="02020603050405020304" pitchFamily="18" charset="0"/>
              <a:cs typeface="Times New Roman" panose="02020603050405020304" pitchFamily="18" charset="0"/>
            </a:endParaRPr>
          </a:p>
        </p:txBody>
      </p:sp>
      <p:pic>
        <p:nvPicPr>
          <p:cNvPr id="1028" name="Picture 4" descr="Hình ảnh ý Tưởng Bóng đèn PNG , ý Kiến, Bóng đèn, Nguồn Cảm Hứng PNG miễn  phí tải tập tin PSDComment và Vector">
            <a:extLst>
              <a:ext uri="{FF2B5EF4-FFF2-40B4-BE49-F238E27FC236}">
                <a16:creationId xmlns="" xmlns:a16="http://schemas.microsoft.com/office/drawing/2014/main" id="{D630A351-3870-4A42-A0C1-51BBFFC95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5240" y="642256"/>
            <a:ext cx="1603169" cy="160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18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036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99977" y="623455"/>
            <a:ext cx="10720191" cy="5016758"/>
          </a:xfrm>
          <a:prstGeom prst="rect">
            <a:avLst/>
          </a:prstGeom>
          <a:noFill/>
        </p:spPr>
        <p:txBody>
          <a:bodyPr wrap="square" rtlCol="0">
            <a:spAutoFit/>
          </a:bodyPr>
          <a:lstStyle/>
          <a:p>
            <a:r>
              <a:rPr lang="vi-VN" sz="3600" b="1" dirty="0">
                <a:solidFill>
                  <a:srgbClr val="FF00FF"/>
                </a:solidFill>
                <a:latin typeface="+mj-lt"/>
              </a:rPr>
              <a:t>2. </a:t>
            </a:r>
            <a:r>
              <a:rPr lang="vi-VN" sz="3200" b="1" dirty="0">
                <a:solidFill>
                  <a:srgbClr val="000000"/>
                </a:solidFill>
                <a:latin typeface="+mj-lt"/>
              </a:rPr>
              <a:t>Xác định các từ ngữ có tác dụng nối được dùng để liên kết các câu</a:t>
            </a:r>
            <a:r>
              <a:rPr lang="en-US" sz="3200" b="1" dirty="0">
                <a:solidFill>
                  <a:srgbClr val="000000"/>
                </a:solidFill>
                <a:latin typeface="+mj-lt"/>
              </a:rPr>
              <a:t> </a:t>
            </a:r>
            <a:r>
              <a:rPr lang="en-US" sz="3200" b="1" dirty="0" err="1">
                <a:solidFill>
                  <a:srgbClr val="000000"/>
                </a:solidFill>
                <a:latin typeface="+mj-lt"/>
              </a:rPr>
              <a:t>trong</a:t>
            </a:r>
            <a:r>
              <a:rPr lang="en-US" sz="3200" b="1" dirty="0">
                <a:solidFill>
                  <a:srgbClr val="000000"/>
                </a:solidFill>
                <a:latin typeface="+mj-lt"/>
              </a:rPr>
              <a:t> </a:t>
            </a:r>
            <a:r>
              <a:rPr lang="en-US" sz="3200" b="1" dirty="0" err="1">
                <a:solidFill>
                  <a:srgbClr val="000000"/>
                </a:solidFill>
                <a:latin typeface="+mj-lt"/>
              </a:rPr>
              <a:t>đoạn</a:t>
            </a:r>
            <a:r>
              <a:rPr lang="en-US" sz="3200" b="1" dirty="0">
                <a:solidFill>
                  <a:srgbClr val="000000"/>
                </a:solidFill>
                <a:latin typeface="+mj-lt"/>
              </a:rPr>
              <a:t> </a:t>
            </a:r>
            <a:r>
              <a:rPr lang="en-US" sz="3200" b="1" dirty="0" err="1">
                <a:solidFill>
                  <a:srgbClr val="000000"/>
                </a:solidFill>
                <a:latin typeface="+mj-lt"/>
              </a:rPr>
              <a:t>văn</a:t>
            </a:r>
            <a:r>
              <a:rPr lang="en-US" sz="3200" b="1" dirty="0">
                <a:solidFill>
                  <a:srgbClr val="000000"/>
                </a:solidFill>
                <a:latin typeface="+mj-lt"/>
              </a:rPr>
              <a:t> </a:t>
            </a:r>
            <a:r>
              <a:rPr lang="en-US" sz="3200" b="1" dirty="0" err="1">
                <a:solidFill>
                  <a:srgbClr val="000000"/>
                </a:solidFill>
                <a:latin typeface="+mj-lt"/>
              </a:rPr>
              <a:t>sau</a:t>
            </a:r>
            <a:r>
              <a:rPr lang="en-US" sz="3200" b="1" dirty="0">
                <a:solidFill>
                  <a:srgbClr val="000000"/>
                </a:solidFill>
                <a:latin typeface="+mj-lt"/>
              </a:rPr>
              <a:t>:</a:t>
            </a:r>
          </a:p>
          <a:p>
            <a:pPr algn="just"/>
            <a:r>
              <a:rPr lang="en-US" sz="3200" dirty="0">
                <a:solidFill>
                  <a:srgbClr val="000000"/>
                </a:solidFill>
                <a:latin typeface="+mj-lt"/>
              </a:rPr>
              <a:t>	</a:t>
            </a:r>
            <a:r>
              <a:rPr lang="vi-VN" sz="3200" dirty="0">
                <a:solidFill>
                  <a:srgbClr val="000000"/>
                </a:solidFill>
                <a:latin typeface="+mj-lt"/>
              </a:rPr>
              <a:t>Ông tớ bảo nếu như cánh đồng là bộ mặt của làng, núi đồi là sức vóc</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làng</a:t>
            </a:r>
            <a:r>
              <a:rPr lang="en-US" sz="3200" dirty="0">
                <a:solidFill>
                  <a:srgbClr val="000000"/>
                </a:solidFill>
                <a:latin typeface="+mj-lt"/>
              </a:rPr>
              <a:t>, </a:t>
            </a:r>
            <a:r>
              <a:rPr lang="en-US" sz="3200" dirty="0" err="1">
                <a:solidFill>
                  <a:srgbClr val="000000"/>
                </a:solidFill>
                <a:latin typeface="+mj-lt"/>
              </a:rPr>
              <a:t>thì</a:t>
            </a:r>
            <a:r>
              <a:rPr lang="en-US" sz="3200" dirty="0">
                <a:solidFill>
                  <a:srgbClr val="000000"/>
                </a:solidFill>
                <a:latin typeface="+mj-lt"/>
              </a:rPr>
              <a:t> con </a:t>
            </a:r>
            <a:r>
              <a:rPr lang="en-US" sz="3200" dirty="0" err="1">
                <a:solidFill>
                  <a:srgbClr val="000000"/>
                </a:solidFill>
                <a:latin typeface="+mj-lt"/>
              </a:rPr>
              <a:t>suối</a:t>
            </a:r>
            <a:r>
              <a:rPr lang="en-US" sz="3200" dirty="0">
                <a:solidFill>
                  <a:srgbClr val="000000"/>
                </a:solidFill>
                <a:latin typeface="+mj-lt"/>
              </a:rPr>
              <a:t> </a:t>
            </a:r>
            <a:r>
              <a:rPr lang="en-US" sz="3200" dirty="0" err="1">
                <a:solidFill>
                  <a:srgbClr val="000000"/>
                </a:solidFill>
                <a:latin typeface="+mj-lt"/>
              </a:rPr>
              <a:t>chính</a:t>
            </a:r>
            <a:r>
              <a:rPr lang="en-US" sz="3200" dirty="0">
                <a:solidFill>
                  <a:srgbClr val="000000"/>
                </a:solidFill>
                <a:latin typeface="+mj-lt"/>
              </a:rPr>
              <a:t> </a:t>
            </a:r>
            <a:r>
              <a:rPr lang="en-US" sz="3200" dirty="0" err="1">
                <a:solidFill>
                  <a:srgbClr val="000000"/>
                </a:solidFill>
                <a:latin typeface="+mj-lt"/>
              </a:rPr>
              <a:t>là</a:t>
            </a:r>
            <a:r>
              <a:rPr lang="en-US" sz="3200" dirty="0">
                <a:solidFill>
                  <a:srgbClr val="000000"/>
                </a:solidFill>
                <a:latin typeface="+mj-lt"/>
              </a:rPr>
              <a:t> </a:t>
            </a:r>
            <a:r>
              <a:rPr lang="en-US" sz="3200" dirty="0" err="1">
                <a:solidFill>
                  <a:srgbClr val="000000"/>
                </a:solidFill>
                <a:latin typeface="+mj-lt"/>
              </a:rPr>
              <a:t>linh</a:t>
            </a:r>
            <a:r>
              <a:rPr lang="en-US" sz="3200" dirty="0">
                <a:solidFill>
                  <a:srgbClr val="000000"/>
                </a:solidFill>
                <a:latin typeface="+mj-lt"/>
              </a:rPr>
              <a:t> </a:t>
            </a:r>
            <a:r>
              <a:rPr lang="en-US" sz="3200" dirty="0" err="1">
                <a:solidFill>
                  <a:srgbClr val="000000"/>
                </a:solidFill>
                <a:latin typeface="+mj-lt"/>
              </a:rPr>
              <a:t>hồn</a:t>
            </a:r>
            <a:r>
              <a:rPr lang="en-US" sz="3200" dirty="0">
                <a:solidFill>
                  <a:srgbClr val="000000"/>
                </a:solidFill>
                <a:latin typeface="+mj-lt"/>
              </a:rPr>
              <a:t> </a:t>
            </a:r>
            <a:r>
              <a:rPr lang="en-US" sz="3200" dirty="0" err="1">
                <a:solidFill>
                  <a:srgbClr val="000000"/>
                </a:solidFill>
                <a:latin typeface="+mj-lt"/>
              </a:rPr>
              <a:t>của</a:t>
            </a:r>
            <a:r>
              <a:rPr lang="en-US" sz="3200" dirty="0">
                <a:solidFill>
                  <a:srgbClr val="000000"/>
                </a:solidFill>
                <a:latin typeface="+mj-lt"/>
              </a:rPr>
              <a:t> </a:t>
            </a:r>
            <a:r>
              <a:rPr lang="en-US" sz="3200" dirty="0" err="1">
                <a:solidFill>
                  <a:srgbClr val="000000"/>
                </a:solidFill>
                <a:latin typeface="+mj-lt"/>
              </a:rPr>
              <a:t>làng</a:t>
            </a:r>
            <a:r>
              <a:rPr lang="en-US" sz="3200" dirty="0">
                <a:solidFill>
                  <a:srgbClr val="000000"/>
                </a:solidFill>
                <a:latin typeface="+mj-lt"/>
              </a:rPr>
              <a:t>. </a:t>
            </a:r>
            <a:r>
              <a:rPr lang="en-US" sz="3200" dirty="0" err="1">
                <a:solidFill>
                  <a:srgbClr val="000000"/>
                </a:solidFill>
                <a:latin typeface="+mj-lt"/>
              </a:rPr>
              <a:t>Còn</a:t>
            </a:r>
            <a:r>
              <a:rPr lang="en-US" sz="3200" dirty="0">
                <a:solidFill>
                  <a:srgbClr val="000000"/>
                </a:solidFill>
                <a:latin typeface="+mj-lt"/>
              </a:rPr>
              <a:t> </a:t>
            </a:r>
            <a:r>
              <a:rPr lang="en-US" sz="3200" dirty="0" err="1">
                <a:solidFill>
                  <a:srgbClr val="000000"/>
                </a:solidFill>
                <a:latin typeface="+mj-lt"/>
              </a:rPr>
              <a:t>bố</a:t>
            </a:r>
            <a:r>
              <a:rPr lang="en-US" sz="3200" dirty="0">
                <a:solidFill>
                  <a:srgbClr val="000000"/>
                </a:solidFill>
                <a:latin typeface="+mj-lt"/>
              </a:rPr>
              <a:t> </a:t>
            </a:r>
            <a:r>
              <a:rPr lang="en-US" sz="3200" dirty="0" err="1">
                <a:solidFill>
                  <a:srgbClr val="000000"/>
                </a:solidFill>
                <a:latin typeface="+mj-lt"/>
              </a:rPr>
              <a:t>tớ</a:t>
            </a:r>
            <a:r>
              <a:rPr lang="en-US" sz="3200" dirty="0">
                <a:solidFill>
                  <a:srgbClr val="000000"/>
                </a:solidFill>
                <a:latin typeface="+mj-lt"/>
              </a:rPr>
              <a:t> </a:t>
            </a:r>
            <a:r>
              <a:rPr lang="en-US" sz="3200" dirty="0" err="1">
                <a:solidFill>
                  <a:srgbClr val="000000"/>
                </a:solidFill>
                <a:latin typeface="+mj-lt"/>
              </a:rPr>
              <a:t>thì</a:t>
            </a:r>
            <a:r>
              <a:rPr lang="en-US" sz="3200" dirty="0">
                <a:solidFill>
                  <a:srgbClr val="000000"/>
                </a:solidFill>
                <a:latin typeface="+mj-lt"/>
              </a:rPr>
              <a:t> </a:t>
            </a:r>
            <a:r>
              <a:rPr lang="en-US" sz="3200" dirty="0" err="1">
                <a:solidFill>
                  <a:srgbClr val="000000"/>
                </a:solidFill>
                <a:latin typeface="+mj-lt"/>
              </a:rPr>
              <a:t>kể</a:t>
            </a:r>
            <a:r>
              <a:rPr lang="en-US" sz="3200" dirty="0">
                <a:solidFill>
                  <a:srgbClr val="000000"/>
                </a:solidFill>
                <a:latin typeface="+mj-lt"/>
              </a:rPr>
              <a:t> </a:t>
            </a:r>
            <a:r>
              <a:rPr lang="en-US" sz="3200" dirty="0" err="1">
                <a:solidFill>
                  <a:srgbClr val="000000"/>
                </a:solidFill>
                <a:latin typeface="+mj-lt"/>
              </a:rPr>
              <a:t>từ</a:t>
            </a:r>
            <a:r>
              <a:rPr lang="en-US" sz="3200" dirty="0">
                <a:solidFill>
                  <a:srgbClr val="000000"/>
                </a:solidFill>
                <a:latin typeface="+mj-lt"/>
              </a:rPr>
              <a:t> </a:t>
            </a:r>
            <a:r>
              <a:rPr lang="en-US" sz="3200" dirty="0" err="1">
                <a:solidFill>
                  <a:srgbClr val="000000"/>
                </a:solidFill>
                <a:latin typeface="+mj-lt"/>
              </a:rPr>
              <a:t>thời</a:t>
            </a:r>
            <a:r>
              <a:rPr lang="en-US" sz="3200" dirty="0">
                <a:solidFill>
                  <a:srgbClr val="000000"/>
                </a:solidFill>
                <a:latin typeface="+mj-lt"/>
              </a:rPr>
              <a:t> </a:t>
            </a:r>
            <a:r>
              <a:rPr lang="en-US" sz="3200" dirty="0" err="1">
                <a:solidFill>
                  <a:srgbClr val="000000"/>
                </a:solidFill>
                <a:latin typeface="+mj-lt"/>
              </a:rPr>
              <a:t>bố</a:t>
            </a:r>
            <a:r>
              <a:rPr lang="en-US" sz="3200" dirty="0">
                <a:solidFill>
                  <a:srgbClr val="000000"/>
                </a:solidFill>
                <a:latin typeface="+mj-lt"/>
              </a:rPr>
              <a:t> </a:t>
            </a:r>
            <a:r>
              <a:rPr lang="vi-VN" sz="3200" dirty="0">
                <a:solidFill>
                  <a:srgbClr val="000000"/>
                </a:solidFill>
                <a:latin typeface="+mj-lt"/>
              </a:rPr>
              <a:t>còn nhỏ đến giờ, con</a:t>
            </a:r>
            <a:r>
              <a:rPr lang="en-US" sz="3200" dirty="0">
                <a:solidFill>
                  <a:srgbClr val="000000"/>
                </a:solidFill>
                <a:latin typeface="+mj-lt"/>
              </a:rPr>
              <a:t> </a:t>
            </a:r>
            <a:r>
              <a:rPr lang="vi-VN" sz="3200" dirty="0">
                <a:solidFill>
                  <a:srgbClr val="000000"/>
                </a:solidFill>
                <a:latin typeface="+mj-lt"/>
              </a:rPr>
              <a:t>suối đã thay đổi nhiều rồi vì mùa mưa lũ suối lại bồi</a:t>
            </a:r>
            <a:r>
              <a:rPr lang="en-US" sz="3200" dirty="0">
                <a:solidFill>
                  <a:srgbClr val="000000"/>
                </a:solidFill>
                <a:latin typeface="+mj-lt"/>
              </a:rPr>
              <a:t> </a:t>
            </a:r>
            <a:r>
              <a:rPr lang="vi-VN" sz="3200" dirty="0">
                <a:solidFill>
                  <a:srgbClr val="000000"/>
                </a:solidFill>
                <a:latin typeface="+mj-lt"/>
              </a:rPr>
              <a:t>bên này và lở bên kia. Nhưng bụng suối vẫn chứa đầy tôm cá, chứa nước</a:t>
            </a:r>
            <a:r>
              <a:rPr lang="en-US" sz="3200" dirty="0">
                <a:solidFill>
                  <a:srgbClr val="000000"/>
                </a:solidFill>
                <a:latin typeface="+mj-lt"/>
              </a:rPr>
              <a:t> </a:t>
            </a:r>
            <a:r>
              <a:rPr lang="en-US" sz="3200" dirty="0" err="1">
                <a:solidFill>
                  <a:srgbClr val="000000"/>
                </a:solidFill>
                <a:latin typeface="Times New Roman" panose="02020603050405020304" pitchFamily="18" charset="0"/>
                <a:cs typeface="Times New Roman" panose="02020603050405020304" pitchFamily="18" charset="0"/>
              </a:rPr>
              <a:t>mát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lành</a:t>
            </a:r>
            <a:r>
              <a:rPr lang="en-US" sz="3200" dirty="0">
                <a:solidFill>
                  <a:srgbClr val="000000"/>
                </a:solidFill>
                <a:latin typeface="+mj-lt"/>
              </a:rPr>
              <a:t>.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suối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còn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chứa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viên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đá</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lấp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lánh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thật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đẹp</a:t>
            </a:r>
            <a:r>
              <a:rPr lang="en-US" sz="3200" dirty="0">
                <a:solidFill>
                  <a:srgbClr val="000000"/>
                </a:solidFill>
                <a:latin typeface="Times New Roman" panose="02020603050405020304" pitchFamily="18" charset="0"/>
                <a:cs typeface="Times New Roman" panose="02020603050405020304" pitchFamily="18" charset="0"/>
              </a:rPr>
              <a:t>.</a:t>
            </a:r>
          </a:p>
          <a:p>
            <a:r>
              <a:rPr lang="en-US" sz="2800" i="1" dirty="0">
                <a:solidFill>
                  <a:srgbClr val="000000"/>
                </a:solidFill>
                <a:latin typeface="+mj-lt"/>
              </a:rPr>
              <a:t>					</a:t>
            </a:r>
            <a:r>
              <a:rPr lang="en-US" sz="2800" i="1" dirty="0">
                <a:solidFill>
                  <a:srgbClr val="000000"/>
                </a:solidFill>
                <a:latin typeface="Times New Roman" panose="02020603050405020304" pitchFamily="18" charset="0"/>
                <a:cs typeface="Times New Roman" panose="02020603050405020304" pitchFamily="18" charset="0"/>
              </a:rPr>
              <a:t>	Theo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Lê</a:t>
            </a:r>
            <a:endParaRPr kumimoji="0" lang="x-none" sz="5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38901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40534-5509-B0F7-A3CC-798C09EB4FD1}"/>
              </a:ext>
            </a:extLst>
          </p:cNvPr>
          <p:cNvSpPr>
            <a:spLocks noGrp="1"/>
          </p:cNvSpPr>
          <p:nvPr>
            <p:ph type="title"/>
          </p:nvPr>
        </p:nvSpPr>
        <p:spPr>
          <a:xfrm>
            <a:off x="2196500" y="2524972"/>
            <a:ext cx="8559019" cy="1325563"/>
          </a:xfrm>
          <a:noFill/>
        </p:spPr>
        <p:txBody>
          <a:bodyPr>
            <a:normAutofit/>
          </a:bodyPr>
          <a:lstStyle/>
          <a:p>
            <a:r>
              <a:rPr lang="en-US" sz="6000">
                <a:solidFill>
                  <a:srgbClr val="0070C0"/>
                </a:solidFill>
                <a:latin typeface="UTM Showcard" panose="02040603050506020204" pitchFamily="18"/>
              </a:rPr>
              <a:t>TRÒ CHƠI TRUYỀN HOA</a:t>
            </a:r>
            <a:endParaRPr lang="x-none" sz="6000">
              <a:solidFill>
                <a:srgbClr val="0070C0"/>
              </a:solidFill>
              <a:latin typeface="UTM Showcard" panose="02040603050506020204" pitchFamily="18"/>
            </a:endParaRPr>
          </a:p>
        </p:txBody>
      </p:sp>
    </p:spTree>
    <p:extLst>
      <p:ext uri="{BB962C8B-B14F-4D97-AF65-F5344CB8AC3E}">
        <p14:creationId xmlns:p14="http://schemas.microsoft.com/office/powerpoint/2010/main" val="3883982713"/>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99977" y="623455"/>
            <a:ext cx="1072019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FF"/>
                </a:solidFill>
                <a:effectLst/>
                <a:uLnTx/>
                <a:uFillTx/>
                <a:latin typeface="+mj-lt"/>
              </a:rPr>
              <a:t>2. </a:t>
            </a:r>
            <a:r>
              <a:rPr kumimoji="0" lang="vi-VN" sz="3200" b="1" i="0" u="none" strike="noStrike" kern="1200" cap="none" spc="0" normalizeH="0" baseline="0" noProof="0" dirty="0">
                <a:ln>
                  <a:noFill/>
                </a:ln>
                <a:solidFill>
                  <a:srgbClr val="000000"/>
                </a:solidFill>
                <a:effectLst/>
                <a:uLnTx/>
                <a:uFillTx/>
                <a:latin typeface="+mj-lt"/>
              </a:rPr>
              <a:t>Xác định các từ ngữ có tác dụng nối được dùng để liên kết các câu</a:t>
            </a:r>
            <a:r>
              <a:rPr kumimoji="0" lang="en-US" sz="3200" b="1" i="0" u="none" strike="noStrike" kern="1200" cap="none" spc="0" normalizeH="0" baseline="0" noProof="0" dirty="0">
                <a:ln>
                  <a:noFill/>
                </a:ln>
                <a:solidFill>
                  <a:srgbClr val="000000"/>
                </a:solidFill>
                <a:effectLst/>
                <a:uLnTx/>
                <a:uFillTx/>
                <a:latin typeface="+mj-lt"/>
              </a:rPr>
              <a:t> </a:t>
            </a:r>
            <a:r>
              <a:rPr kumimoji="0" lang="en-US" sz="3200" b="1" i="0" u="none" strike="noStrike" kern="1200" cap="none" spc="0" normalizeH="0" baseline="0" noProof="0" dirty="0" err="1">
                <a:ln>
                  <a:noFill/>
                </a:ln>
                <a:solidFill>
                  <a:srgbClr val="000000"/>
                </a:solidFill>
                <a:effectLst/>
                <a:uLnTx/>
                <a:uFillTx/>
                <a:latin typeface="+mj-lt"/>
              </a:rPr>
              <a:t>trong</a:t>
            </a:r>
            <a:r>
              <a:rPr kumimoji="0" lang="en-US" sz="3200" b="1" i="0" u="none" strike="noStrike" kern="1200" cap="none" spc="0" normalizeH="0" baseline="0" noProof="0" dirty="0">
                <a:ln>
                  <a:noFill/>
                </a:ln>
                <a:solidFill>
                  <a:srgbClr val="000000"/>
                </a:solidFill>
                <a:effectLst/>
                <a:uLnTx/>
                <a:uFillTx/>
                <a:latin typeface="+mj-lt"/>
              </a:rPr>
              <a:t> </a:t>
            </a:r>
            <a:r>
              <a:rPr kumimoji="0" lang="en-US" sz="3200" b="1" i="0" u="none" strike="noStrike" kern="1200" cap="none" spc="0" normalizeH="0" baseline="0" noProof="0" dirty="0" err="1">
                <a:ln>
                  <a:noFill/>
                </a:ln>
                <a:solidFill>
                  <a:srgbClr val="000000"/>
                </a:solidFill>
                <a:effectLst/>
                <a:uLnTx/>
                <a:uFillTx/>
                <a:latin typeface="+mj-lt"/>
              </a:rPr>
              <a:t>đoạn</a:t>
            </a:r>
            <a:r>
              <a:rPr kumimoji="0" lang="en-US" sz="3200" b="1" i="0" u="none" strike="noStrike" kern="1200" cap="none" spc="0" normalizeH="0" baseline="0" noProof="0" dirty="0">
                <a:ln>
                  <a:noFill/>
                </a:ln>
                <a:solidFill>
                  <a:srgbClr val="000000"/>
                </a:solidFill>
                <a:effectLst/>
                <a:uLnTx/>
                <a:uFillTx/>
                <a:latin typeface="+mj-lt"/>
              </a:rPr>
              <a:t> </a:t>
            </a:r>
            <a:r>
              <a:rPr kumimoji="0" lang="en-US" sz="3200" b="1" i="0" u="none" strike="noStrike" kern="1200" cap="none" spc="0" normalizeH="0" baseline="0" noProof="0" dirty="0" err="1">
                <a:ln>
                  <a:noFill/>
                </a:ln>
                <a:solidFill>
                  <a:srgbClr val="000000"/>
                </a:solidFill>
                <a:effectLst/>
                <a:uLnTx/>
                <a:uFillTx/>
                <a:latin typeface="+mj-lt"/>
              </a:rPr>
              <a:t>văn</a:t>
            </a:r>
            <a:r>
              <a:rPr kumimoji="0" lang="en-US" sz="3200" b="1" i="0" u="none" strike="noStrike" kern="1200" cap="none" spc="0" normalizeH="0" baseline="0" noProof="0" dirty="0">
                <a:ln>
                  <a:noFill/>
                </a:ln>
                <a:solidFill>
                  <a:srgbClr val="000000"/>
                </a:solidFill>
                <a:effectLst/>
                <a:uLnTx/>
                <a:uFillTx/>
                <a:latin typeface="+mj-lt"/>
              </a:rPr>
              <a:t> </a:t>
            </a:r>
            <a:r>
              <a:rPr kumimoji="0" lang="en-US" sz="3200" b="1" i="0" u="none" strike="noStrike" kern="1200" cap="none" spc="0" normalizeH="0" baseline="0" noProof="0" dirty="0" err="1">
                <a:ln>
                  <a:noFill/>
                </a:ln>
                <a:solidFill>
                  <a:srgbClr val="000000"/>
                </a:solidFill>
                <a:effectLst/>
                <a:uLnTx/>
                <a:uFillTx/>
                <a:latin typeface="+mj-lt"/>
              </a:rPr>
              <a:t>sau</a:t>
            </a:r>
            <a:r>
              <a:rPr kumimoji="0" lang="en-US" sz="3200" b="1" i="0" u="none" strike="noStrike" kern="1200" cap="none" spc="0" normalizeH="0" baseline="0" noProof="0" dirty="0">
                <a:ln>
                  <a:noFill/>
                </a:ln>
                <a:solidFill>
                  <a:srgbClr val="000000"/>
                </a:solidFill>
                <a:effectLst/>
                <a:uLnTx/>
                <a:uFillTx/>
                <a:latin typeface="+mj-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mj-lt"/>
              </a:rPr>
              <a:t>	</a:t>
            </a:r>
            <a:r>
              <a:rPr kumimoji="0" lang="vi-VN" sz="3200" b="0" i="0" u="none" strike="noStrike" kern="1200" cap="none" spc="0" normalizeH="0" baseline="0" noProof="0" dirty="0">
                <a:ln>
                  <a:noFill/>
                </a:ln>
                <a:solidFill>
                  <a:srgbClr val="000000"/>
                </a:solidFill>
                <a:effectLst/>
                <a:uLnTx/>
                <a:uFillTx/>
                <a:latin typeface="+mj-lt"/>
              </a:rPr>
              <a:t>Ông tớ bảo nếu như cánh đồng là bộ mặt của làng, núi đồi là sức vóc</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của</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làng</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thì</a:t>
            </a:r>
            <a:r>
              <a:rPr kumimoji="0" lang="en-US" sz="3200" b="0" i="0" u="none" strike="noStrike" kern="1200" cap="none" spc="0" normalizeH="0" baseline="0" noProof="0" dirty="0">
                <a:ln>
                  <a:noFill/>
                </a:ln>
                <a:solidFill>
                  <a:srgbClr val="000000"/>
                </a:solidFill>
                <a:effectLst/>
                <a:uLnTx/>
                <a:uFillTx/>
                <a:latin typeface="+mj-lt"/>
              </a:rPr>
              <a:t> con </a:t>
            </a:r>
            <a:r>
              <a:rPr kumimoji="0" lang="en-US" sz="3200" b="0" i="0" u="none" strike="noStrike" kern="1200" cap="none" spc="0" normalizeH="0" baseline="0" noProof="0" dirty="0" err="1">
                <a:ln>
                  <a:noFill/>
                </a:ln>
                <a:solidFill>
                  <a:srgbClr val="000000"/>
                </a:solidFill>
                <a:effectLst/>
                <a:uLnTx/>
                <a:uFillTx/>
                <a:latin typeface="+mj-lt"/>
              </a:rPr>
              <a:t>suối</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chính</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là</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linh</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hồn</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của</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làng</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Còn</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bố</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tớ</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thì</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kể</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từ</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thời</a:t>
            </a:r>
            <a:r>
              <a:rPr kumimoji="0" lang="en-US" sz="3200" b="0" i="0" u="none" strike="noStrike" kern="1200" cap="none" spc="0" normalizeH="0" baseline="0" noProof="0" dirty="0">
                <a:ln>
                  <a:noFill/>
                </a:ln>
                <a:solidFill>
                  <a:srgbClr val="000000"/>
                </a:solidFill>
                <a:effectLst/>
                <a:uLnTx/>
                <a:uFillTx/>
                <a:latin typeface="+mj-lt"/>
              </a:rPr>
              <a:t> </a:t>
            </a:r>
            <a:r>
              <a:rPr kumimoji="0" lang="en-US" sz="3200" b="0" i="0" u="none" strike="noStrike" kern="1200" cap="none" spc="0" normalizeH="0" baseline="0" noProof="0" dirty="0" err="1">
                <a:ln>
                  <a:noFill/>
                </a:ln>
                <a:solidFill>
                  <a:srgbClr val="000000"/>
                </a:solidFill>
                <a:effectLst/>
                <a:uLnTx/>
                <a:uFillTx/>
                <a:latin typeface="+mj-lt"/>
              </a:rPr>
              <a:t>bố</a:t>
            </a:r>
            <a:r>
              <a:rPr kumimoji="0" lang="en-US" sz="3200" b="0" i="0" u="none" strike="noStrike" kern="1200" cap="none" spc="0" normalizeH="0" baseline="0" noProof="0" dirty="0">
                <a:ln>
                  <a:noFill/>
                </a:ln>
                <a:solidFill>
                  <a:srgbClr val="000000"/>
                </a:solidFill>
                <a:effectLst/>
                <a:uLnTx/>
                <a:uFillTx/>
                <a:latin typeface="+mj-lt"/>
              </a:rPr>
              <a:t> </a:t>
            </a:r>
            <a:r>
              <a:rPr kumimoji="0" lang="vi-VN" sz="3200" b="0" i="0" u="none" strike="noStrike" kern="1200" cap="none" spc="0" normalizeH="0" baseline="0" noProof="0" dirty="0">
                <a:ln>
                  <a:noFill/>
                </a:ln>
                <a:solidFill>
                  <a:srgbClr val="000000"/>
                </a:solidFill>
                <a:effectLst/>
                <a:uLnTx/>
                <a:uFillTx/>
                <a:latin typeface="+mj-lt"/>
              </a:rPr>
              <a:t>còn nhỏ đến giờ, con</a:t>
            </a:r>
            <a:r>
              <a:rPr kumimoji="0" lang="en-US" sz="3200" b="0" i="0" u="none" strike="noStrike" kern="1200" cap="none" spc="0" normalizeH="0" baseline="0" noProof="0" dirty="0">
                <a:ln>
                  <a:noFill/>
                </a:ln>
                <a:solidFill>
                  <a:srgbClr val="000000"/>
                </a:solidFill>
                <a:effectLst/>
                <a:uLnTx/>
                <a:uFillTx/>
                <a:latin typeface="+mj-lt"/>
              </a:rPr>
              <a:t> </a:t>
            </a:r>
            <a:r>
              <a:rPr kumimoji="0" lang="vi-VN" sz="3200" b="0" i="0" u="none" strike="noStrike" kern="1200" cap="none" spc="0" normalizeH="0" baseline="0" noProof="0" dirty="0">
                <a:ln>
                  <a:noFill/>
                </a:ln>
                <a:solidFill>
                  <a:srgbClr val="000000"/>
                </a:solidFill>
                <a:effectLst/>
                <a:uLnTx/>
                <a:uFillTx/>
                <a:latin typeface="+mj-lt"/>
              </a:rPr>
              <a:t>suối đã thay đổi nhiều rồi vì mùa mưa lũ suối lại bồi</a:t>
            </a:r>
            <a:r>
              <a:rPr kumimoji="0" lang="en-US" sz="3200" b="0" i="0" u="none" strike="noStrike" kern="1200" cap="none" spc="0" normalizeH="0" baseline="0" noProof="0" dirty="0">
                <a:ln>
                  <a:noFill/>
                </a:ln>
                <a:solidFill>
                  <a:srgbClr val="000000"/>
                </a:solidFill>
                <a:effectLst/>
                <a:uLnTx/>
                <a:uFillTx/>
                <a:latin typeface="+mj-lt"/>
              </a:rPr>
              <a:t> </a:t>
            </a:r>
            <a:r>
              <a:rPr kumimoji="0" lang="vi-VN" sz="3200" b="0" i="0" u="none" strike="noStrike" kern="1200" cap="none" spc="0" normalizeH="0" baseline="0" noProof="0" dirty="0">
                <a:ln>
                  <a:noFill/>
                </a:ln>
                <a:solidFill>
                  <a:srgbClr val="000000"/>
                </a:solidFill>
                <a:effectLst/>
                <a:uLnTx/>
                <a:uFillTx/>
                <a:latin typeface="+mj-lt"/>
              </a:rPr>
              <a:t>bên này và lở bên kia. Nhưng bụng suối vẫn chứa đầy tôm cá, chứa nước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mát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lành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bụng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suối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còn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chứa</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sỏi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đá</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lấp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lánh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mj-lt"/>
              </a:rPr>
              <a:t>						Theo </a:t>
            </a:r>
            <a:r>
              <a:rPr kumimoji="0" lang="en-US" sz="2800" b="0" i="0" u="none" strike="noStrike" kern="1200" cap="none" spc="0" normalizeH="0" baseline="0" noProof="0" dirty="0" err="1">
                <a:ln>
                  <a:noFill/>
                </a:ln>
                <a:solidFill>
                  <a:srgbClr val="000000"/>
                </a:solidFill>
                <a:effectLst/>
                <a:uLnTx/>
                <a:uFillTx/>
                <a:latin typeface="+mj-lt"/>
              </a:rPr>
              <a:t>Văn</a:t>
            </a:r>
            <a:r>
              <a:rPr kumimoji="0" lang="en-US" sz="2800" b="0" i="0" u="none" strike="noStrike" kern="1200" cap="none" spc="0" normalizeH="0" baseline="0" noProof="0" dirty="0">
                <a:ln>
                  <a:noFill/>
                </a:ln>
                <a:solidFill>
                  <a:srgbClr val="000000"/>
                </a:solidFill>
                <a:effectLst/>
                <a:uLnTx/>
                <a:uFillTx/>
                <a:latin typeface="+mj-lt"/>
              </a:rPr>
              <a:t> </a:t>
            </a:r>
            <a:r>
              <a:rPr kumimoji="0" lang="en-US" sz="2800" b="0" i="0" u="none" strike="noStrike" kern="1200" cap="none" spc="0" normalizeH="0" baseline="0" noProof="0" dirty="0" err="1">
                <a:ln>
                  <a:noFill/>
                </a:ln>
                <a:solidFill>
                  <a:srgbClr val="000000"/>
                </a:solidFill>
                <a:effectLst/>
                <a:uLnTx/>
                <a:uFillTx/>
                <a:latin typeface="+mj-lt"/>
              </a:rPr>
              <a:t>Thành</a:t>
            </a:r>
            <a:r>
              <a:rPr kumimoji="0" lang="en-US" sz="2800" b="0" i="0" u="none" strike="noStrike" kern="1200" cap="none" spc="0" normalizeH="0" baseline="0" noProof="0" dirty="0">
                <a:ln>
                  <a:noFill/>
                </a:ln>
                <a:solidFill>
                  <a:srgbClr val="000000"/>
                </a:solidFill>
                <a:effectLst/>
                <a:uLnTx/>
                <a:uFillTx/>
                <a:latin typeface="+mj-lt"/>
              </a:rPr>
              <a:t> </a:t>
            </a:r>
            <a:r>
              <a:rPr kumimoji="0" lang="en-US" sz="2800" b="0" i="0" u="none" strike="noStrike" kern="1200" cap="none" spc="0" normalizeH="0" baseline="0" noProof="0" dirty="0" err="1">
                <a:ln>
                  <a:noFill/>
                </a:ln>
                <a:solidFill>
                  <a:srgbClr val="000000"/>
                </a:solidFill>
                <a:effectLst/>
                <a:uLnTx/>
                <a:uFillTx/>
                <a:latin typeface="+mj-lt"/>
              </a:rPr>
              <a:t>Lê</a:t>
            </a:r>
            <a:endParaRPr kumimoji="0" lang="x-none" sz="5400" b="1" i="0" u="none" strike="noStrike" kern="1200" cap="none" spc="0" normalizeH="0" baseline="0" noProof="0" dirty="0">
              <a:ln>
                <a:noFill/>
              </a:ln>
              <a:solidFill>
                <a:srgbClr val="0070C0"/>
              </a:solidFill>
              <a:effectLst/>
              <a:uLnTx/>
              <a:uFillTx/>
              <a:latin typeface="+mj-lt"/>
              <a:ea typeface="Times New Roman" panose="02020603050405020304" pitchFamily="18" charset="0"/>
              <a:cs typeface="Calibri" panose="020F0502020204030204" pitchFamily="34" charset="0"/>
            </a:endParaRPr>
          </a:p>
        </p:txBody>
      </p:sp>
      <p:cxnSp>
        <p:nvCxnSpPr>
          <p:cNvPr id="3" name="Straight Connector 2">
            <a:extLst>
              <a:ext uri="{FF2B5EF4-FFF2-40B4-BE49-F238E27FC236}">
                <a16:creationId xmlns="" xmlns:a16="http://schemas.microsoft.com/office/drawing/2014/main" id="{EEEE2C47-EEAA-4E8D-BE9B-AC5881A894BD}"/>
              </a:ext>
            </a:extLst>
          </p:cNvPr>
          <p:cNvCxnSpPr>
            <a:cxnSpLocks/>
          </p:cNvCxnSpPr>
          <p:nvPr/>
        </p:nvCxnSpPr>
        <p:spPr>
          <a:xfrm>
            <a:off x="3883231" y="2161310"/>
            <a:ext cx="165067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 xmlns:a16="http://schemas.microsoft.com/office/drawing/2014/main" id="{97211D14-9418-4B40-B0E5-FF6F36C98272}"/>
              </a:ext>
            </a:extLst>
          </p:cNvPr>
          <p:cNvCxnSpPr>
            <a:cxnSpLocks/>
          </p:cNvCxnSpPr>
          <p:nvPr/>
        </p:nvCxnSpPr>
        <p:spPr>
          <a:xfrm>
            <a:off x="5961410" y="2660074"/>
            <a:ext cx="58189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419432FF-216B-4665-A95F-E3E050824439}"/>
              </a:ext>
            </a:extLst>
          </p:cNvPr>
          <p:cNvCxnSpPr>
            <a:cxnSpLocks/>
          </p:cNvCxnSpPr>
          <p:nvPr/>
        </p:nvCxnSpPr>
        <p:spPr>
          <a:xfrm>
            <a:off x="5533901" y="3633851"/>
            <a:ext cx="58189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3940A882-5514-4B07-BCF2-62C1FFB6564F}"/>
              </a:ext>
            </a:extLst>
          </p:cNvPr>
          <p:cNvCxnSpPr>
            <a:cxnSpLocks/>
          </p:cNvCxnSpPr>
          <p:nvPr/>
        </p:nvCxnSpPr>
        <p:spPr>
          <a:xfrm>
            <a:off x="4144488" y="4120739"/>
            <a:ext cx="12706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52E754B7-7373-4F37-8B5A-0224921F1223}"/>
              </a:ext>
            </a:extLst>
          </p:cNvPr>
          <p:cNvCxnSpPr>
            <a:cxnSpLocks/>
          </p:cNvCxnSpPr>
          <p:nvPr/>
        </p:nvCxnSpPr>
        <p:spPr>
          <a:xfrm>
            <a:off x="5047013" y="4595752"/>
            <a:ext cx="325383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99204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310796" y="1782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99977" y="623455"/>
            <a:ext cx="10720191" cy="5016758"/>
          </a:xfrm>
          <a:prstGeom prst="rect">
            <a:avLst/>
          </a:prstGeom>
          <a:noFill/>
        </p:spPr>
        <p:txBody>
          <a:bodyPr wrap="square" rtlCol="0">
            <a:spAutoFit/>
          </a:bodyPr>
          <a:lstStyle/>
          <a:p>
            <a:pPr algn="l"/>
            <a:r>
              <a:rPr lang="en-US" sz="3200" b="1" i="0" u="none" strike="noStrike" baseline="0" dirty="0">
                <a:solidFill>
                  <a:srgbClr val="FF00FF"/>
                </a:solidFill>
                <a:latin typeface="Times New Roman" panose="02020603050405020304" pitchFamily="18" charset="0"/>
                <a:cs typeface="Times New Roman" panose="02020603050405020304" pitchFamily="18" charset="0"/>
              </a:rPr>
              <a:t>3.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Tìm</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một</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từ</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ngữ</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có</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tác</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dụng</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nối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thay</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cho</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a:solidFill>
                  <a:srgbClr val="FF00FF"/>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để</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liên</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kết</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các</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câu</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trong</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mỗi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đoạn</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văn</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sau</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a:t>
            </a:r>
          </a:p>
          <a:p>
            <a:pPr algn="l"/>
            <a:r>
              <a:rPr lang="en-US" sz="3200" b="0" i="0" u="none" strike="noStrike" baseline="0" dirty="0">
                <a:solidFill>
                  <a:srgbClr val="FF0000"/>
                </a:solidFill>
                <a:latin typeface="Times New Roman" panose="02020603050405020304" pitchFamily="18" charset="0"/>
                <a:cs typeface="Times New Roman" panose="02020603050405020304" pitchFamily="18" charset="0"/>
              </a:rPr>
              <a:t>a.</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Trời</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đang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nắng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chang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chang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a:solidFill>
                  <a:srgbClr val="FF00FF"/>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mây</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đen</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ùn</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ùn</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kéo</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đến</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Bầu</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trời</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tối</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vi-VN" sz="3200" b="0" i="0" u="none" strike="noStrike" baseline="0" dirty="0">
                <a:solidFill>
                  <a:srgbClr val="000000"/>
                </a:solidFill>
                <a:latin typeface="Times New Roman" panose="02020603050405020304" pitchFamily="18" charset="0"/>
                <a:cs typeface="Times New Roman" panose="02020603050405020304" pitchFamily="18" charset="0"/>
              </a:rPr>
              <a:t>sầm lại. </a:t>
            </a:r>
            <a:r>
              <a:rPr lang="vi-VN" sz="3200" b="0" i="0" u="none" strike="noStrike" baseline="0" dirty="0">
                <a:solidFill>
                  <a:srgbClr val="FF00FF"/>
                </a:solidFill>
                <a:latin typeface="Times New Roman" panose="02020603050405020304" pitchFamily="18" charset="0"/>
                <a:cs typeface="Times New Roman" panose="02020603050405020304" pitchFamily="18" charset="0"/>
              </a:rPr>
              <a:t> </a:t>
            </a:r>
            <a:r>
              <a:rPr lang="vi-VN" sz="3200" b="0" i="0" u="none" strike="noStrike" baseline="0" dirty="0">
                <a:solidFill>
                  <a:srgbClr val="000000"/>
                </a:solidFill>
                <a:latin typeface="Times New Roman" panose="02020603050405020304" pitchFamily="18" charset="0"/>
                <a:cs typeface="Times New Roman" panose="02020603050405020304" pitchFamily="18" charset="0"/>
              </a:rPr>
              <a:t>mưa ào ào trút xuống.</a:t>
            </a:r>
          </a:p>
          <a:p>
            <a:pPr algn="l"/>
            <a:r>
              <a:rPr lang="en-US" sz="3200" b="0" i="1" u="none" strike="noStrike" baseline="0" dirty="0">
                <a:solidFill>
                  <a:srgbClr val="000000"/>
                </a:solidFill>
                <a:latin typeface="Times New Roman" panose="02020603050405020304" pitchFamily="18" charset="0"/>
                <a:cs typeface="Times New Roman" panose="02020603050405020304" pitchFamily="18" charset="0"/>
              </a:rPr>
              <a:t>						</a:t>
            </a:r>
            <a:r>
              <a:rPr lang="vi-VN" sz="3200" b="0" i="1" u="none" strike="noStrike" baseline="0" dirty="0">
                <a:solidFill>
                  <a:srgbClr val="000000"/>
                </a:solidFill>
                <a:latin typeface="Times New Roman" panose="02020603050405020304" pitchFamily="18" charset="0"/>
                <a:cs typeface="Times New Roman" panose="02020603050405020304" pitchFamily="18" charset="0"/>
              </a:rPr>
              <a:t>Theo </a:t>
            </a:r>
            <a:r>
              <a:rPr lang="vi-VN" sz="3200" b="0" i="0" u="none" strike="noStrike" baseline="0" dirty="0">
                <a:solidFill>
                  <a:srgbClr val="000000"/>
                </a:solidFill>
                <a:latin typeface="Times New Roman" panose="02020603050405020304" pitchFamily="18" charset="0"/>
                <a:cs typeface="Times New Roman" panose="02020603050405020304" pitchFamily="18" charset="0"/>
              </a:rPr>
              <a:t>Hương Nhi</a:t>
            </a:r>
            <a:endParaRPr lang="en-US" sz="3200" b="0" i="0" u="none" strike="noStrike" baseline="0" dirty="0">
              <a:solidFill>
                <a:srgbClr val="000000"/>
              </a:solidFill>
              <a:latin typeface="Times New Roman" panose="02020603050405020304" pitchFamily="18" charset="0"/>
              <a:cs typeface="Times New Roman" panose="02020603050405020304" pitchFamily="18" charset="0"/>
            </a:endParaRPr>
          </a:p>
          <a:p>
            <a:pPr algn="l"/>
            <a:r>
              <a:rPr lang="en-US" sz="3200" b="0" i="0" u="none" strike="noStrike" baseline="0" dirty="0">
                <a:solidFill>
                  <a:srgbClr val="FF0000"/>
                </a:solidFill>
                <a:latin typeface="Times New Roman" panose="02020603050405020304" pitchFamily="18" charset="0"/>
                <a:cs typeface="Times New Roman" panose="02020603050405020304" pitchFamily="18" charset="0"/>
              </a:rPr>
              <a:t>b.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Mùa</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đông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những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cành</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bàng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khẳng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khiu</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trụi</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lá</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a:solidFill>
                  <a:srgbClr val="FF00FF"/>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khi</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mùa</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xuân</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đến</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mỗi</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đầu</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cành</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bật</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ra</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một</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mầm</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bé</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xíu</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xanh</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non. </a:t>
            </a:r>
            <a:r>
              <a:rPr lang="en-US" sz="3200" b="0" i="0" u="none" strike="noStrike" baseline="0" dirty="0">
                <a:solidFill>
                  <a:srgbClr val="FF00FF"/>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những</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mầm</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xanh</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ấy</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vi-VN" sz="3200" b="0" i="0" u="none" strike="noStrike" baseline="0" dirty="0">
                <a:solidFill>
                  <a:srgbClr val="000000"/>
                </a:solidFill>
                <a:latin typeface="Times New Roman" panose="02020603050405020304" pitchFamily="18" charset="0"/>
                <a:cs typeface="Times New Roman" panose="02020603050405020304" pitchFamily="18" charset="0"/>
              </a:rPr>
              <a:t>cứ mỗi ngày một lớn, xanh bóng dưới ánh mặt trời</a:t>
            </a:r>
            <a:r>
              <a:rPr lang="vi-VN" sz="3200" b="0" i="0" u="none" strike="noStrike" baseline="0" dirty="0">
                <a:solidFill>
                  <a:srgbClr val="000000"/>
                </a:solidFill>
                <a:latin typeface="ArialMT"/>
              </a:rPr>
              <a:t>.</a:t>
            </a:r>
          </a:p>
          <a:p>
            <a:pPr algn="l"/>
            <a:r>
              <a:rPr lang="en-US" sz="3200" b="0" i="1" u="none" strike="noStrike" baseline="0" dirty="0">
                <a:solidFill>
                  <a:srgbClr val="000000"/>
                </a:solidFill>
                <a:latin typeface="Arial-ItalicMT"/>
              </a:rPr>
              <a:t>					</a:t>
            </a:r>
            <a:r>
              <a:rPr lang="en-US" sz="3200" b="0" i="1" u="none" strike="noStrike" baseline="0" dirty="0">
                <a:solidFill>
                  <a:srgbClr val="000000"/>
                </a:solidFill>
                <a:latin typeface="Times New Roman" panose="02020603050405020304" pitchFamily="18" charset="0"/>
                <a:cs typeface="Times New Roman" panose="02020603050405020304" pitchFamily="18" charset="0"/>
              </a:rPr>
              <a:t>	Theo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Thuỵ</a:t>
            </a:r>
            <a:r>
              <a:rPr lang="en-US" sz="3200" b="0"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0" i="0" u="none" strike="noStrike" baseline="0" dirty="0" err="1">
                <a:solidFill>
                  <a:srgbClr val="000000"/>
                </a:solidFill>
                <a:latin typeface="Times New Roman" panose="02020603050405020304" pitchFamily="18" charset="0"/>
                <a:cs typeface="Times New Roman" panose="02020603050405020304" pitchFamily="18" charset="0"/>
              </a:rPr>
              <a:t>Quân</a:t>
            </a:r>
            <a:endParaRPr lang="vi-VN" sz="3200" b="0" i="0" u="none" strike="noStrike" baseline="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2604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E1B03-4BF9-675C-9324-36170266D2AB}"/>
              </a:ext>
            </a:extLst>
          </p:cNvPr>
          <p:cNvSpPr>
            <a:spLocks noGrp="1"/>
          </p:cNvSpPr>
          <p:nvPr>
            <p:ph type="title"/>
          </p:nvPr>
        </p:nvSpPr>
        <p:spPr>
          <a:xfrm>
            <a:off x="1491176" y="2391509"/>
            <a:ext cx="9481624" cy="1280159"/>
          </a:xfrm>
        </p:spPr>
        <p:txBody>
          <a:bodyPr>
            <a:prstTxWarp prst="textWave4">
              <a:avLst/>
            </a:prstTxWarp>
          </a:bodyPr>
          <a:lstStyle/>
          <a:p>
            <a:r>
              <a:rPr lang="x-none">
                <a:solidFill>
                  <a:srgbClr val="FF0000"/>
                </a:solidFill>
                <a:latin typeface="SVN-Gretoon" panose="02040603050506020204" pitchFamily="18" charset="0"/>
              </a:rPr>
              <a:t>THẢO LUẬN NHÓM ĐÔI</a:t>
            </a:r>
          </a:p>
        </p:txBody>
      </p:sp>
      <p:pic>
        <p:nvPicPr>
          <p:cNvPr id="4" name="Picture 3" descr="Vector hand drawn smiley face flower illustration">
            <a:extLst>
              <a:ext uri="{FF2B5EF4-FFF2-40B4-BE49-F238E27FC236}">
                <a16:creationId xmlns="" xmlns:a16="http://schemas.microsoft.com/office/drawing/2014/main" id="{142CDDE9-518B-06A5-C083-2276720ECF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1853" l="8307" r="90096">
                        <a14:foregroundMark x1="90096" y1="50319" x2="90096" y2="50319"/>
                        <a14:foregroundMark x1="55272" y1="9585" x2="55272" y2="9585"/>
                        <a14:foregroundMark x1="31150" y1="88978" x2="31150" y2="88978"/>
                        <a14:foregroundMark x1="30990" y1="88818" x2="30990" y2="88818"/>
                        <a14:foregroundMark x1="31310" y1="88498" x2="31789" y2="87380"/>
                        <a14:foregroundMark x1="31310" y1="87061" x2="32588" y2="89936"/>
                        <a14:foregroundMark x1="73163" y1="31949" x2="73163" y2="31949"/>
                        <a14:foregroundMark x1="8626" y1="52077" x2="8626" y2="52077"/>
                        <a14:foregroundMark x1="49201" y1="90415" x2="49201" y2="90415"/>
                        <a14:foregroundMark x1="46006" y1="90415" x2="46006" y2="90415"/>
                        <a14:foregroundMark x1="69169" y1="88339" x2="69169" y2="88339"/>
                        <a14:foregroundMark x1="69169" y1="87700" x2="70447" y2="90096"/>
                        <a14:foregroundMark x1="48562" y1="91853" x2="49042" y2="91054"/>
                        <a14:foregroundMark x1="48882" y1="91693" x2="48562" y2="90575"/>
                        <a14:foregroundMark x1="69010" y1="89617" x2="69329" y2="91374"/>
                        <a14:foregroundMark x1="32268" y1="85783" x2="3162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62315" y="3286106"/>
            <a:ext cx="3437206" cy="343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528757"/>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40534-5509-B0F7-A3CC-798C09EB4FD1}"/>
              </a:ext>
            </a:extLst>
          </p:cNvPr>
          <p:cNvSpPr>
            <a:spLocks noGrp="1"/>
          </p:cNvSpPr>
          <p:nvPr>
            <p:ph type="title"/>
          </p:nvPr>
        </p:nvSpPr>
        <p:spPr>
          <a:xfrm>
            <a:off x="1881804" y="1803546"/>
            <a:ext cx="8617467" cy="2147968"/>
          </a:xfrm>
          <a:noFill/>
        </p:spPr>
        <p:txBody>
          <a:bodyPr>
            <a:prstTxWarp prst="textWave2">
              <a:avLst/>
            </a:prstTxWarp>
            <a:normAutofit/>
          </a:bodyPr>
          <a:lstStyle/>
          <a:p>
            <a:r>
              <a:rPr lang="x-none" sz="6000">
                <a:solidFill>
                  <a:srgbClr val="3A52EE"/>
                </a:solidFill>
                <a:latin typeface="UTM Showcard" panose="02040603050506020204" pitchFamily="18"/>
              </a:rPr>
              <a:t>TRÌNH BÀY TRƯỚC LỚP</a:t>
            </a:r>
          </a:p>
        </p:txBody>
      </p:sp>
    </p:spTree>
    <p:extLst>
      <p:ext uri="{BB962C8B-B14F-4D97-AF65-F5344CB8AC3E}">
        <p14:creationId xmlns:p14="http://schemas.microsoft.com/office/powerpoint/2010/main" val="2164769513"/>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99977" y="623455"/>
            <a:ext cx="1072019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FF"/>
                </a:solidFill>
                <a:effectLst/>
                <a:uLnTx/>
                <a:uFillTx/>
                <a:latin typeface="Arial-Rounded-Bold"/>
                <a:ea typeface="+mn-ea"/>
                <a:cs typeface="+mn-cs"/>
              </a:rPr>
              <a:t>3.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Tìm</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một</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từ</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ngữ</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có</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tác</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dụng</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nối</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thay</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cho</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0"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để</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liên</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kết</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các</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câu</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trong</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mỗi</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đoạn</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văn</a:t>
            </a:r>
            <a:r>
              <a:rPr kumimoji="0" lang="en-US" sz="3200" b="1" i="0" u="none" strike="noStrike" kern="1200" cap="none" spc="0" normalizeH="0" baseline="0" noProof="0" dirty="0">
                <a:ln>
                  <a:noFill/>
                </a:ln>
                <a:solidFill>
                  <a:srgbClr val="000000"/>
                </a:solidFill>
                <a:effectLst/>
                <a:uLnTx/>
                <a:uFillTx/>
                <a:latin typeface="Arial-BoldMT"/>
                <a:ea typeface="+mn-ea"/>
                <a:cs typeface="+mn-cs"/>
              </a:rPr>
              <a:t> </a:t>
            </a:r>
            <a:r>
              <a:rPr kumimoji="0" lang="en-US" sz="3200" b="1" i="0" u="none" strike="noStrike" kern="1200" cap="none" spc="0" normalizeH="0" baseline="0" noProof="0" dirty="0" err="1">
                <a:ln>
                  <a:noFill/>
                </a:ln>
                <a:solidFill>
                  <a:srgbClr val="000000"/>
                </a:solidFill>
                <a:effectLst/>
                <a:uLnTx/>
                <a:uFillTx/>
                <a:latin typeface="Arial-BoldMT"/>
                <a:ea typeface="+mn-ea"/>
                <a:cs typeface="+mn-cs"/>
              </a:rPr>
              <a:t>sau</a:t>
            </a:r>
            <a:r>
              <a:rPr kumimoji="0" lang="en-US" sz="3200" b="1" i="0" u="none" strike="noStrike" kern="1200" cap="none" spc="0" normalizeH="0" baseline="0" noProof="0" dirty="0">
                <a:ln>
                  <a:noFill/>
                </a:ln>
                <a:solidFill>
                  <a:srgbClr val="000000"/>
                </a:solidFill>
                <a:effectLst/>
                <a:uLnTx/>
                <a:uFillTx/>
                <a:latin typeface="Arial-BoldMT"/>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MT"/>
                <a:ea typeface="+mn-ea"/>
                <a:cs typeface="+mn-cs"/>
              </a:rPr>
              <a:t>a.</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Trời</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đang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nắng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chang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chang</a:t>
            </a:r>
            <a:r>
              <a:rPr kumimoji="0" lang="en-US" sz="3200" b="0" i="0" u="none" strike="noStrike" kern="1200" cap="none" spc="0" normalizeH="0" baseline="0" noProof="0" dirty="0">
                <a:ln>
                  <a:noFill/>
                </a:ln>
                <a:solidFill>
                  <a:srgbClr val="000000"/>
                </a:solidFill>
                <a:effectLst/>
                <a:uLnTx/>
                <a:uFillTx/>
                <a:latin typeface="ArialMT"/>
                <a:ea typeface="+mn-ea"/>
                <a:cs typeface="+mn-cs"/>
              </a:rPr>
              <a:t>.</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FF00FF"/>
                </a:solidFill>
                <a:effectLst/>
                <a:uLnTx/>
                <a:uFillTx/>
                <a:latin typeface="Arial" panose="020B0604020202020204" pitchFamily="34" charset="0"/>
                <a:cs typeface="Arial" panose="020B0604020202020204" pitchFamily="34" charset="0"/>
              </a:rPr>
              <a:t>Bỗng</a:t>
            </a:r>
            <a:r>
              <a:rPr kumimoji="0" lang="en-US" sz="3200" b="0" i="0" u="none" strike="noStrike" kern="1200" cap="none" spc="0" normalizeH="0" baseline="0" noProof="0" dirty="0">
                <a:ln>
                  <a:noFill/>
                </a:ln>
                <a:solidFill>
                  <a:srgbClr val="FF00FF"/>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mây</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đen</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ùn</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ùn</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kéo</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đến</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Bầu</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trời</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tối</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vi-VN" sz="3200" b="0" i="0" u="none" strike="noStrike" kern="1200" cap="none" spc="0" normalizeH="0" baseline="0" noProof="0" dirty="0">
                <a:ln>
                  <a:noFill/>
                </a:ln>
                <a:solidFill>
                  <a:srgbClr val="000000"/>
                </a:solidFill>
                <a:effectLst/>
                <a:uLnTx/>
                <a:uFillTx/>
                <a:latin typeface="ArialMT"/>
                <a:ea typeface="+mn-ea"/>
                <a:cs typeface="+mn-cs"/>
              </a:rPr>
              <a:t>sầm lại. </a:t>
            </a:r>
            <a:r>
              <a:rPr lang="en-US" sz="3200" dirty="0" err="1">
                <a:solidFill>
                  <a:srgbClr val="FF00FF"/>
                </a:solidFill>
                <a:latin typeface="Arial" panose="020B0604020202020204" pitchFamily="34" charset="0"/>
                <a:ea typeface="+mn-ea"/>
                <a:cs typeface="Arial" panose="020B0604020202020204" pitchFamily="34" charset="0"/>
              </a:rPr>
              <a:t>Đồng</a:t>
            </a:r>
            <a:r>
              <a:rPr lang="en-US" sz="3200" dirty="0">
                <a:solidFill>
                  <a:srgbClr val="FF00FF"/>
                </a:solidFill>
                <a:latin typeface="Arial" panose="020B0604020202020204" pitchFamily="34" charset="0"/>
                <a:ea typeface="+mn-ea"/>
                <a:cs typeface="Arial" panose="020B0604020202020204" pitchFamily="34" charset="0"/>
              </a:rPr>
              <a:t> </a:t>
            </a:r>
            <a:r>
              <a:rPr lang="en-US" sz="3200" dirty="0" err="1">
                <a:solidFill>
                  <a:srgbClr val="FF00FF"/>
                </a:solidFill>
                <a:latin typeface="Arial" panose="020B0604020202020204" pitchFamily="34" charset="0"/>
                <a:ea typeface="+mn-ea"/>
                <a:cs typeface="Arial" panose="020B0604020202020204" pitchFamily="34" charset="0"/>
              </a:rPr>
              <a:t>thời</a:t>
            </a:r>
            <a:r>
              <a:rPr kumimoji="0" lang="en-US" sz="3200" b="0" i="0" u="none" strike="noStrike" kern="1200" cap="none" spc="0" normalizeH="0" baseline="0" noProof="0" dirty="0">
                <a:ln>
                  <a:noFill/>
                </a:ln>
                <a:solidFill>
                  <a:srgbClr val="FF00FF"/>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ArialMT"/>
                <a:ea typeface="+mn-ea"/>
                <a:cs typeface="+mn-cs"/>
              </a:rPr>
              <a:t>mưa ào ào trút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Arial-ItalicMT"/>
                <a:ea typeface="+mn-ea"/>
                <a:cs typeface="+mn-cs"/>
              </a:rPr>
              <a:t>						</a:t>
            </a:r>
            <a:r>
              <a:rPr kumimoji="0" lang="vi-VN" sz="3200" b="0" i="1" u="none" strike="noStrike" kern="1200" cap="none" spc="0" normalizeH="0" baseline="0" noProof="0" dirty="0">
                <a:ln>
                  <a:noFill/>
                </a:ln>
                <a:solidFill>
                  <a:srgbClr val="000000"/>
                </a:solidFill>
                <a:effectLst/>
                <a:uLnTx/>
                <a:uFillTx/>
                <a:latin typeface="Arial-ItalicMT"/>
                <a:ea typeface="+mn-ea"/>
                <a:cs typeface="+mn-cs"/>
              </a:rPr>
              <a:t>Theo </a:t>
            </a:r>
            <a:r>
              <a:rPr kumimoji="0" lang="vi-VN" sz="3200" b="0" i="0" u="none" strike="noStrike" kern="1200" cap="none" spc="0" normalizeH="0" baseline="0" noProof="0" dirty="0">
                <a:ln>
                  <a:noFill/>
                </a:ln>
                <a:solidFill>
                  <a:srgbClr val="000000"/>
                </a:solidFill>
                <a:effectLst/>
                <a:uLnTx/>
                <a:uFillTx/>
                <a:latin typeface="ArialMT"/>
                <a:ea typeface="+mn-ea"/>
                <a:cs typeface="+mn-cs"/>
              </a:rPr>
              <a:t>Hương Nhi</a:t>
            </a:r>
            <a:endParaRPr kumimoji="0" lang="en-US" sz="3200" b="0" i="0" u="none" strike="noStrike" kern="1200" cap="none" spc="0" normalizeH="0" baseline="0" noProof="0" dirty="0">
              <a:ln>
                <a:noFill/>
              </a:ln>
              <a:solidFill>
                <a:srgbClr val="000000"/>
              </a:solidFill>
              <a:effectLst/>
              <a:uLnTx/>
              <a:uFillTx/>
              <a:latin typeface="Arial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MT"/>
                <a:ea typeface="+mn-ea"/>
                <a:cs typeface="+mn-cs"/>
              </a:rPr>
              <a:t>b.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Mùa</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đông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những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cành</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bàng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khẳng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khiu</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trụi</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lá</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lang="en-US" sz="3200" dirty="0" err="1">
                <a:solidFill>
                  <a:srgbClr val="FF00FF"/>
                </a:solidFill>
                <a:latin typeface="Arial" panose="020B0604020202020204" pitchFamily="34" charset="0"/>
                <a:ea typeface="+mn-ea"/>
                <a:cs typeface="Arial" panose="020B0604020202020204" pitchFamily="34" charset="0"/>
              </a:rPr>
              <a:t>Nh</a:t>
            </a:r>
            <a:r>
              <a:rPr lang="en-US" sz="3200" dirty="0" err="1">
                <a:solidFill>
                  <a:srgbClr val="FF00FF"/>
                </a:solidFill>
                <a:latin typeface="Arial" panose="020B0604020202020204" pitchFamily="34" charset="0"/>
                <a:cs typeface="Arial" panose="020B0604020202020204" pitchFamily="34" charset="0"/>
              </a:rPr>
              <a:t>ưng</a:t>
            </a:r>
            <a:r>
              <a:rPr kumimoji="0" lang="en-US" sz="3200" b="0"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khi</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mùa</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xuân</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đến</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mỗi</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đầu</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cành</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bật</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ra</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một</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mầm</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bé</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xíu</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xanh</a:t>
            </a:r>
            <a:r>
              <a:rPr kumimoji="0" lang="en-US" sz="3200" b="0" i="0" u="none" strike="noStrike" kern="1200" cap="none" spc="0" normalizeH="0" baseline="0" noProof="0" dirty="0">
                <a:ln>
                  <a:noFill/>
                </a:ln>
                <a:solidFill>
                  <a:srgbClr val="000000"/>
                </a:solidFill>
                <a:effectLst/>
                <a:uLnTx/>
                <a:uFillTx/>
                <a:latin typeface="ArialMT"/>
                <a:ea typeface="+mn-ea"/>
                <a:cs typeface="+mn-cs"/>
              </a:rPr>
              <a:t> non. </a:t>
            </a:r>
            <a:r>
              <a:rPr lang="en-US" sz="3200" dirty="0" err="1">
                <a:solidFill>
                  <a:srgbClr val="FF00FF"/>
                </a:solidFill>
                <a:latin typeface="Arial" panose="020B0604020202020204" pitchFamily="34" charset="0"/>
                <a:ea typeface="+mn-ea"/>
                <a:cs typeface="Arial" panose="020B0604020202020204" pitchFamily="34" charset="0"/>
              </a:rPr>
              <a:t>Rồi</a:t>
            </a:r>
            <a:r>
              <a:rPr lang="en-US" sz="3200" dirty="0">
                <a:solidFill>
                  <a:srgbClr val="FF00FF"/>
                </a:solidFill>
                <a:latin typeface="Wingdings-Regular"/>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những</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mầm</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xanh</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ấy</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vi-VN" sz="3200" b="0" i="0" u="none" strike="noStrike" kern="1200" cap="none" spc="0" normalizeH="0" baseline="0" noProof="0" dirty="0">
                <a:ln>
                  <a:noFill/>
                </a:ln>
                <a:solidFill>
                  <a:srgbClr val="000000"/>
                </a:solidFill>
                <a:effectLst/>
                <a:uLnTx/>
                <a:uFillTx/>
                <a:latin typeface="ArialMT"/>
                <a:ea typeface="+mn-ea"/>
                <a:cs typeface="+mn-cs"/>
              </a:rPr>
              <a:t>cứ mỗi ngày một lớn, xanh bóng dưới ánh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Arial-ItalicMT"/>
                <a:ea typeface="+mn-ea"/>
                <a:cs typeface="+mn-cs"/>
              </a:rPr>
              <a:t>						Theo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Thuỵ</a:t>
            </a:r>
            <a:r>
              <a:rPr kumimoji="0" lang="en-US" sz="3200" b="0" i="0" u="none" strike="noStrike" kern="1200" cap="none" spc="0" normalizeH="0" baseline="0" noProof="0" dirty="0">
                <a:ln>
                  <a:noFill/>
                </a:ln>
                <a:solidFill>
                  <a:srgbClr val="000000"/>
                </a:solidFill>
                <a:effectLst/>
                <a:uLnTx/>
                <a:uFillTx/>
                <a:latin typeface="ArialMT"/>
                <a:ea typeface="+mn-ea"/>
                <a:cs typeface="+mn-cs"/>
              </a:rPr>
              <a:t> </a:t>
            </a:r>
            <a:r>
              <a:rPr kumimoji="0" lang="en-US" sz="3200" b="0" i="0" u="none" strike="noStrike" kern="1200" cap="none" spc="0" normalizeH="0" baseline="0" noProof="0" dirty="0" err="1">
                <a:ln>
                  <a:noFill/>
                </a:ln>
                <a:solidFill>
                  <a:srgbClr val="000000"/>
                </a:solidFill>
                <a:effectLst/>
                <a:uLnTx/>
                <a:uFillTx/>
                <a:latin typeface="ArialMT"/>
                <a:ea typeface="+mn-ea"/>
                <a:cs typeface="+mn-cs"/>
              </a:rPr>
              <a:t>Quân</a:t>
            </a:r>
            <a:endParaRPr kumimoji="0" lang="vi-VN" sz="3200" b="0" i="0" u="none" strike="noStrike" kern="1200" cap="none" spc="0" normalizeH="0" baseline="0" noProof="0" dirty="0">
              <a:ln>
                <a:noFill/>
              </a:ln>
              <a:solidFill>
                <a:srgbClr val="000000"/>
              </a:solidFill>
              <a:effectLst/>
              <a:uLnTx/>
              <a:uFillTx/>
              <a:latin typeface="ArialMT"/>
              <a:ea typeface="+mn-ea"/>
              <a:cs typeface="+mn-cs"/>
            </a:endParaRPr>
          </a:p>
        </p:txBody>
      </p:sp>
      <p:sp>
        <p:nvSpPr>
          <p:cNvPr id="5" name="TextBox 4">
            <a:extLst>
              <a:ext uri="{FF2B5EF4-FFF2-40B4-BE49-F238E27FC236}">
                <a16:creationId xmlns="" xmlns:a16="http://schemas.microsoft.com/office/drawing/2014/main" id="{AE657DAD-5590-4ACC-BA38-7D97A823CB1C}"/>
              </a:ext>
            </a:extLst>
          </p:cNvPr>
          <p:cNvSpPr txBox="1"/>
          <p:nvPr/>
        </p:nvSpPr>
        <p:spPr>
          <a:xfrm>
            <a:off x="6732642" y="1597798"/>
            <a:ext cx="95069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FF"/>
                </a:solidFill>
                <a:effectLst/>
                <a:uLnTx/>
                <a:uFillTx/>
                <a:latin typeface="Wingdings-Regular"/>
                <a:ea typeface="+mn-ea"/>
                <a:cs typeface="+mn-cs"/>
              </a:rPr>
              <a:t></a:t>
            </a:r>
            <a:endParaRPr kumimoji="0" lang="vi-VN" sz="3200" b="0" i="0" u="none" strike="noStrike" kern="1200" cap="none" spc="0" normalizeH="0" baseline="0" noProof="0">
              <a:ln>
                <a:noFill/>
              </a:ln>
              <a:solidFill>
                <a:srgbClr val="000000"/>
              </a:solidFill>
              <a:effectLst/>
              <a:uLnTx/>
              <a:uFillTx/>
              <a:latin typeface="ArialMT"/>
              <a:ea typeface="+mn-ea"/>
              <a:cs typeface="+mn-cs"/>
            </a:endParaRPr>
          </a:p>
        </p:txBody>
      </p:sp>
      <p:sp>
        <p:nvSpPr>
          <p:cNvPr id="6" name="TextBox 5">
            <a:extLst>
              <a:ext uri="{FF2B5EF4-FFF2-40B4-BE49-F238E27FC236}">
                <a16:creationId xmlns="" xmlns:a16="http://schemas.microsoft.com/office/drawing/2014/main" id="{65B9333B-524C-4A52-BA52-A53CEE786FCD}"/>
              </a:ext>
            </a:extLst>
          </p:cNvPr>
          <p:cNvSpPr txBox="1"/>
          <p:nvPr/>
        </p:nvSpPr>
        <p:spPr>
          <a:xfrm>
            <a:off x="5291166" y="2096561"/>
            <a:ext cx="1798403"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FF"/>
                </a:solidFill>
                <a:effectLst/>
                <a:uLnTx/>
                <a:uFillTx/>
                <a:latin typeface="Wingdings-Regular"/>
                <a:ea typeface="+mn-ea"/>
                <a:cs typeface="+mn-cs"/>
              </a:rPr>
              <a:t></a:t>
            </a:r>
            <a:endParaRPr kumimoji="0" lang="vi-VN" sz="3200" b="0" i="0" u="none" strike="noStrike" kern="1200" cap="none" spc="0" normalizeH="0" baseline="0" noProof="0">
              <a:ln>
                <a:noFill/>
              </a:ln>
              <a:solidFill>
                <a:srgbClr val="000000"/>
              </a:solidFill>
              <a:effectLst/>
              <a:uLnTx/>
              <a:uFillTx/>
              <a:latin typeface="ArialMT"/>
              <a:ea typeface="+mn-ea"/>
              <a:cs typeface="+mn-cs"/>
            </a:endParaRPr>
          </a:p>
        </p:txBody>
      </p:sp>
      <p:sp>
        <p:nvSpPr>
          <p:cNvPr id="7" name="TextBox 6">
            <a:extLst>
              <a:ext uri="{FF2B5EF4-FFF2-40B4-BE49-F238E27FC236}">
                <a16:creationId xmlns="" xmlns:a16="http://schemas.microsoft.com/office/drawing/2014/main" id="{6F123992-7B50-4648-B03B-CDD00BF2162F}"/>
              </a:ext>
            </a:extLst>
          </p:cNvPr>
          <p:cNvSpPr txBox="1"/>
          <p:nvPr/>
        </p:nvSpPr>
        <p:spPr>
          <a:xfrm>
            <a:off x="10069609" y="3046724"/>
            <a:ext cx="135055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FF"/>
                </a:solidFill>
                <a:effectLst/>
                <a:uLnTx/>
                <a:uFillTx/>
                <a:latin typeface="Wingdings-Regular"/>
                <a:ea typeface="+mn-ea"/>
                <a:cs typeface="+mn-cs"/>
              </a:rPr>
              <a:t></a:t>
            </a:r>
            <a:endParaRPr kumimoji="0" lang="vi-VN" sz="3200" b="0" i="0" u="none" strike="noStrike" kern="1200" cap="none" spc="0" normalizeH="0" baseline="0" noProof="0">
              <a:ln>
                <a:noFill/>
              </a:ln>
              <a:solidFill>
                <a:srgbClr val="000000"/>
              </a:solidFill>
              <a:effectLst/>
              <a:uLnTx/>
              <a:uFillTx/>
              <a:latin typeface="ArialMT"/>
              <a:ea typeface="+mn-ea"/>
              <a:cs typeface="+mn-cs"/>
            </a:endParaRPr>
          </a:p>
        </p:txBody>
      </p:sp>
      <p:sp>
        <p:nvSpPr>
          <p:cNvPr id="8" name="TextBox 7">
            <a:extLst>
              <a:ext uri="{FF2B5EF4-FFF2-40B4-BE49-F238E27FC236}">
                <a16:creationId xmlns="" xmlns:a16="http://schemas.microsoft.com/office/drawing/2014/main" id="{3DAF8E3A-054D-4DA9-B38F-43476AF8408A}"/>
              </a:ext>
            </a:extLst>
          </p:cNvPr>
          <p:cNvSpPr txBox="1"/>
          <p:nvPr/>
        </p:nvSpPr>
        <p:spPr>
          <a:xfrm>
            <a:off x="2813786" y="4068002"/>
            <a:ext cx="903192"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FF"/>
                </a:solidFill>
                <a:effectLst/>
                <a:uLnTx/>
                <a:uFillTx/>
                <a:latin typeface="Wingdings-Regular"/>
                <a:ea typeface="+mn-ea"/>
                <a:cs typeface="+mn-cs"/>
              </a:rPr>
              <a:t></a:t>
            </a:r>
            <a:endParaRPr kumimoji="0" lang="vi-VN" sz="3200" b="0" i="0" u="none" strike="noStrike" kern="1200" cap="none" spc="0" normalizeH="0" baseline="0" noProof="0">
              <a:ln>
                <a:noFill/>
              </a:ln>
              <a:solidFill>
                <a:srgbClr val="000000"/>
              </a:solidFill>
              <a:effectLst/>
              <a:uLnTx/>
              <a:uFillTx/>
              <a:latin typeface="ArialMT"/>
              <a:ea typeface="+mn-ea"/>
              <a:cs typeface="+mn-cs"/>
            </a:endParaRPr>
          </a:p>
        </p:txBody>
      </p:sp>
    </p:spTree>
    <p:extLst>
      <p:ext uri="{BB962C8B-B14F-4D97-AF65-F5344CB8AC3E}">
        <p14:creationId xmlns:p14="http://schemas.microsoft.com/office/powerpoint/2010/main" val="50772756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99977" y="623455"/>
            <a:ext cx="10720191" cy="1631216"/>
          </a:xfrm>
          <a:prstGeom prst="rect">
            <a:avLst/>
          </a:prstGeom>
          <a:noFill/>
        </p:spPr>
        <p:txBody>
          <a:bodyPr wrap="square" rtlCol="0">
            <a:spAutoFit/>
          </a:bodyPr>
          <a:lstStyle/>
          <a:p>
            <a:pPr algn="just"/>
            <a:r>
              <a:rPr lang="en-US" sz="3600" b="1" i="0" u="none" strike="noStrike" baseline="0" dirty="0">
                <a:solidFill>
                  <a:srgbClr val="FF00FF"/>
                </a:solidFill>
                <a:latin typeface="Times New Roman" panose="02020603050405020304" pitchFamily="18" charset="0"/>
                <a:cs typeface="Times New Roman" panose="02020603050405020304" pitchFamily="18" charset="0"/>
              </a:rPr>
              <a:t>4.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Viết</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3 – 4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câu</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về</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sự</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thay</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đổi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của</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bầu</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trời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cây</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cối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khi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mùa</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xuân</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đến</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trong</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đó</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có</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sử</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dụng</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từ</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ngữ</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có</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tác</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dụng</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nối</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để</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liên</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kết</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các</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 </a:t>
            </a:r>
            <a:r>
              <a:rPr lang="en-US" sz="3200" b="1" i="0" u="none" strike="noStrike" baseline="0" dirty="0" err="1">
                <a:solidFill>
                  <a:srgbClr val="000000"/>
                </a:solidFill>
                <a:latin typeface="Times New Roman" panose="02020603050405020304" pitchFamily="18" charset="0"/>
                <a:cs typeface="Times New Roman" panose="02020603050405020304" pitchFamily="18" charset="0"/>
              </a:rPr>
              <a:t>câu</a:t>
            </a:r>
            <a:r>
              <a:rPr lang="en-US" sz="3200" b="1" i="0" u="none" strike="noStrike" baseline="0" dirty="0">
                <a:solidFill>
                  <a:srgbClr val="000000"/>
                </a:solidFill>
                <a:latin typeface="Times New Roman" panose="02020603050405020304" pitchFamily="18" charset="0"/>
                <a:cs typeface="Times New Roman" panose="02020603050405020304" pitchFamily="18" charset="0"/>
              </a:rPr>
              <a:t>.</a:t>
            </a:r>
            <a:r>
              <a:rPr lang="en-US" sz="3200" b="1" i="0" u="none" strike="noStrike" dirty="0">
                <a:solidFill>
                  <a:srgbClr val="000000"/>
                </a:solidFill>
                <a:latin typeface="Times New Roman" panose="02020603050405020304" pitchFamily="18" charset="0"/>
                <a:cs typeface="Times New Roman" panose="02020603050405020304" pitchFamily="18" charset="0"/>
              </a:rPr>
              <a:t> </a:t>
            </a:r>
            <a:r>
              <a:rPr lang="vi-VN" sz="3200" b="1" i="0" u="none" strike="noStrike" baseline="0" dirty="0">
                <a:solidFill>
                  <a:srgbClr val="000000"/>
                </a:solidFill>
                <a:latin typeface="Times New Roman" panose="02020603050405020304" pitchFamily="18" charset="0"/>
                <a:cs typeface="Times New Roman" panose="02020603050405020304" pitchFamily="18" charset="0"/>
              </a:rPr>
              <a:t>Chỉ rõ các từ ngữ đã được sử dụng</a:t>
            </a:r>
            <a:r>
              <a:rPr lang="vi-VN" sz="3200" b="1" i="0" u="none" strike="noStrike" baseline="0" dirty="0">
                <a:solidFill>
                  <a:srgbClr val="000000"/>
                </a:solidFill>
                <a:latin typeface="Arial-BoldMT"/>
              </a:rPr>
              <a:t>.</a:t>
            </a:r>
            <a:endParaRPr kumimoji="0" lang="vi-VN" sz="3200" b="0" i="0" u="none" strike="noStrike" kern="1200" cap="none" spc="0" normalizeH="0" baseline="0" noProof="0" dirty="0">
              <a:ln>
                <a:noFill/>
              </a:ln>
              <a:solidFill>
                <a:srgbClr val="000000"/>
              </a:solidFill>
              <a:effectLst/>
              <a:uLnTx/>
              <a:uFillTx/>
              <a:latin typeface="ArialMT"/>
              <a:ea typeface="+mn-ea"/>
              <a:cs typeface="+mn-cs"/>
            </a:endParaRPr>
          </a:p>
        </p:txBody>
      </p:sp>
      <p:sp>
        <p:nvSpPr>
          <p:cNvPr id="2" name="AutoShape 4" descr="Bầu Trời Mùa Xuân Rực Rỡ Với ánh Nắng Vàng Và Cây Cối | Nhiếp Ảnh JPG Tải  xuống miễn phí - Pikbest">
            <a:extLst>
              <a:ext uri="{FF2B5EF4-FFF2-40B4-BE49-F238E27FC236}">
                <a16:creationId xmlns="" xmlns:a16="http://schemas.microsoft.com/office/drawing/2014/main" id="{74938888-5376-428A-8587-10299214CF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 xmlns:a16="http://schemas.microsoft.com/office/drawing/2014/main" id="{77734F12-4A6A-4578-9B9A-A548F71F08A3}"/>
              </a:ext>
            </a:extLst>
          </p:cNvPr>
          <p:cNvPicPr>
            <a:picLocks noChangeAspect="1"/>
          </p:cNvPicPr>
          <p:nvPr/>
        </p:nvPicPr>
        <p:blipFill>
          <a:blip r:embed="rId3"/>
          <a:stretch>
            <a:fillRect/>
          </a:stretch>
        </p:blipFill>
        <p:spPr>
          <a:xfrm>
            <a:off x="3924052" y="2444013"/>
            <a:ext cx="7333756" cy="3666878"/>
          </a:xfrm>
          <a:prstGeom prst="rect">
            <a:avLst/>
          </a:prstGeom>
        </p:spPr>
      </p:pic>
    </p:spTree>
    <p:extLst>
      <p:ext uri="{BB962C8B-B14F-4D97-AF65-F5344CB8AC3E}">
        <p14:creationId xmlns:p14="http://schemas.microsoft.com/office/powerpoint/2010/main" val="10434453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FF7AFB-7728-EA1D-AF12-AB7D3F99A09D}"/>
              </a:ext>
            </a:extLst>
          </p:cNvPr>
          <p:cNvSpPr>
            <a:spLocks noGrp="1"/>
          </p:cNvSpPr>
          <p:nvPr>
            <p:ph type="title" idx="4294967295"/>
          </p:nvPr>
        </p:nvSpPr>
        <p:spPr>
          <a:xfrm>
            <a:off x="699324" y="1141536"/>
            <a:ext cx="10566400" cy="1325562"/>
          </a:xfrm>
          <a:prstGeom prst="rect">
            <a:avLst/>
          </a:prstGeom>
        </p:spPr>
        <p:txBody>
          <a:bodyPr>
            <a:noAutofit/>
          </a:bodyPr>
          <a:lstStyle/>
          <a:p>
            <a:pPr algn="ctr"/>
            <a:r>
              <a:rPr lang="sv-SE" sz="11500">
                <a:solidFill>
                  <a:srgbClr val="0070C0"/>
                </a:solidFill>
                <a:latin typeface="UTM Showcard" panose="02040603050506020204" pitchFamily="18" charset="0"/>
                <a:cs typeface="Arial" panose="020B0604020202020204" pitchFamily="34" charset="0"/>
              </a:rPr>
              <a:t/>
            </a:r>
            <a:br>
              <a:rPr lang="sv-SE" sz="11500">
                <a:solidFill>
                  <a:srgbClr val="0070C0"/>
                </a:solidFill>
                <a:latin typeface="UTM Showcard" panose="02040603050506020204" pitchFamily="18" charset="0"/>
                <a:cs typeface="Arial" panose="020B0604020202020204" pitchFamily="34" charset="0"/>
              </a:rPr>
            </a:br>
            <a:r>
              <a:rPr lang="sv-SE" sz="11500">
                <a:solidFill>
                  <a:srgbClr val="0070C0"/>
                </a:solidFill>
                <a:latin typeface="UTM Showcard" panose="02040603050506020204" pitchFamily="18" charset="0"/>
                <a:cs typeface="Arial" panose="020B0604020202020204" pitchFamily="34" charset="0"/>
              </a:rPr>
              <a:t>KHỞI ĐỘNG</a:t>
            </a:r>
            <a:endParaRPr lang="x-none" sz="11500" dirty="0"/>
          </a:p>
        </p:txBody>
      </p:sp>
      <p:sp>
        <p:nvSpPr>
          <p:cNvPr id="5" name="TextBox 4">
            <a:extLst>
              <a:ext uri="{FF2B5EF4-FFF2-40B4-BE49-F238E27FC236}">
                <a16:creationId xmlns="" xmlns:a16="http://schemas.microsoft.com/office/drawing/2014/main" id="{BAE0C384-9AC9-F59F-0899-057E81D0A474}"/>
              </a:ext>
            </a:extLst>
          </p:cNvPr>
          <p:cNvSpPr txBox="1"/>
          <p:nvPr/>
        </p:nvSpPr>
        <p:spPr>
          <a:xfrm>
            <a:off x="1322880" y="755561"/>
            <a:ext cx="35938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rPr>
              <a:t>Hoạt</a:t>
            </a:r>
            <a:r>
              <a:rPr kumimoji="0" lang="en-US" sz="7200" b="1" i="0" u="none" strike="noStrike" kern="1200" cap="none" spc="0" normalizeH="0" baseline="0" noProof="0" dirty="0">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rPr>
              <a:t> </a:t>
            </a:r>
            <a:r>
              <a:rPr kumimoji="0" lang="en-US" sz="7200" b="1" i="0" u="none" strike="noStrike" kern="1200" cap="none" spc="0" normalizeH="0" baseline="0" noProof="0" dirty="0" err="1">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rPr>
              <a:t>động</a:t>
            </a:r>
            <a:endParaRPr kumimoji="0" lang="en-US" sz="7200" b="1" i="0" u="none" strike="noStrike" kern="1200" cap="none" spc="0" normalizeH="0" baseline="0" noProof="0" dirty="0">
              <a:ln w="22225">
                <a:solidFill>
                  <a:prstClr val="black">
                    <a:lumMod val="95000"/>
                    <a:lumOff val="5000"/>
                  </a:prst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effectLst/>
              <a:uLnTx/>
              <a:uFillTx/>
              <a:latin typeface="#9Slide05 SVNClementine" panose="020F0502020204030203" pitchFamily="34" charset="0"/>
              <a:ea typeface="+mn-ea"/>
              <a:cs typeface="+mn-cs"/>
            </a:endParaRPr>
          </a:p>
        </p:txBody>
      </p:sp>
      <p:pic>
        <p:nvPicPr>
          <p:cNvPr id="4" name="Am-thanh-nay-ra-y-tuong-www_tiengdong_com">
            <a:hlinkClick r:id="" action="ppaction://media"/>
            <a:extLst>
              <a:ext uri="{FF2B5EF4-FFF2-40B4-BE49-F238E27FC236}">
                <a16:creationId xmlns="" xmlns:a16="http://schemas.microsoft.com/office/drawing/2014/main" id="{09D9737B-32D2-35F3-FC1D-77B00691BB45}"/>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764949" y="5326296"/>
            <a:ext cx="487363" cy="487363"/>
          </a:xfrm>
          <a:prstGeom prst="rect">
            <a:avLst/>
          </a:prstGeom>
        </p:spPr>
      </p:pic>
    </p:spTree>
    <p:extLst>
      <p:ext uri="{BB962C8B-B14F-4D97-AF65-F5344CB8AC3E}">
        <p14:creationId xmlns:p14="http://schemas.microsoft.com/office/powerpoint/2010/main" val="6042666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40534-5509-B0F7-A3CC-798C09EB4FD1}"/>
              </a:ext>
            </a:extLst>
          </p:cNvPr>
          <p:cNvSpPr>
            <a:spLocks noGrp="1"/>
          </p:cNvSpPr>
          <p:nvPr>
            <p:ph type="title" idx="4294967295"/>
          </p:nvPr>
        </p:nvSpPr>
        <p:spPr>
          <a:xfrm>
            <a:off x="2500493" y="2088408"/>
            <a:ext cx="7191014" cy="1759197"/>
          </a:xfrm>
          <a:prstGeom prst="rect">
            <a:avLst/>
          </a:prstGeom>
          <a:noFill/>
        </p:spPr>
        <p:txBody>
          <a:bodyPr>
            <a:prstTxWarp prst="textWave2">
              <a:avLst/>
            </a:prstTxWarp>
            <a:normAutofit/>
          </a:bodyPr>
          <a:lstStyle/>
          <a:p>
            <a:r>
              <a:rPr lang="en-US" sz="5400">
                <a:solidFill>
                  <a:srgbClr val="3A52EE"/>
                </a:solidFill>
                <a:latin typeface="UTM Showcard" panose="02040603050506020204" pitchFamily="18"/>
              </a:rPr>
              <a:t>VIẾT VÀO VỞ</a:t>
            </a:r>
            <a:endParaRPr lang="x-none" sz="5400">
              <a:solidFill>
                <a:srgbClr val="3A52EE"/>
              </a:solidFill>
              <a:latin typeface="UTM Showcard" panose="02040603050506020204" pitchFamily="18"/>
            </a:endParaRPr>
          </a:p>
        </p:txBody>
      </p:sp>
    </p:spTree>
    <p:extLst>
      <p:ext uri="{BB962C8B-B14F-4D97-AF65-F5344CB8AC3E}">
        <p14:creationId xmlns:p14="http://schemas.microsoft.com/office/powerpoint/2010/main" val="1322009305"/>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99977" y="670956"/>
            <a:ext cx="10720191"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MẪU: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Khi</a:t>
            </a:r>
            <a:r>
              <a:rPr kumimoji="0" 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mùa xuân đến, bầu trời thường trở nên sáng đẹp hơn, ánh nắng mặt trời dịu dàng và mây trắng bồng bềnh, tạo nên một khung cảnh tươi mới cho môi trường xung quanh. Cây cối cũng bắt đầu thay đổi,</a:t>
            </a:r>
            <a:r>
              <a:rPr kumimoji="0" lang="vi-VN"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từ</a:t>
            </a:r>
            <a:r>
              <a:rPr kumimoji="0" 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những cành khô khan của mùa đông, chúng bắt đầu bung ra những búp non xanh mướt, đánh dấu sự tái sinh </a:t>
            </a:r>
            <a:r>
              <a:rPr kumimoji="0" lang="vi-VN"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và</a:t>
            </a:r>
            <a:r>
              <a:rPr kumimoji="0" 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sự sống mới của tự nhiên. Chúng bắt đầu nở rộ những bông hoa, tô điểm cho khung cảnh xung quanh bằng sắc màu tươi sáng và hương thơm dễ chịu. Những thay đổi này </a:t>
            </a:r>
            <a:r>
              <a:rPr kumimoji="0" lang="vi-VN"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không chỉ</a:t>
            </a:r>
            <a:r>
              <a:rPr kumimoji="0" 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làm cho môi trường trở nên sống động hơn, </a:t>
            </a:r>
            <a:r>
              <a:rPr kumimoji="0" lang="vi-VN"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mà còn</a:t>
            </a:r>
            <a:r>
              <a:rPr kumimoji="0" 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tạo ra một cảm giác mới mẻ và hứng khởi trong lòng mọi người</a:t>
            </a:r>
            <a:r>
              <a:rPr kumimoji="0" lang="vi-VN" sz="2800" i="0" u="none" strike="noStrike" kern="1200" cap="none" spc="0" normalizeH="0" baseline="0" noProof="0" dirty="0">
                <a:ln>
                  <a:noFill/>
                </a:ln>
                <a:effectLst/>
                <a:uLnTx/>
                <a:uFillTx/>
                <a:latin typeface="Arial-Rounded-Bold"/>
                <a:ea typeface="+mn-ea"/>
                <a:cs typeface="+mn-cs"/>
              </a:rPr>
              <a:t>.</a:t>
            </a:r>
            <a:endParaRPr kumimoji="0" lang="vi-VN" sz="2400" i="0" u="none" strike="noStrike" kern="1200" cap="none" spc="0" normalizeH="0" baseline="0" noProof="0" dirty="0">
              <a:ln>
                <a:noFill/>
              </a:ln>
              <a:effectLst/>
              <a:uLnTx/>
              <a:uFillTx/>
              <a:latin typeface="ArialMT"/>
              <a:ea typeface="+mn-ea"/>
              <a:cs typeface="+mn-cs"/>
            </a:endParaRPr>
          </a:p>
        </p:txBody>
      </p:sp>
      <p:sp>
        <p:nvSpPr>
          <p:cNvPr id="2" name="AutoShape 4" descr="Bầu Trời Mùa Xuân Rực Rỡ Với ánh Nắng Vàng Và Cây Cối | Nhiếp Ảnh JPG Tải  xuống miễn phí - Pikbest">
            <a:extLst>
              <a:ext uri="{FF2B5EF4-FFF2-40B4-BE49-F238E27FC236}">
                <a16:creationId xmlns="" xmlns:a16="http://schemas.microsoft.com/office/drawing/2014/main" id="{74938888-5376-428A-8587-10299214CF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6159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15" name="Terminator 14">
            <a:extLst>
              <a:ext uri="{FF2B5EF4-FFF2-40B4-BE49-F238E27FC236}">
                <a16:creationId xmlns="" xmlns:a16="http://schemas.microsoft.com/office/drawing/2014/main" id="{1E324FB1-1F50-484E-1FE2-F0239769CF02}"/>
              </a:ext>
            </a:extLst>
          </p:cNvPr>
          <p:cNvSpPr/>
          <p:nvPr/>
        </p:nvSpPr>
        <p:spPr>
          <a:xfrm>
            <a:off x="0" y="2039848"/>
            <a:ext cx="12192000" cy="4456050"/>
          </a:xfrm>
          <a:prstGeom prst="flowChartTerminator">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x-none"/>
          </a:p>
        </p:txBody>
      </p:sp>
      <p:sp>
        <p:nvSpPr>
          <p:cNvPr id="16" name="TextBox 15">
            <a:extLst>
              <a:ext uri="{FF2B5EF4-FFF2-40B4-BE49-F238E27FC236}">
                <a16:creationId xmlns="" xmlns:a16="http://schemas.microsoft.com/office/drawing/2014/main" id="{63CB7A5B-C224-BAB4-1CB9-488A2295DDCA}"/>
              </a:ext>
            </a:extLst>
          </p:cNvPr>
          <p:cNvSpPr txBox="1"/>
          <p:nvPr/>
        </p:nvSpPr>
        <p:spPr>
          <a:xfrm>
            <a:off x="2192268" y="235122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 xmlns:a16="http://schemas.microsoft.com/office/drawing/2014/main" id="{B8BBC7D7-34CA-A1B8-2B6A-FEB12B345BE6}"/>
              </a:ext>
            </a:extLst>
          </p:cNvPr>
          <p:cNvPicPr>
            <a:picLocks noChangeAspect="1"/>
          </p:cNvPicPr>
          <p:nvPr/>
        </p:nvPicPr>
        <p:blipFill>
          <a:blip r:embed="rId3"/>
          <a:stretch>
            <a:fillRect/>
          </a:stretch>
        </p:blipFill>
        <p:spPr>
          <a:xfrm rot="737208" flipH="1">
            <a:off x="1000154" y="2268578"/>
            <a:ext cx="919996" cy="919996"/>
          </a:xfrm>
          <a:prstGeom prst="rect">
            <a:avLst/>
          </a:prstGeom>
        </p:spPr>
      </p:pic>
      <p:sp>
        <p:nvSpPr>
          <p:cNvPr id="18" name="TextBox 17">
            <a:extLst>
              <a:ext uri="{FF2B5EF4-FFF2-40B4-BE49-F238E27FC236}">
                <a16:creationId xmlns="" xmlns:a16="http://schemas.microsoft.com/office/drawing/2014/main" id="{32F7CCC9-0EC7-9741-BB61-A816FB6377DF}"/>
              </a:ext>
            </a:extLst>
          </p:cNvPr>
          <p:cNvSpPr txBox="1"/>
          <p:nvPr/>
        </p:nvSpPr>
        <p:spPr>
          <a:xfrm>
            <a:off x="2192268" y="333224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9" name="Picture 18">
            <a:extLst>
              <a:ext uri="{FF2B5EF4-FFF2-40B4-BE49-F238E27FC236}">
                <a16:creationId xmlns="" xmlns:a16="http://schemas.microsoft.com/office/drawing/2014/main" id="{B2F211EF-525B-4AD8-9316-82CDC2B499D8}"/>
              </a:ext>
            </a:extLst>
          </p:cNvPr>
          <p:cNvPicPr>
            <a:picLocks noChangeAspect="1"/>
          </p:cNvPicPr>
          <p:nvPr/>
        </p:nvPicPr>
        <p:blipFill>
          <a:blip r:embed="rId3"/>
          <a:stretch>
            <a:fillRect/>
          </a:stretch>
        </p:blipFill>
        <p:spPr>
          <a:xfrm rot="737208" flipH="1">
            <a:off x="1000154" y="3249590"/>
            <a:ext cx="919996" cy="919996"/>
          </a:xfrm>
          <a:prstGeom prst="rect">
            <a:avLst/>
          </a:prstGeom>
        </p:spPr>
      </p:pic>
      <p:sp>
        <p:nvSpPr>
          <p:cNvPr id="20" name="TextBox 19">
            <a:extLst>
              <a:ext uri="{FF2B5EF4-FFF2-40B4-BE49-F238E27FC236}">
                <a16:creationId xmlns="" xmlns:a16="http://schemas.microsoft.com/office/drawing/2014/main" id="{6C64016B-1ACB-ED88-B1A9-085B6DE63477}"/>
              </a:ext>
            </a:extLst>
          </p:cNvPr>
          <p:cNvSpPr txBox="1"/>
          <p:nvPr/>
        </p:nvSpPr>
        <p:spPr>
          <a:xfrm>
            <a:off x="2192268" y="431325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1" name="Picture 20">
            <a:extLst>
              <a:ext uri="{FF2B5EF4-FFF2-40B4-BE49-F238E27FC236}">
                <a16:creationId xmlns="" xmlns:a16="http://schemas.microsoft.com/office/drawing/2014/main" id="{C60A74DF-09D1-2ED7-9B2F-9A2FB5863627}"/>
              </a:ext>
            </a:extLst>
          </p:cNvPr>
          <p:cNvPicPr>
            <a:picLocks noChangeAspect="1"/>
          </p:cNvPicPr>
          <p:nvPr/>
        </p:nvPicPr>
        <p:blipFill>
          <a:blip r:embed="rId3"/>
          <a:stretch>
            <a:fillRect/>
          </a:stretch>
        </p:blipFill>
        <p:spPr>
          <a:xfrm rot="737208" flipH="1">
            <a:off x="1000154" y="4230602"/>
            <a:ext cx="919996" cy="919996"/>
          </a:xfrm>
          <a:prstGeom prst="rect">
            <a:avLst/>
          </a:prstGeom>
        </p:spPr>
      </p:pic>
      <p:sp>
        <p:nvSpPr>
          <p:cNvPr id="22" name="TextBox 21">
            <a:extLst>
              <a:ext uri="{FF2B5EF4-FFF2-40B4-BE49-F238E27FC236}">
                <a16:creationId xmlns="" xmlns:a16="http://schemas.microsoft.com/office/drawing/2014/main" id="{33D97915-98AF-B798-4F79-80F3C72B5959}"/>
              </a:ext>
            </a:extLst>
          </p:cNvPr>
          <p:cNvSpPr txBox="1"/>
          <p:nvPr/>
        </p:nvSpPr>
        <p:spPr>
          <a:xfrm>
            <a:off x="2192268" y="5294265"/>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3" name="Picture 22">
            <a:extLst>
              <a:ext uri="{FF2B5EF4-FFF2-40B4-BE49-F238E27FC236}">
                <a16:creationId xmlns="" xmlns:a16="http://schemas.microsoft.com/office/drawing/2014/main" id="{300DDC7A-4172-4B44-D2AA-63B219F7F3DF}"/>
              </a:ext>
            </a:extLst>
          </p:cNvPr>
          <p:cNvPicPr>
            <a:picLocks noChangeAspect="1"/>
          </p:cNvPicPr>
          <p:nvPr/>
        </p:nvPicPr>
        <p:blipFill>
          <a:blip r:embed="rId3"/>
          <a:stretch>
            <a:fillRect/>
          </a:stretch>
        </p:blipFill>
        <p:spPr>
          <a:xfrm rot="737208" flipH="1">
            <a:off x="1000154" y="5211614"/>
            <a:ext cx="919996" cy="919996"/>
          </a:xfrm>
          <a:prstGeom prst="rect">
            <a:avLst/>
          </a:prstGeom>
        </p:spPr>
      </p:pic>
      <p:sp>
        <p:nvSpPr>
          <p:cNvPr id="28" name="Curved Up Ribbon 27">
            <a:extLst>
              <a:ext uri="{FF2B5EF4-FFF2-40B4-BE49-F238E27FC236}">
                <a16:creationId xmlns="" xmlns:a16="http://schemas.microsoft.com/office/drawing/2014/main" id="{C244B479-CE3F-E63C-DFB8-9E165D77DC8C}"/>
              </a:ext>
            </a:extLst>
          </p:cNvPr>
          <p:cNvSpPr/>
          <p:nvPr/>
        </p:nvSpPr>
        <p:spPr>
          <a:xfrm>
            <a:off x="1622652" y="27582"/>
            <a:ext cx="8946696" cy="1915939"/>
          </a:xfrm>
          <a:prstGeom prst="ellipseRibbon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27" name="TextBox 26">
            <a:extLst>
              <a:ext uri="{FF2B5EF4-FFF2-40B4-BE49-F238E27FC236}">
                <a16:creationId xmlns="" xmlns:a16="http://schemas.microsoft.com/office/drawing/2014/main" id="{465220E9-BB39-586C-F616-3368489A4E4B}"/>
              </a:ext>
            </a:extLst>
          </p:cNvPr>
          <p:cNvSpPr txBox="1"/>
          <p:nvPr/>
        </p:nvSpPr>
        <p:spPr>
          <a:xfrm>
            <a:off x="3378651" y="71522"/>
            <a:ext cx="5651049"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spTree>
    <p:extLst>
      <p:ext uri="{BB962C8B-B14F-4D97-AF65-F5344CB8AC3E}">
        <p14:creationId xmlns:p14="http://schemas.microsoft.com/office/powerpoint/2010/main" val="78370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wipe(left)">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P spid="2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5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 xmlns:a16="http://schemas.microsoft.com/office/drawing/2014/main" id="{0C3887F8-B89E-7576-DE2E-D6EB2500B2D1}"/>
              </a:ext>
            </a:extLst>
          </p:cNvPr>
          <p:cNvSpPr/>
          <p:nvPr/>
        </p:nvSpPr>
        <p:spPr>
          <a:xfrm>
            <a:off x="3045278" y="800098"/>
            <a:ext cx="6425294" cy="3967845"/>
          </a:xfrm>
          <a:prstGeom prst="ellipse">
            <a:avLst/>
          </a:prstGeom>
        </p:spPr>
        <p:style>
          <a:lnRef idx="2">
            <a:schemeClr val="accent6"/>
          </a:lnRef>
          <a:fillRef idx="1">
            <a:schemeClr val="lt1"/>
          </a:fillRef>
          <a:effectRef idx="0">
            <a:schemeClr val="accent6"/>
          </a:effectRef>
          <a:fontRef idx="minor">
            <a:schemeClr val="dk1"/>
          </a:fontRef>
        </p:style>
        <p:txBody>
          <a:bodyPr rtlCol="0" anchor="ctr">
            <a:prstTxWarp prst="textCanDown">
              <a:avLst/>
            </a:prstTxWarp>
          </a:bodyPr>
          <a:lstStyle/>
          <a:p>
            <a:pPr algn="ctr"/>
            <a:r>
              <a:rPr lang="x-none" sz="6000" b="1">
                <a:solidFill>
                  <a:srgbClr val="3A52EE"/>
                </a:solidFill>
                <a:latin typeface="MTD Summer Show" pitchFamily="2" charset="77"/>
                <a:cs typeface="Calibri" panose="020F0502020204030204" pitchFamily="34" charset="0"/>
              </a:rPr>
              <a:t>TẠM BIỆT VÀ HẸN GẶP LẠI</a:t>
            </a:r>
          </a:p>
        </p:txBody>
      </p:sp>
    </p:spTree>
    <p:extLst>
      <p:ext uri="{BB962C8B-B14F-4D97-AF65-F5344CB8AC3E}">
        <p14:creationId xmlns:p14="http://schemas.microsoft.com/office/powerpoint/2010/main" val="1025199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12 Nhạc động tác khởi động tiết học tạo hứng thú cho học sinh phần 2">
            <a:hlinkClick r:id="" action="ppaction://media"/>
            <a:extLst>
              <a:ext uri="{FF2B5EF4-FFF2-40B4-BE49-F238E27FC236}">
                <a16:creationId xmlns="" xmlns:a16="http://schemas.microsoft.com/office/drawing/2014/main" id="{3BB06928-36CD-13B8-5F7F-72520C76FE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2182"/>
            <a:ext cx="11944678" cy="6713636"/>
          </a:xfrm>
          <a:prstGeom prst="rect">
            <a:avLst/>
          </a:prstGeom>
        </p:spPr>
      </p:pic>
    </p:spTree>
    <p:extLst>
      <p:ext uri="{BB962C8B-B14F-4D97-AF65-F5344CB8AC3E}">
        <p14:creationId xmlns:p14="http://schemas.microsoft.com/office/powerpoint/2010/main" val="2954455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FF7AFB-7728-EA1D-AF12-AB7D3F99A09D}"/>
              </a:ext>
            </a:extLst>
          </p:cNvPr>
          <p:cNvSpPr>
            <a:spLocks noGrp="1"/>
          </p:cNvSpPr>
          <p:nvPr>
            <p:ph type="title"/>
          </p:nvPr>
        </p:nvSpPr>
        <p:spPr>
          <a:xfrm>
            <a:off x="1322880" y="2103437"/>
            <a:ext cx="10565603" cy="1325563"/>
          </a:xfrm>
        </p:spPr>
        <p:txBody>
          <a:bodyPr>
            <a:noAutofit/>
          </a:bodyPr>
          <a:lstStyle/>
          <a:p>
            <a:r>
              <a:rPr lang="sv-SE" sz="6600" dirty="0">
                <a:solidFill>
                  <a:srgbClr val="0070C0"/>
                </a:solidFill>
                <a:latin typeface="UTM Showcard" panose="02040603050506020204" pitchFamily="18" charset="0"/>
                <a:cs typeface="Arial" panose="020B0604020202020204" pitchFamily="34" charset="0"/>
              </a:rPr>
              <a:t/>
            </a:r>
            <a:br>
              <a:rPr lang="sv-SE" sz="6600" dirty="0">
                <a:solidFill>
                  <a:srgbClr val="0070C0"/>
                </a:solidFill>
                <a:latin typeface="UTM Showcard" panose="02040603050506020204" pitchFamily="18" charset="0"/>
                <a:cs typeface="Arial" panose="020B0604020202020204" pitchFamily="34" charset="0"/>
              </a:rPr>
            </a:br>
            <a:r>
              <a:rPr lang="sv-SE" sz="6600" dirty="0">
                <a:solidFill>
                  <a:srgbClr val="0070C0"/>
                </a:solidFill>
                <a:latin typeface="UTM Showcard" panose="02040603050506020204" pitchFamily="18" charset="0"/>
                <a:cs typeface="Arial" panose="020B0604020202020204" pitchFamily="34" charset="0"/>
              </a:rPr>
              <a:t>k</a:t>
            </a:r>
            <a:r>
              <a:rPr lang="sv-SE" sz="6600" dirty="0">
                <a:solidFill>
                  <a:srgbClr val="FF8FB0"/>
                </a:solidFill>
                <a:latin typeface="UTM Showcard" panose="02040603050506020204" pitchFamily="18" charset="0"/>
                <a:cs typeface="Arial" panose="020B0604020202020204" pitchFamily="34" charset="0"/>
              </a:rPr>
              <a:t>H</a:t>
            </a:r>
            <a:r>
              <a:rPr lang="sv-SE" sz="6600" dirty="0">
                <a:solidFill>
                  <a:srgbClr val="59A372"/>
                </a:solidFill>
                <a:latin typeface="UTM Showcard" panose="02040603050506020204" pitchFamily="18" charset="0"/>
                <a:cs typeface="Arial" panose="020B0604020202020204" pitchFamily="34" charset="0"/>
              </a:rPr>
              <a:t>Á</a:t>
            </a:r>
            <a:r>
              <a:rPr lang="sv-SE" sz="6600" dirty="0">
                <a:solidFill>
                  <a:srgbClr val="8482EC"/>
                </a:solidFill>
                <a:latin typeface="UTM Showcard" panose="02040603050506020204" pitchFamily="18" charset="0"/>
                <a:cs typeface="Arial" panose="020B0604020202020204" pitchFamily="34" charset="0"/>
              </a:rPr>
              <a:t>M</a:t>
            </a:r>
            <a:r>
              <a:rPr lang="sv-SE" sz="6600" dirty="0">
                <a:solidFill>
                  <a:srgbClr val="0070C0"/>
                </a:solidFill>
                <a:latin typeface="UTM Showcard" panose="02040603050506020204" pitchFamily="18" charset="0"/>
                <a:cs typeface="Arial" panose="020B0604020202020204" pitchFamily="34" charset="0"/>
              </a:rPr>
              <a:t> </a:t>
            </a:r>
            <a:r>
              <a:rPr lang="sv-SE" sz="6600" dirty="0">
                <a:solidFill>
                  <a:srgbClr val="8BC0B9"/>
                </a:solidFill>
                <a:latin typeface="UTM Showcard" panose="02040603050506020204" pitchFamily="18" charset="0"/>
                <a:cs typeface="Arial" panose="020B0604020202020204" pitchFamily="34" charset="0"/>
              </a:rPr>
              <a:t>p</a:t>
            </a:r>
            <a:r>
              <a:rPr lang="sv-SE" sz="6600" dirty="0">
                <a:solidFill>
                  <a:srgbClr val="FF8FB0"/>
                </a:solidFill>
                <a:latin typeface="UTM Showcard" panose="02040603050506020204" pitchFamily="18" charset="0"/>
                <a:cs typeface="Arial" panose="020B0604020202020204" pitchFamily="34" charset="0"/>
              </a:rPr>
              <a:t>h</a:t>
            </a:r>
            <a:r>
              <a:rPr lang="sv-SE" sz="6600" dirty="0">
                <a:solidFill>
                  <a:srgbClr val="B375E3"/>
                </a:solidFill>
                <a:latin typeface="UTM Showcard" panose="02040603050506020204" pitchFamily="18" charset="0"/>
                <a:cs typeface="Arial" panose="020B0604020202020204" pitchFamily="34" charset="0"/>
              </a:rPr>
              <a:t>á</a:t>
            </a:r>
            <a:r>
              <a:rPr lang="sv-SE" sz="6600" dirty="0">
                <a:solidFill>
                  <a:srgbClr val="0070C0"/>
                </a:solidFill>
                <a:latin typeface="UTM Showcard" panose="02040603050506020204" pitchFamily="18" charset="0"/>
                <a:cs typeface="Arial" panose="020B0604020202020204" pitchFamily="34" charset="0"/>
              </a:rPr>
              <a:t> </a:t>
            </a:r>
            <a:r>
              <a:rPr lang="sv-SE" sz="6600" dirty="0">
                <a:solidFill>
                  <a:srgbClr val="EC98A1"/>
                </a:solidFill>
                <a:latin typeface="UTM Showcard" panose="02040603050506020204" pitchFamily="18" charset="0"/>
                <a:cs typeface="Arial" panose="020B0604020202020204" pitchFamily="34" charset="0"/>
              </a:rPr>
              <a:t>v</a:t>
            </a:r>
            <a:r>
              <a:rPr lang="sv-SE" sz="6600" dirty="0">
                <a:solidFill>
                  <a:srgbClr val="59A372"/>
                </a:solidFill>
                <a:latin typeface="UTM Showcard" panose="02040603050506020204" pitchFamily="18" charset="0"/>
                <a:cs typeface="Arial" panose="020B0604020202020204" pitchFamily="34" charset="0"/>
              </a:rPr>
              <a:t>à</a:t>
            </a:r>
            <a:r>
              <a:rPr lang="sv-SE" sz="6600" dirty="0">
                <a:solidFill>
                  <a:srgbClr val="0070C0"/>
                </a:solidFill>
                <a:latin typeface="UTM Showcard" panose="02040603050506020204" pitchFamily="18" charset="0"/>
                <a:cs typeface="Arial" panose="020B0604020202020204" pitchFamily="34" charset="0"/>
              </a:rPr>
              <a:t> l</a:t>
            </a:r>
            <a:r>
              <a:rPr lang="sv-SE" sz="6600" dirty="0">
                <a:solidFill>
                  <a:srgbClr val="B375E3"/>
                </a:solidFill>
                <a:latin typeface="UTM Showcard" panose="02040603050506020204" pitchFamily="18" charset="0"/>
                <a:cs typeface="Arial" panose="020B0604020202020204" pitchFamily="34" charset="0"/>
              </a:rPr>
              <a:t>u</a:t>
            </a:r>
            <a:r>
              <a:rPr lang="sv-SE" sz="6600" dirty="0">
                <a:solidFill>
                  <a:srgbClr val="E56271"/>
                </a:solidFill>
                <a:latin typeface="UTM Showcard" panose="02040603050506020204" pitchFamily="18" charset="0"/>
                <a:cs typeface="Arial" panose="020B0604020202020204" pitchFamily="34" charset="0"/>
              </a:rPr>
              <a:t>y</a:t>
            </a:r>
            <a:r>
              <a:rPr lang="sv-SE" sz="6600" dirty="0">
                <a:solidFill>
                  <a:srgbClr val="5FED5D"/>
                </a:solidFill>
                <a:latin typeface="UTM Showcard" panose="02040603050506020204" pitchFamily="18" charset="0"/>
                <a:cs typeface="Arial" panose="020B0604020202020204" pitchFamily="34" charset="0"/>
              </a:rPr>
              <a:t>ệ</a:t>
            </a:r>
            <a:r>
              <a:rPr lang="sv-SE" sz="6600" dirty="0">
                <a:solidFill>
                  <a:srgbClr val="0070C0"/>
                </a:solidFill>
                <a:latin typeface="UTM Showcard" panose="02040603050506020204" pitchFamily="18" charset="0"/>
                <a:cs typeface="Arial" panose="020B0604020202020204" pitchFamily="34" charset="0"/>
              </a:rPr>
              <a:t>n </a:t>
            </a:r>
            <a:r>
              <a:rPr lang="sv-SE" sz="6600" dirty="0">
                <a:solidFill>
                  <a:srgbClr val="E6E400"/>
                </a:solidFill>
                <a:latin typeface="UTM Showcard" panose="02040603050506020204" pitchFamily="18" charset="0"/>
                <a:cs typeface="Arial" panose="020B0604020202020204" pitchFamily="34" charset="0"/>
              </a:rPr>
              <a:t>t</a:t>
            </a:r>
            <a:r>
              <a:rPr lang="sv-SE" sz="6600" dirty="0">
                <a:solidFill>
                  <a:srgbClr val="59A372"/>
                </a:solidFill>
                <a:latin typeface="UTM Showcard" panose="02040603050506020204" pitchFamily="18" charset="0"/>
                <a:cs typeface="Arial" panose="020B0604020202020204" pitchFamily="34" charset="0"/>
              </a:rPr>
              <a:t>ậ</a:t>
            </a:r>
            <a:r>
              <a:rPr lang="sv-SE" sz="6600" dirty="0">
                <a:solidFill>
                  <a:srgbClr val="8BC0B9"/>
                </a:solidFill>
                <a:latin typeface="UTM Showcard" panose="02040603050506020204" pitchFamily="18" charset="0"/>
                <a:cs typeface="Arial" panose="020B0604020202020204" pitchFamily="34" charset="0"/>
              </a:rPr>
              <a:t>p</a:t>
            </a:r>
            <a:r>
              <a:rPr lang="sv-SE" sz="6600" dirty="0">
                <a:solidFill>
                  <a:srgbClr val="FF6600"/>
                </a:solidFill>
                <a:latin typeface="UTM Showcard" panose="02040603050506020204" pitchFamily="18" charset="0"/>
                <a:cs typeface="Arial" panose="020B0604020202020204" pitchFamily="34" charset="0"/>
              </a:rPr>
              <a:t/>
            </a:r>
            <a:br>
              <a:rPr lang="sv-SE" sz="6600" dirty="0">
                <a:solidFill>
                  <a:srgbClr val="FF6600"/>
                </a:solidFill>
                <a:latin typeface="UTM Showcard" panose="02040603050506020204" pitchFamily="18" charset="0"/>
                <a:cs typeface="Arial" panose="020B0604020202020204" pitchFamily="34" charset="0"/>
              </a:rPr>
            </a:br>
            <a:endParaRPr lang="x-none" sz="6600" dirty="0"/>
          </a:p>
        </p:txBody>
      </p:sp>
      <p:sp>
        <p:nvSpPr>
          <p:cNvPr id="5" name="TextBox 4">
            <a:extLst>
              <a:ext uri="{FF2B5EF4-FFF2-40B4-BE49-F238E27FC236}">
                <a16:creationId xmlns="" xmlns:a16="http://schemas.microsoft.com/office/drawing/2014/main" id="{BAE0C384-9AC9-F59F-0899-057E81D0A474}"/>
              </a:ext>
            </a:extLst>
          </p:cNvPr>
          <p:cNvSpPr txBox="1"/>
          <p:nvPr/>
        </p:nvSpPr>
        <p:spPr>
          <a:xfrm>
            <a:off x="1322880" y="755561"/>
            <a:ext cx="3593892" cy="1200329"/>
          </a:xfrm>
          <a:prstGeom prst="rect">
            <a:avLst/>
          </a:prstGeom>
          <a:noFill/>
        </p:spPr>
        <p:txBody>
          <a:bodyPr wrap="square">
            <a:spAutoFit/>
          </a:bodyPr>
          <a:lstStyle/>
          <a:p>
            <a:r>
              <a:rPr lang="en-US" sz="72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Hoạt</a:t>
            </a:r>
            <a:r>
              <a:rPr lang="en-US"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 </a:t>
            </a:r>
            <a:r>
              <a:rPr lang="en-US" sz="7200" b="1" dirty="0" err="1">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rPr>
              <a:t>động</a:t>
            </a:r>
            <a:endParaRPr lang="en-US" sz="7200" b="1" dirty="0">
              <a:ln w="22225">
                <a:solidFill>
                  <a:schemeClr val="tx1">
                    <a:lumMod val="95000"/>
                    <a:lumOff val="5000"/>
                  </a:schemeClr>
                </a:solidFill>
                <a:prstDash val="solid"/>
              </a:ln>
              <a:gradFill flip="none" rotWithShape="1">
                <a:gsLst>
                  <a:gs pos="34000">
                    <a:srgbClr val="FFFF00"/>
                  </a:gs>
                  <a:gs pos="68000">
                    <a:srgbClr val="00C0C0"/>
                  </a:gs>
                  <a:gs pos="51000">
                    <a:srgbClr val="008E00"/>
                  </a:gs>
                  <a:gs pos="15000">
                    <a:srgbClr val="FF8E00"/>
                  </a:gs>
                  <a:gs pos="0">
                    <a:srgbClr val="FF0000"/>
                  </a:gs>
                  <a:gs pos="83000">
                    <a:srgbClr val="400098"/>
                  </a:gs>
                  <a:gs pos="100000">
                    <a:srgbClr val="8E008E"/>
                  </a:gs>
                </a:gsLst>
                <a:lin ang="0" scaled="1"/>
                <a:tileRect/>
              </a:gradFill>
              <a:latin typeface="#9Slide05 SVNClementine" panose="020F0502020204030203" pitchFamily="34" charset="0"/>
            </a:endParaRPr>
          </a:p>
        </p:txBody>
      </p:sp>
      <p:pic>
        <p:nvPicPr>
          <p:cNvPr id="4" name="Am-thanh-nay-ra-y-tuong-www_tiengdong_com">
            <a:hlinkClick r:id="" action="ppaction://media"/>
            <a:extLst>
              <a:ext uri="{FF2B5EF4-FFF2-40B4-BE49-F238E27FC236}">
                <a16:creationId xmlns="" xmlns:a16="http://schemas.microsoft.com/office/drawing/2014/main" id="{09D9737B-32D2-35F3-FC1D-77B00691BB45}"/>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5"/>
          <a:stretch>
            <a:fillRect/>
          </a:stretch>
        </p:blipFill>
        <p:spPr>
          <a:xfrm>
            <a:off x="-764949" y="5326296"/>
            <a:ext cx="487363" cy="487363"/>
          </a:xfrm>
          <a:prstGeom prst="rect">
            <a:avLst/>
          </a:prstGeom>
        </p:spPr>
      </p:pic>
    </p:spTree>
    <p:extLst>
      <p:ext uri="{BB962C8B-B14F-4D97-AF65-F5344CB8AC3E}">
        <p14:creationId xmlns:p14="http://schemas.microsoft.com/office/powerpoint/2010/main" val="1742618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218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x-none" sz="6000"/>
          </a:p>
        </p:txBody>
      </p:sp>
      <p:sp>
        <p:nvSpPr>
          <p:cNvPr id="7" name="TextBox 6">
            <a:extLst>
              <a:ext uri="{FF2B5EF4-FFF2-40B4-BE49-F238E27FC236}">
                <a16:creationId xmlns="" xmlns:a16="http://schemas.microsoft.com/office/drawing/2014/main" id="{8CD05CDE-9893-3EA2-521F-81AC51A5751F}"/>
              </a:ext>
            </a:extLst>
          </p:cNvPr>
          <p:cNvSpPr txBox="1"/>
          <p:nvPr/>
        </p:nvSpPr>
        <p:spPr>
          <a:xfrm>
            <a:off x="1368889" y="241799"/>
            <a:ext cx="9238937" cy="757130"/>
          </a:xfrm>
          <a:prstGeom prst="rect">
            <a:avLst/>
          </a:prstGeom>
          <a:noFill/>
        </p:spPr>
        <p:txBody>
          <a:bodyPr wrap="square" rtlCol="0">
            <a:spAutoFit/>
          </a:bodyPr>
          <a:lstStyle/>
          <a:p>
            <a:pPr algn="just">
              <a:lnSpc>
                <a:spcPct val="120000"/>
              </a:lnSpc>
            </a:pPr>
            <a:r>
              <a:rPr lang="nl-NL"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Đọc các đoạn văn sau và thực hiện yêu cầu:</a:t>
            </a:r>
            <a:endParaRPr lang="x-none"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33DDB1EF-CF8C-414D-8E94-1CD4DAD7851B}"/>
              </a:ext>
            </a:extLst>
          </p:cNvPr>
          <p:cNvSpPr txBox="1"/>
          <p:nvPr/>
        </p:nvSpPr>
        <p:spPr>
          <a:xfrm>
            <a:off x="628261" y="1100567"/>
            <a:ext cx="10720191" cy="4524315"/>
          </a:xfrm>
          <a:prstGeom prst="rect">
            <a:avLst/>
          </a:prstGeom>
          <a:noFill/>
        </p:spPr>
        <p:txBody>
          <a:bodyPr wrap="square" rtlCol="0">
            <a:spAutoFit/>
          </a:bodyPr>
          <a:lstStyle/>
          <a:p>
            <a:pPr algn="just"/>
            <a:r>
              <a:rPr lang="en-US" sz="2400" b="0" i="0" u="none" strike="noStrike" baseline="0" dirty="0">
                <a:latin typeface="ArialMT"/>
              </a:rPr>
              <a:t>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Mùa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xuân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xuất</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hiện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trên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những</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chồi</a:t>
            </a:r>
            <a:r>
              <a:rPr lang="en-US" sz="2400" b="0" i="0" u="none" strike="noStrike" baseline="0" dirty="0">
                <a:latin typeface="Times New Roman" panose="02020603050405020304" pitchFamily="18" charset="0"/>
                <a:cs typeface="Times New Roman" panose="02020603050405020304" pitchFamily="18" charset="0"/>
              </a:rPr>
              <a:t> non </a:t>
            </a:r>
            <a:r>
              <a:rPr lang="en-US" sz="2400" b="0" i="0" u="none" strike="noStrike" baseline="0" dirty="0" err="1">
                <a:latin typeface="Times New Roman" panose="02020603050405020304" pitchFamily="18" charset="0"/>
                <a:cs typeface="Times New Roman" panose="02020603050405020304" pitchFamily="18" charset="0"/>
              </a:rPr>
              <a:t>lấm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tấm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Cùng</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với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mùa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xuân</a:t>
            </a:r>
            <a:r>
              <a:rPr lang="en-US" sz="2400" b="0" i="0" u="none" strike="noStrike" baseline="0" dirty="0">
                <a:latin typeface="Times New Roman" panose="02020603050405020304" pitchFamily="18" charset="0"/>
                <a:cs typeface="Times New Roman" panose="02020603050405020304" pitchFamily="18" charset="0"/>
              </a:rPr>
              <a:t> </a:t>
            </a:r>
            <a:r>
              <a:rPr lang="vi-VN" sz="2400" b="0" i="0" u="none" strike="noStrike" baseline="0" dirty="0">
                <a:latin typeface="Times New Roman" panose="02020603050405020304" pitchFamily="18" charset="0"/>
                <a:cs typeface="Times New Roman" panose="02020603050405020304" pitchFamily="18" charset="0"/>
              </a:rPr>
              <a:t>là những hạt mưa bụi và hương bưởi, hương cau xôn xao. </a:t>
            </a:r>
            <a:r>
              <a:rPr lang="vi-VN" sz="2400" b="1" i="0" u="none" strike="noStrike" baseline="0" dirty="0">
                <a:latin typeface="Times New Roman" panose="02020603050405020304" pitchFamily="18" charset="0"/>
                <a:cs typeface="Times New Roman" panose="02020603050405020304" pitchFamily="18" charset="0"/>
              </a:rPr>
              <a:t>Nhưng </a:t>
            </a:r>
            <a:r>
              <a:rPr lang="vi-VN" sz="2400" b="0" i="0" u="none" strike="noStrike" baseline="0" dirty="0">
                <a:latin typeface="Times New Roman" panose="02020603050405020304" pitchFamily="18" charset="0"/>
                <a:cs typeface="Times New Roman" panose="02020603050405020304" pitchFamily="18" charset="0"/>
              </a:rPr>
              <a:t>bầy chim</a:t>
            </a:r>
            <a:r>
              <a:rPr lang="en-US" sz="2400" b="0" i="0" u="none" strike="noStrike" baseline="0" dirty="0">
                <a:latin typeface="Times New Roman" panose="02020603050405020304" pitchFamily="18" charset="0"/>
                <a:cs typeface="Times New Roman" panose="02020603050405020304" pitchFamily="18" charset="0"/>
              </a:rPr>
              <a:t> </a:t>
            </a:r>
            <a:r>
              <a:rPr lang="vi-VN" sz="2400" b="0" i="0" u="none" strike="noStrike" baseline="0" dirty="0">
                <a:latin typeface="Times New Roman" panose="02020603050405020304" pitchFamily="18" charset="0"/>
                <a:cs typeface="Times New Roman" panose="02020603050405020304" pitchFamily="18" charset="0"/>
              </a:rPr>
              <a:t>én vẫn vắng bóng vì chúng còn mải chơi ở tận phương nam. Đến khi chị</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gió</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gọi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nhắc</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chúng</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mới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sực</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nhớ</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ra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mình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là</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sứ</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giả</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của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mùa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xuân</a:t>
            </a:r>
            <a:r>
              <a:rPr lang="en-US" sz="2400" b="0"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Thế</a:t>
            </a:r>
            <a:r>
              <a:rPr lang="en-US" sz="2400" b="1"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là</a:t>
            </a:r>
            <a:r>
              <a:rPr lang="en-US" sz="2400" b="1"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lũ</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én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ríu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rít</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nối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đuôi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nhau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trở</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về</a:t>
            </a:r>
            <a:r>
              <a:rPr lang="en-US" sz="2400" b="0" i="0" u="none" strike="noStrike" baseline="0" dirty="0">
                <a:latin typeface="Times New Roman" panose="02020603050405020304" pitchFamily="18" charset="0"/>
                <a:cs typeface="Times New Roman" panose="02020603050405020304" pitchFamily="18" charset="0"/>
              </a:rPr>
              <a:t>.</a:t>
            </a:r>
          </a:p>
          <a:p>
            <a:pPr algn="just"/>
            <a:r>
              <a:rPr lang="en-US" sz="2400" b="0" i="0" u="none" strike="noStrike" baseline="0" dirty="0">
                <a:latin typeface="Times New Roman" panose="02020603050405020304" pitchFamily="18" charset="0"/>
                <a:cs typeface="Times New Roman" panose="02020603050405020304" pitchFamily="18" charset="0"/>
              </a:rPr>
              <a:t>								</a:t>
            </a:r>
            <a:r>
              <a:rPr lang="vi-VN" sz="2400" b="0" i="1" u="none" strike="noStrike" baseline="0" dirty="0">
                <a:latin typeface="Times New Roman" panose="02020603050405020304" pitchFamily="18" charset="0"/>
                <a:cs typeface="Times New Roman" panose="02020603050405020304" pitchFamily="18" charset="0"/>
              </a:rPr>
              <a:t>Võ Thu Hương</a:t>
            </a:r>
          </a:p>
          <a:p>
            <a:pPr algn="just"/>
            <a:r>
              <a:rPr lang="vi-VN" sz="2400" b="0" i="0" u="none" strike="noStrike" baseline="0" dirty="0">
                <a:latin typeface="Times New Roman" panose="02020603050405020304" pitchFamily="18" charset="0"/>
                <a:cs typeface="Times New Roman" panose="02020603050405020304" pitchFamily="18" charset="0"/>
              </a:rPr>
              <a:t>b. Sàn nhà rông của người Ba Na cách mặt đất khoảng hai mét. Họ làm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cầu</a:t>
            </a:r>
            <a:r>
              <a:rPr lang="en-US" sz="2400" b="0" i="0" u="none" strike="noStrike" baseline="0" dirty="0">
                <a:latin typeface="Times New Roman" panose="02020603050405020304" pitchFamily="18" charset="0"/>
                <a:cs typeface="Times New Roman" panose="02020603050405020304" pitchFamily="18" charset="0"/>
              </a:rPr>
              <a:t> thang </a:t>
            </a:r>
            <a:r>
              <a:rPr lang="en-US" sz="2400" b="0" i="0" u="none" strike="noStrike" baseline="0" dirty="0" err="1">
                <a:latin typeface="Times New Roman" panose="02020603050405020304" pitchFamily="18" charset="0"/>
                <a:cs typeface="Times New Roman" panose="02020603050405020304" pitchFamily="18" charset="0"/>
              </a:rPr>
              <a:t>dành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cho</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nam</a:t>
            </a:r>
            <a:r>
              <a:rPr lang="en-US" sz="2400" b="0" i="0" u="none" strike="noStrike" baseline="0" dirty="0">
                <a:latin typeface="Times New Roman" panose="02020603050405020304" pitchFamily="18" charset="0"/>
                <a:cs typeface="Times New Roman" panose="02020603050405020304" pitchFamily="18" charset="0"/>
              </a:rPr>
              <a:t> ở </a:t>
            </a:r>
            <a:r>
              <a:rPr lang="en-US" sz="2400" b="0" i="0" u="none" strike="noStrike" baseline="0" dirty="0" err="1">
                <a:latin typeface="Times New Roman" panose="02020603050405020304" pitchFamily="18" charset="0"/>
                <a:cs typeface="Times New Roman" panose="02020603050405020304" pitchFamily="18" charset="0"/>
              </a:rPr>
              <a:t>bên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trái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cầu</a:t>
            </a:r>
            <a:r>
              <a:rPr lang="en-US" sz="2400" b="0" i="0" u="none" strike="noStrike" baseline="0" dirty="0">
                <a:latin typeface="Times New Roman" panose="02020603050405020304" pitchFamily="18" charset="0"/>
                <a:cs typeface="Times New Roman" panose="02020603050405020304" pitchFamily="18" charset="0"/>
              </a:rPr>
              <a:t> thang </a:t>
            </a:r>
            <a:r>
              <a:rPr lang="en-US" sz="2400" b="0" i="0" u="none" strike="noStrike" baseline="0" dirty="0" err="1">
                <a:latin typeface="Times New Roman" panose="02020603050405020304" pitchFamily="18" charset="0"/>
                <a:cs typeface="Times New Roman" panose="02020603050405020304" pitchFamily="18" charset="0"/>
              </a:rPr>
              <a:t>dành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cho</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nữ</a:t>
            </a:r>
            <a:r>
              <a:rPr lang="en-US" sz="2400" b="0" i="0" u="none" strike="noStrike" baseline="0" dirty="0">
                <a:latin typeface="Times New Roman" panose="02020603050405020304" pitchFamily="18" charset="0"/>
                <a:cs typeface="Times New Roman" panose="02020603050405020304" pitchFamily="18" charset="0"/>
              </a:rPr>
              <a:t> ở </a:t>
            </a:r>
            <a:r>
              <a:rPr lang="en-US" sz="2400" b="0" i="0" u="none" strike="noStrike" baseline="0" dirty="0" err="1">
                <a:latin typeface="Times New Roman" panose="02020603050405020304" pitchFamily="18" charset="0"/>
                <a:cs typeface="Times New Roman" panose="02020603050405020304" pitchFamily="18" charset="0"/>
              </a:rPr>
              <a:t>bên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phải</a:t>
            </a:r>
            <a:r>
              <a:rPr lang="en-US" sz="2400" b="0"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Ngoài</a:t>
            </a:r>
            <a:r>
              <a:rPr lang="en-US" sz="2400" b="1"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ra</a:t>
            </a:r>
            <a:r>
              <a:rPr lang="en-US" sz="2400" b="1"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a:latin typeface="Times New Roman" panose="02020603050405020304" pitchFamily="18" charset="0"/>
                <a:cs typeface="Times New Roman" panose="02020603050405020304" pitchFamily="18" charset="0"/>
              </a:rPr>
              <a:t>ở </a:t>
            </a:r>
            <a:r>
              <a:rPr lang="en-US" sz="2400" b="0" i="0" u="none" strike="noStrike" baseline="0" dirty="0" err="1">
                <a:latin typeface="Times New Roman" panose="02020603050405020304" pitchFamily="18" charset="0"/>
                <a:cs typeface="Times New Roman" panose="02020603050405020304" pitchFamily="18" charset="0"/>
              </a:rPr>
              <a:t>chính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giữa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còn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có</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cầu</a:t>
            </a:r>
            <a:r>
              <a:rPr lang="en-US" sz="2400" b="0" i="0" u="none" strike="noStrike" baseline="0" dirty="0">
                <a:latin typeface="Times New Roman" panose="02020603050405020304" pitchFamily="18" charset="0"/>
                <a:cs typeface="Times New Roman" panose="02020603050405020304" pitchFamily="18" charset="0"/>
              </a:rPr>
              <a:t> thang </a:t>
            </a:r>
            <a:r>
              <a:rPr lang="en-US" sz="2400" b="0" i="0" u="none" strike="noStrike" baseline="0" dirty="0" err="1">
                <a:latin typeface="Times New Roman" panose="02020603050405020304" pitchFamily="18" charset="0"/>
                <a:cs typeface="Times New Roman" panose="02020603050405020304" pitchFamily="18" charset="0"/>
              </a:rPr>
              <a:t>dành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cho</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già</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làng</a:t>
            </a:r>
            <a:r>
              <a:rPr lang="en-US" sz="2400" b="0" i="0" u="none" strike="noStrike" baseline="0" dirty="0">
                <a:latin typeface="Times New Roman" panose="02020603050405020304" pitchFamily="18" charset="0"/>
                <a:cs typeface="Times New Roman" panose="02020603050405020304" pitchFamily="18" charset="0"/>
              </a:rPr>
              <a:t>.</a:t>
            </a:r>
          </a:p>
          <a:p>
            <a:pPr algn="just"/>
            <a:r>
              <a:rPr lang="en-US" sz="2400" b="0" i="0" u="none" strike="noStrike" baseline="0" dirty="0">
                <a:latin typeface="Times New Roman" panose="02020603050405020304" pitchFamily="18" charset="0"/>
                <a:cs typeface="Times New Roman" panose="02020603050405020304" pitchFamily="18" charset="0"/>
              </a:rPr>
              <a:t>								</a:t>
            </a:r>
            <a:r>
              <a:rPr lang="en-US" sz="2400" b="0" i="1" u="none" strike="noStrike" baseline="0" dirty="0" err="1">
                <a:latin typeface="Times New Roman" panose="02020603050405020304" pitchFamily="18" charset="0"/>
                <a:cs typeface="Times New Roman" panose="02020603050405020304" pitchFamily="18" charset="0"/>
              </a:rPr>
              <a:t>Tô</a:t>
            </a:r>
            <a:r>
              <a:rPr lang="en-US" sz="2400" b="0" i="1" u="none" strike="noStrike" baseline="0" dirty="0">
                <a:latin typeface="Times New Roman" panose="02020603050405020304" pitchFamily="18" charset="0"/>
                <a:cs typeface="Times New Roman" panose="02020603050405020304" pitchFamily="18" charset="0"/>
              </a:rPr>
              <a:t> </a:t>
            </a:r>
            <a:r>
              <a:rPr lang="en-US" sz="2400" b="0" i="1" u="none" strike="noStrike" baseline="0" dirty="0" err="1">
                <a:latin typeface="Times New Roman" panose="02020603050405020304" pitchFamily="18" charset="0"/>
                <a:cs typeface="Times New Roman" panose="02020603050405020304" pitchFamily="18" charset="0"/>
              </a:rPr>
              <a:t>Kiên</a:t>
            </a:r>
            <a:endParaRPr lang="en-US" sz="2400" b="0" i="1" u="none" strike="noStrike" baseline="0" dirty="0">
              <a:latin typeface="Times New Roman" panose="02020603050405020304" pitchFamily="18" charset="0"/>
              <a:cs typeface="Times New Roman" panose="02020603050405020304" pitchFamily="18" charset="0"/>
            </a:endParaRPr>
          </a:p>
          <a:p>
            <a:pPr algn="just"/>
            <a:r>
              <a:rPr lang="vi-VN" sz="2400" b="1" i="0" u="none" strike="noStrike" baseline="0" dirty="0">
                <a:solidFill>
                  <a:srgbClr val="0070C0"/>
                </a:solidFill>
                <a:latin typeface="Times New Roman" panose="02020603050405020304" pitchFamily="18" charset="0"/>
                <a:cs typeface="Times New Roman" panose="02020603050405020304" pitchFamily="18" charset="0"/>
              </a:rPr>
              <a:t>– Mỗi từ ngữ được in đậm trong từng đoạn văn có tác dụng gì?</a:t>
            </a:r>
          </a:p>
          <a:p>
            <a:pPr algn="just"/>
            <a:r>
              <a:rPr lang="vi-VN" sz="2400" b="1" i="0" u="none" strike="noStrike" baseline="0" dirty="0">
                <a:solidFill>
                  <a:srgbClr val="0070C0"/>
                </a:solidFill>
                <a:latin typeface="Times New Roman" panose="02020603050405020304" pitchFamily="18" charset="0"/>
                <a:cs typeface="Times New Roman" panose="02020603050405020304" pitchFamily="18" charset="0"/>
              </a:rPr>
              <a:t>– Tìm thêm từ ngữ khác có tác dụng như các từ ngữ in đậm trong từng</a:t>
            </a:r>
          </a:p>
          <a:p>
            <a:pPr algn="just"/>
            <a:r>
              <a:rPr lang="en-US" sz="2400" b="1" i="0" u="none" strike="noStrike" baseline="0" dirty="0" err="1">
                <a:solidFill>
                  <a:srgbClr val="0070C0"/>
                </a:solidFill>
                <a:latin typeface="Times New Roman" panose="02020603050405020304" pitchFamily="18" charset="0"/>
                <a:cs typeface="Times New Roman" panose="02020603050405020304" pitchFamily="18" charset="0"/>
              </a:rPr>
              <a:t>đoạn</a:t>
            </a:r>
            <a:r>
              <a:rPr lang="en-US" sz="2400" b="1" i="0" u="none" strike="noStrike" baseline="0" dirty="0">
                <a:solidFill>
                  <a:srgbClr val="0070C0"/>
                </a:solidFill>
                <a:latin typeface="Times New Roman" panose="02020603050405020304" pitchFamily="18" charset="0"/>
                <a:cs typeface="Times New Roman" panose="02020603050405020304" pitchFamily="18" charset="0"/>
              </a:rPr>
              <a:t> </a:t>
            </a:r>
            <a:r>
              <a:rPr lang="en-US" sz="2400" b="1" i="0" u="none" strike="noStrike" baseline="0" dirty="0" err="1">
                <a:solidFill>
                  <a:srgbClr val="0070C0"/>
                </a:solidFill>
                <a:latin typeface="Times New Roman" panose="02020603050405020304" pitchFamily="18" charset="0"/>
                <a:cs typeface="Times New Roman" panose="02020603050405020304" pitchFamily="18" charset="0"/>
              </a:rPr>
              <a:t>văn</a:t>
            </a:r>
            <a:r>
              <a:rPr lang="en-US" sz="2400" b="1" i="0" u="none" strike="noStrike" baseline="0" dirty="0">
                <a:solidFill>
                  <a:srgbClr val="0070C0"/>
                </a:solidFill>
                <a:latin typeface="Times New Roman" panose="02020603050405020304" pitchFamily="18" charset="0"/>
                <a:cs typeface="Times New Roman" panose="02020603050405020304" pitchFamily="18" charset="0"/>
              </a:rPr>
              <a:t>.</a:t>
            </a:r>
            <a:endParaRPr lang="x-none" sz="4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79036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1" dur="50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6" dur="500"/>
                                        <p:tgtEl>
                                          <p:spTgt spid="13">
                                            <p:txEl>
                                              <p:pRg st="2" end="2"/>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20" dur="500"/>
                                        <p:tgtEl>
                                          <p:spTgt spid="1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randombar(horizontal)">
                                      <p:cBhvr>
                                        <p:cTn id="25" dur="500"/>
                                        <p:tgtEl>
                                          <p:spTgt spid="1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randombar(horizontal)">
                                      <p:cBhvr>
                                        <p:cTn id="30" dur="500"/>
                                        <p:tgtEl>
                                          <p:spTgt spid="13">
                                            <p:txEl>
                                              <p:pRg st="5" end="5"/>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3">
                                            <p:txEl>
                                              <p:pRg st="6" end="6"/>
                                            </p:txEl>
                                          </p:spTgt>
                                        </p:tgtEl>
                                        <p:attrNameLst>
                                          <p:attrName>style.visibility</p:attrName>
                                        </p:attrNameLst>
                                      </p:cBhvr>
                                      <p:to>
                                        <p:strVal val="visible"/>
                                      </p:to>
                                    </p:set>
                                    <p:animEffect transition="in" filter="randombar(horizontal)">
                                      <p:cBhvr>
                                        <p:cTn id="34"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E1B03-4BF9-675C-9324-36170266D2AB}"/>
              </a:ext>
            </a:extLst>
          </p:cNvPr>
          <p:cNvSpPr>
            <a:spLocks noGrp="1"/>
          </p:cNvSpPr>
          <p:nvPr>
            <p:ph type="title"/>
          </p:nvPr>
        </p:nvSpPr>
        <p:spPr>
          <a:xfrm>
            <a:off x="1491176" y="2391509"/>
            <a:ext cx="9481624" cy="1280159"/>
          </a:xfrm>
        </p:spPr>
        <p:txBody>
          <a:bodyPr>
            <a:prstTxWarp prst="textWave4">
              <a:avLst/>
            </a:prstTxWarp>
          </a:bodyPr>
          <a:lstStyle/>
          <a:p>
            <a:r>
              <a:rPr lang="x-none">
                <a:solidFill>
                  <a:srgbClr val="F38981"/>
                </a:solidFill>
                <a:latin typeface="SVN-Gretoon" panose="02040603050506020204" pitchFamily="18" charset="0"/>
              </a:rPr>
              <a:t>THẢO LUẬN NHÓM ĐÔI</a:t>
            </a:r>
          </a:p>
        </p:txBody>
      </p:sp>
      <p:pic>
        <p:nvPicPr>
          <p:cNvPr id="4" name="Picture 3" descr="Vector hand drawn smiley face flower illustration">
            <a:extLst>
              <a:ext uri="{FF2B5EF4-FFF2-40B4-BE49-F238E27FC236}">
                <a16:creationId xmlns="" xmlns:a16="http://schemas.microsoft.com/office/drawing/2014/main" id="{142CDDE9-518B-06A5-C083-2276720ECF7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5" b="91853" l="8307" r="90096">
                        <a14:foregroundMark x1="90096" y1="50319" x2="90096" y2="50319"/>
                        <a14:foregroundMark x1="55272" y1="9585" x2="55272" y2="9585"/>
                        <a14:foregroundMark x1="31150" y1="88978" x2="31150" y2="88978"/>
                        <a14:foregroundMark x1="30990" y1="88818" x2="30990" y2="88818"/>
                        <a14:foregroundMark x1="31310" y1="88498" x2="31789" y2="87380"/>
                        <a14:foregroundMark x1="31310" y1="87061" x2="32588" y2="89936"/>
                        <a14:foregroundMark x1="73163" y1="31949" x2="73163" y2="31949"/>
                        <a14:foregroundMark x1="8626" y1="52077" x2="8626" y2="52077"/>
                        <a14:foregroundMark x1="49201" y1="90415" x2="49201" y2="90415"/>
                        <a14:foregroundMark x1="46006" y1="90415" x2="46006" y2="90415"/>
                        <a14:foregroundMark x1="69169" y1="88339" x2="69169" y2="88339"/>
                        <a14:foregroundMark x1="69169" y1="87700" x2="70447" y2="90096"/>
                        <a14:foregroundMark x1="48562" y1="91853" x2="49042" y2="91054"/>
                        <a14:foregroundMark x1="48882" y1="91693" x2="48562" y2="90575"/>
                        <a14:foregroundMark x1="69010" y1="89617" x2="69329" y2="91374"/>
                        <a14:foregroundMark x1="32268" y1="85783" x2="3162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62315" y="3286106"/>
            <a:ext cx="3437206" cy="343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817189"/>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A40534-5509-B0F7-A3CC-798C09EB4FD1}"/>
              </a:ext>
            </a:extLst>
          </p:cNvPr>
          <p:cNvSpPr>
            <a:spLocks noGrp="1"/>
          </p:cNvSpPr>
          <p:nvPr>
            <p:ph type="title"/>
          </p:nvPr>
        </p:nvSpPr>
        <p:spPr>
          <a:xfrm>
            <a:off x="1816490" y="2489346"/>
            <a:ext cx="8829739" cy="1935697"/>
          </a:xfrm>
          <a:noFill/>
        </p:spPr>
        <p:txBody>
          <a:bodyPr>
            <a:prstTxWarp prst="textCanUp">
              <a:avLst/>
            </a:prstTxWarp>
            <a:normAutofit/>
          </a:bodyPr>
          <a:lstStyle/>
          <a:p>
            <a:r>
              <a:rPr lang="x-none" sz="6000">
                <a:solidFill>
                  <a:srgbClr val="B1AAEE"/>
                </a:solidFill>
                <a:latin typeface="UTM Showcard" panose="02040603050506020204" pitchFamily="18"/>
              </a:rPr>
              <a:t>TRÌNH BÀY TRƯỚC LỚP</a:t>
            </a:r>
          </a:p>
        </p:txBody>
      </p:sp>
    </p:spTree>
    <p:extLst>
      <p:ext uri="{BB962C8B-B14F-4D97-AF65-F5344CB8AC3E}">
        <p14:creationId xmlns:p14="http://schemas.microsoft.com/office/powerpoint/2010/main" val="199788751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83CCCAC8-C551-4D56-93FC-0AC0BA2D153E}"/>
              </a:ext>
            </a:extLst>
          </p:cNvPr>
          <p:cNvSpPr/>
          <p:nvPr/>
        </p:nvSpPr>
        <p:spPr>
          <a:xfrm>
            <a:off x="787429" y="4875270"/>
            <a:ext cx="10545288" cy="1096189"/>
          </a:xfrm>
          <a:prstGeom prst="roundRect">
            <a:avLst/>
          </a:prstGeom>
          <a:solidFill>
            <a:srgbClr val="D0F5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ctr"/>
            <a:r>
              <a:rPr lang="en-US" sz="3200" dirty="0">
                <a:solidFill>
                  <a:srgbClr val="000000"/>
                </a:solidFill>
                <a:latin typeface="Times New Roman" panose="02020603050405020304" pitchFamily="18" charset="0"/>
                <a:ea typeface="Times New Roman" panose="02020603050405020304" pitchFamily="18" charset="0"/>
                <a:sym typeface="Wingdings" panose="05000000000000000000" pitchFamily="2" charset="2"/>
              </a:rPr>
              <a:t></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chặt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 xmlns:a16="http://schemas.microsoft.com/office/drawing/2014/main" id="{AFD7DBAD-9A76-4871-B597-7721F5FF476A}"/>
              </a:ext>
            </a:extLst>
          </p:cNvPr>
          <p:cNvSpPr txBox="1"/>
          <p:nvPr/>
        </p:nvSpPr>
        <p:spPr>
          <a:xfrm>
            <a:off x="620744" y="421574"/>
            <a:ext cx="10720191" cy="3785652"/>
          </a:xfrm>
          <a:prstGeom prst="rect">
            <a:avLst/>
          </a:prstGeom>
          <a:noFill/>
        </p:spPr>
        <p:txBody>
          <a:bodyPr wrap="square" rtlCol="0">
            <a:spAutoFit/>
          </a:bodyPr>
          <a:lstStyle/>
          <a:p>
            <a:pPr algn="just"/>
            <a:r>
              <a:rPr lang="en-US" sz="2400" b="0" i="0" u="none" strike="noStrike" baseline="0" dirty="0">
                <a:latin typeface="Times New Roman" panose="02020603050405020304" pitchFamily="18" charset="0"/>
                <a:cs typeface="Times New Roman" panose="02020603050405020304" pitchFamily="18" charset="0"/>
              </a:rPr>
              <a:t>a. </a:t>
            </a:r>
            <a:r>
              <a:rPr lang="en-US" sz="2400" b="0" i="0" u="none" strike="noStrike" baseline="0" dirty="0" err="1">
                <a:latin typeface="Times New Roman" panose="02020603050405020304" pitchFamily="18" charset="0"/>
                <a:cs typeface="Times New Roman" panose="02020603050405020304" pitchFamily="18" charset="0"/>
              </a:rPr>
              <a:t>Mùa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xuân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xuất</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hiện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trên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những</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chồi</a:t>
            </a:r>
            <a:r>
              <a:rPr lang="en-US" sz="2400" b="0" i="0" u="none" strike="noStrike" baseline="0" dirty="0">
                <a:latin typeface="Times New Roman" panose="02020603050405020304" pitchFamily="18" charset="0"/>
                <a:cs typeface="Times New Roman" panose="02020603050405020304" pitchFamily="18" charset="0"/>
              </a:rPr>
              <a:t> non </a:t>
            </a:r>
            <a:r>
              <a:rPr lang="en-US" sz="2400" b="0" i="0" u="none" strike="noStrike" baseline="0" dirty="0" err="1">
                <a:latin typeface="Times New Roman" panose="02020603050405020304" pitchFamily="18" charset="0"/>
                <a:cs typeface="Times New Roman" panose="02020603050405020304" pitchFamily="18" charset="0"/>
              </a:rPr>
              <a:t>lấm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tấm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Cùng</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với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mùa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xuân</a:t>
            </a:r>
            <a:r>
              <a:rPr lang="en-US" sz="2400" b="0" i="0" u="none" strike="noStrike" baseline="0" dirty="0">
                <a:latin typeface="Times New Roman" panose="02020603050405020304" pitchFamily="18" charset="0"/>
                <a:cs typeface="Times New Roman" panose="02020603050405020304" pitchFamily="18" charset="0"/>
              </a:rPr>
              <a:t> </a:t>
            </a:r>
            <a:r>
              <a:rPr lang="vi-VN" sz="2400" b="0" i="0" u="none" strike="noStrike" baseline="0" dirty="0">
                <a:latin typeface="Times New Roman" panose="02020603050405020304" pitchFamily="18" charset="0"/>
                <a:cs typeface="Times New Roman" panose="02020603050405020304" pitchFamily="18" charset="0"/>
              </a:rPr>
              <a:t>là những hạt mưa bụi và hương bưởi, hương cau xôn xao. </a:t>
            </a:r>
            <a:r>
              <a:rPr lang="vi-VN" sz="2400" b="1" i="0" u="none" strike="noStrike" baseline="0" dirty="0">
                <a:latin typeface="Times New Roman" panose="02020603050405020304" pitchFamily="18" charset="0"/>
                <a:cs typeface="Times New Roman" panose="02020603050405020304" pitchFamily="18" charset="0"/>
              </a:rPr>
              <a:t>Nhưng </a:t>
            </a:r>
            <a:r>
              <a:rPr lang="vi-VN" sz="2400" b="0" i="0" u="none" strike="noStrike" baseline="0" dirty="0">
                <a:latin typeface="Times New Roman" panose="02020603050405020304" pitchFamily="18" charset="0"/>
                <a:cs typeface="Times New Roman" panose="02020603050405020304" pitchFamily="18" charset="0"/>
              </a:rPr>
              <a:t>bầy chim</a:t>
            </a:r>
            <a:r>
              <a:rPr lang="en-US" sz="2400" b="0" i="0" u="none" strike="noStrike" baseline="0" dirty="0">
                <a:latin typeface="Times New Roman" panose="02020603050405020304" pitchFamily="18" charset="0"/>
                <a:cs typeface="Times New Roman" panose="02020603050405020304" pitchFamily="18" charset="0"/>
              </a:rPr>
              <a:t> </a:t>
            </a:r>
            <a:r>
              <a:rPr lang="vi-VN" sz="2400" b="0" i="0" u="none" strike="noStrike" baseline="0" dirty="0">
                <a:latin typeface="Times New Roman" panose="02020603050405020304" pitchFamily="18" charset="0"/>
                <a:cs typeface="Times New Roman" panose="02020603050405020304" pitchFamily="18" charset="0"/>
              </a:rPr>
              <a:t>én vẫn vắng bóng vì chúng còn mải chơi ở tận phương nam. Đến khi chị</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gió</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gọi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nhắc</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chúng</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mới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sực</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nhớ</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ra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mình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là</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sứ</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giả</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của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mùa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xuân</a:t>
            </a:r>
            <a:r>
              <a:rPr lang="en-US" sz="2400" b="0"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Thế</a:t>
            </a:r>
            <a:r>
              <a:rPr lang="en-US" sz="2400" b="1"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là</a:t>
            </a:r>
            <a:r>
              <a:rPr lang="en-US" sz="2400" b="1"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lũ</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én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ríu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rít</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nối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đuôi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nhau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trở</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về</a:t>
            </a:r>
            <a:r>
              <a:rPr lang="en-US" sz="2400" b="0" i="0" u="none" strike="noStrike" baseline="0" dirty="0">
                <a:latin typeface="Times New Roman" panose="02020603050405020304" pitchFamily="18" charset="0"/>
                <a:cs typeface="Times New Roman" panose="02020603050405020304" pitchFamily="18" charset="0"/>
              </a:rPr>
              <a:t>.</a:t>
            </a:r>
          </a:p>
          <a:p>
            <a:pPr algn="just"/>
            <a:r>
              <a:rPr lang="en-US" sz="2400" b="0" i="0" u="none" strike="noStrike" baseline="0" dirty="0">
                <a:latin typeface="Times New Roman" panose="02020603050405020304" pitchFamily="18" charset="0"/>
                <a:cs typeface="Times New Roman" panose="02020603050405020304" pitchFamily="18" charset="0"/>
              </a:rPr>
              <a:t>								</a:t>
            </a:r>
            <a:r>
              <a:rPr lang="vi-VN" sz="2400" b="0" i="1" u="none" strike="noStrike" baseline="0" dirty="0">
                <a:latin typeface="Times New Roman" panose="02020603050405020304" pitchFamily="18" charset="0"/>
                <a:cs typeface="Times New Roman" panose="02020603050405020304" pitchFamily="18" charset="0"/>
              </a:rPr>
              <a:t>Võ Thu Hương</a:t>
            </a:r>
          </a:p>
          <a:p>
            <a:pPr algn="just"/>
            <a:r>
              <a:rPr lang="vi-VN" sz="2400" b="0" i="0" u="none" strike="noStrike" baseline="0" dirty="0">
                <a:latin typeface="Times New Roman" panose="02020603050405020304" pitchFamily="18" charset="0"/>
                <a:cs typeface="Times New Roman" panose="02020603050405020304" pitchFamily="18" charset="0"/>
              </a:rPr>
              <a:t>b. Sàn nhà rông của người Ba Na cách mặt đất khoảng hai mét. Họ làm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cầu</a:t>
            </a:r>
            <a:r>
              <a:rPr lang="en-US" sz="2400" b="0" i="0" u="none" strike="noStrike" baseline="0" dirty="0">
                <a:latin typeface="Times New Roman" panose="02020603050405020304" pitchFamily="18" charset="0"/>
                <a:cs typeface="Times New Roman" panose="02020603050405020304" pitchFamily="18" charset="0"/>
              </a:rPr>
              <a:t> thang </a:t>
            </a:r>
            <a:r>
              <a:rPr lang="en-US" sz="2400" b="0" i="0" u="none" strike="noStrike" baseline="0" dirty="0" err="1">
                <a:latin typeface="Times New Roman" panose="02020603050405020304" pitchFamily="18" charset="0"/>
                <a:cs typeface="Times New Roman" panose="02020603050405020304" pitchFamily="18" charset="0"/>
              </a:rPr>
              <a:t>dành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cho</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nam</a:t>
            </a:r>
            <a:r>
              <a:rPr lang="en-US" sz="2400" b="0" i="0" u="none" strike="noStrike" baseline="0" dirty="0">
                <a:latin typeface="Times New Roman" panose="02020603050405020304" pitchFamily="18" charset="0"/>
                <a:cs typeface="Times New Roman" panose="02020603050405020304" pitchFamily="18" charset="0"/>
              </a:rPr>
              <a:t> ở </a:t>
            </a:r>
            <a:r>
              <a:rPr lang="en-US" sz="2400" b="0" i="0" u="none" strike="noStrike" baseline="0" dirty="0" err="1">
                <a:latin typeface="Times New Roman" panose="02020603050405020304" pitchFamily="18" charset="0"/>
                <a:cs typeface="Times New Roman" panose="02020603050405020304" pitchFamily="18" charset="0"/>
              </a:rPr>
              <a:t>bên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trái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cầu</a:t>
            </a:r>
            <a:r>
              <a:rPr lang="en-US" sz="2400" b="0" i="0" u="none" strike="noStrike" baseline="0" dirty="0">
                <a:latin typeface="Times New Roman" panose="02020603050405020304" pitchFamily="18" charset="0"/>
                <a:cs typeface="Times New Roman" panose="02020603050405020304" pitchFamily="18" charset="0"/>
              </a:rPr>
              <a:t> thang </a:t>
            </a:r>
            <a:r>
              <a:rPr lang="en-US" sz="2400" b="0" i="0" u="none" strike="noStrike" baseline="0" dirty="0" err="1">
                <a:latin typeface="Times New Roman" panose="02020603050405020304" pitchFamily="18" charset="0"/>
                <a:cs typeface="Times New Roman" panose="02020603050405020304" pitchFamily="18" charset="0"/>
              </a:rPr>
              <a:t>dành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cho</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nữ</a:t>
            </a:r>
            <a:r>
              <a:rPr lang="en-US" sz="2400" b="0" i="0" u="none" strike="noStrike" baseline="0" dirty="0">
                <a:latin typeface="Times New Roman" panose="02020603050405020304" pitchFamily="18" charset="0"/>
                <a:cs typeface="Times New Roman" panose="02020603050405020304" pitchFamily="18" charset="0"/>
              </a:rPr>
              <a:t> ở </a:t>
            </a:r>
            <a:r>
              <a:rPr lang="en-US" sz="2400" b="0" i="0" u="none" strike="noStrike" baseline="0" dirty="0" err="1">
                <a:latin typeface="Times New Roman" panose="02020603050405020304" pitchFamily="18" charset="0"/>
                <a:cs typeface="Times New Roman" panose="02020603050405020304" pitchFamily="18" charset="0"/>
              </a:rPr>
              <a:t>bên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phải</a:t>
            </a:r>
            <a:r>
              <a:rPr lang="en-US" sz="2400" b="0"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Ngoài</a:t>
            </a:r>
            <a:r>
              <a:rPr lang="en-US" sz="2400" b="1" i="0" u="none" strike="noStrike" baseline="0" dirty="0">
                <a:latin typeface="Times New Roman" panose="02020603050405020304" pitchFamily="18" charset="0"/>
                <a:cs typeface="Times New Roman" panose="02020603050405020304" pitchFamily="18" charset="0"/>
              </a:rPr>
              <a:t> </a:t>
            </a:r>
            <a:r>
              <a:rPr lang="en-US" sz="2400" b="1" i="0" u="none" strike="noStrike" baseline="0" dirty="0" err="1">
                <a:latin typeface="Times New Roman" panose="02020603050405020304" pitchFamily="18" charset="0"/>
                <a:cs typeface="Times New Roman" panose="02020603050405020304" pitchFamily="18" charset="0"/>
              </a:rPr>
              <a:t>ra</a:t>
            </a:r>
            <a:r>
              <a:rPr lang="en-US" sz="2400" b="1"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a:latin typeface="Times New Roman" panose="02020603050405020304" pitchFamily="18" charset="0"/>
                <a:cs typeface="Times New Roman" panose="02020603050405020304" pitchFamily="18" charset="0"/>
              </a:rPr>
              <a:t>ở </a:t>
            </a:r>
            <a:r>
              <a:rPr lang="en-US" sz="2400" b="0" i="0" u="none" strike="noStrike" baseline="0" dirty="0" err="1">
                <a:latin typeface="Times New Roman" panose="02020603050405020304" pitchFamily="18" charset="0"/>
                <a:cs typeface="Times New Roman" panose="02020603050405020304" pitchFamily="18" charset="0"/>
              </a:rPr>
              <a:t>chính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giữa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còn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có</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cầu</a:t>
            </a:r>
            <a:r>
              <a:rPr lang="en-US" sz="2400" b="0" i="0" u="none" strike="noStrike" baseline="0" dirty="0">
                <a:latin typeface="Times New Roman" panose="02020603050405020304" pitchFamily="18" charset="0"/>
                <a:cs typeface="Times New Roman" panose="02020603050405020304" pitchFamily="18" charset="0"/>
              </a:rPr>
              <a:t> thang </a:t>
            </a:r>
            <a:r>
              <a:rPr lang="en-US" sz="2400" b="0" i="0" u="none" strike="noStrike" baseline="0" dirty="0" err="1">
                <a:latin typeface="Times New Roman" panose="02020603050405020304" pitchFamily="18" charset="0"/>
                <a:cs typeface="Times New Roman" panose="02020603050405020304" pitchFamily="18" charset="0"/>
              </a:rPr>
              <a:t>dành</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cho</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già</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làng</a:t>
            </a:r>
            <a:r>
              <a:rPr lang="en-US" sz="2400" b="0" i="0" u="none" strike="noStrike" baseline="0" dirty="0">
                <a:latin typeface="Times New Roman" panose="02020603050405020304" pitchFamily="18" charset="0"/>
                <a:cs typeface="Times New Roman" panose="02020603050405020304" pitchFamily="18" charset="0"/>
              </a:rPr>
              <a:t>.</a:t>
            </a:r>
          </a:p>
          <a:p>
            <a:pPr algn="just"/>
            <a:r>
              <a:rPr lang="en-US" sz="2400" b="0" i="0" u="none" strike="noStrike" baseline="0" dirty="0">
                <a:latin typeface="Times New Roman" panose="02020603050405020304" pitchFamily="18" charset="0"/>
                <a:cs typeface="Times New Roman" panose="02020603050405020304" pitchFamily="18" charset="0"/>
              </a:rPr>
              <a:t>								</a:t>
            </a:r>
            <a:r>
              <a:rPr lang="en-US" sz="2400" b="0" i="1" u="none" strike="noStrike" baseline="0" dirty="0" err="1">
                <a:latin typeface="Times New Roman" panose="02020603050405020304" pitchFamily="18" charset="0"/>
                <a:cs typeface="Times New Roman" panose="02020603050405020304" pitchFamily="18" charset="0"/>
              </a:rPr>
              <a:t>Tô</a:t>
            </a:r>
            <a:r>
              <a:rPr lang="en-US" sz="2400" b="0" i="1" u="none" strike="noStrike" baseline="0" dirty="0">
                <a:latin typeface="Times New Roman" panose="02020603050405020304" pitchFamily="18" charset="0"/>
                <a:cs typeface="Times New Roman" panose="02020603050405020304" pitchFamily="18" charset="0"/>
              </a:rPr>
              <a:t> </a:t>
            </a:r>
            <a:r>
              <a:rPr lang="en-US" sz="2400" b="0" i="1" u="none" strike="noStrike" baseline="0" dirty="0" err="1">
                <a:latin typeface="Times New Roman" panose="02020603050405020304" pitchFamily="18" charset="0"/>
                <a:cs typeface="Times New Roman" panose="02020603050405020304" pitchFamily="18" charset="0"/>
              </a:rPr>
              <a:t>Kiên</a:t>
            </a:r>
            <a:endParaRPr lang="en-US" sz="2400" b="0" i="1" u="none" strike="noStrike" baseline="0" dirty="0">
              <a:latin typeface="Times New Roman" panose="02020603050405020304" pitchFamily="18" charset="0"/>
              <a:cs typeface="Times New Roman" panose="02020603050405020304" pitchFamily="18" charset="0"/>
            </a:endParaRPr>
          </a:p>
          <a:p>
            <a:pPr algn="just"/>
            <a:r>
              <a:rPr lang="vi-VN" sz="2400" b="1" i="0" u="none" strike="noStrike" baseline="0" dirty="0">
                <a:solidFill>
                  <a:srgbClr val="0070C0"/>
                </a:solidFill>
                <a:latin typeface="Times New Roman" panose="02020603050405020304" pitchFamily="18" charset="0"/>
                <a:cs typeface="Times New Roman" panose="02020603050405020304" pitchFamily="18" charset="0"/>
              </a:rPr>
              <a:t>– Mỗi từ ngữ được in đậm trong từng đoạn văn có tác dụng gì</a:t>
            </a:r>
            <a:r>
              <a:rPr lang="vi-VN" sz="2400" b="1" i="0" u="none" strike="noStrike" baseline="0" dirty="0">
                <a:solidFill>
                  <a:srgbClr val="0070C0"/>
                </a:solidFill>
                <a:latin typeface="ArialMT"/>
              </a:rPr>
              <a:t>?</a:t>
            </a:r>
          </a:p>
        </p:txBody>
      </p:sp>
    </p:spTree>
    <p:extLst>
      <p:ext uri="{BB962C8B-B14F-4D97-AF65-F5344CB8AC3E}">
        <p14:creationId xmlns:p14="http://schemas.microsoft.com/office/powerpoint/2010/main" val="960405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Plaque 3">
            <a:extLst>
              <a:ext uri="{FF2B5EF4-FFF2-40B4-BE49-F238E27FC236}">
                <a16:creationId xmlns="" xmlns:a16="http://schemas.microsoft.com/office/drawing/2014/main" id="{C0F6D85A-A747-900D-FD04-66F31D1B4307}"/>
              </a:ext>
            </a:extLst>
          </p:cNvPr>
          <p:cNvSpPr/>
          <p:nvPr/>
        </p:nvSpPr>
        <p:spPr>
          <a:xfrm>
            <a:off x="209196" y="241799"/>
            <a:ext cx="11701755" cy="6194627"/>
          </a:xfrm>
          <a:prstGeom prst="plaque">
            <a:avLst>
              <a:gd name="adj" fmla="val 6890"/>
            </a:avLst>
          </a:prstGeom>
          <a:solidFill>
            <a:schemeClr val="lt1">
              <a:alpha val="93848"/>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 xmlns:a16="http://schemas.microsoft.com/office/drawing/2014/main" id="{83CCCAC8-C551-4D56-93FC-0AC0BA2D153E}"/>
              </a:ext>
            </a:extLst>
          </p:cNvPr>
          <p:cNvSpPr/>
          <p:nvPr/>
        </p:nvSpPr>
        <p:spPr>
          <a:xfrm>
            <a:off x="1768874" y="4571667"/>
            <a:ext cx="8423930" cy="1096189"/>
          </a:xfrm>
          <a:prstGeom prst="roundRect">
            <a:avLst/>
          </a:prstGeom>
          <a:solidFill>
            <a:srgbClr val="FFC2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a:r>
              <a:rPr lang="vi-VN" sz="3200" b="1">
                <a:solidFill>
                  <a:srgbClr val="000000"/>
                </a:solidFill>
                <a:latin typeface="Times New Roman" panose="02020603050405020304" pitchFamily="18" charset="0"/>
                <a:ea typeface="Times New Roman" panose="02020603050405020304" pitchFamily="18" charset="0"/>
              </a:rPr>
              <a:t>+ Nhưng:</a:t>
            </a:r>
            <a:r>
              <a:rPr lang="vi-VN" sz="3200">
                <a:solidFill>
                  <a:srgbClr val="000000"/>
                </a:solidFill>
                <a:latin typeface="Times New Roman" panose="02020603050405020304" pitchFamily="18" charset="0"/>
                <a:ea typeface="Times New Roman" panose="02020603050405020304" pitchFamily="18" charset="0"/>
              </a:rPr>
              <a:t> Tuy nhiên, song, nhưng mà, tuy vậy,..</a:t>
            </a:r>
            <a:endParaRPr lang="en-US" sz="3200">
              <a:solidFill>
                <a:srgbClr val="000000"/>
              </a:solidFill>
              <a:latin typeface="Times New Roman" panose="02020603050405020304" pitchFamily="18" charset="0"/>
              <a:ea typeface="Times New Roman" panose="02020603050405020304" pitchFamily="18" charset="0"/>
            </a:endParaRPr>
          </a:p>
          <a:p>
            <a:pPr marL="30480" marR="30480" lvl="0"/>
            <a:r>
              <a:rPr lang="vi-VN" sz="3200" b="1">
                <a:solidFill>
                  <a:srgbClr val="000000"/>
                </a:solidFill>
                <a:latin typeface="Times New Roman" panose="02020603050405020304" pitchFamily="18" charset="0"/>
                <a:ea typeface="Times New Roman" panose="02020603050405020304" pitchFamily="18" charset="0"/>
              </a:rPr>
              <a:t>+ Thế là: </a:t>
            </a:r>
            <a:r>
              <a:rPr lang="vi-VN" sz="3200">
                <a:solidFill>
                  <a:srgbClr val="000000"/>
                </a:solidFill>
                <a:latin typeface="Times New Roman" panose="02020603050405020304" pitchFamily="18" charset="0"/>
                <a:ea typeface="Times New Roman" panose="02020603050405020304" pitchFamily="18" charset="0"/>
              </a:rPr>
              <a:t>Vậy nên, do đó, vậy là, vì vậy,..</a:t>
            </a:r>
          </a:p>
        </p:txBody>
      </p:sp>
      <p:sp>
        <p:nvSpPr>
          <p:cNvPr id="6" name="TextBox 5">
            <a:extLst>
              <a:ext uri="{FF2B5EF4-FFF2-40B4-BE49-F238E27FC236}">
                <a16:creationId xmlns="" xmlns:a16="http://schemas.microsoft.com/office/drawing/2014/main" id="{AFD7DBAD-9A76-4871-B597-7721F5FF476A}"/>
              </a:ext>
            </a:extLst>
          </p:cNvPr>
          <p:cNvSpPr txBox="1"/>
          <p:nvPr/>
        </p:nvSpPr>
        <p:spPr>
          <a:xfrm>
            <a:off x="620744" y="421574"/>
            <a:ext cx="10720191"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là những hạt mưa bụi và hương bưởi, hương cau xôn xao.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Nhưng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bầy 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én vẫn vắng bóng vì chúng còn mải chơi ở tận phương nam. Đến khi 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nhắc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xuân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Thế</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đuôi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Võ Thu Hương</a:t>
            </a:r>
          </a:p>
          <a:p>
            <a:pPr lvl="0" algn="just"/>
            <a:r>
              <a:rPr lang="vi-VN" sz="2800" b="1" dirty="0">
                <a:solidFill>
                  <a:srgbClr val="0070C0"/>
                </a:solidFill>
                <a:latin typeface="Times New Roman" panose="02020603050405020304" pitchFamily="18" charset="0"/>
                <a:cs typeface="Times New Roman" panose="02020603050405020304" pitchFamily="18" charset="0"/>
              </a:rPr>
              <a:t>– Tìm thêm từ ngữ khác có tác dụng như các từ ngữ in đậm trong từng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đoạn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văn</a:t>
            </a:r>
            <a:r>
              <a:rPr lang="en-US" sz="2800" b="1" dirty="0">
                <a:solidFill>
                  <a:srgbClr val="0070C0"/>
                </a:solidFill>
                <a:latin typeface="Times New Roman" panose="02020603050405020304" pitchFamily="18" charset="0"/>
                <a:cs typeface="Times New Roman" panose="02020603050405020304" pitchFamily="18" charset="0"/>
              </a:rPr>
              <a:t>.</a:t>
            </a:r>
            <a:endParaRPr lang="x-none" sz="4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9734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13599</TotalTime>
  <Words>645</Words>
  <Application>Microsoft Office PowerPoint</Application>
  <PresentationFormat>Widescreen</PresentationFormat>
  <Paragraphs>67</Paragraphs>
  <Slides>23</Slides>
  <Notes>0</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23</vt:i4>
      </vt:variant>
    </vt:vector>
  </HeadingPairs>
  <TitlesOfParts>
    <vt:vector size="40" baseType="lpstr">
      <vt:lpstr>#9Slide05 SVNClementine</vt:lpstr>
      <vt:lpstr>Arial</vt:lpstr>
      <vt:lpstr>Arial-BoldMT</vt:lpstr>
      <vt:lpstr>Arial-ItalicMT</vt:lpstr>
      <vt:lpstr>ArialMT</vt:lpstr>
      <vt:lpstr>Arial-Rounded-Bold</vt:lpstr>
      <vt:lpstr>Calibri</vt:lpstr>
      <vt:lpstr>Calibri Light</vt:lpstr>
      <vt:lpstr>LNTH-LuoLuoNotangYuanTi 1</vt:lpstr>
      <vt:lpstr>MTD Summer Show</vt:lpstr>
      <vt:lpstr>SVN-Gretoon</vt:lpstr>
      <vt:lpstr>Times New Roman</vt:lpstr>
      <vt:lpstr>UTM Showcard</vt:lpstr>
      <vt:lpstr>UVN Banh Mi</vt:lpstr>
      <vt:lpstr>Wingdings</vt:lpstr>
      <vt:lpstr>Wingdings-Regular</vt:lpstr>
      <vt:lpstr>Office Theme</vt:lpstr>
      <vt:lpstr>PowerPoint Presentation</vt:lpstr>
      <vt:lpstr> KHỞI ĐỘNG</vt:lpstr>
      <vt:lpstr>PowerPoint Presentation</vt:lpstr>
      <vt:lpstr> kHÁM phá và luyện tập </vt:lpstr>
      <vt:lpstr>PowerPoint Presentation</vt:lpstr>
      <vt:lpstr>THẢO LUẬN NHÓM ĐÔI</vt:lpstr>
      <vt:lpstr>TRÌNH BÀY TRƯỚC LỚP</vt:lpstr>
      <vt:lpstr>PowerPoint Presentation</vt:lpstr>
      <vt:lpstr>PowerPoint Presentation</vt:lpstr>
      <vt:lpstr>PowerPoint Presentation</vt:lpstr>
      <vt:lpstr>PowerPoint Presentation</vt:lpstr>
      <vt:lpstr>PowerPoint Presentation</vt:lpstr>
      <vt:lpstr>TRÒ CHƠI TRUYỀN HOA</vt:lpstr>
      <vt:lpstr>PowerPoint Presentation</vt:lpstr>
      <vt:lpstr>PowerPoint Presentation</vt:lpstr>
      <vt:lpstr>THẢO LUẬN NHÓM ĐÔI</vt:lpstr>
      <vt:lpstr>TRÌNH BÀY TRƯỚC LỚP</vt:lpstr>
      <vt:lpstr>PowerPoint Presentation</vt:lpstr>
      <vt:lpstr>PowerPoint Presentation</vt:lpstr>
      <vt:lpstr>VIẾT VÀO VỞ</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35</cp:revision>
  <dcterms:created xsi:type="dcterms:W3CDTF">2023-09-23T14:20:55Z</dcterms:created>
  <dcterms:modified xsi:type="dcterms:W3CDTF">2025-04-10T12:24:55Z</dcterms:modified>
  <cp:category>9Slide.vn</cp:category>
</cp:coreProperties>
</file>