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16"/>
  </p:notesMasterIdLst>
  <p:sldIdLst>
    <p:sldId id="262" r:id="rId3"/>
    <p:sldId id="261" r:id="rId4"/>
    <p:sldId id="265" r:id="rId5"/>
    <p:sldId id="259" r:id="rId6"/>
    <p:sldId id="295" r:id="rId7"/>
    <p:sldId id="296" r:id="rId8"/>
    <p:sldId id="290" r:id="rId9"/>
    <p:sldId id="286" r:id="rId10"/>
    <p:sldId id="264" r:id="rId11"/>
    <p:sldId id="2631" r:id="rId12"/>
    <p:sldId id="288" r:id="rId13"/>
    <p:sldId id="292" r:id="rId14"/>
    <p:sldId id="258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BAAC"/>
    <a:srgbClr val="FDD15E"/>
    <a:srgbClr val="EC6F7B"/>
    <a:srgbClr val="E39311"/>
    <a:srgbClr val="40272B"/>
    <a:srgbClr val="C7E4EF"/>
    <a:srgbClr val="FEA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28" autoAdjust="0"/>
    <p:restoredTop sz="94660"/>
  </p:normalViewPr>
  <p:slideViewPr>
    <p:cSldViewPr snapToGrid="0">
      <p:cViewPr varScale="1">
        <p:scale>
          <a:sx n="53" d="100"/>
          <a:sy n="53" d="100"/>
        </p:scale>
        <p:origin x="261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A1D84-4371-42D9-824B-E34979AE8703}" type="datetimeFigureOut">
              <a:rPr lang="zh-CN" altLang="en-US" smtClean="0"/>
              <a:pPr/>
              <a:t>2025/4/2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BB8B5D56-0574-431F-98E9-37135410459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744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24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68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793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27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99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41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848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61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806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745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61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2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7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71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5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69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85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3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0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0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56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02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0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9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97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14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942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385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211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88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5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016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44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25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8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43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22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3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5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72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4" r:id="rId2"/>
    <p:sldLayoutId id="2147483650" r:id="rId3"/>
    <p:sldLayoutId id="2147483679" r:id="rId4"/>
    <p:sldLayoutId id="2147483678" r:id="rId5"/>
    <p:sldLayoutId id="2147483676" r:id="rId6"/>
    <p:sldLayoutId id="2147483675" r:id="rId7"/>
    <p:sldLayoutId id="2147483674" r:id="rId8"/>
    <p:sldLayoutId id="2147483673" r:id="rId9"/>
    <p:sldLayoutId id="2147483672" r:id="rId10"/>
    <p:sldLayoutId id="2147483666" r:id="rId11"/>
    <p:sldLayoutId id="2147483665" r:id="rId12"/>
    <p:sldLayoutId id="2147483656" r:id="rId13"/>
    <p:sldLayoutId id="2147483680" r:id="rId14"/>
    <p:sldLayoutId id="2147483667" r:id="rId15"/>
    <p:sldLayoutId id="2147483655" r:id="rId16"/>
    <p:sldLayoutId id="2147483677" r:id="rId17"/>
    <p:sldLayoutId id="2147483657" r:id="rId18"/>
    <p:sldLayoutId id="2147483658" r:id="rId1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1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83" r:id="rId6"/>
    <p:sldLayoutId id="2147483682" r:id="rId7"/>
    <p:sldLayoutId id="2147483681" r:id="rId8"/>
    <p:sldLayoutId id="2147483671" r:id="rId9"/>
    <p:sldLayoutId id="2147483670" r:id="rId10"/>
    <p:sldLayoutId id="2147483669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51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46.emf"/><Relationship Id="rId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5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51.sv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46.emf"/><Relationship Id="rId4" Type="http://schemas.openxmlformats.org/officeDocument/2006/relationships/image" Target="../media/image4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53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631355"/>
            <a:ext cx="2773752" cy="43796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07D3ECE-1C5A-4CE0-8582-4499CAEE55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0" t="72766" r="17777"/>
          <a:stretch/>
        </p:blipFill>
        <p:spPr>
          <a:xfrm>
            <a:off x="4293435" y="352403"/>
            <a:ext cx="4152065" cy="120604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09064" y="2637776"/>
            <a:ext cx="211147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9525">
                  <a:solidFill>
                    <a:srgbClr val="ED7D31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4546A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Tiếng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srgbClr val="ED7D31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4546A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9525">
                  <a:solidFill>
                    <a:srgbClr val="ED7D31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44546A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Việt</a:t>
            </a:r>
            <a:endParaRPr kumimoji="0" lang="en-US" sz="4000" b="1" i="0" u="none" strike="noStrike" kern="0" cap="none" spc="0" normalizeH="0" baseline="0" noProof="0" dirty="0">
              <a:ln w="9525">
                <a:solidFill>
                  <a:srgbClr val="ED7D31">
                    <a:lumMod val="60000"/>
                    <a:lumOff val="40000"/>
                  </a:srgbClr>
                </a:solidFill>
                <a:prstDash val="solid"/>
              </a:ln>
              <a:solidFill>
                <a:srgbClr val="44546A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52583" y="3398523"/>
            <a:ext cx="2624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2 – </a:t>
            </a:r>
            <a:r>
              <a:rPr kumimoji="0" lang="en-US" sz="4000" b="1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4000" b="1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杨任东竹石体-Semibold"/>
                <a:cs typeface="Calibri" panose="020F0502020204030204" pitchFamily="34" charset="0"/>
                <a:sym typeface="Arial"/>
              </a:rPr>
              <a:t> 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25210" y="4009261"/>
            <a:ext cx="70791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Nói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và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đáp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lời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từ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chối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,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lời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bày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tỏ</a:t>
            </a:r>
            <a:endParaRPr lang="en-US" sz="4800" dirty="0">
              <a:solidFill>
                <a:srgbClr val="70AD47">
                  <a:lumMod val="75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latin typeface="Patrick Hand" panose="00000500000000000000" pitchFamily="2" charset="0"/>
              <a:ea typeface="Calibri" panose="020F0502020204030204" pitchFamily="34" charset="0"/>
              <a:cs typeface="Baloo" panose="03080902040302020200" pitchFamily="66" charset="0"/>
            </a:endParaRPr>
          </a:p>
          <a:p>
            <a:pPr lvl="0" algn="ctr"/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sự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ngạc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nhiên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,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vui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Patrick Hand" panose="00000500000000000000" pitchFamily="2" charset="0"/>
                <a:ea typeface="Calibri" panose="020F0502020204030204" pitchFamily="34" charset="0"/>
                <a:cs typeface="Baloo" panose="03080902040302020200" pitchFamily="66" charset="0"/>
              </a:rPr>
              <a:t>mừng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+mn-ea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90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11823" y="661849"/>
            <a:ext cx="8568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 thường thể hiện cảm xúc ngạc nhiên, vui  mừng khi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7">
            <a:extLst>
              <a:ext uri="{FF2B5EF4-FFF2-40B4-BE49-F238E27FC236}">
                <a16:creationId xmlns:a16="http://schemas.microsoft.com/office/drawing/2014/main" id="{E80522AE-2482-4B80-8EF7-875470B24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11477" y="2108399"/>
            <a:ext cx="6183552" cy="3756508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  <a:reflection endPos="0" dist="50800" dir="5400000" sy="-100000" algn="bl" rotWithShape="0"/>
          </a:effec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C38EC94-0014-4F8D-A4AC-2D9EB7A81D3B}"/>
              </a:ext>
            </a:extLst>
          </p:cNvPr>
          <p:cNvSpPr txBox="1"/>
          <p:nvPr/>
        </p:nvSpPr>
        <p:spPr>
          <a:xfrm>
            <a:off x="5267602" y="2784057"/>
            <a:ext cx="42529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thường thể hiện cảm xúc ngạc nhiên, vui mừng khi đứng trước những điều bất ngờ mà lại như mong muốn.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73A6EF2-B59F-4091-A3EB-9CC307780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359" y="3159275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6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48" y="3720994"/>
            <a:ext cx="3866694" cy="277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4300" y="1782002"/>
            <a:ext cx="6857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ln>
                  <a:solidFill>
                    <a:schemeClr val="tx2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Patrick Hand" panose="00000500000000000000" pitchFamily="2" charset="0"/>
                <a:cs typeface="Calibri" panose="020F0502020204030204" pitchFamily="34" charset="0"/>
              </a:rPr>
              <a:t>Dạ! Vậy là cháu vẫn được nhận kẹo ạ?! Cháu cảm ơn Bác! Cháu hứa sẽ luôn ngoan ngoãn, nghe lời các cô ạ!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chemeClr val="tx2"/>
                </a:solidFill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3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114" y="938078"/>
            <a:ext cx="5163760" cy="1493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536" y="697691"/>
            <a:ext cx="2170364" cy="8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2816" y="2817714"/>
            <a:ext cx="2002029" cy="28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0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10">
            <a:extLst>
              <a:ext uri="{FF2B5EF4-FFF2-40B4-BE49-F238E27FC236}">
                <a16:creationId xmlns:a16="http://schemas.microsoft.com/office/drawing/2014/main" id="{4E31B812-77F4-40C3-9D90-CE000816F52D}"/>
              </a:ext>
            </a:extLst>
          </p:cNvPr>
          <p:cNvSpPr/>
          <p:nvPr/>
        </p:nvSpPr>
        <p:spPr>
          <a:xfrm>
            <a:off x="3962400" y="682239"/>
            <a:ext cx="4267200" cy="549352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1517409-D12D-45AC-9B23-B862D34E10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858454-7124-4ED5-B52F-14CABDF20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5" y="5043055"/>
            <a:ext cx="5375564" cy="181494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B0FE27D-0831-45B3-B23B-BAA4422456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9" y="1166842"/>
            <a:ext cx="3886200" cy="6136105"/>
          </a:xfrm>
          <a:prstGeom prst="rect">
            <a:avLst/>
          </a:prstGeom>
        </p:spPr>
      </p:pic>
      <p:sp>
        <p:nvSpPr>
          <p:cNvPr id="32" name="PA_库_文本框 962">
            <a:extLst>
              <a:ext uri="{FF2B5EF4-FFF2-40B4-BE49-F238E27FC236}">
                <a16:creationId xmlns:a16="http://schemas.microsoft.com/office/drawing/2014/main" id="{18478907-4078-4354-A2A4-5B7B98EC156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419600" y="1741196"/>
            <a:ext cx="335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字魂59号-创粗黑" panose="00000500000000000000" pitchFamily="2" charset="-122"/>
              </a:rPr>
              <a:t>Tạm</a:t>
            </a:r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字魂59号-创粗黑" panose="00000500000000000000" pitchFamily="2" charset="-122"/>
              </a:rPr>
              <a:t> </a:t>
            </a:r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字魂59号-创粗黑" panose="00000500000000000000" pitchFamily="2" charset="-122"/>
              </a:rPr>
              <a:t>biệt</a:t>
            </a:r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字魂59号-创粗黑" panose="00000500000000000000" pitchFamily="2" charset="-122"/>
              </a:rPr>
              <a:t> </a:t>
            </a:r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字魂59号-创粗黑" panose="00000500000000000000" pitchFamily="2" charset="-122"/>
              </a:rPr>
              <a:t>và</a:t>
            </a:r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字魂59号-创粗黑" panose="00000500000000000000" pitchFamily="2" charset="-122"/>
              </a:rPr>
              <a:t> </a:t>
            </a:r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字魂59号-创粗黑" panose="00000500000000000000" pitchFamily="2" charset="-122"/>
              </a:rPr>
              <a:t>hẹn</a:t>
            </a:r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字魂59号-创粗黑" panose="00000500000000000000" pitchFamily="2" charset="-122"/>
              </a:rPr>
              <a:t> </a:t>
            </a:r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字魂59号-创粗黑" panose="00000500000000000000" pitchFamily="2" charset="-122"/>
              </a:rPr>
              <a:t>gặp</a:t>
            </a:r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字魂59号-创粗黑" panose="00000500000000000000" pitchFamily="2" charset="-122"/>
              </a:rPr>
              <a:t> </a:t>
            </a:r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atrick Hand" panose="00000500000000000000" pitchFamily="2" charset="0"/>
                <a:ea typeface="字魂59号-创粗黑" panose="00000500000000000000" pitchFamily="2" charset="-122"/>
              </a:rPr>
              <a:t>lại</a:t>
            </a:r>
            <a:endParaRPr lang="zh-C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Patrick Hand" panose="00000500000000000000" pitchFamily="2" charset="0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77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1035" y="-558131"/>
            <a:ext cx="4826000" cy="76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7593" y="3823523"/>
            <a:ext cx="9811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1.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Nói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lời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từ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chối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9250" y="840604"/>
            <a:ext cx="895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Bạn Tộ trong bài Ai ngoan sẽ được thưởng nói thế nào khi được Bác Hồ chia kẹo?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AD90C-3277-4041-83DD-AC4F47AD3E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07" y="2040933"/>
            <a:ext cx="5596025" cy="386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11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747"/>
            <a:ext cx="5962650" cy="5962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34063" y="4802600"/>
            <a:ext cx="49343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Dự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đoán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huống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trên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C04CD-2E5B-4FAA-8609-B38BC3081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02" y="1593735"/>
            <a:ext cx="4553618" cy="314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420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69359" y="926298"/>
            <a:ext cx="8568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 thường nói lời từ chối khi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7">
            <a:extLst>
              <a:ext uri="{FF2B5EF4-FFF2-40B4-BE49-F238E27FC236}">
                <a16:creationId xmlns:a16="http://schemas.microsoft.com/office/drawing/2014/main" id="{E80522AE-2482-4B80-8EF7-875470B24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11477" y="1695739"/>
            <a:ext cx="6183552" cy="3756508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  <a:reflection endPos="0" dist="50800" dir="5400000" sy="-100000" algn="bl" rotWithShape="0"/>
          </a:effec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C38EC94-0014-4F8D-A4AC-2D9EB7A81D3B}"/>
              </a:ext>
            </a:extLst>
          </p:cNvPr>
          <p:cNvSpPr txBox="1"/>
          <p:nvPr/>
        </p:nvSpPr>
        <p:spPr>
          <a:xfrm>
            <a:off x="5213536" y="2521059"/>
            <a:ext cx="42529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thường nói lời từ chối khi không muốn thực hiện một yêu cầu hay một điều gì đó từ người khác.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73A6EF2-B59F-4091-A3EB-9CC307780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359" y="3159275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11823" y="830369"/>
            <a:ext cx="8568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chối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dirty="0">
                <a:solidFill>
                  <a:srgbClr val="ED7D31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C3B831E-8386-42D2-959C-F940F72A89E4}"/>
              </a:ext>
            </a:extLst>
          </p:cNvPr>
          <p:cNvSpPr txBox="1"/>
          <p:nvPr/>
        </p:nvSpPr>
        <p:spPr>
          <a:xfrm>
            <a:off x="1811823" y="2804570"/>
            <a:ext cx="68031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nói lời từ chối, em cần nói với thái độ lịch sự, nhẹ nhàng nhưng cương quyết.</a:t>
            </a:r>
            <a:endParaRPr lang="en-US" sz="4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13">
            <a:extLst>
              <a:ext uri="{FF2B5EF4-FFF2-40B4-BE49-F238E27FC236}">
                <a16:creationId xmlns:a16="http://schemas.microsoft.com/office/drawing/2014/main" id="{5A1E8DB8-F681-4BA9-B7AC-D708DD11F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3427" y="-10812"/>
            <a:ext cx="4300100" cy="678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12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114" y="938078"/>
            <a:ext cx="5163760" cy="1493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536" y="697691"/>
            <a:ext cx="2170364" cy="8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8178" y="2846669"/>
            <a:ext cx="1976668" cy="285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7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1035" y="-558131"/>
            <a:ext cx="4826000" cy="76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7345" y="3251869"/>
            <a:ext cx="87573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2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Nói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lời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5400" dirty="0" err="1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bày</a:t>
            </a:r>
            <a:r>
              <a:rPr lang="en-US" sz="5400" dirty="0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5400" dirty="0" err="1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tỏ</a:t>
            </a:r>
            <a:endParaRPr lang="en-US" sz="5400" dirty="0">
              <a:solidFill>
                <a:srgbClr val="ED7D31">
                  <a:lumMod val="75000"/>
                </a:srgbClr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  <a:p>
            <a:pPr lvl="0" algn="ctr">
              <a:defRPr/>
            </a:pPr>
            <a:r>
              <a:rPr lang="en-US" sz="5400" dirty="0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5400" dirty="0" err="1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sự</a:t>
            </a:r>
            <a:r>
              <a:rPr lang="en-US" sz="5400" dirty="0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5400" dirty="0" err="1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ngạc</a:t>
            </a:r>
            <a:r>
              <a:rPr lang="en-US" sz="5400" dirty="0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5400" dirty="0" err="1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nhiên</a:t>
            </a:r>
            <a:r>
              <a:rPr lang="en-US" sz="5400" dirty="0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lang="en-US" sz="5400" dirty="0" err="1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vui</a:t>
            </a:r>
            <a:r>
              <a:rPr lang="en-US" sz="5400" dirty="0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5400" dirty="0" err="1">
                <a:solidFill>
                  <a:srgbClr val="ED7D31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mừng</a:t>
            </a:r>
            <a:endParaRPr lang="en-US" sz="5400" dirty="0">
              <a:solidFill>
                <a:srgbClr val="ED7D31">
                  <a:lumMod val="75000"/>
                </a:srgbClr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07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769" y="-645808"/>
            <a:ext cx="2773752" cy="437960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EFC8153-7906-4AA0-B42C-5AB52CD40358}"/>
              </a:ext>
            </a:extLst>
          </p:cNvPr>
          <p:cNvSpPr/>
          <p:nvPr/>
        </p:nvSpPr>
        <p:spPr>
          <a:xfrm>
            <a:off x="1891751" y="712428"/>
            <a:ext cx="80046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b.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Nếu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em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Tộ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em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sẽ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nói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gì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để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thể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hiện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cảm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xúc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ngạc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nhiên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vi-VN" altLang="zh-CN" sz="4000" dirty="0">
                <a:solidFill>
                  <a:srgbClr val="4ABAA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rPr>
              <a:t>vui mừng khi được nhận kẹo của Bác Hồ?</a:t>
            </a:r>
            <a:endParaRPr lang="zh-CN" altLang="en-US" sz="4000" dirty="0">
              <a:solidFill>
                <a:srgbClr val="4ABAAC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E203BC-9484-4803-99FE-E49AF90568E3}"/>
              </a:ext>
            </a:extLst>
          </p:cNvPr>
          <p:cNvGrpSpPr/>
          <p:nvPr/>
        </p:nvGrpSpPr>
        <p:grpSpPr>
          <a:xfrm>
            <a:off x="2720139" y="2371082"/>
            <a:ext cx="6698109" cy="4257675"/>
            <a:chOff x="2720139" y="2371082"/>
            <a:chExt cx="6698109" cy="425767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186" b="91499" l="2716" r="940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139" y="2371082"/>
              <a:ext cx="6698109" cy="42576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C700F0-540E-4975-A8DD-F81A4D2AE7F2}"/>
                </a:ext>
              </a:extLst>
            </p:cNvPr>
            <p:cNvSpPr txBox="1"/>
            <p:nvPr/>
          </p:nvSpPr>
          <p:spPr>
            <a:xfrm>
              <a:off x="4584033" y="3421751"/>
              <a:ext cx="30239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THẢO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 LUẬN NHÓM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034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067ED80-0BBD-4844-A46A-59509DE4F97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园招生"/>
  <p:tag name="INKNOELEADERBOARD" val="6854820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265</Words>
  <Application>Microsoft Office PowerPoint</Application>
  <PresentationFormat>Widescreen</PresentationFormat>
  <Paragraphs>35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宋体</vt:lpstr>
      <vt:lpstr>Arial</vt:lpstr>
      <vt:lpstr>Baloo</vt:lpstr>
      <vt:lpstr>Calibri</vt:lpstr>
      <vt:lpstr>等线</vt:lpstr>
      <vt:lpstr>Patrick Hand</vt:lpstr>
      <vt:lpstr>字魂59号-创粗黑</vt:lpstr>
      <vt:lpstr>杨任东竹石体-Semibold</vt:lpstr>
      <vt:lpstr>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PC</cp:lastModifiedBy>
  <cp:revision>19</cp:revision>
  <dcterms:created xsi:type="dcterms:W3CDTF">2018-05-08T06:24:03Z</dcterms:created>
  <dcterms:modified xsi:type="dcterms:W3CDTF">2025-04-02T07:43:42Z</dcterms:modified>
</cp:coreProperties>
</file>