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4" r:id="rId2"/>
    <p:sldId id="257" r:id="rId3"/>
    <p:sldId id="264" r:id="rId4"/>
    <p:sldId id="260" r:id="rId5"/>
    <p:sldId id="256" r:id="rId6"/>
    <p:sldId id="267" r:id="rId7"/>
    <p:sldId id="268" r:id="rId8"/>
    <p:sldId id="269" r:id="rId9"/>
    <p:sldId id="293" r:id="rId10"/>
    <p:sldId id="274" r:id="rId11"/>
    <p:sldId id="275" r:id="rId12"/>
    <p:sldId id="276" r:id="rId13"/>
    <p:sldId id="294" r:id="rId14"/>
    <p:sldId id="295" r:id="rId15"/>
    <p:sldId id="297" r:id="rId16"/>
    <p:sldId id="298" r:id="rId17"/>
    <p:sldId id="279" r:id="rId18"/>
    <p:sldId id="280" r:id="rId19"/>
    <p:sldId id="299" r:id="rId20"/>
    <p:sldId id="300" r:id="rId21"/>
    <p:sldId id="282" r:id="rId22"/>
    <p:sldId id="288" r:id="rId23"/>
    <p:sldId id="291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3" autoAdjust="0"/>
    <p:restoredTop sz="90760" autoAdjust="0"/>
  </p:normalViewPr>
  <p:slideViewPr>
    <p:cSldViewPr snapToGrid="0">
      <p:cViewPr varScale="1">
        <p:scale>
          <a:sx n="65" d="100"/>
          <a:sy n="65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8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8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3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3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5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6EFA7A08-07AC-02F3-F60C-55013488A83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48917-294D-4930-A23D-61DF9C3C85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/>
              <a:t>Thứ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sáu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ngày</a:t>
            </a:r>
            <a:r>
              <a:rPr lang="en-US" altLang="en-US" sz="4000" b="1" dirty="0"/>
              <a:t> 21 </a:t>
            </a:r>
            <a:r>
              <a:rPr lang="en-US" altLang="en-US" sz="4000" b="1" dirty="0" err="1"/>
              <a:t>tháng</a:t>
            </a:r>
            <a:r>
              <a:rPr lang="en-US" altLang="en-US" sz="4000" b="1" dirty="0"/>
              <a:t> 3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46125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Toán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88" y="1546738"/>
            <a:ext cx="8969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3333FF"/>
                </a:solidFill>
              </a:rPr>
              <a:t>Chia </a:t>
            </a:r>
            <a:r>
              <a:rPr lang="en-US" altLang="en-US" sz="4000" b="1" dirty="0" err="1">
                <a:solidFill>
                  <a:srgbClr val="3333FF"/>
                </a:solidFill>
              </a:rPr>
              <a:t>số</a:t>
            </a:r>
            <a:r>
              <a:rPr lang="en-US" altLang="en-US" sz="4000" b="1">
                <a:solidFill>
                  <a:srgbClr val="3333FF"/>
                </a:solidFill>
              </a:rPr>
              <a:t> đo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thời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gian</a:t>
            </a:r>
            <a:r>
              <a:rPr lang="en-US" altLang="en-US" sz="4000" b="1" dirty="0">
                <a:solidFill>
                  <a:srgbClr val="3333FF"/>
                </a:solidFill>
              </a:rPr>
              <a:t> (</a:t>
            </a:r>
            <a:r>
              <a:rPr lang="en-US" altLang="en-US" sz="4000" b="1" dirty="0" err="1">
                <a:solidFill>
                  <a:srgbClr val="3333FF"/>
                </a:solidFill>
              </a:rPr>
              <a:t>tiết</a:t>
            </a:r>
            <a:r>
              <a:rPr lang="en-US" altLang="en-US" sz="4000" b="1" dirty="0">
                <a:solidFill>
                  <a:srgbClr val="3333FF"/>
                </a:solidFill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578078" y="676317"/>
            <a:ext cx="8495072" cy="6978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E48BE-1656-4193-BEA6-31E9FD58B0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731042" y="3539331"/>
            <a:ext cx="2592029" cy="2043299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880421" y="883016"/>
            <a:ext cx="6032090" cy="2175484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82399" y="1278260"/>
            <a:ext cx="5159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tốt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</a:t>
            </a:r>
            <a:r>
              <a:rPr lang="en-US" sz="2800" b="1" dirty="0">
                <a:solidFill>
                  <a:srgbClr val="002060"/>
                </a:solidFill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</a:rPr>
              <a:t>phía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tìm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nhé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F667F9-49D4-A9AD-DF64-B47659653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280" y="2560046"/>
            <a:ext cx="3994748" cy="41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3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96111" l="10000" r="96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87"/>
          <a:stretch/>
        </p:blipFill>
        <p:spPr>
          <a:xfrm>
            <a:off x="3487119" y="3366038"/>
            <a:ext cx="3309622" cy="3491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978713" y="4339526"/>
            <a:ext cx="2723993" cy="214732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780696" y="711616"/>
            <a:ext cx="6032090" cy="1721867"/>
          </a:xfrm>
          <a:prstGeom prst="cloudCallout">
            <a:avLst>
              <a:gd name="adj1" fmla="val 24831"/>
              <a:gd name="adj2" fmla="val 1645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57617" y="1054411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ơi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thấy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ạ?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050184" y="1273023"/>
            <a:ext cx="6032090" cy="1721867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27105" y="1615818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577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691725" y="465174"/>
            <a:ext cx="11073988" cy="571865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1304279" y="549724"/>
            <a:ext cx="37018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Bài</a:t>
            </a:r>
            <a:r>
              <a:rPr lang="en-US" alt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 </a:t>
            </a:r>
            <a:r>
              <a:rPr lang="en-US" altLang="en-US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2:</a:t>
            </a:r>
            <a:endParaRPr lang="en-US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84249" y="1383076"/>
            <a:ext cx="725085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60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Hà xuất phát từ nhà lúc 6 giờ 48 phút</a:t>
            </a:r>
            <a:r>
              <a:rPr lang="en-US" altLang="en-US" sz="360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vi-VN" altLang="en-US" sz="360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để đi đến trường. Trên đường đi, Hà gặp Dũng trước cổng nhà của Dũng. Hai bạn cùng đi và đến trường lúc 7 giờ 15 phút. Thời gian đi từ nhà Hà đến nhà Dũng ít hơn thời gian đi từ nhà Dũng đến trường là 3 phút. Hỏi lúc Hà đến cổng nhà Dũng là mấy giờ? 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50E74-55CA-A35E-7D85-3C74FE250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594" y="2124347"/>
            <a:ext cx="2577144" cy="26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35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1F2DAA-1DE5-4D69-CEB7-B002F0431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9CFF5-AB62-1931-B766-8CD298858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E7FFFD89-A9F5-F90B-FB11-5678C36A9540}"/>
              </a:ext>
            </a:extLst>
          </p:cNvPr>
          <p:cNvSpPr/>
          <p:nvPr/>
        </p:nvSpPr>
        <p:spPr>
          <a:xfrm>
            <a:off x="691725" y="465174"/>
            <a:ext cx="11073988" cy="571865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" name="Image 267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F27A74-69B7-6ABC-0CD8-9C027A9270AA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4580" y="2295599"/>
            <a:ext cx="10508277" cy="146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1041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5B3AB8-D65C-F843-7D24-ED081A16F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8054A1-FDEB-F3DF-51FC-79A166267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C0CAC20B-310B-6FA2-3D83-1F0AD267B239}"/>
              </a:ext>
            </a:extLst>
          </p:cNvPr>
          <p:cNvSpPr/>
          <p:nvPr/>
        </p:nvSpPr>
        <p:spPr>
          <a:xfrm>
            <a:off x="691725" y="465174"/>
            <a:ext cx="11073988" cy="571865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5CA66F9-86EB-4A08-B249-F3B961CA6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093" y="674176"/>
            <a:ext cx="890381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 fontAlgn="base">
              <a:spcAft>
                <a:spcPct val="0"/>
              </a:spcAft>
            </a:pPr>
            <a:r>
              <a:rPr lang="vi-VN" altLang="en-US" sz="36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+ Bài toán hỏi gì? </a:t>
            </a:r>
            <a:endParaRPr lang="en-US" altLang="en-US" sz="3600" b="1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  <a:p>
            <a:pPr lvl="0" algn="just" fontAlgn="base">
              <a:spcAft>
                <a:spcPct val="0"/>
              </a:spcAft>
            </a:pP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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Thời điểm lúc Hà đến nhà Dũng.</a:t>
            </a:r>
          </a:p>
          <a:p>
            <a:pPr lvl="0" algn="just" fontAlgn="base">
              <a:spcAft>
                <a:spcPct val="0"/>
              </a:spcAft>
            </a:pPr>
            <a:r>
              <a:rPr lang="vi-VN" altLang="en-US" sz="36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+ Bài toán cho biết:</a:t>
            </a:r>
          </a:p>
          <a:p>
            <a:pPr lvl="0" algn="just" fontAlgn="base">
              <a:spcAft>
                <a:spcPct val="0"/>
              </a:spcAft>
            </a:pP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 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Thời điểm xuất phát từ  nhà Hà</a:t>
            </a: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là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6 giờ 48 phút</a:t>
            </a:r>
            <a:endParaRPr lang="en-US" altLang="en-US" sz="3600" b="1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  <a:p>
            <a:pPr lvl="0" algn="just" fontAlgn="base">
              <a:spcAft>
                <a:spcPct val="0"/>
              </a:spcAft>
            </a:pP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 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Thời điểm lúc đến trường</a:t>
            </a: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là 7 giờ 15 phút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  <a:p>
            <a:pPr lvl="0" algn="just" fontAlgn="base">
              <a:spcAft>
                <a:spcPct val="0"/>
              </a:spcAft>
            </a:pP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 </a:t>
            </a: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Khoảng thời gian từ nhà Hà đến nhà Dũng ít hơn từ nhà Dũng đến trường</a:t>
            </a:r>
            <a:r>
              <a:rPr lang="en-US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là 3 phút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  <a:p>
            <a:pPr lvl="0" algn="just" fontAlgn="base">
              <a:spcAft>
                <a:spcPct val="0"/>
              </a:spcAft>
            </a:pP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</a:t>
            </a:r>
            <a:r>
              <a:rPr lang="vi-VN" altLang="en-US" sz="36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Hiệu hai khoảng thời gian</a:t>
            </a:r>
            <a:r>
              <a:rPr lang="en-US" altLang="en-US" sz="36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: TỔNG</a:t>
            </a:r>
            <a:endParaRPr lang="vi-VN" altLang="en-US" sz="3600" b="1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90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06351-A487-AE40-6762-1185ECCFF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9550E-3CE5-E4F9-C37F-787F8B06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449B8E98-5CD2-B8FB-C82C-5CA6FB0C255B}"/>
              </a:ext>
            </a:extLst>
          </p:cNvPr>
          <p:cNvSpPr/>
          <p:nvPr/>
        </p:nvSpPr>
        <p:spPr>
          <a:xfrm>
            <a:off x="691725" y="465174"/>
            <a:ext cx="11073988" cy="571865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9DDB3F4-BECE-46B9-42A9-2980EE58D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941" y="980314"/>
            <a:ext cx="971270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+ Có thể tìm được sự liên quan nào nữa giữa hai khoảng thời gian này?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lvl="0" algn="just" fontAlgn="base">
              <a:spcAft>
                <a:spcPct val="0"/>
              </a:spcAft>
            </a:pPr>
            <a:r>
              <a:rPr lang="vi-VN" altLang="en-US" sz="32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 </a:t>
            </a:r>
            <a:r>
              <a:rPr lang="vi-VN" altLang="en-US" sz="32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Khoảng thời gian từ 6 giờ 48 phút đến 7 giờ 15 phút.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+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Tìm tổng này dựa vào đâu?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lvl="0" algn="just" fontAlgn="base">
              <a:spcAft>
                <a:spcPct val="0"/>
              </a:spcAft>
            </a:pPr>
            <a:r>
              <a:rPr lang="vi-VN" altLang="en-US" sz="32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 </a:t>
            </a:r>
            <a:r>
              <a:rPr lang="vi-VN" altLang="en-US" sz="32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Tổng – hiệu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+ Nhận dạng bài toán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lvl="0" algn="just" fontAlgn="base">
              <a:spcAft>
                <a:spcPct val="0"/>
              </a:spcAft>
            </a:pPr>
            <a:r>
              <a:rPr lang="vi-VN" altLang="en-US" sz="32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 </a:t>
            </a:r>
            <a:r>
              <a:rPr lang="en-US" altLang="en-US" sz="3200" b="1">
                <a:solidFill>
                  <a:srgbClr val="FF0000"/>
                </a:solidFill>
                <a:latin typeface="Calibri" panose="020F0502020204030204" pitchFamily="34" charset="0"/>
                <a:cs typeface="Arial"/>
                <a:sym typeface="Wingdings" panose="05000000000000000000" pitchFamily="2" charset="2"/>
              </a:rPr>
              <a:t> </a:t>
            </a:r>
            <a:r>
              <a:rPr lang="vi-VN" altLang="en-US" sz="3200" b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Số lớn, số bé.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+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Xác định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-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Chỉ cần tìm một trong hai số. Ví dụ: Số bé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: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Tìm thời điểm lúc Hà đến nhà Dũng</a:t>
            </a:r>
          </a:p>
        </p:txBody>
      </p:sp>
    </p:spTree>
    <p:extLst>
      <p:ext uri="{BB962C8B-B14F-4D97-AF65-F5344CB8AC3E}">
        <p14:creationId xmlns:p14="http://schemas.microsoft.com/office/powerpoint/2010/main" val="724543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A6C4C3-6609-4AFD-C981-292C239B2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A1C2F-19B8-A525-01DD-D93D34FE5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67455F78-FFD1-D8E7-8B22-6938C7A7BE0B}"/>
              </a:ext>
            </a:extLst>
          </p:cNvPr>
          <p:cNvSpPr/>
          <p:nvPr/>
        </p:nvSpPr>
        <p:spPr>
          <a:xfrm>
            <a:off x="691725" y="465174"/>
            <a:ext cx="11073988" cy="571865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97335FD-1BEC-7953-3506-CF196C6E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664" y="874806"/>
            <a:ext cx="971270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vi-VN" altLang="en-US" sz="36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Bài giải</a:t>
            </a:r>
          </a:p>
          <a:p>
            <a:pPr lvl="0" algn="ctr" fontAlgn="base">
              <a:spcAft>
                <a:spcPct val="0"/>
              </a:spcAft>
            </a:pPr>
            <a:r>
              <a:rPr lang="vi-VN" altLang="en-US" sz="3600" b="1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Thời gian Hà và Dũng đi đến trường là:</a:t>
            </a:r>
          </a:p>
          <a:p>
            <a:pPr lvl="0" algn="ctr" fontAlgn="base">
              <a:spcAft>
                <a:spcPct val="0"/>
              </a:spcAft>
            </a:pPr>
            <a:r>
              <a:rPr lang="vi-VN" altLang="en-US" sz="3600" b="1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7 giờ 15 phút - 6 giờ 48 phút = 27 (phút)</a:t>
            </a:r>
          </a:p>
          <a:p>
            <a:pPr lvl="0" algn="ctr" fontAlgn="base">
              <a:spcAft>
                <a:spcPct val="0"/>
              </a:spcAft>
            </a:pPr>
            <a:r>
              <a:rPr lang="vi-VN" altLang="en-US" sz="3600" b="1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Thời gian đi từ nhà Hà đến nhà Dũng là:</a:t>
            </a:r>
          </a:p>
          <a:p>
            <a:pPr lvl="0" algn="ctr" fontAlgn="base">
              <a:spcAft>
                <a:spcPct val="0"/>
              </a:spcAft>
            </a:pPr>
            <a:r>
              <a:rPr lang="vi-VN" altLang="en-US" sz="3600" b="1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(27 – 3) : 2 = 12 (phút)</a:t>
            </a:r>
          </a:p>
          <a:p>
            <a:pPr lvl="0" algn="ctr" fontAlgn="base">
              <a:spcAft>
                <a:spcPct val="0"/>
              </a:spcAft>
            </a:pPr>
            <a:r>
              <a:rPr lang="vi-VN" altLang="en-US" sz="3600" b="1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Hà đến cổng nhà Dũng lúc:</a:t>
            </a:r>
          </a:p>
          <a:p>
            <a:pPr lvl="0" algn="ctr" fontAlgn="base">
              <a:spcAft>
                <a:spcPct val="0"/>
              </a:spcAft>
            </a:pPr>
            <a:r>
              <a:rPr lang="vi-VN" altLang="en-US" sz="3600" b="1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6 giờ 48 phút + 12 phút = 6 giờ 60 phút = 7 giờ</a:t>
            </a:r>
          </a:p>
          <a:p>
            <a:pPr lvl="0" algn="ctr" fontAlgn="base">
              <a:spcAft>
                <a:spcPct val="0"/>
              </a:spcAft>
            </a:pPr>
            <a:r>
              <a:rPr lang="en-US" altLang="en-US" sz="3600" b="1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			</a:t>
            </a:r>
            <a:r>
              <a:rPr lang="vi-VN" altLang="en-US" sz="3600" b="1">
                <a:solidFill>
                  <a:srgbClr val="0070C0"/>
                </a:solidFill>
                <a:latin typeface="Calibri" panose="020F0502020204030204" pitchFamily="34" charset="0"/>
                <a:cs typeface="Arial"/>
              </a:rPr>
              <a:t>Đáp số: 7 giờ</a:t>
            </a:r>
          </a:p>
        </p:txBody>
      </p:sp>
    </p:spTree>
    <p:extLst>
      <p:ext uri="{BB962C8B-B14F-4D97-AF65-F5344CB8AC3E}">
        <p14:creationId xmlns:p14="http://schemas.microsoft.com/office/powerpoint/2010/main" val="3872548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96111" l="10000" r="96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87"/>
          <a:stretch/>
        </p:blipFill>
        <p:spPr>
          <a:xfrm>
            <a:off x="3471620" y="3366038"/>
            <a:ext cx="3309622" cy="3491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978713" y="4339526"/>
            <a:ext cx="2723993" cy="214732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050183" y="1177871"/>
            <a:ext cx="6070209" cy="2188167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42603" y="1794900"/>
            <a:ext cx="5577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</a:rPr>
              <a:t>làm rất tốt. Hãy bay về phía nhà bác Cú Mèo để tìm mẹ.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75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22" l="0" r="4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624"/>
          <a:stretch/>
        </p:blipFill>
        <p:spPr>
          <a:xfrm>
            <a:off x="480447" y="169391"/>
            <a:ext cx="4169045" cy="528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57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28"/>
          <a:stretch/>
        </p:blipFill>
        <p:spPr>
          <a:xfrm>
            <a:off x="1759057" y="1766807"/>
            <a:ext cx="2123779" cy="2307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895261" y="2949401"/>
            <a:ext cx="2853940" cy="224976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882836" y="107056"/>
            <a:ext cx="6070209" cy="2188167"/>
          </a:xfrm>
          <a:prstGeom prst="cloudCallout">
            <a:avLst>
              <a:gd name="adj1" fmla="val 26319"/>
              <a:gd name="adj2" fmla="val 76163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27912" y="576465"/>
            <a:ext cx="5577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Bác Cú Mèo ơi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  <a:p>
            <a:r>
              <a:rPr lang="vi-VN" sz="2800" b="1" dirty="0">
                <a:solidFill>
                  <a:srgbClr val="002060"/>
                </a:solidFill>
              </a:rPr>
              <a:t>Bác hãy chỉ cho con biết, mẹ con đang ở đâu với ạ.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702394" y="387109"/>
            <a:ext cx="6032090" cy="1638505"/>
          </a:xfrm>
          <a:prstGeom prst="cloudCallout">
            <a:avLst>
              <a:gd name="adj1" fmla="val -41114"/>
              <a:gd name="adj2" fmla="val 513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03299" y="745402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Nếu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này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sẽ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nói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vi-VN" sz="2800" b="1" dirty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05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D7FAE-1376-DC26-5486-6D47E6457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2CB2E-2971-C2E0-E85C-6BFE0148D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C55647A2-7360-F422-BB44-67C6C0E22337}"/>
              </a:ext>
            </a:extLst>
          </p:cNvPr>
          <p:cNvSpPr/>
          <p:nvPr/>
        </p:nvSpPr>
        <p:spPr>
          <a:xfrm>
            <a:off x="246185" y="-545123"/>
            <a:ext cx="11728938" cy="807944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EF72A31-F293-96BD-975D-22AA17E2B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647" y="211015"/>
            <a:ext cx="97127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Bài 3: </a:t>
            </a:r>
            <a:r>
              <a:rPr lang="vi-VN" altLang="en-US" sz="28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Biểu đồ dưới đây cho biết tỉ số phần trăm thời gian dành cho các</a:t>
            </a: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vi-VN" altLang="en-US" sz="28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chương trình trong một giờ của một đài truyền hình.  </a:t>
            </a:r>
            <a:endParaRPr kumimoji="0" lang="vi-VN" alt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531ED-8485-35A3-44CE-0CA99E23D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76" y="1165121"/>
            <a:ext cx="7893969" cy="55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8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0000044" y="4075211"/>
            <a:ext cx="273050" cy="292100"/>
          </a:xfrm>
          <a:prstGeom prst="rect">
            <a:avLst/>
          </a:prstGeom>
        </p:spPr>
      </p:pic>
      <p:pic>
        <p:nvPicPr>
          <p:cNvPr id="6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7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8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4514262" y="4272308"/>
            <a:ext cx="273050" cy="292100"/>
          </a:xfrm>
          <a:prstGeom prst="rect">
            <a:avLst/>
          </a:prstGeom>
        </p:spPr>
      </p:pic>
      <p:pic>
        <p:nvPicPr>
          <p:cNvPr id="9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530583" y="3327611"/>
            <a:ext cx="647832" cy="69303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7864"/>
            <a:ext cx="6084464" cy="178270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/>
          <a:stretch/>
        </p:blipFill>
        <p:spPr>
          <a:xfrm>
            <a:off x="4149969" y="5075296"/>
            <a:ext cx="5189143" cy="17827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1342" y="1031762"/>
            <a:ext cx="4500562" cy="4328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3959" y="1185300"/>
            <a:ext cx="3552684" cy="31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13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684C3C-399D-615B-900B-B27601229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2F09F-6DA7-9930-9CD2-AD64571B56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33D2F3B0-EE82-6F9A-15AC-BC4A6FD24732}"/>
              </a:ext>
            </a:extLst>
          </p:cNvPr>
          <p:cNvSpPr/>
          <p:nvPr/>
        </p:nvSpPr>
        <p:spPr>
          <a:xfrm>
            <a:off x="246185" y="-545123"/>
            <a:ext cx="11728938" cy="807944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FF040-2B1D-4FCB-BA85-542B57C42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6" t="14173" r="15033" b="58734"/>
          <a:stretch/>
        </p:blipFill>
        <p:spPr>
          <a:xfrm>
            <a:off x="8921405" y="1857702"/>
            <a:ext cx="2643554" cy="1808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278B5-F868-8546-979B-E46396DA46D0}"/>
              </a:ext>
            </a:extLst>
          </p:cNvPr>
          <p:cNvSpPr txBox="1"/>
          <p:nvPr/>
        </p:nvSpPr>
        <p:spPr>
          <a:xfrm>
            <a:off x="742998" y="927918"/>
            <a:ext cx="57336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 giờ = 60 phút</a:t>
            </a:r>
          </a:p>
          <a:p>
            <a:r>
              <a:rPr lang="en-US" sz="2800"/>
              <a:t>9,5% của 60 phút</a:t>
            </a:r>
          </a:p>
          <a:p>
            <a:r>
              <a:rPr lang="en-US" sz="2800">
                <a:sym typeface="Wingdings" panose="05000000000000000000" pitchFamily="2" charset="2"/>
              </a:rPr>
              <a:t></a:t>
            </a:r>
            <a:r>
              <a:rPr lang="en-US" sz="2800"/>
              <a:t> 60 : 100 </a:t>
            </a:r>
            <a:r>
              <a:rPr lang="en-US" sz="2800">
                <a:sym typeface="Wingdings" panose="05000000000000000000" pitchFamily="2" charset="2"/>
              </a:rPr>
              <a:t>x </a:t>
            </a:r>
            <a:r>
              <a:rPr lang="en-US" sz="2800"/>
              <a:t>9,5 = 5,7 (phút)</a:t>
            </a:r>
          </a:p>
          <a:p>
            <a:r>
              <a:rPr lang="en-US" sz="2800">
                <a:sym typeface="Wingdings" panose="05000000000000000000" pitchFamily="2" charset="2"/>
              </a:rPr>
              <a:t></a:t>
            </a:r>
            <a:r>
              <a:rPr lang="en-US" sz="2800"/>
              <a:t> 5 phút 0,7 phút;</a:t>
            </a:r>
          </a:p>
          <a:p>
            <a:r>
              <a:rPr lang="en-US" sz="2800"/>
              <a:t>0,7 phút = 0,7 </a:t>
            </a:r>
            <a:r>
              <a:rPr lang="en-US" sz="2800">
                <a:sym typeface="Wingdings" panose="05000000000000000000" pitchFamily="2" charset="2"/>
              </a:rPr>
              <a:t>x</a:t>
            </a:r>
            <a:r>
              <a:rPr lang="en-US" sz="2800"/>
              <a:t> 60 (giây) = 42 giây</a:t>
            </a:r>
          </a:p>
          <a:p>
            <a:r>
              <a:rPr lang="en-US" sz="2800">
                <a:sym typeface="Wingdings" panose="05000000000000000000" pitchFamily="2" charset="2"/>
              </a:rPr>
              <a:t></a:t>
            </a:r>
            <a:r>
              <a:rPr lang="en-US" sz="2800"/>
              <a:t> 5 phút 42 giây</a:t>
            </a:r>
          </a:p>
          <a:p>
            <a:endParaRPr lang="en-US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CE4C4-722C-0999-BFC9-B84B960E3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7" t="65152" r="-1277"/>
          <a:stretch/>
        </p:blipFill>
        <p:spPr>
          <a:xfrm>
            <a:off x="935031" y="4036461"/>
            <a:ext cx="9844338" cy="232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766DF5-7FC7-341C-684B-719CCEF2B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62" r="54406" b="44782"/>
          <a:stretch/>
        </p:blipFill>
        <p:spPr>
          <a:xfrm>
            <a:off x="4576655" y="1037492"/>
            <a:ext cx="4344750" cy="3287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EC8846-E7E1-FC40-8E48-2459F3956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-7348" r="10621" b="94125"/>
          <a:stretch/>
        </p:blipFill>
        <p:spPr>
          <a:xfrm>
            <a:off x="3411415" y="-18943"/>
            <a:ext cx="7936893" cy="882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07948D-DAC2-B706-F5C4-796271614247}"/>
              </a:ext>
            </a:extLst>
          </p:cNvPr>
          <p:cNvSpPr txBox="1"/>
          <p:nvPr/>
        </p:nvSpPr>
        <p:spPr>
          <a:xfrm>
            <a:off x="3424167" y="5509502"/>
            <a:ext cx="23049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5 phút 42 giây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95A53D-619A-8959-FD6B-225F55FC4240}"/>
              </a:ext>
            </a:extLst>
          </p:cNvPr>
          <p:cNvSpPr txBox="1"/>
          <p:nvPr/>
        </p:nvSpPr>
        <p:spPr>
          <a:xfrm>
            <a:off x="742998" y="973263"/>
            <a:ext cx="57336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 giờ = 60 phút</a:t>
            </a:r>
          </a:p>
          <a:p>
            <a:r>
              <a:rPr lang="en-US" sz="2800"/>
              <a:t>83% của 60 phút</a:t>
            </a:r>
          </a:p>
          <a:p>
            <a:r>
              <a:rPr lang="en-US" sz="2800">
                <a:sym typeface="Wingdings" panose="05000000000000000000" pitchFamily="2" charset="2"/>
              </a:rPr>
              <a:t></a:t>
            </a:r>
            <a:r>
              <a:rPr lang="en-US" sz="2800"/>
              <a:t> 60 : 100 </a:t>
            </a:r>
            <a:r>
              <a:rPr lang="en-US" sz="2800">
                <a:sym typeface="Wingdings" panose="05000000000000000000" pitchFamily="2" charset="2"/>
              </a:rPr>
              <a:t>x </a:t>
            </a:r>
            <a:r>
              <a:rPr lang="en-US" sz="2800"/>
              <a:t>83 = 49,8 (phút)</a:t>
            </a:r>
          </a:p>
          <a:p>
            <a:r>
              <a:rPr lang="en-US" sz="2800">
                <a:sym typeface="Wingdings" panose="05000000000000000000" pitchFamily="2" charset="2"/>
              </a:rPr>
              <a:t></a:t>
            </a:r>
            <a:r>
              <a:rPr lang="en-US" sz="2800"/>
              <a:t> 49 phút 0,8 phút;</a:t>
            </a:r>
          </a:p>
          <a:p>
            <a:r>
              <a:rPr lang="en-US" sz="2800"/>
              <a:t>0,8 phút = 0,8 </a:t>
            </a:r>
            <a:r>
              <a:rPr lang="en-US" sz="2800">
                <a:sym typeface="Wingdings" panose="05000000000000000000" pitchFamily="2" charset="2"/>
              </a:rPr>
              <a:t>x</a:t>
            </a:r>
            <a:r>
              <a:rPr lang="en-US" sz="2800"/>
              <a:t> 60 (giây) = 48 giây</a:t>
            </a:r>
          </a:p>
          <a:p>
            <a:r>
              <a:rPr lang="en-US" sz="2800">
                <a:sym typeface="Wingdings" panose="05000000000000000000" pitchFamily="2" charset="2"/>
              </a:rPr>
              <a:t></a:t>
            </a:r>
            <a:r>
              <a:rPr lang="en-US" sz="2800"/>
              <a:t> 49 phút 48 giây</a:t>
            </a:r>
          </a:p>
          <a:p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5AEC9-1DD0-D940-706B-74C3147A448E}"/>
              </a:ext>
            </a:extLst>
          </p:cNvPr>
          <p:cNvSpPr txBox="1"/>
          <p:nvPr/>
        </p:nvSpPr>
        <p:spPr>
          <a:xfrm>
            <a:off x="5729143" y="5509502"/>
            <a:ext cx="2567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49 phút 48 giây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7CAA6-3FB4-8D85-4F8E-595EF15B7DED}"/>
              </a:ext>
            </a:extLst>
          </p:cNvPr>
          <p:cNvSpPr txBox="1"/>
          <p:nvPr/>
        </p:nvSpPr>
        <p:spPr>
          <a:xfrm>
            <a:off x="742997" y="909034"/>
            <a:ext cx="57336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 giờ = 60 phút</a:t>
            </a:r>
          </a:p>
          <a:p>
            <a:r>
              <a:rPr lang="en-US" sz="2800"/>
              <a:t>7,5% của 60 phút</a:t>
            </a:r>
          </a:p>
          <a:p>
            <a:r>
              <a:rPr lang="en-US" sz="2800">
                <a:sym typeface="Wingdings" panose="05000000000000000000" pitchFamily="2" charset="2"/>
              </a:rPr>
              <a:t></a:t>
            </a:r>
            <a:r>
              <a:rPr lang="en-US" sz="2800"/>
              <a:t> 60 : 100 </a:t>
            </a:r>
            <a:r>
              <a:rPr lang="en-US" sz="2800">
                <a:sym typeface="Wingdings" panose="05000000000000000000" pitchFamily="2" charset="2"/>
              </a:rPr>
              <a:t>x </a:t>
            </a:r>
            <a:r>
              <a:rPr lang="en-US" sz="2800"/>
              <a:t>7,5 = 4,5(phút)</a:t>
            </a:r>
          </a:p>
          <a:p>
            <a:r>
              <a:rPr lang="en-US" sz="2800">
                <a:sym typeface="Wingdings" panose="05000000000000000000" pitchFamily="2" charset="2"/>
              </a:rPr>
              <a:t></a:t>
            </a:r>
            <a:r>
              <a:rPr lang="en-US" sz="2800"/>
              <a:t> 4 phút 0,5 phút;</a:t>
            </a:r>
          </a:p>
          <a:p>
            <a:r>
              <a:rPr lang="en-US" sz="2800"/>
              <a:t>0,5 phút = 0,5 </a:t>
            </a:r>
            <a:r>
              <a:rPr lang="en-US" sz="2800">
                <a:sym typeface="Wingdings" panose="05000000000000000000" pitchFamily="2" charset="2"/>
              </a:rPr>
              <a:t>x</a:t>
            </a:r>
            <a:r>
              <a:rPr lang="en-US" sz="2800"/>
              <a:t> 60 (giây) = 30 giây</a:t>
            </a:r>
          </a:p>
          <a:p>
            <a:r>
              <a:rPr lang="en-US" sz="2800">
                <a:sym typeface="Wingdings" panose="05000000000000000000" pitchFamily="2" charset="2"/>
              </a:rPr>
              <a:t></a:t>
            </a:r>
            <a:r>
              <a:rPr lang="en-US" sz="2800"/>
              <a:t> 4 phút 30 giây</a:t>
            </a:r>
          </a:p>
          <a:p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B14120-7AA3-0C44-D786-1051BC11E257}"/>
              </a:ext>
            </a:extLst>
          </p:cNvPr>
          <p:cNvSpPr txBox="1"/>
          <p:nvPr/>
        </p:nvSpPr>
        <p:spPr>
          <a:xfrm>
            <a:off x="8277336" y="5509502"/>
            <a:ext cx="23049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4 phút 30 giây</a:t>
            </a:r>
          </a:p>
        </p:txBody>
      </p:sp>
    </p:spTree>
    <p:extLst>
      <p:ext uri="{BB962C8B-B14F-4D97-AF65-F5344CB8AC3E}">
        <p14:creationId xmlns:p14="http://schemas.microsoft.com/office/powerpoint/2010/main" val="4080000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10" grpId="0" animBg="1"/>
      <p:bldP spid="11" grpId="0" build="allAtOnce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314"/>
            <a:ext cx="12192000" cy="6854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895261" y="2949401"/>
            <a:ext cx="2853940" cy="224976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619067" y="-71836"/>
            <a:ext cx="6070209" cy="2119950"/>
          </a:xfrm>
          <a:prstGeom prst="cloudCallout">
            <a:avLst>
              <a:gd name="adj1" fmla="val -59204"/>
              <a:gd name="adj2" fmla="val 3504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27912" y="576465"/>
            <a:ext cx="5577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Cháu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giỏi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err="1">
                <a:solidFill>
                  <a:srgbClr val="002060"/>
                </a:solidFill>
              </a:rPr>
              <a:t>phía</a:t>
            </a:r>
            <a:r>
              <a:rPr lang="en-US" sz="2800" b="1">
                <a:solidFill>
                  <a:srgbClr val="002060"/>
                </a:solidFill>
              </a:rPr>
              <a:t> trước cháu sẽ tìm được mẹ </a:t>
            </a:r>
            <a:r>
              <a:rPr lang="en-US" sz="2800" b="1" dirty="0" err="1">
                <a:solidFill>
                  <a:srgbClr val="002060"/>
                </a:solidFill>
              </a:rPr>
              <a:t>nhé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3907438" y="489811"/>
            <a:ext cx="5781838" cy="1438900"/>
          </a:xfrm>
          <a:prstGeom prst="cloudCallout">
            <a:avLst>
              <a:gd name="adj1" fmla="val 25145"/>
              <a:gd name="adj2" fmla="val 10620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37971" y="1080378"/>
            <a:ext cx="355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bác</a:t>
            </a:r>
            <a:r>
              <a:rPr lang="en-US" sz="2800" b="1" dirty="0">
                <a:solidFill>
                  <a:srgbClr val="002060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2564104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FFCC1-8FFF-4861-8874-6E7385391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4327"/>
          <a:stretch/>
        </p:blipFill>
        <p:spPr>
          <a:xfrm flipH="1">
            <a:off x="470179" y="2727037"/>
            <a:ext cx="5134208" cy="41501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66940" y="446623"/>
            <a:ext cx="1088664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Plain">
              <a:avLst/>
            </a:prstTxWarp>
          </a:bodyPr>
          <a:lstStyle/>
          <a:p>
            <a:pPr algn="ctr">
              <a:defRPr/>
            </a:pPr>
            <a:r>
              <a:rPr lang="en-US" sz="8800" b="1" kern="0" spc="50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88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kern="0" spc="50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88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</a:p>
          <a:p>
            <a:pPr algn="ctr">
              <a:defRPr/>
            </a:pPr>
            <a:r>
              <a:rPr lang="en-US" sz="88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kern="0" spc="50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88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kern="0" spc="50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88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kern="0" spc="50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88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5252B6-5F37-43DD-8FE3-BFC794C6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425540" y="2290077"/>
            <a:ext cx="2604228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1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8868" cy="6766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90" y="663053"/>
            <a:ext cx="4500562" cy="4395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437" y="663053"/>
            <a:ext cx="3484668" cy="3679497"/>
          </a:xfrm>
          <a:prstGeom prst="rect">
            <a:avLst/>
          </a:prstGeom>
        </p:spPr>
      </p:pic>
      <p:sp>
        <p:nvSpPr>
          <p:cNvPr id="9" name="Snip Diagonal Corner Rectangle 8"/>
          <p:cNvSpPr/>
          <p:nvPr/>
        </p:nvSpPr>
        <p:spPr>
          <a:xfrm>
            <a:off x="6123598" y="2687657"/>
            <a:ext cx="5415872" cy="2757406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68533" y="3159256"/>
            <a:ext cx="5270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36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nhà làm bài tập. </a:t>
            </a:r>
          </a:p>
          <a:p>
            <a:pPr marL="285750" indent="-285750">
              <a:buFontTx/>
              <a:buChar char="-"/>
            </a:pPr>
            <a:r>
              <a:rPr lang="pt-BR" sz="36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bài tiếp </a:t>
            </a:r>
            <a:r>
              <a:rPr lang="pt-BR" sz="3600" b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 “Bài 82”.</a:t>
            </a:r>
            <a:endParaRPr lang="en-US" sz="36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41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6"/>
          <p:cNvSpPr/>
          <p:nvPr/>
        </p:nvSpPr>
        <p:spPr>
          <a:xfrm>
            <a:off x="1828289" y="845347"/>
            <a:ext cx="8927759" cy="4242843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217741" y="3636323"/>
            <a:ext cx="3695337" cy="3001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339" y="1206197"/>
            <a:ext cx="99251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56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64405" y="670462"/>
            <a:ext cx="8474300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9" y="3224958"/>
            <a:ext cx="4367005" cy="142243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63109" y="799977"/>
            <a:ext cx="727559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vi-VN" sz="4400" b="1" ker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16 phút 15 giây : 5 = ?</a:t>
            </a:r>
            <a:endParaRPr lang="en-US" sz="4400" b="1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23" y="3224958"/>
            <a:ext cx="4670462" cy="14224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48758" y="3047953"/>
            <a:ext cx="936475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4703" y="3077737"/>
            <a:ext cx="93968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6477" y="3511621"/>
            <a:ext cx="3648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3 phút </a:t>
            </a:r>
            <a:r>
              <a:rPr lang="en-US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</a:t>
            </a:r>
            <a:r>
              <a:rPr lang="vi-VN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5 giây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66570" y="4769361"/>
            <a:ext cx="4318663" cy="1581097"/>
            <a:chOff x="935980" y="4939878"/>
            <a:chExt cx="3384258" cy="1581097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51888" y="4939878"/>
              <a:ext cx="7667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25958" y="5377851"/>
              <a:ext cx="29979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</a:t>
              </a:r>
              <a:r>
                <a:rPr kumimoji="0" lang="vi-VN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phút 15 giây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70810" y="3494113"/>
            <a:ext cx="2424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3 phút 15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94703" y="4939456"/>
            <a:ext cx="4571992" cy="1422439"/>
            <a:chOff x="7595378" y="5098536"/>
            <a:chExt cx="3384258" cy="1422439"/>
          </a:xfrm>
        </p:grpSpPr>
        <p:pic>
          <p:nvPicPr>
            <p:cNvPr id="20" name="Picture 19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384258" cy="142243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285281" y="5355377"/>
              <a:ext cx="26712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3 phút 15 giây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863568" y="4769361"/>
            <a:ext cx="974947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D</a:t>
            </a:r>
          </a:p>
        </p:txBody>
      </p: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7642" y="4318419"/>
            <a:ext cx="609600" cy="609600"/>
          </a:xfrm>
          <a:prstGeom prst="rect">
            <a:avLst/>
          </a:prstGeom>
        </p:spPr>
      </p:pic>
      <p:pic>
        <p:nvPicPr>
          <p:cNvPr id="26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91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12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8" grpId="0"/>
      <p:bldP spid="18" grpId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983346" y="670462"/>
            <a:ext cx="8049296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60" y="3290637"/>
            <a:ext cx="4451412" cy="1327886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548722" y="723548"/>
            <a:ext cx="534227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vi-VN" sz="4400" b="1" ker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giờ 36 phút : 3 = ?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39" y="3224958"/>
            <a:ext cx="4720519" cy="14224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79348" y="3098946"/>
            <a:ext cx="936475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6148" y="3054863"/>
            <a:ext cx="93968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4363" y="3510277"/>
            <a:ext cx="3387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 giờ 1</a:t>
            </a:r>
            <a:r>
              <a:rPr lang="en-US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0</a:t>
            </a:r>
            <a:r>
              <a:rPr lang="vi-VN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32012" y="4797864"/>
            <a:ext cx="4395027" cy="1569660"/>
            <a:chOff x="1001350" y="4956944"/>
            <a:chExt cx="3403863" cy="1569660"/>
          </a:xfrm>
        </p:grpSpPr>
        <p:pic>
          <p:nvPicPr>
            <p:cNvPr id="19" name="Picture 1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50" y="5098536"/>
              <a:ext cx="3384258" cy="142243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638414" y="4956944"/>
              <a:ext cx="7667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79181" y="5357053"/>
              <a:ext cx="27066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 giờ 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</a:t>
              </a:r>
              <a:r>
                <a:rPr kumimoji="0" lang="vi-VN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430002" y="3551456"/>
            <a:ext cx="33265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 giờ 12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521329" y="4939456"/>
            <a:ext cx="4720522" cy="1422439"/>
            <a:chOff x="7595378" y="5098536"/>
            <a:chExt cx="3384258" cy="142243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384258" cy="142243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246828" y="5378042"/>
              <a:ext cx="26542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</a:t>
              </a:r>
              <a:r>
                <a:rPr lang="vi-VN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giờ 12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28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46148" y="4818852"/>
            <a:ext cx="974947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82328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/>
      <p:bldP spid="13" grpId="1"/>
      <p:bldP spid="16" grpId="0"/>
      <p:bldP spid="17" grpId="0"/>
      <p:bldP spid="17" grpId="1"/>
      <p:bldP spid="24" grpId="0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6"/>
          <p:cNvSpPr/>
          <p:nvPr/>
        </p:nvSpPr>
        <p:spPr>
          <a:xfrm>
            <a:off x="1828289" y="845347"/>
            <a:ext cx="8927759" cy="4242843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2020675" y="2395039"/>
            <a:ext cx="85429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6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SỐ ĐO THỜI GIAN</a:t>
            </a:r>
            <a:endParaRPr kumimoji="0" lang="en-US" sz="66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1554" y="1326697"/>
            <a:ext cx="242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ronism" pitchFamily="2" charset="0"/>
                <a:ea typeface="+mn-ea"/>
                <a:cs typeface="+mn-cs"/>
              </a:rPr>
              <a:t>Toán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ronism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217741" y="3636323"/>
            <a:ext cx="3695337" cy="30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1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65CBF7-46C8-4DFD-9409-CE17567CA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1" r="61975"/>
          <a:stretch/>
        </p:blipFill>
        <p:spPr>
          <a:xfrm flipH="1">
            <a:off x="6970142" y="2988123"/>
            <a:ext cx="4625303" cy="30923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24005" y="471059"/>
            <a:ext cx="6675285" cy="2517064"/>
          </a:xfrm>
          <a:prstGeom prst="cloudCallout">
            <a:avLst>
              <a:gd name="adj1" fmla="val 63091"/>
              <a:gd name="adj2" fmla="val 6495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1025" y="944761"/>
            <a:ext cx="5494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ơi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,…</a:t>
            </a: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Huhu!HuHu!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Các bạn nhỏ ơi.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Các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thấy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mình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đâu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Các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hãy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giúp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mình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tìm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nhé</a:t>
            </a:r>
            <a:r>
              <a:rPr lang="en-US" sz="2400" b="1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39277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578078" y="676317"/>
            <a:ext cx="8495072" cy="6978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E48BE-1656-4193-BEA6-31E9FD58B0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731042" y="3539331"/>
            <a:ext cx="2592029" cy="204329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569674" y="549185"/>
            <a:ext cx="6032090" cy="1721867"/>
          </a:xfrm>
          <a:prstGeom prst="cloudCallout">
            <a:avLst>
              <a:gd name="adj1" fmla="val 46927"/>
              <a:gd name="adj2" fmla="val 1159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18678" y="839891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err="1">
                <a:solidFill>
                  <a:srgbClr val="002060"/>
                </a:solidFill>
              </a:rPr>
              <a:t>anh</a:t>
            </a:r>
            <a:r>
              <a:rPr lang="en-US" sz="2800" b="1">
                <a:solidFill>
                  <a:srgbClr val="002060"/>
                </a:solidFill>
              </a:rPr>
              <a:t> Ong </a:t>
            </a:r>
            <a:r>
              <a:rPr lang="en-US" sz="2800" b="1" dirty="0">
                <a:solidFill>
                  <a:srgbClr val="002060"/>
                </a:solidFill>
              </a:rPr>
              <a:t>ạ!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thấy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ạ?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1484322" y="1180975"/>
            <a:ext cx="6032090" cy="1721867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7342" y="1679427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này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BEEF41-D75D-9938-0E0E-7CADDD12E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280" y="2560046"/>
            <a:ext cx="3994748" cy="41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32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459250" y="403181"/>
            <a:ext cx="11073988" cy="581507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33947" y="1504108"/>
            <a:ext cx="596177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vi-VN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Thời gian bay của một con ong</a:t>
            </a:r>
            <a:r>
              <a:rPr lang="en-US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vi-VN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cả đi và về từ tổ đến cánh đồng hoa là</a:t>
            </a:r>
            <a:r>
              <a:rPr lang="en-US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vi-VN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17 phút 12 giây. Hỏi trung bình con ong</a:t>
            </a:r>
            <a:r>
              <a:rPr lang="en-US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vi-VN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đó bay từ tổ đến cánh đồng hoa hết</a:t>
            </a:r>
            <a:r>
              <a:rPr lang="en-US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vi-VN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bao nhiêu thời gian?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1294440" y="796222"/>
            <a:ext cx="37018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Bài</a:t>
            </a:r>
            <a:r>
              <a:rPr lang="en-US" alt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 </a:t>
            </a:r>
            <a:r>
              <a:rPr lang="en-US" altLang="en-US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1:</a:t>
            </a:r>
            <a:endParaRPr lang="en-US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CC1A5-7308-5A68-56E6-DC0C950FA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72" y="2186816"/>
            <a:ext cx="3695011" cy="224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28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7F098A-4466-3FDF-CB95-DC7299DE3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2">
            <a:extLst>
              <a:ext uri="{FF2B5EF4-FFF2-40B4-BE49-F238E27FC236}">
                <a16:creationId xmlns:a16="http://schemas.microsoft.com/office/drawing/2014/main" id="{BEECFFB6-D707-33F6-AC72-A6018042DE99}"/>
              </a:ext>
            </a:extLst>
          </p:cNvPr>
          <p:cNvSpPr/>
          <p:nvPr/>
        </p:nvSpPr>
        <p:spPr>
          <a:xfrm>
            <a:off x="459250" y="403181"/>
            <a:ext cx="11073988" cy="581507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A5FCED3-77B2-7DE9-01C9-6B49BD4A5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946" y="1504108"/>
            <a:ext cx="894754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Bài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giải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baseline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T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rung bình con ong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đó bay từ tổ đến cánh đồng hoa hết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số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thời gian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là:</a:t>
            </a:r>
          </a:p>
          <a:p>
            <a:pPr lvl="0" algn="ctr" fontAlgn="base">
              <a:spcAft>
                <a:spcPct val="0"/>
              </a:spcAft>
            </a:pPr>
            <a:r>
              <a:rPr lang="en-US" altLang="en-US" sz="4000" b="1">
                <a:solidFill>
                  <a:srgbClr val="0070C0"/>
                </a:solidFill>
                <a:latin typeface="Calibri" panose="020F0502020204030204" pitchFamily="34" charset="0"/>
                <a:cs typeface="Arial"/>
              </a:rPr>
              <a:t>17 phút 12 giây : 2 = 8 phút 36 giây </a:t>
            </a:r>
          </a:p>
          <a:p>
            <a:pPr lvl="0" algn="ctr" fontAlgn="base">
              <a:spcAft>
                <a:spcPct val="0"/>
              </a:spcAft>
            </a:pPr>
            <a:r>
              <a:rPr lang="en-US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		Đáp số: 8 phút 36 giây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sp>
        <p:nvSpPr>
          <p:cNvPr id="9" name="Text Box 45">
            <a:extLst>
              <a:ext uri="{FF2B5EF4-FFF2-40B4-BE49-F238E27FC236}">
                <a16:creationId xmlns:a16="http://schemas.microsoft.com/office/drawing/2014/main" id="{9CD26384-4D19-D80F-18F1-4DDFF327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440" y="796222"/>
            <a:ext cx="37018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Bài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  <a:r>
              <a:rPr kumimoji="0" lang="en-US" altLang="en-US" sz="4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1: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308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908</TotalTime>
  <Words>866</Words>
  <Application>Microsoft Office PowerPoint</Application>
  <PresentationFormat>Widescreen</PresentationFormat>
  <Paragraphs>99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Akronism</vt:lpstr>
      <vt:lpstr>Arial</vt:lpstr>
      <vt:lpstr>Calibri</vt:lpstr>
      <vt:lpstr>Calibri Light</vt:lpstr>
      <vt:lpstr>iCiel Cadena</vt:lpstr>
      <vt:lpstr>Tahoma</vt:lpstr>
      <vt:lpstr>Times New Roman</vt:lpstr>
      <vt:lpstr>UTM Cookies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67</cp:revision>
  <dcterms:created xsi:type="dcterms:W3CDTF">2022-02-11T16:01:58Z</dcterms:created>
  <dcterms:modified xsi:type="dcterms:W3CDTF">2025-03-06T13:48:16Z</dcterms:modified>
  <cp:category>9Slide.vn</cp:category>
</cp:coreProperties>
</file>