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27" r:id="rId2"/>
    <p:sldId id="427" r:id="rId3"/>
    <p:sldId id="428" r:id="rId4"/>
    <p:sldId id="429" r:id="rId5"/>
    <p:sldId id="430" r:id="rId6"/>
    <p:sldId id="426" r:id="rId7"/>
    <p:sldId id="431" r:id="rId8"/>
    <p:sldId id="340" r:id="rId9"/>
  </p:sldIdLst>
  <p:sldSz cx="16276638" cy="9144000"/>
  <p:notesSz cx="6858000" cy="9144000"/>
  <p:custDataLst>
    <p:tags r:id="rId11"/>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0000"/>
    <a:srgbClr val="FF0066"/>
    <a:srgbClr val="FF7C80"/>
    <a:srgbClr val="FF6600"/>
    <a:srgbClr val="6600CC"/>
    <a:srgbClr val="3333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76" autoAdjust="0"/>
    <p:restoredTop sz="94660"/>
  </p:normalViewPr>
  <p:slideViewPr>
    <p:cSldViewPr>
      <p:cViewPr>
        <p:scale>
          <a:sx n="56" d="100"/>
          <a:sy n="56" d="100"/>
        </p:scale>
        <p:origin x="-907" y="-350"/>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B5B8007-F28A-4C3E-A48D-DDE012D8153F}" type="slidenum">
              <a:rPr lang="en-US" altLang="en-US" sz="1200">
                <a:cs typeface="Arial" charset="0"/>
              </a:rPr>
              <a:pPr algn="r" eaLnBrk="1" hangingPunct="1"/>
              <a:t>8</a:t>
            </a:fld>
            <a:endParaRPr lang="en-US" altLang="en-US" sz="1200">
              <a:cs typeface="Arial" charset="0"/>
            </a:endParaRPr>
          </a:p>
        </p:txBody>
      </p:sp>
      <p:sp>
        <p:nvSpPr>
          <p:cNvPr id="15363" name="Rectangle 2"/>
          <p:cNvSpPr>
            <a:spLocks noGrp="1" noRot="1" noChangeAspect="1" noChangeArrowheads="1" noTextEdit="1"/>
          </p:cNvSpPr>
          <p:nvPr>
            <p:ph type="sldImg"/>
          </p:nvPr>
        </p:nvSpPr>
        <p:spPr>
          <a:xfrm>
            <a:off x="377825" y="685800"/>
            <a:ext cx="6102350" cy="3429000"/>
          </a:xfrm>
          <a:ln/>
        </p:spPr>
      </p:sp>
      <p:sp>
        <p:nvSpPr>
          <p:cNvPr id="15364" name="Rectangle 3"/>
          <p:cNvSpPr>
            <a:spLocks noGrp="1" noChangeArrowheads="1"/>
          </p:cNvSpPr>
          <p:nvPr>
            <p:ph type="body" idx="1"/>
          </p:nvPr>
        </p:nvSpPr>
        <p:spPr>
          <a:noFill/>
        </p:spPr>
        <p:txBody>
          <a:bodyPr/>
          <a:lstStyle/>
          <a:p>
            <a:pPr eaLnBrk="1" hangingPunct="1"/>
            <a:endParaRPr lang="vi-VN" alt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gif"/><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2051"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677" y="5443538"/>
            <a:ext cx="2034580" cy="264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7" name="Text Box 14"/>
          <p:cNvSpPr txBox="1">
            <a:spLocks noChangeArrowheads="1"/>
          </p:cNvSpPr>
          <p:nvPr/>
        </p:nvSpPr>
        <p:spPr bwMode="auto">
          <a:xfrm>
            <a:off x="1633738" y="4345293"/>
            <a:ext cx="13009161" cy="1822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1800"/>
              </a:spcBef>
              <a:defRPr/>
            </a:pP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Tiếng</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Việt</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lớp</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3</a:t>
            </a:r>
          </a:p>
          <a:p>
            <a:pPr algn="ctr" eaLnBrk="1" hangingPunct="1">
              <a:spcBef>
                <a:spcPts val="1800"/>
              </a:spcBef>
              <a:defRPr/>
            </a:pPr>
            <a:r>
              <a:rPr lang="en-US" sz="5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1: </a:t>
            </a:r>
            <a:r>
              <a:rPr lang="vi-VN" sz="5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ÔN TẬP GIỮA HỌC KÌ II</a:t>
            </a:r>
            <a:r>
              <a:rPr lang="en-US" sz="5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(T1,2)</a:t>
            </a:r>
          </a:p>
        </p:txBody>
      </p:sp>
      <p:pic>
        <p:nvPicPr>
          <p:cNvPr id="2055" name="Picture 22" descr="bd213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40079" y="6229986"/>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2060" name="Picture 8" descr="animal-14[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417220" flipH="1">
            <a:off x="2549684" y="5964239"/>
            <a:ext cx="1416132" cy="103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6765268" y="682143"/>
            <a:ext cx="2608984" cy="584775"/>
            <a:chOff x="6651116" y="743102"/>
            <a:chExt cx="2564962" cy="584775"/>
          </a:xfrm>
        </p:grpSpPr>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480719" y="1297650"/>
            <a:ext cx="6781799" cy="637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3200" b="1">
                <a:solidFill>
                  <a:srgbClr val="0000CC"/>
                </a:solidFill>
                <a:effectLst>
                  <a:outerShdw blurRad="38100" dist="38100" dir="2700000" algn="tl">
                    <a:srgbClr val="000000">
                      <a:alpha val="43137"/>
                    </a:srgbClr>
                  </a:outerShdw>
                </a:effectLst>
                <a:latin typeface="Times New Roman" pitchFamily="18" charset="0"/>
              </a:rPr>
              <a:t>Bài 1: </a:t>
            </a:r>
            <a:r>
              <a:rPr lang="vi-VN" sz="3200" b="1">
                <a:solidFill>
                  <a:srgbClr val="0000CC"/>
                </a:solidFill>
                <a:effectLst>
                  <a:outerShdw blurRad="38100" dist="38100" dir="2700000" algn="tl">
                    <a:srgbClr val="000000">
                      <a:alpha val="43137"/>
                    </a:srgbClr>
                  </a:outerShdw>
                </a:effectLst>
                <a:latin typeface="Times New Roman" pitchFamily="18" charset="0"/>
              </a:rPr>
              <a:t>ÔN TẬP GIỮA HỌC KÌ II</a:t>
            </a:r>
            <a:endParaRPr lang="en-US" sz="3200" b="1">
              <a:solidFill>
                <a:srgbClr val="0000CC"/>
              </a:solidFill>
              <a:effectLst>
                <a:outerShdw blurRad="38100" dist="38100" dir="2700000" algn="tl">
                  <a:srgbClr val="000000">
                    <a:alpha val="43137"/>
                  </a:srgbClr>
                </a:outerShdw>
              </a:effectLst>
              <a:latin typeface="Times New Roman" pitchFamily="18" charset="0"/>
            </a:endParaRPr>
          </a:p>
        </p:txBody>
      </p:sp>
      <p:sp>
        <p:nvSpPr>
          <p:cNvPr id="2" name="Rectangle 1"/>
          <p:cNvSpPr/>
          <p:nvPr/>
        </p:nvSpPr>
        <p:spPr>
          <a:xfrm>
            <a:off x="1849154" y="2833518"/>
            <a:ext cx="12868048" cy="1261884"/>
          </a:xfrm>
          <a:prstGeom prst="rect">
            <a:avLst/>
          </a:prstGeom>
        </p:spPr>
        <p:txBody>
          <a:bodyPr wrap="square">
            <a:spAutoFit/>
          </a:bodyPr>
          <a:lstStyle/>
          <a:p>
            <a:pPr algn="just"/>
            <a:r>
              <a:rPr lang="vi-VN" sz="3800" b="1" dirty="0">
                <a:solidFill>
                  <a:srgbClr val="0000CC"/>
                </a:solidFill>
                <a:latin typeface="Times New Roman" pitchFamily="18" charset="0"/>
                <a:cs typeface="Times New Roman" pitchFamily="18" charset="0"/>
              </a:rPr>
              <a:t>Kể </a:t>
            </a:r>
            <a:r>
              <a:rPr lang="vi-VN" sz="3800" b="1" dirty="0" smtClean="0">
                <a:solidFill>
                  <a:srgbClr val="0000CC"/>
                </a:solidFill>
                <a:latin typeface="Times New Roman" pitchFamily="18" charset="0"/>
                <a:cs typeface="Times New Roman" pitchFamily="18" charset="0"/>
              </a:rPr>
              <a:t>đ</a:t>
            </a:r>
            <a:r>
              <a:rPr lang="en-US" sz="3800" b="1" dirty="0" err="1" smtClean="0">
                <a:solidFill>
                  <a:srgbClr val="0000CC"/>
                </a:solidFill>
                <a:latin typeface="Times New Roman" pitchFamily="18" charset="0"/>
                <a:cs typeface="Times New Roman" pitchFamily="18" charset="0"/>
              </a:rPr>
              <a:t>úng</a:t>
            </a:r>
            <a:r>
              <a:rPr lang="vi-VN" sz="3800" b="1" dirty="0" smtClean="0">
                <a:solidFill>
                  <a:srgbClr val="0000CC"/>
                </a:solidFill>
                <a:latin typeface="Times New Roman" pitchFamily="18" charset="0"/>
                <a:cs typeface="Times New Roman" pitchFamily="18" charset="0"/>
              </a:rPr>
              <a:t> </a:t>
            </a:r>
            <a:r>
              <a:rPr lang="vi-VN" sz="3800" b="1" dirty="0">
                <a:solidFill>
                  <a:srgbClr val="0000CC"/>
                </a:solidFill>
                <a:latin typeface="Times New Roman" pitchFamily="18" charset="0"/>
                <a:cs typeface="Times New Roman" pitchFamily="18" charset="0"/>
              </a:rPr>
              <a:t>tên bài tập đọc đã học. Nêu ngắn gọn và chính xác nội dung của bài tập đọc đó. </a:t>
            </a:r>
            <a:endParaRPr lang="en-US" sz="3800" b="1" dirty="0">
              <a:solidFill>
                <a:srgbClr val="0000CC"/>
              </a:solidFill>
              <a:latin typeface="Times New Roman" pitchFamily="18" charset="0"/>
              <a:cs typeface="Times New Roman" pitchFamily="18" charset="0"/>
            </a:endParaRPr>
          </a:p>
        </p:txBody>
      </p:sp>
      <p:sp>
        <p:nvSpPr>
          <p:cNvPr id="3" name="Rectangle 2"/>
          <p:cNvSpPr/>
          <p:nvPr/>
        </p:nvSpPr>
        <p:spPr>
          <a:xfrm>
            <a:off x="1493838" y="5399452"/>
            <a:ext cx="13578681" cy="1846659"/>
          </a:xfrm>
          <a:prstGeom prst="rect">
            <a:avLst/>
          </a:prstGeom>
        </p:spPr>
        <p:txBody>
          <a:bodyPr wrap="square">
            <a:spAutoFit/>
          </a:bodyPr>
          <a:lstStyle/>
          <a:p>
            <a:r>
              <a:rPr lang="en-US" sz="3800" b="1" dirty="0" smtClean="0">
                <a:solidFill>
                  <a:srgbClr val="0000CC"/>
                </a:solidFill>
                <a:latin typeface="Times New Roman" pitchFamily="18" charset="0"/>
                <a:cs typeface="Times New Roman" pitchFamily="18" charset="0"/>
              </a:rPr>
              <a:t>a, </a:t>
            </a:r>
            <a:r>
              <a:rPr lang="vi-VN" sz="3800" b="1" dirty="0">
                <a:solidFill>
                  <a:srgbClr val="0000CC"/>
                </a:solidFill>
                <a:latin typeface="Times New Roman" pitchFamily="18" charset="0"/>
                <a:cs typeface="Times New Roman" pitchFamily="18" charset="0"/>
              </a:rPr>
              <a:t>Bài đọc viết về ai hoặc viết về sự vật gì?</a:t>
            </a:r>
            <a:endParaRPr lang="en-US" sz="3800" b="1" dirty="0">
              <a:solidFill>
                <a:srgbClr val="0000CC"/>
              </a:solidFill>
              <a:latin typeface="Times New Roman" pitchFamily="18" charset="0"/>
              <a:cs typeface="Times New Roman" pitchFamily="18" charset="0"/>
            </a:endParaRPr>
          </a:p>
          <a:p>
            <a:r>
              <a:rPr lang="en-US" sz="3800" b="1" dirty="0" smtClean="0">
                <a:solidFill>
                  <a:srgbClr val="0000CC"/>
                </a:solidFill>
                <a:latin typeface="Times New Roman" pitchFamily="18" charset="0"/>
                <a:cs typeface="Times New Roman" pitchFamily="18" charset="0"/>
              </a:rPr>
              <a:t>b, </a:t>
            </a:r>
            <a:r>
              <a:rPr lang="vi-VN" sz="3800" b="1" dirty="0">
                <a:solidFill>
                  <a:srgbClr val="0000CC"/>
                </a:solidFill>
                <a:latin typeface="Times New Roman" pitchFamily="18" charset="0"/>
                <a:cs typeface="Times New Roman" pitchFamily="18" charset="0"/>
              </a:rPr>
              <a:t>Em nhớ nhất chi tiết nào trong bài đọc?</a:t>
            </a:r>
            <a:endParaRPr lang="en-US" sz="3800" b="1" dirty="0">
              <a:solidFill>
                <a:srgbClr val="0000CC"/>
              </a:solidFill>
              <a:latin typeface="Times New Roman" pitchFamily="18" charset="0"/>
              <a:cs typeface="Times New Roman" pitchFamily="18" charset="0"/>
            </a:endParaRPr>
          </a:p>
          <a:p>
            <a:r>
              <a:rPr lang="en-US" sz="3800" b="1" dirty="0" smtClean="0">
                <a:solidFill>
                  <a:srgbClr val="0000CC"/>
                </a:solidFill>
                <a:latin typeface="Times New Roman" pitchFamily="18" charset="0"/>
                <a:cs typeface="Times New Roman" pitchFamily="18" charset="0"/>
              </a:rPr>
              <a:t>c,</a:t>
            </a:r>
            <a:r>
              <a:rPr lang="vi-VN" sz="3800" b="1" dirty="0" smtClean="0">
                <a:solidFill>
                  <a:srgbClr val="0000CC"/>
                </a:solidFill>
                <a:latin typeface="Times New Roman" pitchFamily="18" charset="0"/>
                <a:cs typeface="Times New Roman" pitchFamily="18" charset="0"/>
              </a:rPr>
              <a:t> </a:t>
            </a:r>
            <a:r>
              <a:rPr lang="vi-VN" sz="3800" b="1" dirty="0">
                <a:solidFill>
                  <a:srgbClr val="0000CC"/>
                </a:solidFill>
                <a:latin typeface="Times New Roman" pitchFamily="18" charset="0"/>
                <a:cs typeface="Times New Roman" pitchFamily="18" charset="0"/>
              </a:rPr>
              <a:t>Em học được gì từ bài đọc?</a:t>
            </a:r>
            <a:endParaRPr lang="en-US" sz="3800" b="1" dirty="0">
              <a:solidFill>
                <a:srgbClr val="0000CC"/>
              </a:solidFill>
              <a:latin typeface="Times New Roman" pitchFamily="18" charset="0"/>
              <a:cs typeface="Times New Roman" pitchFamily="18" charset="0"/>
            </a:endParaRPr>
          </a:p>
        </p:txBody>
      </p:sp>
      <p:grpSp>
        <p:nvGrpSpPr>
          <p:cNvPr id="13" name="Group 12"/>
          <p:cNvGrpSpPr/>
          <p:nvPr/>
        </p:nvGrpSpPr>
        <p:grpSpPr>
          <a:xfrm>
            <a:off x="1508918" y="1981200"/>
            <a:ext cx="13578681" cy="677108"/>
            <a:chOff x="1508918" y="1888664"/>
            <a:chExt cx="12097370" cy="677108"/>
          </a:xfrm>
        </p:grpSpPr>
        <p:sp>
          <p:nvSpPr>
            <p:cNvPr id="20" name="Rectangle 19"/>
            <p:cNvSpPr/>
            <p:nvPr/>
          </p:nvSpPr>
          <p:spPr>
            <a:xfrm>
              <a:off x="1508918" y="1888664"/>
              <a:ext cx="12097370" cy="677108"/>
            </a:xfrm>
            <a:prstGeom prst="rect">
              <a:avLst/>
            </a:prstGeom>
          </p:spPr>
          <p:txBody>
            <a:bodyPr wrap="square">
              <a:spAutoFit/>
            </a:bodyPr>
            <a:lstStyle/>
            <a:p>
              <a:r>
                <a:rPr lang="vi-VN" sz="3800" b="1" dirty="0">
                  <a:solidFill>
                    <a:srgbClr val="FF0066"/>
                  </a:solidFill>
                  <a:latin typeface="Times New Roman" pitchFamily="18" charset="0"/>
                  <a:cs typeface="Times New Roman" pitchFamily="18" charset="0"/>
                </a:rPr>
                <a:t>Hoạt động 1. Kể tên và nêu nội dung của 3 bài tập đọc đã học</a:t>
              </a:r>
              <a:endParaRPr lang="en-US" sz="3800" b="1" dirty="0">
                <a:solidFill>
                  <a:srgbClr val="FF0066"/>
                </a:solidFill>
                <a:latin typeface="Times New Roman" pitchFamily="18" charset="0"/>
                <a:cs typeface="Times New Roman" pitchFamily="18" charset="0"/>
              </a:endParaRPr>
            </a:p>
          </p:txBody>
        </p:sp>
        <p:cxnSp>
          <p:nvCxnSpPr>
            <p:cNvPr id="21" name="Straight Connector 20"/>
            <p:cNvCxnSpPr/>
            <p:nvPr/>
          </p:nvCxnSpPr>
          <p:spPr>
            <a:xfrm flipV="1">
              <a:off x="1618922" y="2526726"/>
              <a:ext cx="2226701" cy="21491"/>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grpSp>
        <p:nvGrpSpPr>
          <p:cNvPr id="22" name="Group 21"/>
          <p:cNvGrpSpPr/>
          <p:nvPr/>
        </p:nvGrpSpPr>
        <p:grpSpPr>
          <a:xfrm>
            <a:off x="1508919" y="4343400"/>
            <a:ext cx="12039600" cy="677108"/>
            <a:chOff x="1508919" y="1888664"/>
            <a:chExt cx="10726189" cy="677108"/>
          </a:xfrm>
        </p:grpSpPr>
        <p:sp>
          <p:nvSpPr>
            <p:cNvPr id="23" name="Rectangle 22"/>
            <p:cNvSpPr/>
            <p:nvPr/>
          </p:nvSpPr>
          <p:spPr>
            <a:xfrm>
              <a:off x="1508919" y="1888664"/>
              <a:ext cx="10726189" cy="677108"/>
            </a:xfrm>
            <a:prstGeom prst="rect">
              <a:avLst/>
            </a:prstGeom>
          </p:spPr>
          <p:txBody>
            <a:bodyPr wrap="square">
              <a:spAutoFit/>
            </a:bodyPr>
            <a:lstStyle/>
            <a:p>
              <a:r>
                <a:rPr lang="vi-VN" sz="3800" b="1">
                  <a:solidFill>
                    <a:srgbClr val="FF0066"/>
                  </a:solidFill>
                  <a:latin typeface="Times New Roman" pitchFamily="18" charset="0"/>
                  <a:cs typeface="Times New Roman" pitchFamily="18" charset="0"/>
                </a:rPr>
                <a:t>Hoạt động 2. Đọc một bài yêu thích và trả lời câu hỏi </a:t>
              </a:r>
              <a:endParaRPr lang="en-US" sz="3800" b="1">
                <a:solidFill>
                  <a:srgbClr val="FF0066"/>
                </a:solidFill>
                <a:latin typeface="Times New Roman" pitchFamily="18" charset="0"/>
                <a:cs typeface="Times New Roman" pitchFamily="18" charset="0"/>
              </a:endParaRPr>
            </a:p>
          </p:txBody>
        </p:sp>
        <p:cxnSp>
          <p:nvCxnSpPr>
            <p:cNvPr id="24" name="Straight Connector 23"/>
            <p:cNvCxnSpPr/>
            <p:nvPr/>
          </p:nvCxnSpPr>
          <p:spPr>
            <a:xfrm>
              <a:off x="1618922" y="2519755"/>
              <a:ext cx="228101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418493491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500"/>
                                        <p:tgtEl>
                                          <p:spTgt spid="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5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889919" y="228600"/>
            <a:ext cx="11532005" cy="707886"/>
          </a:xfrm>
          <a:prstGeom prst="rect">
            <a:avLst/>
          </a:prstGeom>
        </p:spPr>
        <p:txBody>
          <a:bodyPr wrap="square">
            <a:spAutoFit/>
          </a:bodyPr>
          <a:lstStyle/>
          <a:p>
            <a:r>
              <a:rPr lang="vi-VN" sz="4000" b="1" dirty="0">
                <a:solidFill>
                  <a:srgbClr val="FF0000"/>
                </a:solidFill>
                <a:latin typeface="Times New Roman" pitchFamily="18" charset="0"/>
                <a:cs typeface="Times New Roman" pitchFamily="18" charset="0"/>
              </a:rPr>
              <a:t>Hoạt động 3. Đọc bài thơ và trả lời câu hỏi</a:t>
            </a:r>
            <a:endParaRPr lang="en-US" sz="4000" b="1" dirty="0">
              <a:solidFill>
                <a:srgbClr val="FF0000"/>
              </a:solidFill>
              <a:latin typeface="Times New Roman" pitchFamily="18" charset="0"/>
              <a:cs typeface="Times New Roman" pitchFamily="18" charset="0"/>
            </a:endParaRPr>
          </a:p>
        </p:txBody>
      </p:sp>
      <p:sp>
        <p:nvSpPr>
          <p:cNvPr id="27" name="Rectangle 26">
            <a:extLst>
              <a:ext uri="{FF2B5EF4-FFF2-40B4-BE49-F238E27FC236}">
                <a16:creationId xmlns="" xmlns:a16="http://schemas.microsoft.com/office/drawing/2014/main" id="{38315CE6-0379-8B3D-79CC-DAE03D861FE4}"/>
              </a:ext>
            </a:extLst>
          </p:cNvPr>
          <p:cNvSpPr/>
          <p:nvPr/>
        </p:nvSpPr>
        <p:spPr>
          <a:xfrm>
            <a:off x="1280319" y="1752600"/>
            <a:ext cx="13578681" cy="8217634"/>
          </a:xfrm>
          <a:prstGeom prst="rect">
            <a:avLst/>
          </a:prstGeom>
        </p:spPr>
        <p:txBody>
          <a:bodyPr wrap="square" numCol="2">
            <a:spAutoFit/>
          </a:bodyPr>
          <a:lstStyle/>
          <a:p>
            <a:r>
              <a:rPr lang="vi-VN" sz="4400" b="1" dirty="0">
                <a:solidFill>
                  <a:srgbClr val="0000CC"/>
                </a:solidFill>
                <a:latin typeface="Times New Roman" pitchFamily="18" charset="0"/>
                <a:cs typeface="Times New Roman" pitchFamily="18" charset="0"/>
              </a:rPr>
              <a:t>Trăng ơi… từ đâu đến?</a:t>
            </a:r>
          </a:p>
          <a:p>
            <a:r>
              <a:rPr lang="vi-VN" sz="4400" b="1" dirty="0">
                <a:solidFill>
                  <a:srgbClr val="0000CC"/>
                </a:solidFill>
                <a:latin typeface="Times New Roman" pitchFamily="18" charset="0"/>
                <a:cs typeface="Times New Roman" pitchFamily="18" charset="0"/>
              </a:rPr>
              <a:t>Hay từ cánh rừng xa</a:t>
            </a:r>
          </a:p>
          <a:p>
            <a:r>
              <a:rPr lang="vi-VN" sz="4400" b="1" dirty="0">
                <a:solidFill>
                  <a:srgbClr val="0000CC"/>
                </a:solidFill>
                <a:latin typeface="Times New Roman" pitchFamily="18" charset="0"/>
                <a:cs typeface="Times New Roman" pitchFamily="18" charset="0"/>
              </a:rPr>
              <a:t>Trăng hồng như quả chín</a:t>
            </a:r>
          </a:p>
          <a:p>
            <a:r>
              <a:rPr lang="vi-VN" sz="4400" b="1" dirty="0">
                <a:solidFill>
                  <a:srgbClr val="0000CC"/>
                </a:solidFill>
                <a:latin typeface="Times New Roman" pitchFamily="18" charset="0"/>
                <a:cs typeface="Times New Roman" pitchFamily="18" charset="0"/>
              </a:rPr>
              <a:t>Lửng lơ lên trước </a:t>
            </a:r>
            <a:r>
              <a:rPr lang="vi-VN" sz="4400" b="1" dirty="0" smtClean="0">
                <a:solidFill>
                  <a:srgbClr val="0000CC"/>
                </a:solidFill>
                <a:latin typeface="Times New Roman" pitchFamily="18" charset="0"/>
                <a:cs typeface="Times New Roman" pitchFamily="18" charset="0"/>
              </a:rPr>
              <a:t>nhà</a:t>
            </a:r>
            <a:r>
              <a:rPr lang="en-US" sz="4400" b="1" dirty="0" smtClean="0">
                <a:solidFill>
                  <a:srgbClr val="0000CC"/>
                </a:solidFill>
                <a:latin typeface="Times New Roman" pitchFamily="18" charset="0"/>
                <a:cs typeface="Times New Roman" pitchFamily="18" charset="0"/>
              </a:rPr>
              <a:t>.</a:t>
            </a:r>
            <a:endParaRPr lang="vi-VN" sz="4400" b="1" dirty="0">
              <a:solidFill>
                <a:srgbClr val="0000CC"/>
              </a:solidFill>
              <a:latin typeface="Times New Roman" pitchFamily="18" charset="0"/>
              <a:cs typeface="Times New Roman" pitchFamily="18" charset="0"/>
            </a:endParaRPr>
          </a:p>
          <a:p>
            <a:endParaRPr lang="vi-VN" sz="4400" b="1" dirty="0">
              <a:solidFill>
                <a:srgbClr val="0000CC"/>
              </a:solidFill>
              <a:latin typeface="Times New Roman" pitchFamily="18" charset="0"/>
              <a:cs typeface="Times New Roman" pitchFamily="18" charset="0"/>
            </a:endParaRPr>
          </a:p>
          <a:p>
            <a:r>
              <a:rPr lang="vi-VN" sz="4400" b="1" dirty="0">
                <a:solidFill>
                  <a:srgbClr val="0000CC"/>
                </a:solidFill>
                <a:latin typeface="Times New Roman" pitchFamily="18" charset="0"/>
                <a:cs typeface="Times New Roman" pitchFamily="18" charset="0"/>
              </a:rPr>
              <a:t>Trăng ơi… từ đâu đến?</a:t>
            </a:r>
          </a:p>
          <a:p>
            <a:r>
              <a:rPr lang="vi-VN" sz="4400" b="1" dirty="0">
                <a:solidFill>
                  <a:srgbClr val="0000CC"/>
                </a:solidFill>
                <a:latin typeface="Times New Roman" pitchFamily="18" charset="0"/>
                <a:cs typeface="Times New Roman" pitchFamily="18" charset="0"/>
              </a:rPr>
              <a:t>Hay biển xanh diệu kỳ</a:t>
            </a:r>
          </a:p>
          <a:p>
            <a:r>
              <a:rPr lang="vi-VN" sz="4400" b="1" dirty="0">
                <a:solidFill>
                  <a:srgbClr val="0000CC"/>
                </a:solidFill>
                <a:latin typeface="Times New Roman" pitchFamily="18" charset="0"/>
                <a:cs typeface="Times New Roman" pitchFamily="18" charset="0"/>
              </a:rPr>
              <a:t>Trăng tròn như mắt cá</a:t>
            </a:r>
          </a:p>
          <a:p>
            <a:r>
              <a:rPr lang="vi-VN" sz="4400" b="1" dirty="0">
                <a:solidFill>
                  <a:srgbClr val="0000CC"/>
                </a:solidFill>
                <a:latin typeface="Times New Roman" pitchFamily="18" charset="0"/>
                <a:cs typeface="Times New Roman" pitchFamily="18" charset="0"/>
              </a:rPr>
              <a:t>Chẳng bao giờ chớp </a:t>
            </a:r>
            <a:r>
              <a:rPr lang="vi-VN" sz="4400" b="1" dirty="0" smtClean="0">
                <a:solidFill>
                  <a:srgbClr val="0000CC"/>
                </a:solidFill>
                <a:latin typeface="Times New Roman" pitchFamily="18" charset="0"/>
                <a:cs typeface="Times New Roman" pitchFamily="18" charset="0"/>
              </a:rPr>
              <a:t>mi</a:t>
            </a:r>
            <a:r>
              <a:rPr lang="en-US" sz="4400" b="1" dirty="0" smtClean="0">
                <a:solidFill>
                  <a:srgbClr val="0000CC"/>
                </a:solidFill>
                <a:latin typeface="Times New Roman" pitchFamily="18" charset="0"/>
                <a:cs typeface="Times New Roman" pitchFamily="18" charset="0"/>
              </a:rPr>
              <a:t>.</a:t>
            </a:r>
            <a:endParaRPr lang="vi-VN" sz="4400" b="1" dirty="0">
              <a:solidFill>
                <a:srgbClr val="0000CC"/>
              </a:solidFill>
              <a:latin typeface="Times New Roman" pitchFamily="18" charset="0"/>
              <a:cs typeface="Times New Roman" pitchFamily="18" charset="0"/>
            </a:endParaRPr>
          </a:p>
          <a:p>
            <a:endParaRPr lang="en-US" sz="4400" b="1" dirty="0" smtClean="0">
              <a:solidFill>
                <a:srgbClr val="0000CC"/>
              </a:solidFill>
              <a:latin typeface="Times New Roman" pitchFamily="18" charset="0"/>
              <a:cs typeface="Times New Roman" pitchFamily="18" charset="0"/>
            </a:endParaRPr>
          </a:p>
          <a:p>
            <a:endParaRPr lang="en-US" sz="4400" b="1" dirty="0">
              <a:solidFill>
                <a:srgbClr val="0000CC"/>
              </a:solidFill>
              <a:latin typeface="Times New Roman" pitchFamily="18" charset="0"/>
              <a:cs typeface="Times New Roman" pitchFamily="18" charset="0"/>
            </a:endParaRPr>
          </a:p>
          <a:p>
            <a:endParaRPr lang="en-US" sz="4400" b="1" dirty="0" smtClean="0">
              <a:solidFill>
                <a:srgbClr val="0000CC"/>
              </a:solidFill>
              <a:latin typeface="Times New Roman" pitchFamily="18" charset="0"/>
              <a:cs typeface="Times New Roman" pitchFamily="18" charset="0"/>
            </a:endParaRPr>
          </a:p>
          <a:p>
            <a:endParaRPr lang="en-US" sz="4400" b="1" dirty="0">
              <a:solidFill>
                <a:srgbClr val="0000CC"/>
              </a:solidFill>
              <a:latin typeface="Times New Roman" pitchFamily="18" charset="0"/>
              <a:cs typeface="Times New Roman" pitchFamily="18" charset="0"/>
            </a:endParaRPr>
          </a:p>
          <a:p>
            <a:endParaRPr lang="en-US" sz="4400" b="1" dirty="0" smtClean="0">
              <a:solidFill>
                <a:srgbClr val="0000CC"/>
              </a:solidFill>
              <a:latin typeface="Times New Roman" pitchFamily="18" charset="0"/>
              <a:cs typeface="Times New Roman" pitchFamily="18" charset="0"/>
            </a:endParaRPr>
          </a:p>
          <a:p>
            <a:endParaRPr lang="vi-VN" sz="4400" b="1" dirty="0">
              <a:solidFill>
                <a:srgbClr val="0000CC"/>
              </a:solidFill>
              <a:latin typeface="Times New Roman" pitchFamily="18" charset="0"/>
              <a:cs typeface="Times New Roman" pitchFamily="18" charset="0"/>
            </a:endParaRPr>
          </a:p>
          <a:p>
            <a:r>
              <a:rPr lang="vi-VN" sz="4400" b="1" dirty="0">
                <a:solidFill>
                  <a:srgbClr val="0000CC"/>
                </a:solidFill>
                <a:latin typeface="Times New Roman" pitchFamily="18" charset="0"/>
                <a:cs typeface="Times New Roman" pitchFamily="18" charset="0"/>
              </a:rPr>
              <a:t>Trăng ơi… từ đâu đến?</a:t>
            </a:r>
          </a:p>
          <a:p>
            <a:r>
              <a:rPr lang="vi-VN" sz="4400" b="1" dirty="0">
                <a:solidFill>
                  <a:srgbClr val="0000CC"/>
                </a:solidFill>
                <a:latin typeface="Times New Roman" pitchFamily="18" charset="0"/>
                <a:cs typeface="Times New Roman" pitchFamily="18" charset="0"/>
              </a:rPr>
              <a:t>Hay từ một sân chơi</a:t>
            </a:r>
          </a:p>
          <a:p>
            <a:r>
              <a:rPr lang="vi-VN" sz="4400" b="1" dirty="0">
                <a:solidFill>
                  <a:srgbClr val="0000CC"/>
                </a:solidFill>
                <a:latin typeface="Times New Roman" pitchFamily="18" charset="0"/>
                <a:cs typeface="Times New Roman" pitchFamily="18" charset="0"/>
              </a:rPr>
              <a:t>Trăng bay như quả bóng</a:t>
            </a:r>
          </a:p>
          <a:p>
            <a:r>
              <a:rPr lang="en-US" sz="4400" b="1" dirty="0" err="1" smtClean="0">
                <a:solidFill>
                  <a:srgbClr val="0000CC"/>
                </a:solidFill>
                <a:latin typeface="Times New Roman" pitchFamily="18" charset="0"/>
                <a:cs typeface="Times New Roman" pitchFamily="18" charset="0"/>
              </a:rPr>
              <a:t>Bạn</a:t>
            </a:r>
            <a:r>
              <a:rPr lang="vi-VN" sz="4400" b="1" dirty="0" smtClean="0">
                <a:solidFill>
                  <a:srgbClr val="0000CC"/>
                </a:solidFill>
                <a:latin typeface="Times New Roman" pitchFamily="18" charset="0"/>
                <a:cs typeface="Times New Roman" pitchFamily="18" charset="0"/>
              </a:rPr>
              <a:t> </a:t>
            </a:r>
            <a:r>
              <a:rPr lang="vi-VN" sz="4400" b="1" dirty="0">
                <a:solidFill>
                  <a:srgbClr val="0000CC"/>
                </a:solidFill>
                <a:latin typeface="Times New Roman" pitchFamily="18" charset="0"/>
                <a:cs typeface="Times New Roman" pitchFamily="18" charset="0"/>
              </a:rPr>
              <a:t>nào </a:t>
            </a:r>
            <a:r>
              <a:rPr lang="vi-VN" sz="4400" b="1" dirty="0" smtClean="0">
                <a:solidFill>
                  <a:srgbClr val="0000CC"/>
                </a:solidFill>
                <a:latin typeface="Times New Roman" pitchFamily="18" charset="0"/>
                <a:cs typeface="Times New Roman" pitchFamily="18" charset="0"/>
              </a:rPr>
              <a:t>đá </a:t>
            </a:r>
            <a:r>
              <a:rPr lang="vi-VN" sz="4400" b="1" dirty="0">
                <a:solidFill>
                  <a:srgbClr val="0000CC"/>
                </a:solidFill>
                <a:latin typeface="Times New Roman" pitchFamily="18" charset="0"/>
                <a:cs typeface="Times New Roman" pitchFamily="18" charset="0"/>
              </a:rPr>
              <a:t>lên </a:t>
            </a:r>
            <a:r>
              <a:rPr lang="vi-VN" sz="4400" b="1" dirty="0" smtClean="0">
                <a:solidFill>
                  <a:srgbClr val="0000CC"/>
                </a:solidFill>
                <a:latin typeface="Times New Roman" pitchFamily="18" charset="0"/>
                <a:cs typeface="Times New Roman" pitchFamily="18" charset="0"/>
              </a:rPr>
              <a:t>trời</a:t>
            </a:r>
            <a:r>
              <a:rPr lang="en-US" sz="4400" b="1" dirty="0" smtClean="0">
                <a:solidFill>
                  <a:srgbClr val="0000CC"/>
                </a:solidFill>
                <a:latin typeface="Times New Roman" pitchFamily="18" charset="0"/>
                <a:cs typeface="Times New Roman" pitchFamily="18" charset="0"/>
              </a:rPr>
              <a:t>.</a:t>
            </a:r>
          </a:p>
          <a:p>
            <a:r>
              <a:rPr lang="en-US" sz="4400" b="1" dirty="0">
                <a:solidFill>
                  <a:srgbClr val="0000CC"/>
                </a:solidFill>
                <a:latin typeface="Times New Roman" pitchFamily="18" charset="0"/>
                <a:cs typeface="Times New Roman" pitchFamily="18" charset="0"/>
              </a:rPr>
              <a:t> </a:t>
            </a:r>
            <a:r>
              <a:rPr lang="en-US" sz="4400" b="1" dirty="0" smtClean="0">
                <a:solidFill>
                  <a:srgbClr val="0000CC"/>
                </a:solidFill>
                <a:latin typeface="Times New Roman" pitchFamily="18" charset="0"/>
                <a:cs typeface="Times New Roman" pitchFamily="18" charset="0"/>
              </a:rPr>
              <a:t>              (</a:t>
            </a:r>
            <a:r>
              <a:rPr lang="en-US" sz="4400" b="1" dirty="0" err="1" smtClean="0">
                <a:solidFill>
                  <a:srgbClr val="0000CC"/>
                </a:solidFill>
                <a:latin typeface="Times New Roman" pitchFamily="18" charset="0"/>
                <a:cs typeface="Times New Roman" pitchFamily="18" charset="0"/>
              </a:rPr>
              <a:t>Trần</a:t>
            </a:r>
            <a:r>
              <a:rPr lang="en-US" sz="4400" b="1" dirty="0" smtClean="0">
                <a:solidFill>
                  <a:srgbClr val="0000CC"/>
                </a:solidFill>
                <a:latin typeface="Times New Roman" pitchFamily="18" charset="0"/>
                <a:cs typeface="Times New Roman" pitchFamily="18" charset="0"/>
              </a:rPr>
              <a:t> </a:t>
            </a:r>
            <a:r>
              <a:rPr lang="en-US" sz="4400" b="1" dirty="0" err="1" smtClean="0">
                <a:solidFill>
                  <a:srgbClr val="0000CC"/>
                </a:solidFill>
                <a:latin typeface="Times New Roman" pitchFamily="18" charset="0"/>
                <a:cs typeface="Times New Roman" pitchFamily="18" charset="0"/>
              </a:rPr>
              <a:t>Đăng</a:t>
            </a:r>
            <a:r>
              <a:rPr lang="en-US" sz="4400" b="1" dirty="0" smtClean="0">
                <a:solidFill>
                  <a:srgbClr val="0000CC"/>
                </a:solidFill>
                <a:latin typeface="Times New Roman" pitchFamily="18" charset="0"/>
                <a:cs typeface="Times New Roman" pitchFamily="18" charset="0"/>
              </a:rPr>
              <a:t> </a:t>
            </a:r>
            <a:r>
              <a:rPr lang="en-US" sz="4400" b="1" dirty="0" err="1" smtClean="0">
                <a:solidFill>
                  <a:srgbClr val="0000CC"/>
                </a:solidFill>
                <a:latin typeface="Times New Roman" pitchFamily="18" charset="0"/>
                <a:cs typeface="Times New Roman" pitchFamily="18" charset="0"/>
              </a:rPr>
              <a:t>Khoa</a:t>
            </a:r>
            <a:r>
              <a:rPr lang="en-US" sz="4400" b="1" dirty="0" smtClean="0">
                <a:solidFill>
                  <a:srgbClr val="0000CC"/>
                </a:solidFill>
                <a:latin typeface="Times New Roman" pitchFamily="18" charset="0"/>
                <a:cs typeface="Times New Roman" pitchFamily="18" charset="0"/>
              </a:rPr>
              <a:t>)</a:t>
            </a:r>
          </a:p>
          <a:p>
            <a:endParaRPr lang="en-US" sz="4400" b="1" dirty="0">
              <a:solidFill>
                <a:srgbClr val="0000CC"/>
              </a:solidFill>
              <a:latin typeface="Times New Roman" pitchFamily="18" charset="0"/>
              <a:cs typeface="Times New Roman" pitchFamily="18" charset="0"/>
            </a:endParaRPr>
          </a:p>
          <a:p>
            <a:endParaRPr lang="en-US" sz="4400" b="1" dirty="0" smtClean="0">
              <a:solidFill>
                <a:srgbClr val="0000CC"/>
              </a:solidFill>
              <a:latin typeface="Times New Roman" pitchFamily="18" charset="0"/>
              <a:cs typeface="Times New Roman" pitchFamily="18" charset="0"/>
            </a:endParaRPr>
          </a:p>
          <a:p>
            <a:endParaRPr lang="en-US" sz="3200" b="1" dirty="0">
              <a:solidFill>
                <a:srgbClr val="0000CC"/>
              </a:solidFill>
              <a:latin typeface="Times New Roman" pitchFamily="18" charset="0"/>
              <a:cs typeface="Times New Roman" pitchFamily="18" charset="0"/>
            </a:endParaRPr>
          </a:p>
        </p:txBody>
      </p:sp>
      <p:sp>
        <p:nvSpPr>
          <p:cNvPr id="21" name="Rectangle 20"/>
          <p:cNvSpPr/>
          <p:nvPr/>
        </p:nvSpPr>
        <p:spPr>
          <a:xfrm>
            <a:off x="5014119" y="936486"/>
            <a:ext cx="5566905" cy="646331"/>
          </a:xfrm>
          <a:prstGeom prst="rect">
            <a:avLst/>
          </a:prstGeom>
        </p:spPr>
        <p:txBody>
          <a:bodyPr wrap="square">
            <a:spAutoFit/>
          </a:bodyPr>
          <a:lstStyle/>
          <a:p>
            <a:r>
              <a:rPr lang="en-US" sz="3600" b="1" dirty="0" err="1" smtClean="0">
                <a:solidFill>
                  <a:srgbClr val="FF0000"/>
                </a:solidFill>
                <a:latin typeface="Times New Roman" pitchFamily="18" charset="0"/>
                <a:cs typeface="Times New Roman" pitchFamily="18" charset="0"/>
              </a:rPr>
              <a:t>Trăng</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ơi</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từ</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đâu</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đến</a:t>
            </a:r>
            <a:r>
              <a:rPr lang="en-US" sz="3600" b="1" dirty="0" smtClean="0">
                <a:solidFill>
                  <a:srgbClr val="FF0000"/>
                </a:solidFill>
                <a:latin typeface="Times New Roman" pitchFamily="18" charset="0"/>
                <a:cs typeface="Times New Roman" pitchFamily="18" charset="0"/>
              </a:rPr>
              <a:t>? </a:t>
            </a:r>
            <a:endParaRPr lang="en-US" sz="3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701057155"/>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356519" y="76200"/>
            <a:ext cx="11532005" cy="707886"/>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vi-VN" sz="40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Hoạt động 3. Đọc bài thơ và trả lời câu hỏi</a:t>
            </a:r>
            <a:endParaRPr kumimoji="0" lang="en-US" sz="40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endParaRPr>
          </a:p>
        </p:txBody>
      </p:sp>
      <p:sp>
        <p:nvSpPr>
          <p:cNvPr id="27" name="Rectangle 26">
            <a:extLst>
              <a:ext uri="{FF2B5EF4-FFF2-40B4-BE49-F238E27FC236}">
                <a16:creationId xmlns="" xmlns:a16="http://schemas.microsoft.com/office/drawing/2014/main" id="{38315CE6-0379-8B3D-79CC-DAE03D861FE4}"/>
              </a:ext>
            </a:extLst>
          </p:cNvPr>
          <p:cNvSpPr/>
          <p:nvPr/>
        </p:nvSpPr>
        <p:spPr>
          <a:xfrm>
            <a:off x="841905" y="747381"/>
            <a:ext cx="13578681" cy="646331"/>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3600" b="1" dirty="0" err="1" smtClean="0">
                <a:solidFill>
                  <a:srgbClr val="FF0000"/>
                </a:solidFill>
                <a:latin typeface="Times New Roman" pitchFamily="18" charset="0"/>
                <a:cs typeface="Times New Roman" pitchFamily="18" charset="0"/>
              </a:rPr>
              <a:t>Tìm</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các</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từ</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ngữ</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chỉ</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sự</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vật</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và</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từ</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ngữ</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chỉ</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đặc</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điểm</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trong</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bài</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thơ</a:t>
            </a:r>
            <a:r>
              <a:rPr lang="en-US" sz="3600" b="1" dirty="0" smtClean="0">
                <a:solidFill>
                  <a:srgbClr val="FF0000"/>
                </a:solidFill>
                <a:latin typeface="Times New Roman" pitchFamily="18" charset="0"/>
                <a:cs typeface="Times New Roman" pitchFamily="18" charset="0"/>
              </a:rPr>
              <a:t>. </a:t>
            </a:r>
            <a:endParaRPr kumimoji="0" lang="en-US" sz="3600" b="1" i="0" u="none" strike="noStrike" kern="1200" cap="none" spc="0" normalizeH="0" baseline="0" noProof="0" dirty="0">
              <a:ln>
                <a:noFill/>
              </a:ln>
              <a:solidFill>
                <a:srgbClr val="FF0000"/>
              </a:solidFill>
              <a:effectLst/>
              <a:uLnTx/>
              <a:uFillTx/>
              <a:latin typeface="Times New Roman" pitchFamily="18" charset="0"/>
              <a:cs typeface="Times New Roman" pitchFamily="18" charset="0"/>
            </a:endParaRPr>
          </a:p>
        </p:txBody>
      </p:sp>
      <p:graphicFrame>
        <p:nvGraphicFramePr>
          <p:cNvPr id="6" name="Table 5">
            <a:extLst>
              <a:ext uri="{FF2B5EF4-FFF2-40B4-BE49-F238E27FC236}">
                <a16:creationId xmlns="" xmlns:a16="http://schemas.microsoft.com/office/drawing/2014/main" id="{B38AB6A2-B75F-B971-BED5-96AB5B55D0F0}"/>
              </a:ext>
            </a:extLst>
          </p:cNvPr>
          <p:cNvGraphicFramePr>
            <a:graphicFrameLocks noGrp="1"/>
          </p:cNvGraphicFramePr>
          <p:nvPr>
            <p:extLst>
              <p:ext uri="{D42A27DB-BD31-4B8C-83A1-F6EECF244321}">
                <p14:modId xmlns:p14="http://schemas.microsoft.com/office/powerpoint/2010/main" val="1090684425"/>
              </p:ext>
            </p:extLst>
          </p:nvPr>
        </p:nvGraphicFramePr>
        <p:xfrm>
          <a:off x="2880519" y="1524000"/>
          <a:ext cx="10850961" cy="7132320"/>
        </p:xfrm>
        <a:graphic>
          <a:graphicData uri="http://schemas.openxmlformats.org/drawingml/2006/table">
            <a:tbl>
              <a:tblPr firstRow="1" firstCol="1" bandRow="1">
                <a:tableStyleId>{5C22544A-7EE6-4342-B048-85BDC9FD1C3A}</a:tableStyleId>
              </a:tblPr>
              <a:tblGrid>
                <a:gridCol w="3962402">
                  <a:extLst>
                    <a:ext uri="{9D8B030D-6E8A-4147-A177-3AD203B41FA5}">
                      <a16:colId xmlns="" xmlns:a16="http://schemas.microsoft.com/office/drawing/2014/main" val="2698706383"/>
                    </a:ext>
                  </a:extLst>
                </a:gridCol>
                <a:gridCol w="6888559">
                  <a:extLst>
                    <a:ext uri="{9D8B030D-6E8A-4147-A177-3AD203B41FA5}">
                      <a16:colId xmlns="" xmlns:a16="http://schemas.microsoft.com/office/drawing/2014/main" val="753318260"/>
                    </a:ext>
                  </a:extLst>
                </a:gridCol>
              </a:tblGrid>
              <a:tr h="438883">
                <a:tc>
                  <a:txBody>
                    <a:bodyPr/>
                    <a:lstStyle/>
                    <a:p>
                      <a:pPr algn="ctr"/>
                      <a:r>
                        <a:rPr lang="vi-VN" sz="3600" b="1" dirty="0">
                          <a:solidFill>
                            <a:srgbClr val="0000CC"/>
                          </a:solidFill>
                          <a:effectLst/>
                          <a:latin typeface="Times New Roman" panose="02020603050405020304" pitchFamily="18" charset="0"/>
                          <a:cs typeface="Times New Roman" panose="02020603050405020304" pitchFamily="18" charset="0"/>
                        </a:rPr>
                        <a:t>Từ ngữ chỉ sự  vật</a:t>
                      </a:r>
                      <a:endParaRPr lang="en-US" sz="3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vi-VN" sz="3600" b="1" dirty="0">
                          <a:solidFill>
                            <a:srgbClr val="0000CC"/>
                          </a:solidFill>
                          <a:effectLst/>
                          <a:latin typeface="Times New Roman" panose="02020603050405020304" pitchFamily="18" charset="0"/>
                          <a:cs typeface="Times New Roman" panose="02020603050405020304" pitchFamily="18" charset="0"/>
                        </a:rPr>
                        <a:t>Từ ngữ chỉ đặc điểm sự vật</a:t>
                      </a:r>
                      <a:endParaRPr lang="en-US" sz="3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522601193"/>
                  </a:ext>
                </a:extLst>
              </a:tr>
              <a:tr h="877769">
                <a:tc>
                  <a:txBody>
                    <a:bodyPr/>
                    <a:lstStyle/>
                    <a:p>
                      <a:pPr algn="ctr"/>
                      <a:r>
                        <a:rPr lang="vi-VN" sz="3600" b="1" dirty="0">
                          <a:solidFill>
                            <a:srgbClr val="0000CC"/>
                          </a:solidFill>
                          <a:effectLst/>
                          <a:latin typeface="Times New Roman" panose="02020603050405020304" pitchFamily="18" charset="0"/>
                          <a:cs typeface="Times New Roman" panose="02020603050405020304" pitchFamily="18" charset="0"/>
                        </a:rPr>
                        <a:t>Trăng</a:t>
                      </a:r>
                      <a:endParaRPr lang="en-US" sz="3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vi-VN" sz="3600" b="1" dirty="0">
                          <a:solidFill>
                            <a:srgbClr val="0000CC"/>
                          </a:solidFill>
                          <a:effectLst/>
                          <a:latin typeface="Times New Roman" panose="02020603050405020304" pitchFamily="18" charset="0"/>
                          <a:cs typeface="Times New Roman" panose="02020603050405020304" pitchFamily="18" charset="0"/>
                        </a:rPr>
                        <a:t>- hồng như quả chín, lửng lơ</a:t>
                      </a:r>
                      <a:endParaRPr lang="en-US" sz="3600" b="1" dirty="0">
                        <a:solidFill>
                          <a:srgbClr val="0000CC"/>
                        </a:solidFill>
                        <a:effectLst/>
                        <a:latin typeface="Times New Roman" panose="02020603050405020304" pitchFamily="18" charset="0"/>
                        <a:cs typeface="Times New Roman" panose="02020603050405020304" pitchFamily="18" charset="0"/>
                      </a:endParaRPr>
                    </a:p>
                    <a:p>
                      <a:pPr algn="ctr"/>
                      <a:r>
                        <a:rPr lang="vi-VN" sz="3600" b="1" dirty="0">
                          <a:solidFill>
                            <a:srgbClr val="0000CC"/>
                          </a:solidFill>
                          <a:effectLst/>
                          <a:latin typeface="Times New Roman" panose="02020603050405020304" pitchFamily="18" charset="0"/>
                          <a:cs typeface="Times New Roman" panose="02020603050405020304" pitchFamily="18" charset="0"/>
                        </a:rPr>
                        <a:t>- tròn như mắt cá</a:t>
                      </a:r>
                      <a:endParaRPr lang="en-US" sz="3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508794068"/>
                  </a:ext>
                </a:extLst>
              </a:tr>
              <a:tr h="438883">
                <a:tc>
                  <a:txBody>
                    <a:bodyPr/>
                    <a:lstStyle/>
                    <a:p>
                      <a:pPr algn="ctr"/>
                      <a:r>
                        <a:rPr lang="vi-VN" sz="3600" b="1" dirty="0">
                          <a:solidFill>
                            <a:srgbClr val="0000CC"/>
                          </a:solidFill>
                          <a:effectLst/>
                          <a:latin typeface="Times New Roman" panose="02020603050405020304" pitchFamily="18" charset="0"/>
                          <a:cs typeface="Times New Roman" panose="02020603050405020304" pitchFamily="18" charset="0"/>
                        </a:rPr>
                        <a:t>Cánh rừng</a:t>
                      </a:r>
                      <a:endParaRPr lang="en-US" sz="3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vi-VN" sz="3600" b="1" dirty="0">
                          <a:solidFill>
                            <a:srgbClr val="0000CC"/>
                          </a:solidFill>
                          <a:effectLst/>
                          <a:latin typeface="Times New Roman" panose="02020603050405020304" pitchFamily="18" charset="0"/>
                          <a:cs typeface="Times New Roman" panose="02020603050405020304" pitchFamily="18" charset="0"/>
                        </a:rPr>
                        <a:t>Xa</a:t>
                      </a:r>
                      <a:endParaRPr lang="en-US" sz="3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82456213"/>
                  </a:ext>
                </a:extLst>
              </a:tr>
              <a:tr h="438883">
                <a:tc>
                  <a:txBody>
                    <a:bodyPr/>
                    <a:lstStyle/>
                    <a:p>
                      <a:pPr algn="ctr"/>
                      <a:r>
                        <a:rPr lang="vi-VN" sz="3600" b="1" dirty="0">
                          <a:solidFill>
                            <a:srgbClr val="0000CC"/>
                          </a:solidFill>
                          <a:effectLst/>
                          <a:latin typeface="Times New Roman" panose="02020603050405020304" pitchFamily="18" charset="0"/>
                          <a:cs typeface="Times New Roman" panose="02020603050405020304" pitchFamily="18" charset="0"/>
                        </a:rPr>
                        <a:t>Quả chín</a:t>
                      </a:r>
                      <a:endParaRPr lang="en-US" sz="3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vi-VN" sz="3600" b="1" dirty="0">
                          <a:solidFill>
                            <a:srgbClr val="0000CC"/>
                          </a:solidFill>
                          <a:effectLst/>
                          <a:latin typeface="Times New Roman" panose="02020603050405020304" pitchFamily="18" charset="0"/>
                          <a:cs typeface="Times New Roman" panose="02020603050405020304" pitchFamily="18" charset="0"/>
                        </a:rPr>
                        <a:t> </a:t>
                      </a:r>
                      <a:endParaRPr lang="en-US" sz="3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792276739"/>
                  </a:ext>
                </a:extLst>
              </a:tr>
              <a:tr h="438883">
                <a:tc>
                  <a:txBody>
                    <a:bodyPr/>
                    <a:lstStyle/>
                    <a:p>
                      <a:pPr algn="ctr"/>
                      <a:r>
                        <a:rPr lang="vi-VN" sz="3600" b="1" dirty="0">
                          <a:solidFill>
                            <a:srgbClr val="0000CC"/>
                          </a:solidFill>
                          <a:effectLst/>
                          <a:latin typeface="Times New Roman" panose="02020603050405020304" pitchFamily="18" charset="0"/>
                          <a:cs typeface="Times New Roman" panose="02020603050405020304" pitchFamily="18" charset="0"/>
                        </a:rPr>
                        <a:t>Nhà</a:t>
                      </a:r>
                      <a:endParaRPr lang="en-US" sz="3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vi-VN" sz="3600" b="1" dirty="0">
                          <a:solidFill>
                            <a:srgbClr val="0000CC"/>
                          </a:solidFill>
                          <a:effectLst/>
                          <a:latin typeface="Times New Roman" panose="02020603050405020304" pitchFamily="18" charset="0"/>
                          <a:cs typeface="Times New Roman" panose="02020603050405020304" pitchFamily="18" charset="0"/>
                        </a:rPr>
                        <a:t> </a:t>
                      </a:r>
                      <a:endParaRPr lang="en-US" sz="3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278067752"/>
                  </a:ext>
                </a:extLst>
              </a:tr>
              <a:tr h="438883">
                <a:tc>
                  <a:txBody>
                    <a:bodyPr/>
                    <a:lstStyle/>
                    <a:p>
                      <a:pPr algn="ctr"/>
                      <a:r>
                        <a:rPr lang="vi-VN" sz="3600" b="1" dirty="0">
                          <a:solidFill>
                            <a:srgbClr val="0000CC"/>
                          </a:solidFill>
                          <a:effectLst/>
                          <a:latin typeface="Times New Roman" panose="02020603050405020304" pitchFamily="18" charset="0"/>
                          <a:cs typeface="Times New Roman" panose="02020603050405020304" pitchFamily="18" charset="0"/>
                        </a:rPr>
                        <a:t>Biển</a:t>
                      </a:r>
                      <a:endParaRPr lang="en-US" sz="3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vi-VN" sz="3600" b="1" dirty="0">
                          <a:solidFill>
                            <a:srgbClr val="0000CC"/>
                          </a:solidFill>
                          <a:effectLst/>
                          <a:latin typeface="Times New Roman" panose="02020603050405020304" pitchFamily="18" charset="0"/>
                          <a:cs typeface="Times New Roman" panose="02020603050405020304" pitchFamily="18" charset="0"/>
                        </a:rPr>
                        <a:t>Xanh diệu kì</a:t>
                      </a:r>
                      <a:endParaRPr lang="en-US" sz="3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424071880"/>
                  </a:ext>
                </a:extLst>
              </a:tr>
              <a:tr h="438883">
                <a:tc>
                  <a:txBody>
                    <a:bodyPr/>
                    <a:lstStyle/>
                    <a:p>
                      <a:pPr algn="ctr"/>
                      <a:r>
                        <a:rPr lang="vi-VN" sz="3600" b="1" dirty="0">
                          <a:solidFill>
                            <a:srgbClr val="0000CC"/>
                          </a:solidFill>
                          <a:effectLst/>
                          <a:latin typeface="Times New Roman" panose="02020603050405020304" pitchFamily="18" charset="0"/>
                          <a:cs typeface="Times New Roman" panose="02020603050405020304" pitchFamily="18" charset="0"/>
                        </a:rPr>
                        <a:t>Mắt cá</a:t>
                      </a:r>
                      <a:endParaRPr lang="en-US" sz="3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vi-VN" sz="3600" b="1" dirty="0">
                          <a:solidFill>
                            <a:srgbClr val="0000CC"/>
                          </a:solidFill>
                          <a:effectLst/>
                          <a:latin typeface="Times New Roman" panose="02020603050405020304" pitchFamily="18" charset="0"/>
                          <a:cs typeface="Times New Roman" panose="02020603050405020304" pitchFamily="18" charset="0"/>
                        </a:rPr>
                        <a:t>Tròn</a:t>
                      </a:r>
                      <a:endParaRPr lang="en-US" sz="3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512681995"/>
                  </a:ext>
                </a:extLst>
              </a:tr>
              <a:tr h="438883">
                <a:tc>
                  <a:txBody>
                    <a:bodyPr/>
                    <a:lstStyle/>
                    <a:p>
                      <a:pPr algn="ctr"/>
                      <a:r>
                        <a:rPr lang="vi-VN" sz="3600" b="1" dirty="0">
                          <a:solidFill>
                            <a:srgbClr val="0000CC"/>
                          </a:solidFill>
                          <a:effectLst/>
                          <a:latin typeface="Times New Roman" panose="02020603050405020304" pitchFamily="18" charset="0"/>
                          <a:cs typeface="Times New Roman" panose="02020603050405020304" pitchFamily="18" charset="0"/>
                        </a:rPr>
                        <a:t>Mi</a:t>
                      </a:r>
                      <a:endParaRPr lang="en-US" sz="3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vi-VN" sz="3600" b="1" dirty="0">
                          <a:solidFill>
                            <a:srgbClr val="0000CC"/>
                          </a:solidFill>
                          <a:effectLst/>
                          <a:latin typeface="Times New Roman" panose="02020603050405020304" pitchFamily="18" charset="0"/>
                          <a:cs typeface="Times New Roman" panose="02020603050405020304" pitchFamily="18" charset="0"/>
                        </a:rPr>
                        <a:t> </a:t>
                      </a:r>
                      <a:endParaRPr lang="en-US" sz="3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724667006"/>
                  </a:ext>
                </a:extLst>
              </a:tr>
              <a:tr h="438883">
                <a:tc>
                  <a:txBody>
                    <a:bodyPr/>
                    <a:lstStyle/>
                    <a:p>
                      <a:pPr algn="ctr"/>
                      <a:r>
                        <a:rPr lang="vi-VN" sz="3600" b="1" dirty="0">
                          <a:solidFill>
                            <a:srgbClr val="0000CC"/>
                          </a:solidFill>
                          <a:effectLst/>
                          <a:latin typeface="Times New Roman" panose="02020603050405020304" pitchFamily="18" charset="0"/>
                          <a:cs typeface="Times New Roman" panose="02020603050405020304" pitchFamily="18" charset="0"/>
                        </a:rPr>
                        <a:t>Sân chơi</a:t>
                      </a:r>
                      <a:endParaRPr lang="en-US" sz="3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vi-VN" sz="3600" b="1" dirty="0">
                          <a:solidFill>
                            <a:srgbClr val="0000CC"/>
                          </a:solidFill>
                          <a:effectLst/>
                          <a:latin typeface="Times New Roman" panose="02020603050405020304" pitchFamily="18" charset="0"/>
                          <a:cs typeface="Times New Roman" panose="02020603050405020304" pitchFamily="18" charset="0"/>
                        </a:rPr>
                        <a:t> </a:t>
                      </a:r>
                      <a:endParaRPr lang="en-US" sz="3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751870859"/>
                  </a:ext>
                </a:extLst>
              </a:tr>
              <a:tr h="438883">
                <a:tc>
                  <a:txBody>
                    <a:bodyPr/>
                    <a:lstStyle/>
                    <a:p>
                      <a:pPr algn="ctr"/>
                      <a:r>
                        <a:rPr lang="vi-VN" sz="3600" b="1" dirty="0">
                          <a:solidFill>
                            <a:srgbClr val="0000CC"/>
                          </a:solidFill>
                          <a:effectLst/>
                          <a:latin typeface="Times New Roman" panose="02020603050405020304" pitchFamily="18" charset="0"/>
                          <a:cs typeface="Times New Roman" panose="02020603050405020304" pitchFamily="18" charset="0"/>
                        </a:rPr>
                        <a:t>Quả bóng</a:t>
                      </a:r>
                      <a:endParaRPr lang="en-US" sz="3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vi-VN" sz="3600" b="1" dirty="0">
                          <a:solidFill>
                            <a:srgbClr val="0000CC"/>
                          </a:solidFill>
                          <a:effectLst/>
                          <a:latin typeface="Times New Roman" panose="02020603050405020304" pitchFamily="18" charset="0"/>
                          <a:cs typeface="Times New Roman" panose="02020603050405020304" pitchFamily="18" charset="0"/>
                        </a:rPr>
                        <a:t> </a:t>
                      </a:r>
                      <a:endParaRPr lang="en-US" sz="3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4175787740"/>
                  </a:ext>
                </a:extLst>
              </a:tr>
              <a:tr h="438883">
                <a:tc>
                  <a:txBody>
                    <a:bodyPr/>
                    <a:lstStyle/>
                    <a:p>
                      <a:pPr algn="ctr"/>
                      <a:r>
                        <a:rPr lang="vi-VN" sz="3600" b="1" dirty="0">
                          <a:solidFill>
                            <a:srgbClr val="0000CC"/>
                          </a:solidFill>
                          <a:effectLst/>
                          <a:latin typeface="Times New Roman" panose="02020603050405020304" pitchFamily="18" charset="0"/>
                          <a:cs typeface="Times New Roman" panose="02020603050405020304" pitchFamily="18" charset="0"/>
                        </a:rPr>
                        <a:t>Bạn</a:t>
                      </a:r>
                      <a:endParaRPr lang="en-US" sz="3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vi-VN" sz="3600" b="1" dirty="0">
                          <a:solidFill>
                            <a:srgbClr val="0000CC"/>
                          </a:solidFill>
                          <a:effectLst/>
                          <a:latin typeface="Times New Roman" panose="02020603050405020304" pitchFamily="18" charset="0"/>
                          <a:cs typeface="Times New Roman" panose="02020603050405020304" pitchFamily="18" charset="0"/>
                        </a:rPr>
                        <a:t> </a:t>
                      </a:r>
                      <a:endParaRPr lang="en-US" sz="3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459430883"/>
                  </a:ext>
                </a:extLst>
              </a:tr>
              <a:tr h="438883">
                <a:tc>
                  <a:txBody>
                    <a:bodyPr/>
                    <a:lstStyle/>
                    <a:p>
                      <a:pPr algn="ctr"/>
                      <a:r>
                        <a:rPr lang="vi-VN" sz="3600" b="1" dirty="0">
                          <a:solidFill>
                            <a:srgbClr val="0000CC"/>
                          </a:solidFill>
                          <a:effectLst/>
                          <a:latin typeface="Times New Roman" panose="02020603050405020304" pitchFamily="18" charset="0"/>
                          <a:cs typeface="Times New Roman" panose="02020603050405020304" pitchFamily="18" charset="0"/>
                        </a:rPr>
                        <a:t>Trời</a:t>
                      </a:r>
                      <a:endParaRPr lang="en-US" sz="3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vi-VN" sz="3600" b="1" dirty="0">
                          <a:solidFill>
                            <a:srgbClr val="0000CC"/>
                          </a:solidFill>
                          <a:effectLst/>
                          <a:latin typeface="Times New Roman" panose="02020603050405020304" pitchFamily="18" charset="0"/>
                          <a:cs typeface="Times New Roman" panose="02020603050405020304" pitchFamily="18" charset="0"/>
                        </a:rPr>
                        <a:t> </a:t>
                      </a:r>
                      <a:endParaRPr lang="en-US" sz="36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662638131"/>
                  </a:ext>
                </a:extLst>
              </a:tr>
            </a:tbl>
          </a:graphicData>
        </a:graphic>
      </p:graphicFrame>
    </p:spTree>
    <p:extLst>
      <p:ext uri="{BB962C8B-B14F-4D97-AF65-F5344CB8AC3E}">
        <p14:creationId xmlns:p14="http://schemas.microsoft.com/office/powerpoint/2010/main" val="359544216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fade">
                                      <p:cBhvr>
                                        <p:cTn id="7" dur="500"/>
                                        <p:tgtEl>
                                          <p:spTgt spid="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a:extLst>
              <a:ext uri="{FF2B5EF4-FFF2-40B4-BE49-F238E27FC236}">
                <a16:creationId xmlns="" xmlns:a16="http://schemas.microsoft.com/office/drawing/2014/main" id="{38315CE6-0379-8B3D-79CC-DAE03D861FE4}"/>
              </a:ext>
            </a:extLst>
          </p:cNvPr>
          <p:cNvSpPr/>
          <p:nvPr/>
        </p:nvSpPr>
        <p:spPr>
          <a:xfrm>
            <a:off x="1334522" y="838200"/>
            <a:ext cx="14942116" cy="92333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5400" b="1" dirty="0" smtClean="0">
                <a:solidFill>
                  <a:srgbClr val="FF0000"/>
                </a:solidFill>
                <a:latin typeface="Times New Roman" pitchFamily="18" charset="0"/>
                <a:cs typeface="Times New Roman" pitchFamily="18" charset="0"/>
              </a:rPr>
              <a:t>? </a:t>
            </a:r>
            <a:r>
              <a:rPr kumimoji="0" lang="vi-VN" sz="5400" b="1"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Trong </a:t>
            </a:r>
            <a:r>
              <a:rPr kumimoji="0" lang="vi-VN" sz="5400" b="1" i="0" u="none" strike="noStrike" kern="1200" cap="none" spc="0" normalizeH="0" baseline="0" noProof="0" dirty="0">
                <a:ln>
                  <a:noFill/>
                </a:ln>
                <a:solidFill>
                  <a:srgbClr val="FF0000"/>
                </a:solidFill>
                <a:effectLst/>
                <a:uLnTx/>
                <a:uFillTx/>
                <a:latin typeface="Times New Roman" pitchFamily="18" charset="0"/>
                <a:cs typeface="Times New Roman" pitchFamily="18" charset="0"/>
              </a:rPr>
              <a:t>bài thơ trăng được so sánh với những gì</a:t>
            </a:r>
            <a:r>
              <a:rPr kumimoji="0" lang="vi-VN" sz="5400" b="1"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a:t>
            </a:r>
            <a:endParaRPr kumimoji="0" lang="en-US" sz="5400" b="1" i="0" u="none" strike="noStrike" kern="1200" cap="none" spc="0" normalizeH="0" baseline="0" noProof="0" dirty="0">
              <a:ln>
                <a:noFill/>
              </a:ln>
              <a:solidFill>
                <a:srgbClr val="FF0000"/>
              </a:solidFill>
              <a:effectLst/>
              <a:uLnTx/>
              <a:uFillTx/>
              <a:latin typeface="Times New Roman" pitchFamily="18" charset="0"/>
              <a:cs typeface="Times New Roman" pitchFamily="18" charset="0"/>
            </a:endParaRPr>
          </a:p>
        </p:txBody>
      </p:sp>
      <p:sp>
        <p:nvSpPr>
          <p:cNvPr id="3" name="Rectangle 2"/>
          <p:cNvSpPr/>
          <p:nvPr/>
        </p:nvSpPr>
        <p:spPr>
          <a:xfrm>
            <a:off x="1860613" y="6400800"/>
            <a:ext cx="14202506" cy="923330"/>
          </a:xfrm>
          <a:prstGeom prst="rect">
            <a:avLst/>
          </a:prstGeom>
        </p:spPr>
        <p:txBody>
          <a:bodyPr wrap="square">
            <a:spAutoFit/>
          </a:bodyPr>
          <a:lstStyle/>
          <a:p>
            <a:pPr lvl="0">
              <a:defRPr/>
            </a:pPr>
            <a:r>
              <a:rPr lang="en-US" sz="5400" b="1" dirty="0">
                <a:solidFill>
                  <a:srgbClr val="FF0000"/>
                </a:solidFill>
                <a:latin typeface="Times New Roman" pitchFamily="18" charset="0"/>
                <a:cs typeface="Times New Roman" pitchFamily="18" charset="0"/>
              </a:rPr>
              <a:t>? </a:t>
            </a:r>
            <a:r>
              <a:rPr lang="vi-VN" sz="5400" b="1" dirty="0">
                <a:solidFill>
                  <a:srgbClr val="FF0000"/>
                </a:solidFill>
                <a:latin typeface="Times New Roman" pitchFamily="18" charset="0"/>
                <a:cs typeface="Times New Roman" pitchFamily="18" charset="0"/>
              </a:rPr>
              <a:t>Em thích hình ảnh so sánh nào nhất? Vì sao?</a:t>
            </a:r>
            <a:endParaRPr lang="en-US" sz="5400" b="1" dirty="0">
              <a:solidFill>
                <a:srgbClr val="FF0000"/>
              </a:solidFill>
              <a:latin typeface="Times New Roman" pitchFamily="18" charset="0"/>
              <a:cs typeface="Times New Roman" pitchFamily="18" charset="0"/>
            </a:endParaRPr>
          </a:p>
        </p:txBody>
      </p:sp>
      <p:sp>
        <p:nvSpPr>
          <p:cNvPr id="20" name="Rectangle 19"/>
          <p:cNvSpPr/>
          <p:nvPr/>
        </p:nvSpPr>
        <p:spPr>
          <a:xfrm>
            <a:off x="2194719" y="2209800"/>
            <a:ext cx="10165556" cy="3785652"/>
          </a:xfrm>
          <a:prstGeom prst="rect">
            <a:avLst/>
          </a:prstGeom>
        </p:spPr>
        <p:txBody>
          <a:bodyPr wrap="square">
            <a:spAutoFit/>
          </a:bodyPr>
          <a:lstStyle/>
          <a:p>
            <a:pPr>
              <a:spcAft>
                <a:spcPts val="0"/>
              </a:spcAft>
            </a:pPr>
            <a:r>
              <a:rPr lang="vi-VN" sz="4800" b="1" dirty="0" smtClean="0">
                <a:solidFill>
                  <a:srgbClr val="0000CC"/>
                </a:solidFill>
                <a:latin typeface="Times New Roman" panose="02020603050405020304" pitchFamily="18" charset="0"/>
                <a:ea typeface="Calibri" panose="020F0502020204030204" pitchFamily="34" charset="0"/>
              </a:rPr>
              <a:t>Trăng được so sánh với các sự vật sau: </a:t>
            </a:r>
          </a:p>
          <a:p>
            <a:pPr lvl="3" algn="just">
              <a:spcAft>
                <a:spcPts val="0"/>
              </a:spcAft>
            </a:pPr>
            <a:r>
              <a:rPr lang="en-US" sz="4800" b="1" dirty="0" smtClean="0">
                <a:solidFill>
                  <a:srgbClr val="0000CC"/>
                </a:solidFill>
                <a:latin typeface="Times New Roman" panose="02020603050405020304" pitchFamily="18" charset="0"/>
                <a:ea typeface="Calibri" panose="020F0502020204030204" pitchFamily="34" charset="0"/>
              </a:rPr>
              <a:t>T</a:t>
            </a:r>
            <a:r>
              <a:rPr lang="vi-VN" sz="4800" b="1" dirty="0" smtClean="0">
                <a:solidFill>
                  <a:srgbClr val="0000CC"/>
                </a:solidFill>
                <a:latin typeface="Times New Roman" panose="02020603050405020304" pitchFamily="18" charset="0"/>
                <a:ea typeface="Calibri" panose="020F0502020204030204" pitchFamily="34" charset="0"/>
              </a:rPr>
              <a:t>răng </a:t>
            </a:r>
            <a:r>
              <a:rPr lang="vi-VN" sz="4800" b="1" dirty="0">
                <a:solidFill>
                  <a:srgbClr val="0000CC"/>
                </a:solidFill>
                <a:latin typeface="Times New Roman" panose="02020603050405020304" pitchFamily="18" charset="0"/>
                <a:ea typeface="Calibri" panose="020F0502020204030204" pitchFamily="34" charset="0"/>
              </a:rPr>
              <a:t>- hồng như quả </a:t>
            </a:r>
            <a:r>
              <a:rPr lang="en-US" sz="4800" b="1" dirty="0" err="1" smtClean="0">
                <a:solidFill>
                  <a:srgbClr val="0000CC"/>
                </a:solidFill>
                <a:latin typeface="Times New Roman" panose="02020603050405020304" pitchFamily="18" charset="0"/>
                <a:ea typeface="Calibri" panose="020F0502020204030204" pitchFamily="34" charset="0"/>
              </a:rPr>
              <a:t>ch</a:t>
            </a:r>
            <a:r>
              <a:rPr lang="vi-VN" sz="4800" b="1" dirty="0" smtClean="0">
                <a:solidFill>
                  <a:srgbClr val="0000CC"/>
                </a:solidFill>
                <a:latin typeface="Times New Roman" panose="02020603050405020304" pitchFamily="18" charset="0"/>
                <a:ea typeface="Calibri" panose="020F0502020204030204" pitchFamily="34" charset="0"/>
              </a:rPr>
              <a:t>ín</a:t>
            </a:r>
            <a:endParaRPr lang="en-US" sz="4800" b="1" dirty="0" smtClean="0">
              <a:solidFill>
                <a:srgbClr val="0000CC"/>
              </a:solidFill>
              <a:latin typeface="Times New Roman" panose="02020603050405020304" pitchFamily="18" charset="0"/>
              <a:ea typeface="Calibri" panose="020F0502020204030204" pitchFamily="34" charset="0"/>
            </a:endParaRPr>
          </a:p>
          <a:p>
            <a:pPr lvl="3" algn="just">
              <a:spcAft>
                <a:spcPts val="0"/>
              </a:spcAft>
            </a:pPr>
            <a:r>
              <a:rPr lang="vi-VN" sz="4800" b="1" dirty="0" smtClean="0">
                <a:solidFill>
                  <a:srgbClr val="0000CC"/>
                </a:solidFill>
                <a:latin typeface="Times New Roman" panose="02020603050405020304" pitchFamily="18" charset="0"/>
                <a:ea typeface="Calibri" panose="020F0502020204030204" pitchFamily="34" charset="0"/>
              </a:rPr>
              <a:t>Trăng </a:t>
            </a:r>
            <a:r>
              <a:rPr lang="vi-VN" sz="4800" b="1" dirty="0">
                <a:solidFill>
                  <a:srgbClr val="0000CC"/>
                </a:solidFill>
                <a:latin typeface="Times New Roman" panose="02020603050405020304" pitchFamily="18" charset="0"/>
                <a:ea typeface="Calibri" panose="020F0502020204030204" pitchFamily="34" charset="0"/>
              </a:rPr>
              <a:t>- tròn như mắt cá</a:t>
            </a:r>
            <a:endParaRPr lang="en-US" sz="4800" b="1" dirty="0">
              <a:solidFill>
                <a:srgbClr val="0000CC"/>
              </a:solidFill>
              <a:latin typeface="Times New Roman" panose="02020603050405020304" pitchFamily="18" charset="0"/>
              <a:ea typeface="Times New Roman" panose="02020603050405020304" pitchFamily="18" charset="0"/>
            </a:endParaRPr>
          </a:p>
          <a:p>
            <a:pPr lvl="3" algn="just">
              <a:spcAft>
                <a:spcPts val="0"/>
              </a:spcAft>
            </a:pPr>
            <a:r>
              <a:rPr lang="vi-VN" sz="4800" b="1" dirty="0" smtClean="0">
                <a:solidFill>
                  <a:srgbClr val="0000CC"/>
                </a:solidFill>
                <a:latin typeface="Times New Roman" panose="02020603050405020304" pitchFamily="18" charset="0"/>
                <a:ea typeface="Calibri" panose="020F0502020204030204" pitchFamily="34" charset="0"/>
              </a:rPr>
              <a:t>Trăng </a:t>
            </a:r>
            <a:r>
              <a:rPr lang="vi-VN" sz="4800" b="1" dirty="0">
                <a:solidFill>
                  <a:srgbClr val="0000CC"/>
                </a:solidFill>
                <a:latin typeface="Times New Roman" panose="02020603050405020304" pitchFamily="18" charset="0"/>
                <a:ea typeface="Calibri" panose="020F0502020204030204" pitchFamily="34" charset="0"/>
              </a:rPr>
              <a:t>- bay như quả bóng</a:t>
            </a:r>
            <a:endParaRPr lang="en-US" sz="4800" b="1" dirty="0">
              <a:solidFill>
                <a:srgbClr val="0000CC"/>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32354146"/>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additive="base">
                                        <p:cTn id="13" dur="500" fill="hold"/>
                                        <p:tgtEl>
                                          <p:spTgt spid="20"/>
                                        </p:tgtEl>
                                        <p:attrNameLst>
                                          <p:attrName>ppt_x</p:attrName>
                                        </p:attrNameLst>
                                      </p:cBhvr>
                                      <p:tavLst>
                                        <p:tav tm="0">
                                          <p:val>
                                            <p:strVal val="#ppt_x"/>
                                          </p:val>
                                        </p:tav>
                                        <p:tav tm="100000">
                                          <p:val>
                                            <p:strVal val="#ppt_x"/>
                                          </p:val>
                                        </p:tav>
                                      </p:tavLst>
                                    </p:anim>
                                    <p:anim calcmode="lin" valueType="num">
                                      <p:cBhvr additive="base">
                                        <p:cTn id="1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 grpId="0"/>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1105486" y="533400"/>
            <a:ext cx="13639800" cy="1239382"/>
          </a:xfrm>
          <a:prstGeom prst="rect">
            <a:avLst/>
          </a:prstGeom>
          <a:noFill/>
        </p:spPr>
        <p:txBody>
          <a:bodyPr wrap="squar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r>
              <a:rPr lang="vi-VN" sz="3800" b="1" dirty="0">
                <a:ln w="11430"/>
                <a:solidFill>
                  <a:srgbClr val="FF0000"/>
                </a:solidFill>
                <a:latin typeface="Times New Roman" pitchFamily="18" charset="0"/>
                <a:cs typeface="Times New Roman" pitchFamily="18" charset="0"/>
              </a:rPr>
              <a:t>Bài </a:t>
            </a:r>
            <a:r>
              <a:rPr lang="vi-VN" sz="3800" b="1" dirty="0" smtClean="0">
                <a:ln w="11430"/>
                <a:solidFill>
                  <a:srgbClr val="FF0000"/>
                </a:solidFill>
                <a:latin typeface="Times New Roman" pitchFamily="18" charset="0"/>
                <a:cs typeface="Times New Roman" pitchFamily="18" charset="0"/>
              </a:rPr>
              <a:t>4. Chọn dấu </a:t>
            </a:r>
            <a:r>
              <a:rPr lang="vi-VN" sz="3800" b="1" i="1" dirty="0" smtClean="0">
                <a:ln w="11430"/>
                <a:solidFill>
                  <a:srgbClr val="FF0000"/>
                </a:solidFill>
                <a:latin typeface="Times New Roman" pitchFamily="18" charset="0"/>
                <a:cs typeface="Times New Roman" pitchFamily="18" charset="0"/>
              </a:rPr>
              <a:t>hai chấm </a:t>
            </a:r>
            <a:r>
              <a:rPr lang="vi-VN" sz="3800" b="1" dirty="0" smtClean="0">
                <a:ln w="11430"/>
                <a:solidFill>
                  <a:srgbClr val="FF0000"/>
                </a:solidFill>
                <a:latin typeface="Times New Roman" pitchFamily="18" charset="0"/>
                <a:cs typeface="Times New Roman" pitchFamily="18" charset="0"/>
              </a:rPr>
              <a:t>hoặc </a:t>
            </a:r>
            <a:r>
              <a:rPr lang="vi-VN" sz="3800" b="1" i="1" dirty="0" smtClean="0">
                <a:ln w="11430"/>
                <a:solidFill>
                  <a:srgbClr val="FF0000"/>
                </a:solidFill>
                <a:latin typeface="Times New Roman" pitchFamily="18" charset="0"/>
                <a:cs typeface="Times New Roman" pitchFamily="18" charset="0"/>
              </a:rPr>
              <a:t>dấu phẩy </a:t>
            </a:r>
            <a:r>
              <a:rPr lang="vi-VN" sz="3800" b="1" dirty="0" smtClean="0">
                <a:ln w="11430"/>
                <a:solidFill>
                  <a:srgbClr val="FF0000"/>
                </a:solidFill>
                <a:latin typeface="Times New Roman" pitchFamily="18" charset="0"/>
                <a:cs typeface="Times New Roman" pitchFamily="18" charset="0"/>
              </a:rPr>
              <a:t>thay cho ô vuông trong đoạn văn dưới đây: </a:t>
            </a:r>
            <a:endParaRPr lang="en-US" sz="3800" b="1" dirty="0">
              <a:ln w="11430"/>
              <a:solidFill>
                <a:srgbClr val="FF0000"/>
              </a:solidFill>
              <a:latin typeface="Times New Roman" pitchFamily="18" charset="0"/>
              <a:cs typeface="Times New Roman" pitchFamily="18" charset="0"/>
            </a:endParaRPr>
          </a:p>
        </p:txBody>
      </p:sp>
      <p:sp>
        <p:nvSpPr>
          <p:cNvPr id="19" name="Rectangle 18"/>
          <p:cNvSpPr/>
          <p:nvPr/>
        </p:nvSpPr>
        <p:spPr>
          <a:xfrm>
            <a:off x="1110161" y="2312041"/>
            <a:ext cx="13289735" cy="5609809"/>
          </a:xfrm>
          <a:prstGeom prst="rect">
            <a:avLst/>
          </a:prstGeom>
          <a:noFill/>
        </p:spPr>
        <p:txBody>
          <a:bodyPr wrap="squar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just"/>
            <a:r>
              <a:rPr lang="vi-VN" sz="3800" b="1" dirty="0" smtClean="0">
                <a:ln w="11430"/>
                <a:solidFill>
                  <a:srgbClr val="0000FF"/>
                </a:solidFill>
                <a:latin typeface="Times New Roman" pitchFamily="18" charset="0"/>
                <a:cs typeface="Times New Roman" pitchFamily="18" charset="0"/>
              </a:rPr>
              <a:t>     </a:t>
            </a:r>
            <a:r>
              <a:rPr lang="vi-VN" sz="6000" b="1" dirty="0" smtClean="0">
                <a:ln w="11430"/>
                <a:solidFill>
                  <a:srgbClr val="0000FF"/>
                </a:solidFill>
                <a:latin typeface="Times New Roman" pitchFamily="18" charset="0"/>
                <a:cs typeface="Times New Roman" pitchFamily="18" charset="0"/>
              </a:rPr>
              <a:t>Không sao đếm hết được các loài cá với đủ màu sắc     cá kim bé nhỏ như que diêm màu tím      cá ót mặc áo vàng có sọc đen     cá khoai trong suốt như miếng nước đá     cá song lực lưỡng    da đen trũi     cá hồng đỏ như lửa,...  </a:t>
            </a:r>
            <a:endParaRPr lang="en-US" sz="6000" b="1" dirty="0">
              <a:ln w="11430"/>
              <a:solidFill>
                <a:srgbClr val="0000FF"/>
              </a:solidFill>
              <a:latin typeface="Times New Roman" pitchFamily="18" charset="0"/>
              <a:cs typeface="Times New Roman" pitchFamily="18" charset="0"/>
            </a:endParaRPr>
          </a:p>
        </p:txBody>
      </p:sp>
      <p:sp>
        <p:nvSpPr>
          <p:cNvPr id="4" name="Rectangle 3"/>
          <p:cNvSpPr/>
          <p:nvPr/>
        </p:nvSpPr>
        <p:spPr>
          <a:xfrm>
            <a:off x="6944960" y="3621447"/>
            <a:ext cx="381000" cy="381000"/>
          </a:xfrm>
          <a:prstGeom prst="rect">
            <a:avLst/>
          </a:prstGeom>
          <a:ln w="28575">
            <a:solidFill>
              <a:srgbClr val="0000CC"/>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1" name="Rectangle 20"/>
          <p:cNvSpPr/>
          <p:nvPr/>
        </p:nvSpPr>
        <p:spPr>
          <a:xfrm>
            <a:off x="7612705" y="4380546"/>
            <a:ext cx="381000" cy="381000"/>
          </a:xfrm>
          <a:prstGeom prst="rect">
            <a:avLst/>
          </a:prstGeom>
          <a:ln w="28575">
            <a:solidFill>
              <a:srgbClr val="0000CC"/>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 name="Rectangle 21"/>
          <p:cNvSpPr/>
          <p:nvPr/>
        </p:nvSpPr>
        <p:spPr>
          <a:xfrm>
            <a:off x="12886268" y="6411843"/>
            <a:ext cx="381000" cy="381000"/>
          </a:xfrm>
          <a:prstGeom prst="rect">
            <a:avLst/>
          </a:prstGeom>
          <a:ln w="28575">
            <a:solidFill>
              <a:srgbClr val="0000CC"/>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3" name="Rectangle 22"/>
          <p:cNvSpPr/>
          <p:nvPr/>
        </p:nvSpPr>
        <p:spPr>
          <a:xfrm>
            <a:off x="4252119" y="7413486"/>
            <a:ext cx="381000" cy="381000"/>
          </a:xfrm>
          <a:prstGeom prst="rect">
            <a:avLst/>
          </a:prstGeom>
          <a:ln w="28575">
            <a:solidFill>
              <a:srgbClr val="0000CC"/>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4" name="Rectangle 23"/>
          <p:cNvSpPr/>
          <p:nvPr/>
        </p:nvSpPr>
        <p:spPr>
          <a:xfrm>
            <a:off x="5166519" y="5631744"/>
            <a:ext cx="381000" cy="381000"/>
          </a:xfrm>
          <a:prstGeom prst="rect">
            <a:avLst/>
          </a:prstGeom>
          <a:ln w="28575">
            <a:solidFill>
              <a:srgbClr val="0000CC"/>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5" name="Rectangle 24"/>
          <p:cNvSpPr/>
          <p:nvPr/>
        </p:nvSpPr>
        <p:spPr>
          <a:xfrm>
            <a:off x="6441724" y="6575286"/>
            <a:ext cx="381000" cy="381000"/>
          </a:xfrm>
          <a:prstGeom prst="rect">
            <a:avLst/>
          </a:prstGeom>
          <a:ln w="28575">
            <a:solidFill>
              <a:srgbClr val="0000CC"/>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TextBox 4"/>
          <p:cNvSpPr txBox="1"/>
          <p:nvPr/>
        </p:nvSpPr>
        <p:spPr>
          <a:xfrm>
            <a:off x="6995319" y="3458004"/>
            <a:ext cx="393806" cy="707886"/>
          </a:xfrm>
          <a:prstGeom prst="rect">
            <a:avLst/>
          </a:prstGeom>
          <a:noFill/>
        </p:spPr>
        <p:txBody>
          <a:bodyPr wrap="square" rtlCol="0">
            <a:spAutoFit/>
          </a:bodyPr>
          <a:lstStyle/>
          <a:p>
            <a:r>
              <a:rPr lang="vi-VN" sz="4000" b="1" dirty="0" smtClean="0">
                <a:solidFill>
                  <a:srgbClr val="FF0000"/>
                </a:solidFill>
                <a:latin typeface="Times New Roman" panose="02020603050405020304" pitchFamily="18" charset="0"/>
                <a:cs typeface="Times New Roman" panose="02020603050405020304" pitchFamily="18" charset="0"/>
              </a:rPr>
              <a:t>:</a:t>
            </a:r>
            <a:endParaRPr lang="en-US" sz="4000" b="1" dirty="0">
              <a:solidFill>
                <a:srgbClr val="FF0000"/>
              </a:solidFill>
              <a:latin typeface="Times New Roman" panose="02020603050405020304" pitchFamily="18" charset="0"/>
              <a:cs typeface="Times New Roman" panose="02020603050405020304" pitchFamily="18" charset="0"/>
            </a:endParaRPr>
          </a:p>
        </p:txBody>
      </p:sp>
      <p:sp>
        <p:nvSpPr>
          <p:cNvPr id="33" name="TextBox 32"/>
          <p:cNvSpPr txBox="1"/>
          <p:nvPr/>
        </p:nvSpPr>
        <p:spPr>
          <a:xfrm>
            <a:off x="7608963" y="4053660"/>
            <a:ext cx="384742" cy="707886"/>
          </a:xfrm>
          <a:prstGeom prst="rect">
            <a:avLst/>
          </a:prstGeom>
          <a:noFill/>
        </p:spPr>
        <p:txBody>
          <a:bodyPr wrap="square" rtlCol="0">
            <a:spAutoFit/>
          </a:bodyPr>
          <a:lstStyle/>
          <a:p>
            <a:r>
              <a:rPr lang="vi-VN" sz="4000" b="1" dirty="0">
                <a:solidFill>
                  <a:srgbClr val="FF0000"/>
                </a:solidFill>
                <a:latin typeface="Times New Roman" panose="02020603050405020304" pitchFamily="18" charset="0"/>
                <a:cs typeface="Times New Roman" panose="02020603050405020304" pitchFamily="18" charset="0"/>
              </a:rPr>
              <a:t>,</a:t>
            </a:r>
            <a:endParaRPr lang="en-US" sz="4000" b="1" dirty="0">
              <a:solidFill>
                <a:srgbClr val="FF0000"/>
              </a:solidFill>
              <a:latin typeface="Times New Roman" panose="02020603050405020304" pitchFamily="18" charset="0"/>
              <a:cs typeface="Times New Roman" panose="02020603050405020304" pitchFamily="18" charset="0"/>
            </a:endParaRPr>
          </a:p>
        </p:txBody>
      </p:sp>
      <p:sp>
        <p:nvSpPr>
          <p:cNvPr id="34" name="TextBox 33"/>
          <p:cNvSpPr txBox="1"/>
          <p:nvPr/>
        </p:nvSpPr>
        <p:spPr>
          <a:xfrm>
            <a:off x="12938919" y="6221343"/>
            <a:ext cx="384742" cy="707886"/>
          </a:xfrm>
          <a:prstGeom prst="rect">
            <a:avLst/>
          </a:prstGeom>
          <a:noFill/>
        </p:spPr>
        <p:txBody>
          <a:bodyPr wrap="square" rtlCol="0">
            <a:spAutoFit/>
          </a:bodyPr>
          <a:lstStyle/>
          <a:p>
            <a:r>
              <a:rPr lang="vi-VN" sz="4000" b="1" dirty="0">
                <a:solidFill>
                  <a:srgbClr val="FF0000"/>
                </a:solidFill>
                <a:latin typeface="Times New Roman" panose="02020603050405020304" pitchFamily="18" charset="0"/>
                <a:cs typeface="Times New Roman" panose="02020603050405020304" pitchFamily="18" charset="0"/>
              </a:rPr>
              <a:t>,</a:t>
            </a:r>
            <a:endParaRPr lang="en-US" sz="4000" b="1" dirty="0">
              <a:solidFill>
                <a:srgbClr val="FF0000"/>
              </a:solidFill>
              <a:latin typeface="Times New Roman" panose="02020603050405020304" pitchFamily="18" charset="0"/>
              <a:cs typeface="Times New Roman" panose="02020603050405020304" pitchFamily="18" charset="0"/>
            </a:endParaRPr>
          </a:p>
        </p:txBody>
      </p:sp>
      <p:sp>
        <p:nvSpPr>
          <p:cNvPr id="35" name="TextBox 34"/>
          <p:cNvSpPr txBox="1"/>
          <p:nvPr/>
        </p:nvSpPr>
        <p:spPr>
          <a:xfrm>
            <a:off x="4252119" y="7086600"/>
            <a:ext cx="384742" cy="707886"/>
          </a:xfrm>
          <a:prstGeom prst="rect">
            <a:avLst/>
          </a:prstGeom>
          <a:noFill/>
        </p:spPr>
        <p:txBody>
          <a:bodyPr wrap="square" rtlCol="0">
            <a:spAutoFit/>
          </a:bodyPr>
          <a:lstStyle/>
          <a:p>
            <a:r>
              <a:rPr lang="vi-VN" sz="4000" b="1" dirty="0">
                <a:solidFill>
                  <a:srgbClr val="FF0000"/>
                </a:solidFill>
                <a:latin typeface="Times New Roman" panose="02020603050405020304" pitchFamily="18" charset="0"/>
                <a:cs typeface="Times New Roman" panose="02020603050405020304" pitchFamily="18" charset="0"/>
              </a:rPr>
              <a:t>,</a:t>
            </a:r>
            <a:endParaRPr lang="en-US" sz="4000" b="1" dirty="0">
              <a:solidFill>
                <a:srgbClr val="FF0000"/>
              </a:solidFill>
              <a:latin typeface="Times New Roman" panose="02020603050405020304" pitchFamily="18" charset="0"/>
              <a:cs typeface="Times New Roman" panose="02020603050405020304" pitchFamily="18" charset="0"/>
            </a:endParaRPr>
          </a:p>
        </p:txBody>
      </p:sp>
      <p:sp>
        <p:nvSpPr>
          <p:cNvPr id="36" name="TextBox 35"/>
          <p:cNvSpPr txBox="1"/>
          <p:nvPr/>
        </p:nvSpPr>
        <p:spPr>
          <a:xfrm>
            <a:off x="6461919" y="6248400"/>
            <a:ext cx="384742" cy="707886"/>
          </a:xfrm>
          <a:prstGeom prst="rect">
            <a:avLst/>
          </a:prstGeom>
          <a:noFill/>
        </p:spPr>
        <p:txBody>
          <a:bodyPr wrap="square" rtlCol="0">
            <a:spAutoFit/>
          </a:bodyPr>
          <a:lstStyle/>
          <a:p>
            <a:r>
              <a:rPr lang="vi-VN" sz="4000" b="1" dirty="0">
                <a:solidFill>
                  <a:srgbClr val="FF0000"/>
                </a:solidFill>
                <a:latin typeface="Times New Roman" panose="02020603050405020304" pitchFamily="18" charset="0"/>
                <a:cs typeface="Times New Roman" panose="02020603050405020304" pitchFamily="18" charset="0"/>
              </a:rPr>
              <a:t>,</a:t>
            </a:r>
            <a:endParaRPr lang="en-US" sz="4000" b="1" dirty="0">
              <a:solidFill>
                <a:srgbClr val="FF0000"/>
              </a:solidFill>
              <a:latin typeface="Times New Roman" panose="02020603050405020304" pitchFamily="18" charset="0"/>
              <a:cs typeface="Times New Roman" panose="02020603050405020304" pitchFamily="18" charset="0"/>
            </a:endParaRPr>
          </a:p>
        </p:txBody>
      </p:sp>
      <p:sp>
        <p:nvSpPr>
          <p:cNvPr id="37" name="TextBox 36"/>
          <p:cNvSpPr txBox="1"/>
          <p:nvPr/>
        </p:nvSpPr>
        <p:spPr>
          <a:xfrm>
            <a:off x="5166519" y="5322957"/>
            <a:ext cx="384742" cy="707886"/>
          </a:xfrm>
          <a:prstGeom prst="rect">
            <a:avLst/>
          </a:prstGeom>
          <a:noFill/>
        </p:spPr>
        <p:txBody>
          <a:bodyPr wrap="square" rtlCol="0">
            <a:spAutoFit/>
          </a:bodyPr>
          <a:lstStyle/>
          <a:p>
            <a:r>
              <a:rPr lang="vi-VN" sz="4000" b="1" dirty="0">
                <a:solidFill>
                  <a:srgbClr val="FF0000"/>
                </a:solidFill>
                <a:latin typeface="Times New Roman" panose="02020603050405020304" pitchFamily="18" charset="0"/>
                <a:cs typeface="Times New Roman" panose="02020603050405020304" pitchFamily="18" charset="0"/>
              </a:rPr>
              <a:t>,</a:t>
            </a:r>
            <a:endParaRPr lang="en-US" sz="4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3106164"/>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3"/>
                                        </p:tgtEl>
                                        <p:attrNameLst>
                                          <p:attrName>style.visibility</p:attrName>
                                        </p:attrNameLst>
                                      </p:cBhvr>
                                      <p:to>
                                        <p:strVal val="visible"/>
                                      </p:to>
                                    </p:set>
                                    <p:anim calcmode="lin" valueType="num">
                                      <p:cBhvr additive="base">
                                        <p:cTn id="13" dur="500" fill="hold"/>
                                        <p:tgtEl>
                                          <p:spTgt spid="33"/>
                                        </p:tgtEl>
                                        <p:attrNameLst>
                                          <p:attrName>ppt_x</p:attrName>
                                        </p:attrNameLst>
                                      </p:cBhvr>
                                      <p:tavLst>
                                        <p:tav tm="0">
                                          <p:val>
                                            <p:strVal val="#ppt_x"/>
                                          </p:val>
                                        </p:tav>
                                        <p:tav tm="100000">
                                          <p:val>
                                            <p:strVal val="#ppt_x"/>
                                          </p:val>
                                        </p:tav>
                                      </p:tavLst>
                                    </p:anim>
                                    <p:anim calcmode="lin" valueType="num">
                                      <p:cBhvr additive="base">
                                        <p:cTn id="14"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4"/>
                                        </p:tgtEl>
                                        <p:attrNameLst>
                                          <p:attrName>style.visibility</p:attrName>
                                        </p:attrNameLst>
                                      </p:cBhvr>
                                      <p:to>
                                        <p:strVal val="visible"/>
                                      </p:to>
                                    </p:set>
                                    <p:anim calcmode="lin" valueType="num">
                                      <p:cBhvr additive="base">
                                        <p:cTn id="19" dur="500" fill="hold"/>
                                        <p:tgtEl>
                                          <p:spTgt spid="34"/>
                                        </p:tgtEl>
                                        <p:attrNameLst>
                                          <p:attrName>ppt_x</p:attrName>
                                        </p:attrNameLst>
                                      </p:cBhvr>
                                      <p:tavLst>
                                        <p:tav tm="0">
                                          <p:val>
                                            <p:strVal val="#ppt_x"/>
                                          </p:val>
                                        </p:tav>
                                        <p:tav tm="100000">
                                          <p:val>
                                            <p:strVal val="#ppt_x"/>
                                          </p:val>
                                        </p:tav>
                                      </p:tavLst>
                                    </p:anim>
                                    <p:anim calcmode="lin" valueType="num">
                                      <p:cBhvr additive="base">
                                        <p:cTn id="20"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5"/>
                                        </p:tgtEl>
                                        <p:attrNameLst>
                                          <p:attrName>style.visibility</p:attrName>
                                        </p:attrNameLst>
                                      </p:cBhvr>
                                      <p:to>
                                        <p:strVal val="visible"/>
                                      </p:to>
                                    </p:set>
                                    <p:anim calcmode="lin" valueType="num">
                                      <p:cBhvr additive="base">
                                        <p:cTn id="25" dur="500" fill="hold"/>
                                        <p:tgtEl>
                                          <p:spTgt spid="35"/>
                                        </p:tgtEl>
                                        <p:attrNameLst>
                                          <p:attrName>ppt_x</p:attrName>
                                        </p:attrNameLst>
                                      </p:cBhvr>
                                      <p:tavLst>
                                        <p:tav tm="0">
                                          <p:val>
                                            <p:strVal val="#ppt_x"/>
                                          </p:val>
                                        </p:tav>
                                        <p:tav tm="100000">
                                          <p:val>
                                            <p:strVal val="#ppt_x"/>
                                          </p:val>
                                        </p:tav>
                                      </p:tavLst>
                                    </p:anim>
                                    <p:anim calcmode="lin" valueType="num">
                                      <p:cBhvr additive="base">
                                        <p:cTn id="26"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6"/>
                                        </p:tgtEl>
                                        <p:attrNameLst>
                                          <p:attrName>style.visibility</p:attrName>
                                        </p:attrNameLst>
                                      </p:cBhvr>
                                      <p:to>
                                        <p:strVal val="visible"/>
                                      </p:to>
                                    </p:set>
                                    <p:anim calcmode="lin" valueType="num">
                                      <p:cBhvr additive="base">
                                        <p:cTn id="31" dur="500" fill="hold"/>
                                        <p:tgtEl>
                                          <p:spTgt spid="36"/>
                                        </p:tgtEl>
                                        <p:attrNameLst>
                                          <p:attrName>ppt_x</p:attrName>
                                        </p:attrNameLst>
                                      </p:cBhvr>
                                      <p:tavLst>
                                        <p:tav tm="0">
                                          <p:val>
                                            <p:strVal val="#ppt_x"/>
                                          </p:val>
                                        </p:tav>
                                        <p:tav tm="100000">
                                          <p:val>
                                            <p:strVal val="#ppt_x"/>
                                          </p:val>
                                        </p:tav>
                                      </p:tavLst>
                                    </p:anim>
                                    <p:anim calcmode="lin" valueType="num">
                                      <p:cBhvr additive="base">
                                        <p:cTn id="32"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7"/>
                                        </p:tgtEl>
                                        <p:attrNameLst>
                                          <p:attrName>style.visibility</p:attrName>
                                        </p:attrNameLst>
                                      </p:cBhvr>
                                      <p:to>
                                        <p:strVal val="visible"/>
                                      </p:to>
                                    </p:set>
                                    <p:anim calcmode="lin" valueType="num">
                                      <p:cBhvr additive="base">
                                        <p:cTn id="37" dur="500" fill="hold"/>
                                        <p:tgtEl>
                                          <p:spTgt spid="37"/>
                                        </p:tgtEl>
                                        <p:attrNameLst>
                                          <p:attrName>ppt_x</p:attrName>
                                        </p:attrNameLst>
                                      </p:cBhvr>
                                      <p:tavLst>
                                        <p:tav tm="0">
                                          <p:val>
                                            <p:strVal val="#ppt_x"/>
                                          </p:val>
                                        </p:tav>
                                        <p:tav tm="100000">
                                          <p:val>
                                            <p:strVal val="#ppt_x"/>
                                          </p:val>
                                        </p:tav>
                                      </p:tavLst>
                                    </p:anim>
                                    <p:anim calcmode="lin" valueType="num">
                                      <p:cBhvr additive="base">
                                        <p:cTn id="38"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3" grpId="0"/>
      <p:bldP spid="34" grpId="0"/>
      <p:bldP spid="35" grpId="0"/>
      <p:bldP spid="36" grpId="0"/>
      <p:bldP spid="3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721443" y="533400"/>
            <a:ext cx="15041819" cy="2316600"/>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kumimoji="0" lang="vi-VN" sz="5400" b="1" i="0" u="none" strike="noStrike" kern="1200" cap="none" spc="0" normalizeH="0" baseline="0" noProof="0" dirty="0">
                <a:ln w="11430"/>
                <a:solidFill>
                  <a:srgbClr val="FF0000"/>
                </a:solidFill>
                <a:effectLst/>
                <a:uLnTx/>
                <a:uFillTx/>
                <a:latin typeface="Times New Roman" pitchFamily="18" charset="0"/>
                <a:cs typeface="Times New Roman" pitchFamily="18" charset="0"/>
              </a:rPr>
              <a:t>Bài </a:t>
            </a:r>
            <a:r>
              <a:rPr kumimoji="0" lang="vi-VN" sz="5400" b="1" i="0" u="none" strike="noStrike" kern="1200" cap="none" spc="0" normalizeH="0" baseline="0" noProof="0" dirty="0" smtClean="0">
                <a:ln w="11430"/>
                <a:solidFill>
                  <a:srgbClr val="FF0000"/>
                </a:solidFill>
                <a:effectLst/>
                <a:uLnTx/>
                <a:uFillTx/>
                <a:latin typeface="Times New Roman" pitchFamily="18" charset="0"/>
                <a:cs typeface="Times New Roman" pitchFamily="18" charset="0"/>
              </a:rPr>
              <a:t>5. </a:t>
            </a:r>
            <a:r>
              <a:rPr lang="vi-VN" sz="5400" b="1" dirty="0">
                <a:solidFill>
                  <a:srgbClr val="FF0000"/>
                </a:solidFill>
                <a:latin typeface="Times New Roman" pitchFamily="18" charset="0"/>
                <a:cs typeface="Times New Roman" pitchFamily="18" charset="0"/>
              </a:rPr>
              <a:t>Tìm các sự vật được so sánh với nhau trong </a:t>
            </a:r>
            <a:endParaRPr lang="en-US" sz="5400" b="1" dirty="0" smtClean="0">
              <a:solidFill>
                <a:srgbClr val="FF0000"/>
              </a:solidFill>
              <a:latin typeface="Times New Roman" pitchFamily="18" charset="0"/>
              <a:cs typeface="Times New Roman" pitchFamily="18" charset="0"/>
            </a:endParaRPr>
          </a:p>
          <a:p>
            <a:r>
              <a:rPr lang="vi-VN" sz="5400" b="1" dirty="0" smtClean="0">
                <a:solidFill>
                  <a:srgbClr val="FF0000"/>
                </a:solidFill>
                <a:latin typeface="Times New Roman" pitchFamily="18" charset="0"/>
                <a:cs typeface="Times New Roman" pitchFamily="18" charset="0"/>
              </a:rPr>
              <a:t>đoạn </a:t>
            </a:r>
            <a:r>
              <a:rPr lang="vi-VN" sz="5400" b="1" dirty="0">
                <a:solidFill>
                  <a:srgbClr val="FF0000"/>
                </a:solidFill>
                <a:latin typeface="Times New Roman" pitchFamily="18" charset="0"/>
                <a:cs typeface="Times New Roman" pitchFamily="18" charset="0"/>
              </a:rPr>
              <a:t>văn trên: </a:t>
            </a:r>
            <a:endParaRPr lang="en-US" sz="5400" b="1" dirty="0">
              <a:solidFill>
                <a:srgbClr val="FF0000"/>
              </a:solidFill>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3800" b="1" i="0" u="none" strike="noStrike" kern="1200" cap="none" spc="0" normalizeH="0" baseline="0" noProof="0" dirty="0">
              <a:ln w="11430"/>
              <a:solidFill>
                <a:srgbClr val="0000FF"/>
              </a:solidFill>
              <a:effectLst/>
              <a:uLnTx/>
              <a:uFillTx/>
              <a:latin typeface="Times New Roman" pitchFamily="18" charset="0"/>
              <a:ea typeface="+mn-ea"/>
              <a:cs typeface="Times New Roman" pitchFamily="18" charset="0"/>
            </a:endParaRPr>
          </a:p>
        </p:txBody>
      </p:sp>
      <p:graphicFrame>
        <p:nvGraphicFramePr>
          <p:cNvPr id="2" name="Table 1">
            <a:extLst>
              <a:ext uri="{FF2B5EF4-FFF2-40B4-BE49-F238E27FC236}">
                <a16:creationId xmlns="" xmlns:a16="http://schemas.microsoft.com/office/drawing/2014/main" id="{234F1E88-5A7A-E3DA-3F31-1D86E76F509F}"/>
              </a:ext>
            </a:extLst>
          </p:cNvPr>
          <p:cNvGraphicFramePr>
            <a:graphicFrameLocks noGrp="1"/>
          </p:cNvGraphicFramePr>
          <p:nvPr>
            <p:extLst>
              <p:ext uri="{D42A27DB-BD31-4B8C-83A1-F6EECF244321}">
                <p14:modId xmlns:p14="http://schemas.microsoft.com/office/powerpoint/2010/main" val="4052157818"/>
              </p:ext>
            </p:extLst>
          </p:nvPr>
        </p:nvGraphicFramePr>
        <p:xfrm>
          <a:off x="2042319" y="2514600"/>
          <a:ext cx="11741716" cy="4937760"/>
        </p:xfrm>
        <a:graphic>
          <a:graphicData uri="http://schemas.openxmlformats.org/drawingml/2006/table">
            <a:tbl>
              <a:tblPr firstRow="1" firstCol="1" bandRow="1">
                <a:tableStyleId>{5C22544A-7EE6-4342-B048-85BDC9FD1C3A}</a:tableStyleId>
              </a:tblPr>
              <a:tblGrid>
                <a:gridCol w="2936146">
                  <a:extLst>
                    <a:ext uri="{9D8B030D-6E8A-4147-A177-3AD203B41FA5}">
                      <a16:colId xmlns="" xmlns:a16="http://schemas.microsoft.com/office/drawing/2014/main" val="2923303774"/>
                    </a:ext>
                  </a:extLst>
                </a:gridCol>
                <a:gridCol w="2939006">
                  <a:extLst>
                    <a:ext uri="{9D8B030D-6E8A-4147-A177-3AD203B41FA5}">
                      <a16:colId xmlns="" xmlns:a16="http://schemas.microsoft.com/office/drawing/2014/main" val="1990332540"/>
                    </a:ext>
                  </a:extLst>
                </a:gridCol>
                <a:gridCol w="2930418">
                  <a:extLst>
                    <a:ext uri="{9D8B030D-6E8A-4147-A177-3AD203B41FA5}">
                      <a16:colId xmlns="" xmlns:a16="http://schemas.microsoft.com/office/drawing/2014/main" val="1878141539"/>
                    </a:ext>
                  </a:extLst>
                </a:gridCol>
                <a:gridCol w="2936146">
                  <a:extLst>
                    <a:ext uri="{9D8B030D-6E8A-4147-A177-3AD203B41FA5}">
                      <a16:colId xmlns="" xmlns:a16="http://schemas.microsoft.com/office/drawing/2014/main" val="780500291"/>
                    </a:ext>
                  </a:extLst>
                </a:gridCol>
              </a:tblGrid>
              <a:tr h="1546756">
                <a:tc>
                  <a:txBody>
                    <a:bodyPr/>
                    <a:lstStyle/>
                    <a:p>
                      <a:pPr algn="ctr"/>
                      <a:r>
                        <a:rPr lang="vi-VN" sz="5400" b="1" dirty="0">
                          <a:solidFill>
                            <a:srgbClr val="0000CC"/>
                          </a:solidFill>
                          <a:effectLst/>
                          <a:latin typeface="Times New Roman" panose="02020603050405020304" pitchFamily="18" charset="0"/>
                          <a:cs typeface="Times New Roman" panose="02020603050405020304" pitchFamily="18" charset="0"/>
                        </a:rPr>
                        <a:t>Sự vật 1</a:t>
                      </a:r>
                      <a:endParaRPr lang="en-US" sz="54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vi-VN" sz="5400" b="1" dirty="0">
                          <a:solidFill>
                            <a:srgbClr val="0000CC"/>
                          </a:solidFill>
                          <a:effectLst/>
                          <a:latin typeface="Times New Roman" panose="02020603050405020304" pitchFamily="18" charset="0"/>
                          <a:cs typeface="Times New Roman" panose="02020603050405020304" pitchFamily="18" charset="0"/>
                        </a:rPr>
                        <a:t>Từ đem ra so sánh </a:t>
                      </a:r>
                      <a:endParaRPr lang="en-US" sz="54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vi-VN" sz="5400" b="1" dirty="0">
                          <a:solidFill>
                            <a:srgbClr val="0000CC"/>
                          </a:solidFill>
                          <a:effectLst/>
                          <a:latin typeface="Times New Roman" panose="02020603050405020304" pitchFamily="18" charset="0"/>
                          <a:cs typeface="Times New Roman" panose="02020603050405020304" pitchFamily="18" charset="0"/>
                        </a:rPr>
                        <a:t>Từ so sánh</a:t>
                      </a:r>
                      <a:endParaRPr lang="en-US" sz="54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vi-VN" sz="5400" b="1" dirty="0">
                          <a:solidFill>
                            <a:srgbClr val="0000CC"/>
                          </a:solidFill>
                          <a:effectLst/>
                          <a:latin typeface="Times New Roman" panose="02020603050405020304" pitchFamily="18" charset="0"/>
                          <a:cs typeface="Times New Roman" panose="02020603050405020304" pitchFamily="18" charset="0"/>
                        </a:rPr>
                        <a:t>Sự vật 2</a:t>
                      </a:r>
                      <a:endParaRPr lang="en-US" sz="5400" b="1"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17542541"/>
                  </a:ext>
                </a:extLst>
              </a:tr>
              <a:tr h="773378">
                <a:tc>
                  <a:txBody>
                    <a:bodyPr/>
                    <a:lstStyle/>
                    <a:p>
                      <a:pPr algn="ctr"/>
                      <a:r>
                        <a:rPr lang="vi-VN" sz="5400" b="1" dirty="0">
                          <a:solidFill>
                            <a:srgbClr val="FF0000"/>
                          </a:solidFill>
                          <a:effectLst/>
                          <a:latin typeface="Times New Roman" panose="02020603050405020304" pitchFamily="18" charset="0"/>
                          <a:cs typeface="Times New Roman" panose="02020603050405020304" pitchFamily="18" charset="0"/>
                        </a:rPr>
                        <a:t>cá khoai</a:t>
                      </a:r>
                      <a:endParaRPr lang="en-US" sz="5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vi-VN" sz="5400" b="1">
                          <a:solidFill>
                            <a:srgbClr val="FF0000"/>
                          </a:solidFill>
                          <a:effectLst/>
                          <a:latin typeface="Times New Roman" panose="02020603050405020304" pitchFamily="18" charset="0"/>
                          <a:cs typeface="Times New Roman" panose="02020603050405020304" pitchFamily="18" charset="0"/>
                        </a:rPr>
                        <a:t>trong suốt</a:t>
                      </a:r>
                      <a:endParaRPr lang="en-US" sz="54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vi-VN" sz="5400" b="1" dirty="0">
                          <a:solidFill>
                            <a:srgbClr val="FF0000"/>
                          </a:solidFill>
                          <a:effectLst/>
                          <a:latin typeface="Times New Roman" panose="02020603050405020304" pitchFamily="18" charset="0"/>
                          <a:cs typeface="Times New Roman" panose="02020603050405020304" pitchFamily="18" charset="0"/>
                        </a:rPr>
                        <a:t>như</a:t>
                      </a:r>
                      <a:endParaRPr lang="en-US" sz="5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vi-VN" sz="5400" b="1" dirty="0">
                          <a:solidFill>
                            <a:srgbClr val="FF0000"/>
                          </a:solidFill>
                          <a:effectLst/>
                          <a:latin typeface="Times New Roman" panose="02020603050405020304" pitchFamily="18" charset="0"/>
                          <a:cs typeface="Times New Roman" panose="02020603050405020304" pitchFamily="18" charset="0"/>
                        </a:rPr>
                        <a:t>que diêm</a:t>
                      </a:r>
                      <a:endParaRPr lang="en-US" sz="5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620852468"/>
                  </a:ext>
                </a:extLst>
              </a:tr>
              <a:tr h="773378">
                <a:tc>
                  <a:txBody>
                    <a:bodyPr/>
                    <a:lstStyle/>
                    <a:p>
                      <a:pPr algn="ctr"/>
                      <a:r>
                        <a:rPr lang="vi-VN" sz="5400" b="1" dirty="0">
                          <a:solidFill>
                            <a:srgbClr val="FF0000"/>
                          </a:solidFill>
                          <a:effectLst/>
                          <a:latin typeface="Times New Roman" panose="02020603050405020304" pitchFamily="18" charset="0"/>
                          <a:cs typeface="Times New Roman" panose="02020603050405020304" pitchFamily="18" charset="0"/>
                        </a:rPr>
                        <a:t>cá hồng</a:t>
                      </a:r>
                      <a:endParaRPr lang="en-US" sz="5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vi-VN" sz="5400" b="1" dirty="0">
                          <a:solidFill>
                            <a:srgbClr val="FF0000"/>
                          </a:solidFill>
                          <a:effectLst/>
                          <a:latin typeface="Times New Roman" panose="02020603050405020304" pitchFamily="18" charset="0"/>
                          <a:cs typeface="Times New Roman" panose="02020603050405020304" pitchFamily="18" charset="0"/>
                        </a:rPr>
                        <a:t>đỏ</a:t>
                      </a:r>
                      <a:endParaRPr lang="en-US" sz="5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vi-VN" sz="5400" b="1" dirty="0">
                          <a:solidFill>
                            <a:srgbClr val="FF0000"/>
                          </a:solidFill>
                          <a:effectLst/>
                          <a:latin typeface="Times New Roman" panose="02020603050405020304" pitchFamily="18" charset="0"/>
                          <a:cs typeface="Times New Roman" panose="02020603050405020304" pitchFamily="18" charset="0"/>
                        </a:rPr>
                        <a:t>như</a:t>
                      </a:r>
                      <a:endParaRPr lang="en-US" sz="5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vi-VN" sz="5400" b="1" dirty="0">
                          <a:solidFill>
                            <a:srgbClr val="FF0000"/>
                          </a:solidFill>
                          <a:effectLst/>
                          <a:latin typeface="Times New Roman" panose="02020603050405020304" pitchFamily="18" charset="0"/>
                          <a:cs typeface="Times New Roman" panose="02020603050405020304" pitchFamily="18" charset="0"/>
                        </a:rPr>
                        <a:t>lửa</a:t>
                      </a:r>
                      <a:endParaRPr lang="en-US" sz="5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401186989"/>
                  </a:ext>
                </a:extLst>
              </a:tr>
            </a:tbl>
          </a:graphicData>
        </a:graphic>
      </p:graphicFrame>
    </p:spTree>
    <p:extLst>
      <p:ext uri="{BB962C8B-B14F-4D97-AF65-F5344CB8AC3E}">
        <p14:creationId xmlns:p14="http://schemas.microsoft.com/office/powerpoint/2010/main" val="2893077337"/>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nh dep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3"/>
          <p:cNvSpPr>
            <a:spLocks noChangeArrowheads="1" noChangeShapeType="1" noTextEdit="1"/>
          </p:cNvSpPr>
          <p:nvPr/>
        </p:nvSpPr>
        <p:spPr bwMode="auto">
          <a:xfrm>
            <a:off x="209917" y="3657600"/>
            <a:ext cx="15617822" cy="1582738"/>
          </a:xfrm>
          <a:prstGeom prst="rect">
            <a:avLst/>
          </a:prstGeom>
        </p:spPr>
        <p:txBody>
          <a:bodyPr wrap="none" fromWordArt="1">
            <a:prstTxWarp prst="textPlain">
              <a:avLst>
                <a:gd name="adj" fmla="val 50000"/>
              </a:avLst>
            </a:prstTxWarp>
          </a:bodyPr>
          <a:lstStyle/>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0" fill="hold"/>
                                        <p:tgtEl>
                                          <p:spTgt spid="18"/>
                                        </p:tgtEl>
                                        <p:attrNameLst>
                                          <p:attrName>ppt_w</p:attrName>
                                        </p:attrNameLst>
                                      </p:cBhvr>
                                      <p:tavLst>
                                        <p:tav tm="0">
                                          <p:val>
                                            <p:fltVal val="0"/>
                                          </p:val>
                                        </p:tav>
                                        <p:tav tm="100000">
                                          <p:val>
                                            <p:strVal val="#ppt_w"/>
                                          </p:val>
                                        </p:tav>
                                      </p:tavLst>
                                    </p:anim>
                                    <p:anim calcmode="lin" valueType="num">
                                      <p:cBhvr>
                                        <p:cTn id="8" dur="5000" fill="hold"/>
                                        <p:tgtEl>
                                          <p:spTgt spid="18"/>
                                        </p:tgtEl>
                                        <p:attrNameLst>
                                          <p:attrName>ppt_h</p:attrName>
                                        </p:attrNameLst>
                                      </p:cBhvr>
                                      <p:tavLst>
                                        <p:tav tm="0">
                                          <p:val>
                                            <p:fltVal val="0"/>
                                          </p:val>
                                        </p:tav>
                                        <p:tav tm="100000">
                                          <p:val>
                                            <p:strVal val="#ppt_h"/>
                                          </p:val>
                                        </p:tav>
                                      </p:tavLst>
                                    </p:anim>
                                    <p:animEffect transition="in" filter="fade">
                                      <p:cBhvr>
                                        <p:cTn id="9" dur="5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PSNARRATION" val="23,1047787239,C:\Users\Tailieu\Documents\Bai giang duong truong son_pptx\Media.ppcx"/>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9526</TotalTime>
  <Words>476</Words>
  <Application>Microsoft Office PowerPoint</Application>
  <PresentationFormat>Custom</PresentationFormat>
  <Paragraphs>91</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ADMIN</cp:lastModifiedBy>
  <cp:revision>1031</cp:revision>
  <dcterms:created xsi:type="dcterms:W3CDTF">2008-09-09T22:52:10Z</dcterms:created>
  <dcterms:modified xsi:type="dcterms:W3CDTF">2025-03-23T11:49:28Z</dcterms:modified>
</cp:coreProperties>
</file>