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59" r:id="rId3"/>
    <p:sldId id="408" r:id="rId4"/>
    <p:sldId id="329" r:id="rId5"/>
    <p:sldId id="410" r:id="rId6"/>
    <p:sldId id="475" r:id="rId7"/>
    <p:sldId id="476" r:id="rId8"/>
    <p:sldId id="477" r:id="rId9"/>
    <p:sldId id="417" r:id="rId10"/>
    <p:sldId id="478" r:id="rId11"/>
    <p:sldId id="369" r:id="rId12"/>
    <p:sldId id="421" r:id="rId13"/>
    <p:sldId id="459" r:id="rId14"/>
    <p:sldId id="423" r:id="rId15"/>
    <p:sldId id="461" r:id="rId16"/>
    <p:sldId id="462" r:id="rId17"/>
    <p:sldId id="463" r:id="rId18"/>
    <p:sldId id="466" r:id="rId19"/>
    <p:sldId id="467" r:id="rId20"/>
    <p:sldId id="321" r:id="rId21"/>
    <p:sldId id="381" r:id="rId22"/>
    <p:sldId id="345" r:id="rId23"/>
    <p:sldId id="435" r:id="rId24"/>
    <p:sldId id="428" r:id="rId25"/>
    <p:sldId id="468" r:id="rId26"/>
    <p:sldId id="445" r:id="rId27"/>
    <p:sldId id="469" r:id="rId28"/>
    <p:sldId id="472" r:id="rId29"/>
    <p:sldId id="470" r:id="rId30"/>
    <p:sldId id="473" r:id="rId31"/>
    <p:sldId id="471" r:id="rId32"/>
    <p:sldId id="474" r:id="rId33"/>
    <p:sldId id="446" r:id="rId34"/>
    <p:sldId id="452" r:id="rId35"/>
    <p:sldId id="449" r:id="rId36"/>
    <p:sldId id="450" r:id="rId37"/>
    <p:sldId id="451" r:id="rId38"/>
    <p:sldId id="40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EA0"/>
    <a:srgbClr val="FF0A70"/>
    <a:srgbClr val="B9DEBF"/>
    <a:srgbClr val="4472C4"/>
    <a:srgbClr val="F49F78"/>
    <a:srgbClr val="FFFF66"/>
    <a:srgbClr val="0F7CFE"/>
    <a:srgbClr val="5B9B30"/>
    <a:srgbClr val="FEF3ED"/>
    <a:srgbClr val="A1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0" autoAdjust="0"/>
    <p:restoredTop sz="94422" autoAdjust="0"/>
  </p:normalViewPr>
  <p:slideViewPr>
    <p:cSldViewPr snapToGrid="0">
      <p:cViewPr varScale="1">
        <p:scale>
          <a:sx n="76" d="100"/>
          <a:sy n="76" d="100"/>
        </p:scale>
        <p:origin x="330" y="8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FDCB36-4A23-84D3-8397-602377F2C9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B81397F-C78D-2DE6-23F0-E061C201FB1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00E0E9D-5323-1C50-C086-1AA534ECD064}"/>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3/25/2025</a:t>
            </a:fld>
            <a:endParaRPr lang="en-US"/>
          </a:p>
        </p:txBody>
      </p:sp>
      <p:sp>
        <p:nvSpPr>
          <p:cNvPr id="5" name="Footer Placeholder 4">
            <a:extLst>
              <a:ext uri="{FF2B5EF4-FFF2-40B4-BE49-F238E27FC236}">
                <a16:creationId xmlns="" xmlns:a16="http://schemas.microsoft.com/office/drawing/2014/main" id="{2AF8FC96-4986-D791-B1E6-EEAD41FCF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A5EE89C3-FA8F-38FF-898C-5E30B3CBDDDE}"/>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57659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A95009-5B87-23BA-C33B-151EBD38C9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12AC43E-98FA-1293-0154-82F9003F504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B996D70-BA57-E8B6-9D68-A8CEDB2C6838}"/>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3/25/2025</a:t>
            </a:fld>
            <a:endParaRPr lang="en-US"/>
          </a:p>
        </p:txBody>
      </p:sp>
      <p:sp>
        <p:nvSpPr>
          <p:cNvPr id="5" name="Footer Placeholder 4">
            <a:extLst>
              <a:ext uri="{FF2B5EF4-FFF2-40B4-BE49-F238E27FC236}">
                <a16:creationId xmlns="" xmlns:a16="http://schemas.microsoft.com/office/drawing/2014/main" id="{BC160EE0-F815-346E-2260-F3385EEADD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FDEAD5DB-BFC0-4049-1365-0204D2110A0B}"/>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80063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0F41ACD-7433-371B-AEB0-7DEB5D51DF8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CA8EB68-7DE0-E670-DBF5-2646BF6AE36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0451D81-BEDC-B7E6-E5D0-A07A3468EEB7}"/>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3/25/2025</a:t>
            </a:fld>
            <a:endParaRPr lang="en-US"/>
          </a:p>
        </p:txBody>
      </p:sp>
      <p:sp>
        <p:nvSpPr>
          <p:cNvPr id="5" name="Footer Placeholder 4">
            <a:extLst>
              <a:ext uri="{FF2B5EF4-FFF2-40B4-BE49-F238E27FC236}">
                <a16:creationId xmlns="" xmlns:a16="http://schemas.microsoft.com/office/drawing/2014/main" id="{5E4518DE-4B20-7C10-8F39-E7E3214698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DAB760E-313B-212E-62BC-0DE22EDE8C5D}"/>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3194334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0F24A5-E852-5846-03F8-515F830C952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10406A8-E6C0-1CD2-8B40-38F962221C1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C3F8DFD-B3A3-7D59-2027-FD57EE4AE765}"/>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3/25/2025</a:t>
            </a:fld>
            <a:endParaRPr lang="en-US"/>
          </a:p>
        </p:txBody>
      </p:sp>
      <p:sp>
        <p:nvSpPr>
          <p:cNvPr id="5" name="Footer Placeholder 4">
            <a:extLst>
              <a:ext uri="{FF2B5EF4-FFF2-40B4-BE49-F238E27FC236}">
                <a16:creationId xmlns="" xmlns:a16="http://schemas.microsoft.com/office/drawing/2014/main" id="{992549DE-EB89-3AF6-95A6-BCE930B721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7C4CD865-D560-E36F-F3F0-5784F404EEE3}"/>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1640111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E45EBD-F439-F036-BFDA-316CF699A9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B278F7B-20A1-A13C-DF75-433B830E275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50B3339-2442-86F3-19CE-3A1C2B754704}"/>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3/25/2025</a:t>
            </a:fld>
            <a:endParaRPr lang="en-US"/>
          </a:p>
        </p:txBody>
      </p:sp>
      <p:sp>
        <p:nvSpPr>
          <p:cNvPr id="5" name="Footer Placeholder 4">
            <a:extLst>
              <a:ext uri="{FF2B5EF4-FFF2-40B4-BE49-F238E27FC236}">
                <a16:creationId xmlns="" xmlns:a16="http://schemas.microsoft.com/office/drawing/2014/main" id="{A0DDD113-6CE4-B7F9-EE6F-B5F35E371D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2572F9E-6917-F9EB-4D50-54ACB10F0937}"/>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3917478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D7293D-8FBF-0D24-988A-CF6EF8215A1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984F042-CFED-F9B8-E0FB-C8F0FCE642B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37D4901-357A-18B8-9043-5B7009D3F4CE}"/>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3/25/2025</a:t>
            </a:fld>
            <a:endParaRPr lang="en-US"/>
          </a:p>
        </p:txBody>
      </p:sp>
      <p:sp>
        <p:nvSpPr>
          <p:cNvPr id="5" name="Footer Placeholder 4">
            <a:extLst>
              <a:ext uri="{FF2B5EF4-FFF2-40B4-BE49-F238E27FC236}">
                <a16:creationId xmlns="" xmlns:a16="http://schemas.microsoft.com/office/drawing/2014/main" id="{13FAEB55-C16C-0B76-863C-73150C1B21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D39AF76-7D83-3BB9-089C-0E525403183E}"/>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468548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8E8D72-D996-25C2-A07E-9419A80A29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EBBCB5A-272B-491A-7CE6-1640AC71113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FA8C9D3-E92C-107C-5E4A-EE600A8C901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084FA25-9CB5-F78A-6911-7A1FF5006052}"/>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3/25/2025</a:t>
            </a:fld>
            <a:endParaRPr lang="en-US"/>
          </a:p>
        </p:txBody>
      </p:sp>
      <p:sp>
        <p:nvSpPr>
          <p:cNvPr id="6" name="Footer Placeholder 5">
            <a:extLst>
              <a:ext uri="{FF2B5EF4-FFF2-40B4-BE49-F238E27FC236}">
                <a16:creationId xmlns="" xmlns:a16="http://schemas.microsoft.com/office/drawing/2014/main" id="{A18EC206-92B8-CA5C-1F9B-D1BAF58EB4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D517EE1A-5277-E3F5-1A07-085DE405CF5A}"/>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909091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712246-05C0-4C03-5472-8C9CA7AA6BB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6E4A8F6-CA80-3189-33B1-2DC25ABEA8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80FFF0E-D704-2833-98F5-9ECDD34459F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F125DB9-E6CB-E62D-B489-7E0A0E400F8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14EBC66-6B37-BE1C-4C7F-34FA645F013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3F55376-2685-B84B-7074-DFC23639C059}"/>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3/25/2025</a:t>
            </a:fld>
            <a:endParaRPr lang="en-US"/>
          </a:p>
        </p:txBody>
      </p:sp>
      <p:sp>
        <p:nvSpPr>
          <p:cNvPr id="8" name="Footer Placeholder 7">
            <a:extLst>
              <a:ext uri="{FF2B5EF4-FFF2-40B4-BE49-F238E27FC236}">
                <a16:creationId xmlns="" xmlns:a16="http://schemas.microsoft.com/office/drawing/2014/main" id="{B43B3276-1084-23BA-5DA3-33736300D0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7C205F70-4006-BE2D-7A01-830FC06E7B6C}"/>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3322526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2F5EAA-ACA4-D092-32C3-DF0068DB06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2D5D0350-512F-1A2A-8B65-ED73ABFFF523}"/>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3/25/2025</a:t>
            </a:fld>
            <a:endParaRPr lang="en-US"/>
          </a:p>
        </p:txBody>
      </p:sp>
      <p:sp>
        <p:nvSpPr>
          <p:cNvPr id="4" name="Footer Placeholder 3">
            <a:extLst>
              <a:ext uri="{FF2B5EF4-FFF2-40B4-BE49-F238E27FC236}">
                <a16:creationId xmlns="" xmlns:a16="http://schemas.microsoft.com/office/drawing/2014/main" id="{4EF84B27-015B-9380-8A7B-13F8D1F14F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FD567EAC-0EAB-CCA0-D4CA-3DB43D9301F4}"/>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330792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E2AABE8-912C-1BBE-AD0D-B0E7C213ABA0}"/>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3/25/2025</a:t>
            </a:fld>
            <a:endParaRPr lang="en-US"/>
          </a:p>
        </p:txBody>
      </p:sp>
      <p:sp>
        <p:nvSpPr>
          <p:cNvPr id="3" name="Footer Placeholder 2">
            <a:extLst>
              <a:ext uri="{FF2B5EF4-FFF2-40B4-BE49-F238E27FC236}">
                <a16:creationId xmlns="" xmlns:a16="http://schemas.microsoft.com/office/drawing/2014/main" id="{C6FA24FA-6F89-3D4B-2F01-EC2B148545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070D4960-A5E0-D05F-432A-B3162225EFD7}"/>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1355202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0E230E-6D15-C451-67D9-FCCCB49846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1C88E04-1844-7B03-1CAE-01091BE2EEE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8488B95-8173-18C2-76FE-3FFE8FDB76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9CC3182-7741-1D1B-D12D-5FA50784FF37}"/>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3/25/2025</a:t>
            </a:fld>
            <a:endParaRPr lang="en-US"/>
          </a:p>
        </p:txBody>
      </p:sp>
      <p:sp>
        <p:nvSpPr>
          <p:cNvPr id="6" name="Footer Placeholder 5">
            <a:extLst>
              <a:ext uri="{FF2B5EF4-FFF2-40B4-BE49-F238E27FC236}">
                <a16:creationId xmlns="" xmlns:a16="http://schemas.microsoft.com/office/drawing/2014/main" id="{2FE5702E-5FD1-2F46-F23D-FF3F890CD9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089F8A8B-2C20-26E6-58C7-E05889A8F05A}"/>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136756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E58C38-63D7-C7F6-5142-B12C7CA5EB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F029B6A-A516-4C16-2FE3-C59C2E204AF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A96CCD2-1E23-E55A-B89A-7D7833BFF109}"/>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3/25/2025</a:t>
            </a:fld>
            <a:endParaRPr lang="en-US"/>
          </a:p>
        </p:txBody>
      </p:sp>
      <p:sp>
        <p:nvSpPr>
          <p:cNvPr id="5" name="Footer Placeholder 4">
            <a:extLst>
              <a:ext uri="{FF2B5EF4-FFF2-40B4-BE49-F238E27FC236}">
                <a16:creationId xmlns="" xmlns:a16="http://schemas.microsoft.com/office/drawing/2014/main" id="{6AC7E9A3-A1B3-0923-7C0E-34B97C3AB5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D7BAA860-31BD-7AD2-ECFE-5981FB04449F}"/>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36815416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AE850D-E3DD-1CAB-528F-A062E1DE3E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F79BF02-0DF3-A5BE-C06A-3169FE07B9A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8DEA13C-FF74-7943-67C8-7FD6D77B1EC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DA0EA38-E059-EA61-EBAD-C5042B51BD4D}"/>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3/25/2025</a:t>
            </a:fld>
            <a:endParaRPr lang="en-US"/>
          </a:p>
        </p:txBody>
      </p:sp>
      <p:sp>
        <p:nvSpPr>
          <p:cNvPr id="6" name="Footer Placeholder 5">
            <a:extLst>
              <a:ext uri="{FF2B5EF4-FFF2-40B4-BE49-F238E27FC236}">
                <a16:creationId xmlns="" xmlns:a16="http://schemas.microsoft.com/office/drawing/2014/main" id="{1781638B-4F7E-62DB-8EE8-307C3300BE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AEE4BB46-CDE1-8726-D8D8-A6337921C1BE}"/>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4221778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0A6557-1817-7183-B85A-B2A62B72AC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AB85F1B-8C1C-DA6F-3582-4209F115217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E666BAF-15CF-203C-76B0-538D2C3005B0}"/>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3/25/2025</a:t>
            </a:fld>
            <a:endParaRPr lang="en-US"/>
          </a:p>
        </p:txBody>
      </p:sp>
      <p:sp>
        <p:nvSpPr>
          <p:cNvPr id="5" name="Footer Placeholder 4">
            <a:extLst>
              <a:ext uri="{FF2B5EF4-FFF2-40B4-BE49-F238E27FC236}">
                <a16:creationId xmlns="" xmlns:a16="http://schemas.microsoft.com/office/drawing/2014/main" id="{18AB32B5-B542-BAFE-B4EC-3C5A3BE6D0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C07229D-5F66-E555-41D2-7142A95EE881}"/>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4062447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431B8C2-0EC5-2D21-F841-3D21D5024AE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263E2E-EDAC-938D-3205-E2CCCAA2DCF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EEAED18-45A1-9A1A-F0E9-45AAE05008EC}"/>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3/25/2025</a:t>
            </a:fld>
            <a:endParaRPr lang="en-US"/>
          </a:p>
        </p:txBody>
      </p:sp>
      <p:sp>
        <p:nvSpPr>
          <p:cNvPr id="5" name="Footer Placeholder 4">
            <a:extLst>
              <a:ext uri="{FF2B5EF4-FFF2-40B4-BE49-F238E27FC236}">
                <a16:creationId xmlns="" xmlns:a16="http://schemas.microsoft.com/office/drawing/2014/main" id="{073504AC-2FE4-F82F-E9E2-9A687A79C2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A848DE3D-ED85-21A3-AEB9-BDFF5C4B81AB}"/>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80430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D56796-133E-533A-9D65-E54501CCDF8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D2CFCFF-1B3F-A525-7D37-BB63BEE8842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B8C6A7F-DCFA-08D3-9487-5F19A17E0730}"/>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3/25/2025</a:t>
            </a:fld>
            <a:endParaRPr lang="en-US"/>
          </a:p>
        </p:txBody>
      </p:sp>
      <p:sp>
        <p:nvSpPr>
          <p:cNvPr id="5" name="Footer Placeholder 4">
            <a:extLst>
              <a:ext uri="{FF2B5EF4-FFF2-40B4-BE49-F238E27FC236}">
                <a16:creationId xmlns="" xmlns:a16="http://schemas.microsoft.com/office/drawing/2014/main" id="{2B00C9EF-191B-A9BB-99DE-587B8C9D7C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726E5500-3373-A6D9-FB5C-B5FB926468E6}"/>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35009249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43B739-A034-8DBD-820F-FE1EF9DA04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F7E1179-D9DD-8907-C4CF-3EBCCE97C57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21AA44C-0046-24F0-9FB9-C5074A292AB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EB75B89-6AE7-CDF2-93D6-ED01624A9072}"/>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3/25/2025</a:t>
            </a:fld>
            <a:endParaRPr lang="en-US"/>
          </a:p>
        </p:txBody>
      </p:sp>
      <p:sp>
        <p:nvSpPr>
          <p:cNvPr id="6" name="Footer Placeholder 5">
            <a:extLst>
              <a:ext uri="{FF2B5EF4-FFF2-40B4-BE49-F238E27FC236}">
                <a16:creationId xmlns="" xmlns:a16="http://schemas.microsoft.com/office/drawing/2014/main" id="{ACD311A2-EA3C-E4CF-C6F2-FC42614EBC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487B7C3F-0351-9218-90FB-6B2691D3C620}"/>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85494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AECB34-16FA-EF2D-6352-2DC62D1E72C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4650B99-2222-28AE-096C-9B1137426B4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F6D9108-E471-DB95-59CD-C3DAE16A73F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13CE52B-7C58-204C-543B-1E6A90AF93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FFAF451-2E56-FF22-390B-1FDE7EE5D16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0E63C9A-A52C-A68C-CB3C-683F74F9B0E1}"/>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3/25/2025</a:t>
            </a:fld>
            <a:endParaRPr lang="en-US"/>
          </a:p>
        </p:txBody>
      </p:sp>
      <p:sp>
        <p:nvSpPr>
          <p:cNvPr id="8" name="Footer Placeholder 7">
            <a:extLst>
              <a:ext uri="{FF2B5EF4-FFF2-40B4-BE49-F238E27FC236}">
                <a16:creationId xmlns="" xmlns:a16="http://schemas.microsoft.com/office/drawing/2014/main" id="{838A00E6-AA63-4CA0-FFC6-A037B11EF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D22131C3-6D06-5FB8-5005-DBC2726CDA68}"/>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45982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A3C3EB-9F2F-09E7-F5A7-FF40E4E96B7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D4757AB8-E879-A6CE-3607-3EFBFA8AC12C}"/>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3/25/2025</a:t>
            </a:fld>
            <a:endParaRPr lang="en-US"/>
          </a:p>
        </p:txBody>
      </p:sp>
      <p:sp>
        <p:nvSpPr>
          <p:cNvPr id="4" name="Footer Placeholder 3">
            <a:extLst>
              <a:ext uri="{FF2B5EF4-FFF2-40B4-BE49-F238E27FC236}">
                <a16:creationId xmlns="" xmlns:a16="http://schemas.microsoft.com/office/drawing/2014/main" id="{9C1D41AB-8DCF-046C-7FDC-0B60F0A01E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607ADE82-32F3-B7CE-451E-6D1F6AB91833}"/>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43105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3A28A46-7546-516C-6B61-E1EB7E21D76B}"/>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3/25/2025</a:t>
            </a:fld>
            <a:endParaRPr lang="en-US"/>
          </a:p>
        </p:txBody>
      </p:sp>
      <p:sp>
        <p:nvSpPr>
          <p:cNvPr id="3" name="Footer Placeholder 2">
            <a:extLst>
              <a:ext uri="{FF2B5EF4-FFF2-40B4-BE49-F238E27FC236}">
                <a16:creationId xmlns="" xmlns:a16="http://schemas.microsoft.com/office/drawing/2014/main" id="{11127F71-3494-72D8-188F-8EF84D4963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6A4F40FF-A5ED-DD90-B1AE-F9A7F98CA7F1}"/>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34780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F5AB21-68DD-C93D-EA01-05CEB472AA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C5E6894-093B-588C-A6BC-B96112F1084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F477B54-8316-03D6-463B-8D881888FB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C2D0258-4C57-2D5E-75D5-F40143E152CE}"/>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3/25/2025</a:t>
            </a:fld>
            <a:endParaRPr lang="en-US"/>
          </a:p>
        </p:txBody>
      </p:sp>
      <p:sp>
        <p:nvSpPr>
          <p:cNvPr id="6" name="Footer Placeholder 5">
            <a:extLst>
              <a:ext uri="{FF2B5EF4-FFF2-40B4-BE49-F238E27FC236}">
                <a16:creationId xmlns="" xmlns:a16="http://schemas.microsoft.com/office/drawing/2014/main" id="{F351A485-B0B8-6641-EE16-E1195119EA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A7973E3C-08A0-E895-66AF-D7971E45EB83}"/>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190743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A1F1B0-78C8-1FFB-14A4-07FFC2A5710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2456414-EE69-7FD3-E1EA-A73D6DDE185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B286524-647E-7F2C-6794-F4C52CD5F5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70C95FF-0C7F-9B60-4AC9-FD2AFAE74C76}"/>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3/25/2025</a:t>
            </a:fld>
            <a:endParaRPr lang="en-US"/>
          </a:p>
        </p:txBody>
      </p:sp>
      <p:sp>
        <p:nvSpPr>
          <p:cNvPr id="6" name="Footer Placeholder 5">
            <a:extLst>
              <a:ext uri="{FF2B5EF4-FFF2-40B4-BE49-F238E27FC236}">
                <a16:creationId xmlns="" xmlns:a16="http://schemas.microsoft.com/office/drawing/2014/main" id="{19F42918-7F2D-701D-4F96-1F9C0B0F0D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43D0AEA5-AAF3-8D97-1AE2-AA549A69097A}"/>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68507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 xmlns:a16="http://schemas.microsoft.com/office/drawing/2014/main" id="{59390B04-F45C-1D11-015C-794AD7CFE3B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026" name="Picture 2" descr="11 Địa lí ý tưởng | việt nam, du lịch, viết">
            <a:extLst>
              <a:ext uri="{FF2B5EF4-FFF2-40B4-BE49-F238E27FC236}">
                <a16:creationId xmlns="" xmlns:a16="http://schemas.microsoft.com/office/drawing/2014/main" id="{B62D6416-C96A-44A5-8C5C-93FA269FADB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7231"/>
            <a:ext cx="12142788" cy="6740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026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 xmlns:a16="http://schemas.microsoft.com/office/drawing/2014/main" id="{4F732A5F-F15D-C073-337C-6894C878DE8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2" descr="11 Địa lí ý tưởng | việt nam, du lịch, viết">
            <a:extLst>
              <a:ext uri="{FF2B5EF4-FFF2-40B4-BE49-F238E27FC236}">
                <a16:creationId xmlns="" xmlns:a16="http://schemas.microsoft.com/office/drawing/2014/main" id="{0A442CF6-E373-4555-B00F-FAEE45ED88A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7231"/>
            <a:ext cx="12142788" cy="6740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586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microsoft.com/office/2007/relationships/hdphoto" Target="../media/hdphoto1.wdp"/><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audio" Target="../media/audio1.wav"/><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loud 21">
            <a:extLst>
              <a:ext uri="{FF2B5EF4-FFF2-40B4-BE49-F238E27FC236}">
                <a16:creationId xmlns="" xmlns:a16="http://schemas.microsoft.com/office/drawing/2014/main" id="{C44BD2E9-54BD-16AE-2C75-5D25162F503F}"/>
              </a:ext>
            </a:extLst>
          </p:cNvPr>
          <p:cNvSpPr/>
          <p:nvPr/>
        </p:nvSpPr>
        <p:spPr>
          <a:xfrm>
            <a:off x="1577175" y="147899"/>
            <a:ext cx="9362967" cy="4757152"/>
          </a:xfrm>
          <a:prstGeom prst="cloud">
            <a:avLst/>
          </a:prstGeom>
          <a:solidFill>
            <a:schemeClr val="bg1">
              <a:alpha val="62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 xmlns:a16="http://schemas.microsoft.com/office/drawing/2014/main" id="{FE522E52-49AC-0945-BADF-49DA20A732B1}"/>
              </a:ext>
            </a:extLst>
          </p:cNvPr>
          <p:cNvGrpSpPr/>
          <p:nvPr/>
        </p:nvGrpSpPr>
        <p:grpSpPr>
          <a:xfrm>
            <a:off x="5001712" y="1201591"/>
            <a:ext cx="1929274" cy="969281"/>
            <a:chOff x="7896752" y="429027"/>
            <a:chExt cx="3316926" cy="1289133"/>
          </a:xfrm>
        </p:grpSpPr>
        <p:sp>
          <p:nvSpPr>
            <p:cNvPr id="6" name="TextBox 5">
              <a:extLst>
                <a:ext uri="{FF2B5EF4-FFF2-40B4-BE49-F238E27FC236}">
                  <a16:creationId xmlns="" xmlns:a16="http://schemas.microsoft.com/office/drawing/2014/main" id="{AAFF44FF-1AF8-EEA0-7F04-EC9D82E8B3F4}"/>
                </a:ext>
              </a:extLst>
            </p:cNvPr>
            <p:cNvSpPr txBox="1"/>
            <p:nvPr/>
          </p:nvSpPr>
          <p:spPr>
            <a:xfrm>
              <a:off x="7896752" y="429027"/>
              <a:ext cx="3275821" cy="12689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a:ln w="127000">
                    <a:solidFill>
                      <a:schemeClr val="bg1"/>
                    </a:solidFill>
                  </a:ln>
                  <a:solidFill>
                    <a:srgbClr val="F93B6B"/>
                  </a:solidFill>
                  <a:latin typeface="LNTH-Dinomiko" panose="02000500000000000000" pitchFamily="2" charset="0"/>
                  <a:ea typeface="LNTH-LuoLuoNotangYuanTi 1" pitchFamily="2" charset="-128"/>
                  <a:cs typeface="LNTH-LuoLuoNotangYuanTi 1" pitchFamily="2" charset="-128"/>
                </a:rPr>
                <a:t>TIẾNG VIỆT</a:t>
              </a:r>
              <a:endParaRPr lang="en-US" sz="2800" dirty="0">
                <a:ln w="127000">
                  <a:solidFill>
                    <a:schemeClr val="bg1"/>
                  </a:solidFill>
                </a:ln>
                <a:solidFill>
                  <a:srgbClr val="F93B6B"/>
                </a:solidFill>
                <a:latin typeface="LNTH-Dinomiko" panose="02000500000000000000" pitchFamily="2" charset="0"/>
                <a:ea typeface="LNTH-LuoLuoNotangYuanTi 1" pitchFamily="2" charset="-128"/>
                <a:cs typeface="LNTH-LuoLuoNotangYuanTi 1" pitchFamily="2" charset="-128"/>
              </a:endParaRPr>
            </a:p>
          </p:txBody>
        </p:sp>
        <p:sp>
          <p:nvSpPr>
            <p:cNvPr id="7" name="TextBox 6">
              <a:extLst>
                <a:ext uri="{FF2B5EF4-FFF2-40B4-BE49-F238E27FC236}">
                  <a16:creationId xmlns="" xmlns:a16="http://schemas.microsoft.com/office/drawing/2014/main" id="{3EDF298C-12D0-ECE5-8300-F14A8635D77C}"/>
                </a:ext>
              </a:extLst>
            </p:cNvPr>
            <p:cNvSpPr txBox="1"/>
            <p:nvPr/>
          </p:nvSpPr>
          <p:spPr>
            <a:xfrm>
              <a:off x="7937856" y="449209"/>
              <a:ext cx="3275822" cy="12689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E3177A"/>
                  </a:solidFill>
                  <a:effectLst>
                    <a:outerShdw blurRad="38100" dist="38100" dir="2700000" algn="tl">
                      <a:srgbClr val="000000">
                        <a:alpha val="43137"/>
                      </a:srgbClr>
                    </a:outerShdw>
                  </a:effectLst>
                  <a:latin typeface="LNTH-Dinomiko" panose="02000500000000000000" pitchFamily="2" charset="0"/>
                </a:rPr>
                <a:t>TIẾNG VIỆT</a:t>
              </a:r>
            </a:p>
          </p:txBody>
        </p:sp>
      </p:grpSp>
      <p:sp>
        <p:nvSpPr>
          <p:cNvPr id="15" name="TextBox 17">
            <a:extLst>
              <a:ext uri="{FF2B5EF4-FFF2-40B4-BE49-F238E27FC236}">
                <a16:creationId xmlns="" xmlns:a16="http://schemas.microsoft.com/office/drawing/2014/main" id="{0D10E04E-05E4-EABD-B33C-74A6D4A80368}"/>
              </a:ext>
            </a:extLst>
          </p:cNvPr>
          <p:cNvSpPr txBox="1"/>
          <p:nvPr/>
        </p:nvSpPr>
        <p:spPr>
          <a:xfrm>
            <a:off x="151837" y="2188998"/>
            <a:ext cx="11171304" cy="1631216"/>
          </a:xfrm>
          <a:prstGeom prst="rect">
            <a:avLst/>
          </a:prstGeom>
          <a:noFill/>
        </p:spPr>
        <p:txBody>
          <a:bodyPr wrap="square" rtlCol="0">
            <a:spAutoFit/>
          </a:bodyPr>
          <a:lstStyle/>
          <a:p>
            <a:pPr algn="ctr"/>
            <a:r>
              <a:rPr lang="en-US" sz="10000" b="1" dirty="0" err="1">
                <a:ln w="19050">
                  <a:solidFill>
                    <a:schemeClr val="bg1"/>
                  </a:solidFill>
                </a:ln>
                <a:solidFill>
                  <a:srgbClr val="FF0A70"/>
                </a:solidFill>
                <a:effectLst>
                  <a:glow rad="101600">
                    <a:schemeClr val="accent3">
                      <a:satMod val="175000"/>
                      <a:alpha val="40000"/>
                    </a:schemeClr>
                  </a:glow>
                </a:effectLst>
                <a:latin typeface="Times New Roman" panose="02020603050405020304" pitchFamily="18" charset="0"/>
                <a:ea typeface="LNTH-LuoLuoNotangYuanTi 1" pitchFamily="2" charset="-128"/>
                <a:cs typeface="Times New Roman" panose="02020603050405020304" pitchFamily="18" charset="0"/>
              </a:rPr>
              <a:t>Khúc</a:t>
            </a:r>
            <a:r>
              <a:rPr lang="en-US" sz="10000" b="1" dirty="0">
                <a:ln w="19050">
                  <a:solidFill>
                    <a:schemeClr val="bg1"/>
                  </a:solidFill>
                </a:ln>
                <a:solidFill>
                  <a:srgbClr val="FF0A70"/>
                </a:solidFill>
                <a:effectLst>
                  <a:glow rad="101600">
                    <a:schemeClr val="accent3">
                      <a:satMod val="175000"/>
                      <a:alpha val="40000"/>
                    </a:schemeClr>
                  </a:glow>
                </a:effectLst>
                <a:latin typeface="Times New Roman" panose="02020603050405020304" pitchFamily="18" charset="0"/>
                <a:ea typeface="LNTH-LuoLuoNotangYuanTi 1" pitchFamily="2" charset="-128"/>
                <a:cs typeface="Times New Roman" panose="02020603050405020304" pitchFamily="18" charset="0"/>
              </a:rPr>
              <a:t> ca </a:t>
            </a:r>
            <a:r>
              <a:rPr lang="en-US" sz="10000" b="1" dirty="0" err="1">
                <a:ln w="19050">
                  <a:solidFill>
                    <a:schemeClr val="bg1"/>
                  </a:solidFill>
                </a:ln>
                <a:solidFill>
                  <a:srgbClr val="FF0A70"/>
                </a:solidFill>
                <a:effectLst>
                  <a:glow rad="101600">
                    <a:schemeClr val="accent3">
                      <a:satMod val="175000"/>
                      <a:alpha val="40000"/>
                    </a:schemeClr>
                  </a:glow>
                </a:effectLst>
                <a:latin typeface="Times New Roman" panose="02020603050405020304" pitchFamily="18" charset="0"/>
                <a:ea typeface="LNTH-LuoLuoNotangYuanTi 1" pitchFamily="2" charset="-128"/>
                <a:cs typeface="Times New Roman" panose="02020603050405020304" pitchFamily="18" charset="0"/>
              </a:rPr>
              <a:t>hoà</a:t>
            </a:r>
            <a:r>
              <a:rPr lang="en-US" sz="10000" b="1" dirty="0">
                <a:ln w="19050">
                  <a:solidFill>
                    <a:schemeClr val="bg1"/>
                  </a:solidFill>
                </a:ln>
                <a:solidFill>
                  <a:srgbClr val="FF0A70"/>
                </a:solidFill>
                <a:effectLst>
                  <a:glow rad="101600">
                    <a:schemeClr val="accent3">
                      <a:satMod val="175000"/>
                      <a:alpha val="40000"/>
                    </a:schemeClr>
                  </a:glow>
                </a:effectLst>
                <a:latin typeface="Times New Roman" panose="02020603050405020304" pitchFamily="18" charset="0"/>
                <a:ea typeface="LNTH-LuoLuoNotangYuanTi 1" pitchFamily="2" charset="-128"/>
                <a:cs typeface="Times New Roman" panose="02020603050405020304" pitchFamily="18" charset="0"/>
              </a:rPr>
              <a:t> </a:t>
            </a:r>
            <a:r>
              <a:rPr lang="en-US" sz="10000" b="1" dirty="0" err="1">
                <a:ln w="19050">
                  <a:solidFill>
                    <a:schemeClr val="bg1"/>
                  </a:solidFill>
                </a:ln>
                <a:solidFill>
                  <a:srgbClr val="FF0A70"/>
                </a:solidFill>
                <a:effectLst>
                  <a:glow rad="101600">
                    <a:schemeClr val="accent3">
                      <a:satMod val="175000"/>
                      <a:alpha val="40000"/>
                    </a:schemeClr>
                  </a:glow>
                </a:effectLst>
                <a:latin typeface="Times New Roman" panose="02020603050405020304" pitchFamily="18" charset="0"/>
                <a:ea typeface="LNTH-LuoLuoNotangYuanTi 1" pitchFamily="2" charset="-128"/>
                <a:cs typeface="Times New Roman" panose="02020603050405020304" pitchFamily="18" charset="0"/>
              </a:rPr>
              <a:t>bình</a:t>
            </a:r>
            <a:endParaRPr lang="en-US" sz="10000" b="1" dirty="0">
              <a:ln w="19050">
                <a:solidFill>
                  <a:schemeClr val="bg1"/>
                </a:solidFill>
              </a:ln>
              <a:solidFill>
                <a:srgbClr val="FF0A70"/>
              </a:solidFill>
              <a:effectLst>
                <a:glow rad="101600">
                  <a:schemeClr val="accent3">
                    <a:satMod val="175000"/>
                    <a:alpha val="40000"/>
                  </a:schemeClr>
                </a:glow>
              </a:effectLst>
              <a:latin typeface="Times New Roman" panose="02020603050405020304" pitchFamily="18" charset="0"/>
              <a:ea typeface="LNTH-LuoLuoNotangYuanTi 1" pitchFamily="2" charset="-128"/>
              <a:cs typeface="Times New Roman" panose="02020603050405020304" pitchFamily="18" charset="0"/>
            </a:endParaRPr>
          </a:p>
        </p:txBody>
      </p:sp>
      <p:sp>
        <p:nvSpPr>
          <p:cNvPr id="19" name="Title 1">
            <a:extLst>
              <a:ext uri="{FF2B5EF4-FFF2-40B4-BE49-F238E27FC236}">
                <a16:creationId xmlns="" xmlns:a16="http://schemas.microsoft.com/office/drawing/2014/main" id="{C876AA56-344B-230E-0B70-269D3735E612}"/>
              </a:ext>
            </a:extLst>
          </p:cNvPr>
          <p:cNvSpPr txBox="1">
            <a:spLocks/>
          </p:cNvSpPr>
          <p:nvPr/>
        </p:nvSpPr>
        <p:spPr>
          <a:xfrm>
            <a:off x="4657319" y="1796334"/>
            <a:ext cx="4715281" cy="785324"/>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800" b="1" i="1" dirty="0" err="1">
                <a:ln w="22225">
                  <a:solidFill>
                    <a:schemeClr val="bg1"/>
                  </a:solidFill>
                  <a:prstDash val="solid"/>
                </a:ln>
                <a:solidFill>
                  <a:srgbClr val="00B050"/>
                </a:solidFill>
                <a:latin typeface="#9Slide05 SVNClementine" panose="020F0502020204030203" pitchFamily="34" charset="0"/>
              </a:rPr>
              <a:t>Chủ</a:t>
            </a:r>
            <a:r>
              <a:rPr lang="en-US" sz="5800" b="1" i="1" dirty="0">
                <a:ln w="22225">
                  <a:solidFill>
                    <a:schemeClr val="bg1"/>
                  </a:solidFill>
                  <a:prstDash val="solid"/>
                </a:ln>
                <a:solidFill>
                  <a:srgbClr val="00B050"/>
                </a:solidFill>
                <a:latin typeface="#9Slide05 SVNClementine" panose="020F0502020204030203" pitchFamily="34" charset="0"/>
              </a:rPr>
              <a:t> </a:t>
            </a:r>
            <a:r>
              <a:rPr lang="en-US" sz="5800" b="1" i="1" dirty="0" err="1">
                <a:ln w="22225">
                  <a:solidFill>
                    <a:schemeClr val="bg1"/>
                  </a:solidFill>
                  <a:prstDash val="solid"/>
                </a:ln>
                <a:solidFill>
                  <a:srgbClr val="00B050"/>
                </a:solidFill>
                <a:latin typeface="#9Slide05 SVNClementine" panose="020F0502020204030203" pitchFamily="34" charset="0"/>
              </a:rPr>
              <a:t>điểm</a:t>
            </a:r>
            <a:r>
              <a:rPr lang="en-US" sz="5800" b="1" i="1" dirty="0">
                <a:ln w="22225">
                  <a:solidFill>
                    <a:schemeClr val="bg1"/>
                  </a:solidFill>
                  <a:prstDash val="solid"/>
                </a:ln>
                <a:solidFill>
                  <a:srgbClr val="00B050"/>
                </a:solidFill>
                <a:latin typeface="#9Slide05 SVNClementine" panose="020F0502020204030203" pitchFamily="34" charset="0"/>
              </a:rPr>
              <a:t>:</a:t>
            </a:r>
          </a:p>
        </p:txBody>
      </p:sp>
    </p:spTree>
    <p:extLst>
      <p:ext uri="{BB962C8B-B14F-4D97-AF65-F5344CB8AC3E}">
        <p14:creationId xmlns:p14="http://schemas.microsoft.com/office/powerpoint/2010/main" val="3992703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9"/>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733E142D-AF72-8336-0440-31E8BC84F0C3}"/>
              </a:ext>
            </a:extLst>
          </p:cNvPr>
          <p:cNvSpPr/>
          <p:nvPr/>
        </p:nvSpPr>
        <p:spPr>
          <a:xfrm>
            <a:off x="1113183" y="636104"/>
            <a:ext cx="9793356" cy="5698435"/>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1" descr="Ảnh có chứa văn bản, Phông chữ, Đồ họa, biểu tượng&#10;&#10;Mô tả được tạo tự động">
            <a:extLst>
              <a:ext uri="{FF2B5EF4-FFF2-40B4-BE49-F238E27FC236}">
                <a16:creationId xmlns="" xmlns:a16="http://schemas.microsoft.com/office/drawing/2014/main" id="{65BB422B-ACD0-CB5F-0BE5-1BBE61D969E7}"/>
              </a:ext>
            </a:extLst>
          </p:cNvPr>
          <p:cNvPicPr>
            <a:picLocks noChangeAspect="1"/>
          </p:cNvPicPr>
          <p:nvPr/>
        </p:nvPicPr>
        <p:blipFill>
          <a:blip r:embed="rId2"/>
          <a:stretch>
            <a:fillRect/>
          </a:stretch>
        </p:blipFill>
        <p:spPr>
          <a:xfrm>
            <a:off x="4626296" y="4212931"/>
            <a:ext cx="2939407" cy="1472323"/>
          </a:xfrm>
          <a:prstGeom prst="rect">
            <a:avLst/>
          </a:prstGeom>
        </p:spPr>
      </p:pic>
      <p:pic>
        <p:nvPicPr>
          <p:cNvPr id="3" name="Hình ảnh 7" descr="Ảnh có chứa Đồ họa, Phông chữ, hình mẫu, văn bản&#10;&#10;Mô tả được tạo tự động">
            <a:extLst>
              <a:ext uri="{FF2B5EF4-FFF2-40B4-BE49-F238E27FC236}">
                <a16:creationId xmlns="" xmlns:a16="http://schemas.microsoft.com/office/drawing/2014/main" id="{9E1DE026-9CDE-D132-E508-CE006DF32AB6}"/>
              </a:ext>
            </a:extLst>
          </p:cNvPr>
          <p:cNvPicPr>
            <a:picLocks noChangeAspect="1"/>
          </p:cNvPicPr>
          <p:nvPr/>
        </p:nvPicPr>
        <p:blipFill>
          <a:blip r:embed="rId3"/>
          <a:stretch>
            <a:fillRect/>
          </a:stretch>
        </p:blipFill>
        <p:spPr>
          <a:xfrm>
            <a:off x="2249967" y="2494418"/>
            <a:ext cx="2803189" cy="1567432"/>
          </a:xfrm>
          <a:prstGeom prst="rect">
            <a:avLst/>
          </a:prstGeom>
        </p:spPr>
      </p:pic>
      <p:pic>
        <p:nvPicPr>
          <p:cNvPr id="4" name="Hình ảnh 9" descr="Ảnh có chứa biểu tượng, Đồ họa, Phông chữ, văn bản&#10;&#10;Mô tả được tạo tự động">
            <a:extLst>
              <a:ext uri="{FF2B5EF4-FFF2-40B4-BE49-F238E27FC236}">
                <a16:creationId xmlns="" xmlns:a16="http://schemas.microsoft.com/office/drawing/2014/main" id="{DC605D38-8FA8-2838-CD99-65FC27D6CC5C}"/>
              </a:ext>
            </a:extLst>
          </p:cNvPr>
          <p:cNvPicPr>
            <a:picLocks noChangeAspect="1"/>
          </p:cNvPicPr>
          <p:nvPr/>
        </p:nvPicPr>
        <p:blipFill>
          <a:blip r:embed="rId4"/>
          <a:stretch>
            <a:fillRect/>
          </a:stretch>
        </p:blipFill>
        <p:spPr>
          <a:xfrm>
            <a:off x="7002625" y="2725756"/>
            <a:ext cx="2939408" cy="1336094"/>
          </a:xfrm>
          <a:prstGeom prst="rect">
            <a:avLst/>
          </a:prstGeom>
        </p:spPr>
      </p:pic>
      <p:sp>
        <p:nvSpPr>
          <p:cNvPr id="5" name="TextBox 9">
            <a:extLst>
              <a:ext uri="{FF2B5EF4-FFF2-40B4-BE49-F238E27FC236}">
                <a16:creationId xmlns="" xmlns:a16="http://schemas.microsoft.com/office/drawing/2014/main" id="{5C5DDF99-A4A6-FB42-D179-0619094D721D}"/>
              </a:ext>
            </a:extLst>
          </p:cNvPr>
          <p:cNvSpPr txBox="1"/>
          <p:nvPr/>
        </p:nvSpPr>
        <p:spPr>
          <a:xfrm>
            <a:off x="3019265" y="823459"/>
            <a:ext cx="5906749" cy="163121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000" i="0" u="none" strike="noStrike" kern="0" normalizeH="0" baseline="0" noProof="0" dirty="0" err="1">
                <a:ln w="0"/>
                <a:solidFill>
                  <a:srgbClr val="FF0000"/>
                </a:solidFill>
                <a:uLnTx/>
                <a:uFillTx/>
                <a:latin typeface="#9Slide05 Phobia" panose="02000506000000020003" pitchFamily="2" charset="0"/>
                <a:sym typeface="Arial"/>
              </a:rPr>
              <a:t>Đọc</a:t>
            </a:r>
            <a:r>
              <a:rPr kumimoji="0" lang="en-US" sz="10000" i="0" u="none" strike="noStrike" kern="0" normalizeH="0" baseline="0" noProof="0" dirty="0">
                <a:ln w="0"/>
                <a:solidFill>
                  <a:srgbClr val="FF0000"/>
                </a:solidFill>
                <a:uLnTx/>
                <a:uFillTx/>
                <a:latin typeface="#9Slide05 Phobia" panose="02000506000000020003" pitchFamily="2" charset="0"/>
                <a:sym typeface="Arial"/>
              </a:rPr>
              <a:t> </a:t>
            </a:r>
            <a:r>
              <a:rPr kumimoji="0" lang="en-US" sz="10000" i="0" u="none" strike="noStrike" kern="0" normalizeH="0" baseline="0" noProof="0" dirty="0" err="1">
                <a:ln w="0"/>
                <a:solidFill>
                  <a:srgbClr val="FF0000"/>
                </a:solidFill>
                <a:uLnTx/>
                <a:uFillTx/>
                <a:latin typeface="#9Slide05 Phobia" panose="02000506000000020003" pitchFamily="2" charset="0"/>
                <a:sym typeface="Arial"/>
              </a:rPr>
              <a:t>mẫu</a:t>
            </a:r>
            <a:endParaRPr kumimoji="0" lang="en-US" sz="10000" i="0" u="none" strike="noStrike" kern="0" normalizeH="0" baseline="0" noProof="0" dirty="0">
              <a:ln w="0"/>
              <a:solidFill>
                <a:srgbClr val="FF0000"/>
              </a:solidFill>
              <a:uLnTx/>
              <a:uFillTx/>
              <a:latin typeface="#9Slide05 Phobia" panose="02000506000000020003" pitchFamily="2" charset="0"/>
              <a:sym typeface="Arial"/>
            </a:endParaRPr>
          </a:p>
        </p:txBody>
      </p:sp>
    </p:spTree>
    <p:extLst>
      <p:ext uri="{BB962C8B-B14F-4D97-AF65-F5344CB8AC3E}">
        <p14:creationId xmlns:p14="http://schemas.microsoft.com/office/powerpoint/2010/main" val="2814867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733E142D-AF72-8336-0440-31E8BC84F0C3}"/>
              </a:ext>
            </a:extLst>
          </p:cNvPr>
          <p:cNvSpPr/>
          <p:nvPr/>
        </p:nvSpPr>
        <p:spPr>
          <a:xfrm>
            <a:off x="203200" y="211666"/>
            <a:ext cx="11751733" cy="6527801"/>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C9B995CA-CFEA-5D67-78AE-786905BE9651}"/>
              </a:ext>
            </a:extLst>
          </p:cNvPr>
          <p:cNvSpPr txBox="1"/>
          <p:nvPr/>
        </p:nvSpPr>
        <p:spPr>
          <a:xfrm>
            <a:off x="1339459" y="234592"/>
            <a:ext cx="9817882" cy="923330"/>
          </a:xfrm>
          <a:prstGeom prst="rect">
            <a:avLst/>
          </a:prstGeom>
          <a:noFill/>
        </p:spPr>
        <p:txBody>
          <a:bodyPr wrap="square">
            <a:spAutoFit/>
          </a:bodyPr>
          <a:lstStyle/>
          <a:p>
            <a:pPr algn="ctr"/>
            <a:r>
              <a:rPr lang="en-US" sz="5400" b="1" dirty="0" err="1">
                <a:ln w="19050">
                  <a:noFill/>
                </a:ln>
                <a:solidFill>
                  <a:srgbClr val="C00000"/>
                </a:solidFill>
                <a:latin typeface="Times New Roman" panose="02020603050405020304" pitchFamily="18" charset="0"/>
                <a:ea typeface="LNTH-LuoLuoNotangYuanTi 1" pitchFamily="2" charset="-128"/>
                <a:cs typeface="Times New Roman" panose="02020603050405020304" pitchFamily="18" charset="0"/>
              </a:rPr>
              <a:t>Thành</a:t>
            </a:r>
            <a:r>
              <a:rPr lang="en-US" sz="5400" b="1" dirty="0">
                <a:ln w="19050">
                  <a:noFill/>
                </a:ln>
                <a:solidFill>
                  <a:srgbClr val="C00000"/>
                </a:solidFill>
                <a:latin typeface="Times New Roman" panose="02020603050405020304" pitchFamily="18" charset="0"/>
                <a:ea typeface="LNTH-LuoLuoNotangYuanTi 1" pitchFamily="2" charset="-128"/>
                <a:cs typeface="Times New Roman" panose="02020603050405020304" pitchFamily="18" charset="0"/>
              </a:rPr>
              <a:t> </a:t>
            </a:r>
            <a:r>
              <a:rPr lang="en-US" sz="5400" b="1" dirty="0" err="1">
                <a:ln w="19050">
                  <a:noFill/>
                </a:ln>
                <a:solidFill>
                  <a:srgbClr val="C00000"/>
                </a:solidFill>
                <a:latin typeface="Times New Roman" panose="02020603050405020304" pitchFamily="18" charset="0"/>
                <a:ea typeface="LNTH-LuoLuoNotangYuanTi 1" pitchFamily="2" charset="-128"/>
                <a:cs typeface="Times New Roman" panose="02020603050405020304" pitchFamily="18" charset="0"/>
              </a:rPr>
              <a:t>phố</a:t>
            </a:r>
            <a:r>
              <a:rPr lang="en-US" sz="5400" b="1" dirty="0">
                <a:ln w="19050">
                  <a:noFill/>
                </a:ln>
                <a:solidFill>
                  <a:srgbClr val="C00000"/>
                </a:solidFill>
                <a:latin typeface="Times New Roman" panose="02020603050405020304" pitchFamily="18" charset="0"/>
                <a:ea typeface="LNTH-LuoLuoNotangYuanTi 1" pitchFamily="2" charset="-128"/>
                <a:cs typeface="Times New Roman" panose="02020603050405020304" pitchFamily="18" charset="0"/>
              </a:rPr>
              <a:t> </a:t>
            </a:r>
            <a:r>
              <a:rPr lang="en-US" sz="5400" b="1" dirty="0" err="1">
                <a:ln w="19050">
                  <a:noFill/>
                </a:ln>
                <a:solidFill>
                  <a:srgbClr val="C00000"/>
                </a:solidFill>
                <a:latin typeface="Times New Roman" panose="02020603050405020304" pitchFamily="18" charset="0"/>
                <a:ea typeface="LNTH-LuoLuoNotangYuanTi 1" pitchFamily="2" charset="-128"/>
                <a:cs typeface="Times New Roman" panose="02020603050405020304" pitchFamily="18" charset="0"/>
              </a:rPr>
              <a:t>Vì</a:t>
            </a:r>
            <a:r>
              <a:rPr lang="en-US" sz="5400" b="1" dirty="0">
                <a:ln w="19050">
                  <a:noFill/>
                </a:ln>
                <a:solidFill>
                  <a:srgbClr val="C00000"/>
                </a:solidFill>
                <a:latin typeface="Times New Roman" panose="02020603050405020304" pitchFamily="18" charset="0"/>
                <a:ea typeface="LNTH-LuoLuoNotangYuanTi 1" pitchFamily="2" charset="-128"/>
                <a:cs typeface="Times New Roman" panose="02020603050405020304" pitchFamily="18" charset="0"/>
              </a:rPr>
              <a:t> </a:t>
            </a:r>
            <a:r>
              <a:rPr lang="en-US" sz="5400" b="1" dirty="0" err="1">
                <a:ln w="19050">
                  <a:noFill/>
                </a:ln>
                <a:solidFill>
                  <a:srgbClr val="C00000"/>
                </a:solidFill>
                <a:latin typeface="Times New Roman" panose="02020603050405020304" pitchFamily="18" charset="0"/>
                <a:ea typeface="LNTH-LuoLuoNotangYuanTi 1" pitchFamily="2" charset="-128"/>
                <a:cs typeface="Times New Roman" panose="02020603050405020304" pitchFamily="18" charset="0"/>
              </a:rPr>
              <a:t>hoà</a:t>
            </a:r>
            <a:r>
              <a:rPr lang="en-US" sz="5400" b="1" dirty="0">
                <a:ln w="19050">
                  <a:noFill/>
                </a:ln>
                <a:solidFill>
                  <a:srgbClr val="C00000"/>
                </a:solidFill>
                <a:latin typeface="Times New Roman" panose="02020603050405020304" pitchFamily="18" charset="0"/>
                <a:ea typeface="LNTH-LuoLuoNotangYuanTi 1" pitchFamily="2" charset="-128"/>
                <a:cs typeface="Times New Roman" panose="02020603050405020304" pitchFamily="18" charset="0"/>
              </a:rPr>
              <a:t> </a:t>
            </a:r>
            <a:r>
              <a:rPr lang="en-US" sz="5400" b="1" dirty="0" err="1">
                <a:ln w="19050">
                  <a:noFill/>
                </a:ln>
                <a:solidFill>
                  <a:srgbClr val="C00000"/>
                </a:solidFill>
                <a:latin typeface="Times New Roman" panose="02020603050405020304" pitchFamily="18" charset="0"/>
                <a:ea typeface="LNTH-LuoLuoNotangYuanTi 1" pitchFamily="2" charset="-128"/>
                <a:cs typeface="Times New Roman" panose="02020603050405020304" pitchFamily="18" charset="0"/>
              </a:rPr>
              <a:t>bình</a:t>
            </a:r>
            <a:endParaRPr lang="en-US" sz="5400" b="1" dirty="0">
              <a:ln w="19050">
                <a:noFill/>
              </a:ln>
              <a:solidFill>
                <a:srgbClr val="C00000"/>
              </a:solidFill>
              <a:effectLst/>
              <a:latin typeface="Times New Roman" panose="02020603050405020304" pitchFamily="18" charset="0"/>
              <a:ea typeface="LNTH-LuoLuoNotangYuanTi 1" pitchFamily="2" charset="-128"/>
              <a:cs typeface="Times New Roman" panose="02020603050405020304" pitchFamily="18" charset="0"/>
            </a:endParaRPr>
          </a:p>
        </p:txBody>
      </p:sp>
      <p:sp>
        <p:nvSpPr>
          <p:cNvPr id="2" name="TextBox 1">
            <a:extLst>
              <a:ext uri="{FF2B5EF4-FFF2-40B4-BE49-F238E27FC236}">
                <a16:creationId xmlns="" xmlns:a16="http://schemas.microsoft.com/office/drawing/2014/main" id="{43268B46-E851-4F03-A4BA-08C58BAE65C4}"/>
              </a:ext>
            </a:extLst>
          </p:cNvPr>
          <p:cNvSpPr txBox="1"/>
          <p:nvPr/>
        </p:nvSpPr>
        <p:spPr>
          <a:xfrm>
            <a:off x="593766" y="1157922"/>
            <a:ext cx="10753580" cy="4832092"/>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Ngày 16 tháng 7 năm 1999, Thủ đô Hà Nội tự hào được UNESCO chọn là thành phố tiêu biểu của châu Á – Thái Bình Dương và là một trong năm thành phố trên thế giới nhận giải thưởng “Thành phố Vì hoà bình”.</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Đây là sự ghi nhận của cộng đồng quốc tế về những đóng góp tích cực của Thủ đô trong công cuộc đấu tranh vì hoà bình cũng như trong sự nghiệp phát triển, xây dựng một thành phố hoà bình, năng động. Trải qua hơn 1 000 năm hình thành và phát triển, Hà Nội luôn giữ được những nét truyền thống của Việt Nam, vươn lên với sức bật mạnh mẽ, xứng đáng là trung tâm chính trị – hành chính quốc gia, trở thành trung tâm lớn về văn hoá, khoa học, giáo dục, kinh tế và giao dịch quốc tế</a:t>
            </a:r>
            <a:r>
              <a:rPr lang="vi-VN" sz="2800" dirty="0"/>
              <a:t>.</a:t>
            </a:r>
            <a:endParaRPr lang="en-US" sz="2800" dirty="0"/>
          </a:p>
        </p:txBody>
      </p:sp>
    </p:spTree>
    <p:extLst>
      <p:ext uri="{BB962C8B-B14F-4D97-AF65-F5344CB8AC3E}">
        <p14:creationId xmlns:p14="http://schemas.microsoft.com/office/powerpoint/2010/main" val="121256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733E142D-AF72-8336-0440-31E8BC84F0C3}"/>
              </a:ext>
            </a:extLst>
          </p:cNvPr>
          <p:cNvSpPr/>
          <p:nvPr/>
        </p:nvSpPr>
        <p:spPr>
          <a:xfrm>
            <a:off x="203200" y="211666"/>
            <a:ext cx="11751733" cy="6527801"/>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 xmlns:a16="http://schemas.microsoft.com/office/drawing/2014/main" id="{43268B46-E851-4F03-A4BA-08C58BAE65C4}"/>
              </a:ext>
            </a:extLst>
          </p:cNvPr>
          <p:cNvSpPr txBox="1"/>
          <p:nvPr/>
        </p:nvSpPr>
        <p:spPr>
          <a:xfrm>
            <a:off x="581891" y="659410"/>
            <a:ext cx="11115304" cy="50783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Nhân dân Hà Nội luôn mong muốn và quyết tâm xây dựng, phát triển một Thủ đô năng động, đổi mới, sáng tạo, vì hoà bình. Nhờ sự nỗ lực không ngừng, ngày 31 tháng 10 năm 2019, Hà Nội chính thức được UNESCO chấp thuận đưa vào “Mạng lưới các thành phố sáng tạo” vì sự phát triển dựa trên những sáng tạo về lĩnh vực thiết kế.</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Tham gia mạng lưới, Hà Nội sẽ trở thành một trong những trung tâm hội tụ và lan toả của tri thức và sáng tạo.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32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Nguyễn Hoàng Dương tổng hợp</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919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5C666023-CEB6-736B-7A20-A270C1BA2BCE}"/>
              </a:ext>
            </a:extLst>
          </p:cNvPr>
          <p:cNvGrpSpPr/>
          <p:nvPr/>
        </p:nvGrpSpPr>
        <p:grpSpPr>
          <a:xfrm>
            <a:off x="1357107" y="-474133"/>
            <a:ext cx="8785960" cy="7151317"/>
            <a:chOff x="0" y="0"/>
            <a:chExt cx="8241792" cy="6858000"/>
          </a:xfrm>
        </p:grpSpPr>
        <p:pic>
          <p:nvPicPr>
            <p:cNvPr id="5" name="Picture 4">
              <a:extLst>
                <a:ext uri="{FF2B5EF4-FFF2-40B4-BE49-F238E27FC236}">
                  <a16:creationId xmlns="" xmlns:a16="http://schemas.microsoft.com/office/drawing/2014/main" id="{2DF7A73E-E7F7-F6F0-D54D-3E45DBF701DC}"/>
                </a:ext>
              </a:extLst>
            </p:cNvPr>
            <p:cNvPicPr>
              <a:picLocks noChangeAspect="1"/>
            </p:cNvPicPr>
            <p:nvPr/>
          </p:nvPicPr>
          <p:blipFill>
            <a:blip r:embed="rId2"/>
            <a:stretch>
              <a:fillRect/>
            </a:stretch>
          </p:blipFill>
          <p:spPr>
            <a:xfrm>
              <a:off x="0" y="0"/>
              <a:ext cx="8241792" cy="6858000"/>
            </a:xfrm>
            <a:prstGeom prst="rect">
              <a:avLst/>
            </a:prstGeom>
          </p:spPr>
        </p:pic>
        <p:sp>
          <p:nvSpPr>
            <p:cNvPr id="6" name="TextBox 5">
              <a:extLst>
                <a:ext uri="{FF2B5EF4-FFF2-40B4-BE49-F238E27FC236}">
                  <a16:creationId xmlns="" xmlns:a16="http://schemas.microsoft.com/office/drawing/2014/main" id="{D7FEB40B-7053-1325-94FD-92D45B2CE2C2}"/>
                </a:ext>
              </a:extLst>
            </p:cNvPr>
            <p:cNvSpPr txBox="1"/>
            <p:nvPr/>
          </p:nvSpPr>
          <p:spPr>
            <a:xfrm>
              <a:off x="1656658" y="2727458"/>
              <a:ext cx="5266717" cy="3556592"/>
            </a:xfrm>
            <a:prstGeom prst="rect">
              <a:avLst/>
            </a:prstGeom>
            <a:noFill/>
          </p:spPr>
          <p:txBody>
            <a:bodyPr wrap="square" rtlCol="0">
              <a:spAutoFit/>
            </a:bodyPr>
            <a:lstStyle/>
            <a:p>
              <a:pPr algn="ctr"/>
              <a:r>
                <a:rPr lang="en-US" sz="3500" b="1" dirty="0" err="1">
                  <a:solidFill>
                    <a:srgbClr val="C00000"/>
                  </a:solidFill>
                </a:rPr>
                <a:t>Giọng</a:t>
              </a:r>
              <a:r>
                <a:rPr lang="en-US" sz="3500" b="1" dirty="0">
                  <a:solidFill>
                    <a:srgbClr val="C00000"/>
                  </a:solidFill>
                </a:rPr>
                <a:t> </a:t>
              </a:r>
              <a:r>
                <a:rPr lang="en-US" sz="3500" b="1" dirty="0" err="1">
                  <a:solidFill>
                    <a:srgbClr val="C00000"/>
                  </a:solidFill>
                </a:rPr>
                <a:t>đọc</a:t>
              </a:r>
              <a:r>
                <a:rPr lang="en-US" sz="3500" b="1" dirty="0">
                  <a:solidFill>
                    <a:srgbClr val="C00000"/>
                  </a:solidFill>
                </a:rPr>
                <a:t> </a:t>
              </a:r>
              <a:r>
                <a:rPr lang="en-US" sz="3500" b="1" dirty="0" err="1">
                  <a:solidFill>
                    <a:srgbClr val="C00000"/>
                  </a:solidFill>
                </a:rPr>
                <a:t>toàn</a:t>
              </a:r>
              <a:r>
                <a:rPr lang="en-US" sz="3500" b="1" dirty="0">
                  <a:solidFill>
                    <a:srgbClr val="C00000"/>
                  </a:solidFill>
                </a:rPr>
                <a:t> </a:t>
              </a:r>
              <a:r>
                <a:rPr lang="en-US" sz="3500" b="1" dirty="0" err="1">
                  <a:solidFill>
                    <a:srgbClr val="C00000"/>
                  </a:solidFill>
                </a:rPr>
                <a:t>bài</a:t>
              </a:r>
              <a:endParaRPr lang="en-US" sz="3500" b="1" dirty="0">
                <a:solidFill>
                  <a:srgbClr val="C00000"/>
                </a:solidFill>
              </a:endParaRPr>
            </a:p>
            <a:p>
              <a:pPr algn="just"/>
              <a:r>
                <a:rPr lang="en-US" sz="3200" b="1">
                  <a:solidFill>
                    <a:srgbClr val="0F7CFE"/>
                  </a:solidFill>
                </a:rPr>
                <a:t>- Toàn bài đọc với giọng tự hào, phấn khởi.</a:t>
              </a:r>
            </a:p>
            <a:p>
              <a:pPr algn="just"/>
              <a:r>
                <a:rPr lang="en-US" sz="3200" b="1">
                  <a:solidFill>
                    <a:srgbClr val="0F7CFE"/>
                  </a:solidFill>
                </a:rPr>
                <a:t>- Nhấn giọng ở những từ ngữ chỉ thông tin về các đóng góp, thành tựu của Thủ đô Hà Nội.</a:t>
              </a:r>
            </a:p>
            <a:p>
              <a:pPr algn="ctr"/>
              <a:endParaRPr lang="en-US" sz="4000" b="1" dirty="0" err="1">
                <a:solidFill>
                  <a:srgbClr val="0F7CFE"/>
                </a:solidFill>
              </a:endParaRPr>
            </a:p>
          </p:txBody>
        </p:sp>
      </p:grpSp>
    </p:spTree>
    <p:extLst>
      <p:ext uri="{BB962C8B-B14F-4D97-AF65-F5344CB8AC3E}">
        <p14:creationId xmlns:p14="http://schemas.microsoft.com/office/powerpoint/2010/main" val="833754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733E142D-AF72-8336-0440-31E8BC84F0C3}"/>
              </a:ext>
            </a:extLst>
          </p:cNvPr>
          <p:cNvSpPr/>
          <p:nvPr/>
        </p:nvSpPr>
        <p:spPr>
          <a:xfrm>
            <a:off x="203200" y="211666"/>
            <a:ext cx="11751733" cy="6527801"/>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 xmlns:a16="http://schemas.microsoft.com/office/drawing/2014/main" id="{C9B995CA-CFEA-5D67-78AE-786905BE9651}"/>
              </a:ext>
            </a:extLst>
          </p:cNvPr>
          <p:cNvSpPr txBox="1"/>
          <p:nvPr/>
        </p:nvSpPr>
        <p:spPr>
          <a:xfrm>
            <a:off x="959448" y="0"/>
            <a:ext cx="9817882"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19050">
                  <a:noFill/>
                </a:ln>
                <a:solidFill>
                  <a:srgbClr val="C00000"/>
                </a:solidFill>
                <a:effectLst/>
                <a:uLnTx/>
                <a:uFillTx/>
                <a:latin typeface="UTM Edwardian" panose="02040603050506020204" pitchFamily="18" charset="0"/>
                <a:ea typeface="LNTH-LuoLuoNotangYuanTi 1" pitchFamily="2" charset="-128"/>
                <a:cs typeface="LNTH-LuoLuoNotangYuanTi 1" pitchFamily="2" charset="-128"/>
              </a:rPr>
              <a:t>Luyện </a:t>
            </a:r>
            <a:r>
              <a:rPr lang="en-US" sz="6600" b="1">
                <a:ln w="19050">
                  <a:noFill/>
                </a:ln>
                <a:solidFill>
                  <a:srgbClr val="C00000"/>
                </a:solidFill>
                <a:latin typeface="UTM Edwardian" panose="02040603050506020204" pitchFamily="18" charset="0"/>
                <a:ea typeface="LNTH-LuoLuoNotangYuanTi 1" pitchFamily="2" charset="-128"/>
                <a:cs typeface="LNTH-LuoLuoNotangYuanTi 1" pitchFamily="2" charset="-128"/>
              </a:rPr>
              <a:t>đọc câu dài</a:t>
            </a:r>
            <a:endParaRPr kumimoji="0" lang="en-US" sz="6600" b="1" i="0" u="none" strike="noStrike" kern="1200" cap="none" spc="0" normalizeH="0" baseline="0" noProof="0" dirty="0">
              <a:ln w="19050">
                <a:noFill/>
              </a:ln>
              <a:solidFill>
                <a:srgbClr val="C00000"/>
              </a:solidFill>
              <a:effectLst/>
              <a:uLnTx/>
              <a:uFillTx/>
              <a:latin typeface="UTM Edwardian" panose="02040603050506020204" pitchFamily="18" charset="0"/>
              <a:ea typeface="LNTH-LuoLuoNotangYuanTi 1" pitchFamily="2" charset="-128"/>
              <a:cs typeface="LNTH-LuoLuoNotangYuanTi 1" pitchFamily="2" charset="-128"/>
            </a:endParaRPr>
          </a:p>
        </p:txBody>
      </p:sp>
      <p:sp>
        <p:nvSpPr>
          <p:cNvPr id="3" name="Rectangle: Rounded Corners 2">
            <a:extLst>
              <a:ext uri="{FF2B5EF4-FFF2-40B4-BE49-F238E27FC236}">
                <a16:creationId xmlns="" xmlns:a16="http://schemas.microsoft.com/office/drawing/2014/main" id="{662D796A-EBC2-438B-99A7-60AD2E196F1B}"/>
              </a:ext>
            </a:extLst>
          </p:cNvPr>
          <p:cNvSpPr/>
          <p:nvPr/>
        </p:nvSpPr>
        <p:spPr>
          <a:xfrm>
            <a:off x="816945" y="1068030"/>
            <a:ext cx="10340396" cy="1843644"/>
          </a:xfrm>
          <a:prstGeom prst="roundRect">
            <a:avLst/>
          </a:prstGeom>
          <a:solidFill>
            <a:schemeClr val="accent4">
              <a:lumMod val="20000"/>
              <a:lumOff val="8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2800" b="0" i="0" u="none" strike="noStrike" kern="1200" cap="none" spc="0" normalizeH="0" baseline="0" noProof="0" dirty="0">
                <a:ln>
                  <a:noFill/>
                </a:ln>
                <a:solidFill>
                  <a:prstClr val="black"/>
                </a:solidFill>
                <a:effectLst/>
                <a:uLnTx/>
                <a:uFillTx/>
                <a:latin typeface="+mj-lt"/>
                <a:ea typeface="+mn-ea"/>
                <a:cs typeface="+mn-cs"/>
              </a:rPr>
              <a:t>Đây là sự ghi nhận của cộng đồng quốc tế</a:t>
            </a:r>
            <a:r>
              <a:rPr kumimoji="0" lang="vi-VN" sz="2800" b="1" i="0" u="none" strike="noStrike" kern="1200" cap="none" spc="0" normalizeH="0" baseline="0" noProof="0" dirty="0">
                <a:ln>
                  <a:noFill/>
                </a:ln>
                <a:solidFill>
                  <a:srgbClr val="FF0000"/>
                </a:solidFill>
                <a:effectLst/>
                <a:uLnTx/>
                <a:uFillTx/>
                <a:latin typeface="+mj-lt"/>
                <a:ea typeface="+mn-ea"/>
                <a:cs typeface="+mn-cs"/>
              </a:rPr>
              <a:t>/ </a:t>
            </a:r>
            <a:r>
              <a:rPr kumimoji="0" lang="vi-VN" sz="2800" b="0" i="0" u="none" strike="noStrike" kern="1200" cap="none" spc="0" normalizeH="0" baseline="0" noProof="0" dirty="0">
                <a:ln>
                  <a:noFill/>
                </a:ln>
                <a:solidFill>
                  <a:prstClr val="black"/>
                </a:solidFill>
                <a:effectLst/>
                <a:uLnTx/>
                <a:uFillTx/>
                <a:latin typeface="+mj-lt"/>
                <a:ea typeface="+mn-ea"/>
                <a:cs typeface="+mn-cs"/>
              </a:rPr>
              <a:t>về những đóng góp tích cực của Thủ đô</a:t>
            </a:r>
            <a:r>
              <a:rPr kumimoji="0" lang="vi-VN" sz="2800" b="1" i="0" u="none" strike="noStrike" kern="1200" cap="none" spc="0" normalizeH="0" baseline="0" noProof="0" dirty="0">
                <a:ln>
                  <a:noFill/>
                </a:ln>
                <a:solidFill>
                  <a:srgbClr val="FF0000"/>
                </a:solidFill>
                <a:effectLst/>
                <a:uLnTx/>
                <a:uFillTx/>
                <a:latin typeface="+mj-lt"/>
                <a:ea typeface="+mn-ea"/>
                <a:cs typeface="+mn-cs"/>
              </a:rPr>
              <a:t>/ </a:t>
            </a:r>
            <a:r>
              <a:rPr kumimoji="0" lang="vi-VN" sz="2800" b="0" i="0" u="none" strike="noStrike" kern="1200" cap="none" spc="0" normalizeH="0" baseline="0" noProof="0" dirty="0">
                <a:ln>
                  <a:noFill/>
                </a:ln>
                <a:solidFill>
                  <a:prstClr val="black"/>
                </a:solidFill>
                <a:effectLst/>
                <a:uLnTx/>
                <a:uFillTx/>
                <a:latin typeface="+mj-lt"/>
                <a:ea typeface="+mn-ea"/>
                <a:cs typeface="+mn-cs"/>
              </a:rPr>
              <a:t>trong công cuộc đấu tranh vì hoà bình</a:t>
            </a:r>
            <a:r>
              <a:rPr kumimoji="0" lang="vi-VN" sz="2800" b="1" i="0" u="none" strike="noStrike" kern="1200" cap="none" spc="0" normalizeH="0" baseline="0" noProof="0" dirty="0">
                <a:ln>
                  <a:noFill/>
                </a:ln>
                <a:solidFill>
                  <a:srgbClr val="FF0000"/>
                </a:solidFill>
                <a:effectLst/>
                <a:uLnTx/>
                <a:uFillTx/>
                <a:latin typeface="+mj-lt"/>
                <a:ea typeface="+mn-ea"/>
                <a:cs typeface="+mn-cs"/>
              </a:rPr>
              <a:t>/</a:t>
            </a:r>
            <a:r>
              <a:rPr kumimoji="0" lang="vi-VN" sz="2800" b="0" i="0" u="none" strike="noStrike" kern="1200" cap="none" spc="0" normalizeH="0" baseline="0" noProof="0" dirty="0">
                <a:ln>
                  <a:noFill/>
                </a:ln>
                <a:solidFill>
                  <a:prstClr val="black"/>
                </a:solidFill>
                <a:effectLst/>
                <a:uLnTx/>
                <a:uFillTx/>
                <a:latin typeface="+mj-lt"/>
                <a:ea typeface="+mn-ea"/>
                <a:cs typeface="+mn-cs"/>
              </a:rPr>
              <a:t> cũng như trong sự nghiệp phát triển,</a:t>
            </a:r>
            <a:r>
              <a:rPr kumimoji="0" lang="vi-VN" sz="2800" b="1" i="0" u="none" strike="noStrike" kern="1200" cap="none" spc="0" normalizeH="0" baseline="0" noProof="0" dirty="0">
                <a:ln>
                  <a:noFill/>
                </a:ln>
                <a:solidFill>
                  <a:srgbClr val="FF0000"/>
                </a:solidFill>
                <a:effectLst/>
                <a:uLnTx/>
                <a:uFillTx/>
                <a:latin typeface="+mj-lt"/>
                <a:ea typeface="+mn-ea"/>
                <a:cs typeface="+mn-cs"/>
              </a:rPr>
              <a:t>/</a:t>
            </a:r>
            <a:r>
              <a:rPr kumimoji="0" lang="vi-VN" sz="2800" b="0" i="0" u="none" strike="noStrike" kern="1200" cap="none" spc="0" normalizeH="0" baseline="0" noProof="0" dirty="0">
                <a:ln>
                  <a:noFill/>
                </a:ln>
                <a:solidFill>
                  <a:prstClr val="black"/>
                </a:solidFill>
                <a:effectLst/>
                <a:uLnTx/>
                <a:uFillTx/>
                <a:latin typeface="+mj-lt"/>
                <a:ea typeface="+mn-ea"/>
                <a:cs typeface="+mn-cs"/>
              </a:rPr>
              <a:t> xây dựng một thành phố hoà bình,</a:t>
            </a:r>
            <a:r>
              <a:rPr kumimoji="0" lang="vi-VN" sz="2800" b="1" i="0" u="none" strike="noStrike" kern="1200" cap="none" spc="0" normalizeH="0" baseline="0" noProof="0" dirty="0">
                <a:ln>
                  <a:noFill/>
                </a:ln>
                <a:solidFill>
                  <a:srgbClr val="FF0000"/>
                </a:solidFill>
                <a:effectLst/>
                <a:uLnTx/>
                <a:uFillTx/>
                <a:latin typeface="+mj-lt"/>
                <a:ea typeface="+mn-ea"/>
                <a:cs typeface="+mn-cs"/>
              </a:rPr>
              <a:t>/ </a:t>
            </a:r>
            <a:r>
              <a:rPr kumimoji="0" lang="vi-VN" sz="2800" b="0" i="0" u="none" strike="noStrike" kern="1200" cap="none" spc="0" normalizeH="0" baseline="0" noProof="0" dirty="0">
                <a:ln>
                  <a:noFill/>
                </a:ln>
                <a:solidFill>
                  <a:prstClr val="black"/>
                </a:solidFill>
                <a:effectLst/>
                <a:uLnTx/>
                <a:uFillTx/>
                <a:latin typeface="+mj-lt"/>
                <a:ea typeface="+mn-ea"/>
                <a:cs typeface="+mn-cs"/>
              </a:rPr>
              <a:t>năng động.</a:t>
            </a:r>
            <a:r>
              <a:rPr kumimoji="0" lang="vi-VN" sz="2800" b="1" i="0" u="none" strike="noStrike" kern="1200" cap="none" spc="0" normalizeH="0" baseline="0" noProof="0" dirty="0">
                <a:ln>
                  <a:noFill/>
                </a:ln>
                <a:solidFill>
                  <a:srgbClr val="FF0000"/>
                </a:solidFill>
                <a:effectLst/>
                <a:uLnTx/>
                <a:uFillTx/>
                <a:latin typeface="+mj-lt"/>
                <a:ea typeface="+mn-ea"/>
                <a:cs typeface="+mn-cs"/>
              </a:rPr>
              <a:t>//</a:t>
            </a:r>
            <a:endParaRPr kumimoji="0" lang="en-US" sz="2800" b="0" i="0" u="none" strike="noStrike" kern="1200" cap="none" spc="0" normalizeH="0" baseline="0" noProof="0" dirty="0">
              <a:ln>
                <a:noFill/>
              </a:ln>
              <a:solidFill>
                <a:prstClr val="black"/>
              </a:solidFill>
              <a:effectLst/>
              <a:uLnTx/>
              <a:uFillTx/>
              <a:latin typeface="+mj-lt"/>
              <a:ea typeface="+mn-ea"/>
              <a:cs typeface="+mn-cs"/>
            </a:endParaRPr>
          </a:p>
        </p:txBody>
      </p:sp>
      <p:sp>
        <p:nvSpPr>
          <p:cNvPr id="6" name="Rectangle: Rounded Corners 5">
            <a:extLst>
              <a:ext uri="{FF2B5EF4-FFF2-40B4-BE49-F238E27FC236}">
                <a16:creationId xmlns="" xmlns:a16="http://schemas.microsoft.com/office/drawing/2014/main" id="{568D3979-070A-46A3-BE05-5629AEAB3A8A}"/>
              </a:ext>
            </a:extLst>
          </p:cNvPr>
          <p:cNvSpPr/>
          <p:nvPr/>
        </p:nvSpPr>
        <p:spPr>
          <a:xfrm>
            <a:off x="816945" y="3041302"/>
            <a:ext cx="10340396" cy="1843644"/>
          </a:xfrm>
          <a:prstGeom prst="roundRect">
            <a:avLst/>
          </a:prstGeom>
          <a:solidFill>
            <a:schemeClr val="accent4">
              <a:lumMod val="20000"/>
              <a:lumOff val="8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Nhờ sự nỗ lực không ngừng,</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ngày 31 tháng 10 năm 2019,</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Hà Nội chính thức được UNESCO chấp thuận đưa vào “Mạng lưới các thành phố sáng tạo”</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vì sự phát triển dựa trên những sáng tạo về lĩnh vực thiết kế.</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9B239215-2770-4A51-BC56-3C692314B249}"/>
              </a:ext>
            </a:extLst>
          </p:cNvPr>
          <p:cNvSpPr/>
          <p:nvPr/>
        </p:nvSpPr>
        <p:spPr>
          <a:xfrm>
            <a:off x="816945" y="5079389"/>
            <a:ext cx="10340396" cy="1214532"/>
          </a:xfrm>
          <a:prstGeom prst="roundRect">
            <a:avLst/>
          </a:prstGeom>
          <a:solidFill>
            <a:schemeClr val="accent4">
              <a:lumMod val="20000"/>
              <a:lumOff val="8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Tham gia mạng lưới,</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Hà Nội sẽ trở thành một trong những trung tâm hội tụ</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và lan toả của tri thức và sáng tạo.</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7655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733E142D-AF72-8336-0440-31E8BC84F0C3}"/>
              </a:ext>
            </a:extLst>
          </p:cNvPr>
          <p:cNvSpPr/>
          <p:nvPr/>
        </p:nvSpPr>
        <p:spPr>
          <a:xfrm>
            <a:off x="203200" y="632431"/>
            <a:ext cx="11751733" cy="5752603"/>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 xmlns:a16="http://schemas.microsoft.com/office/drawing/2014/main" id="{C9B995CA-CFEA-5D67-78AE-786905BE9651}"/>
              </a:ext>
            </a:extLst>
          </p:cNvPr>
          <p:cNvSpPr txBox="1"/>
          <p:nvPr/>
        </p:nvSpPr>
        <p:spPr>
          <a:xfrm>
            <a:off x="999034" y="837167"/>
            <a:ext cx="9817882"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a:ln w="19050">
                  <a:noFill/>
                </a:ln>
                <a:solidFill>
                  <a:srgbClr val="C00000"/>
                </a:solidFill>
                <a:latin typeface="UTM Edwardian" panose="02040603050506020204" pitchFamily="18" charset="0"/>
                <a:ea typeface="LNTH-LuoLuoNotangYuanTi 1" pitchFamily="2" charset="-128"/>
                <a:cs typeface="LNTH-LuoLuoNotangYuanTi 1" pitchFamily="2" charset="-128"/>
              </a:rPr>
              <a:t>Chia đoạn</a:t>
            </a:r>
            <a:endParaRPr kumimoji="0" lang="en-US" sz="8000" b="1" i="0" u="none" strike="noStrike" kern="1200" cap="none" spc="0" normalizeH="0" baseline="0" noProof="0" dirty="0">
              <a:ln w="19050">
                <a:noFill/>
              </a:ln>
              <a:solidFill>
                <a:srgbClr val="C00000"/>
              </a:solidFill>
              <a:effectLst/>
              <a:uLnTx/>
              <a:uFillTx/>
              <a:latin typeface="UTM Edwardian" panose="02040603050506020204" pitchFamily="18" charset="0"/>
              <a:ea typeface="LNTH-LuoLuoNotangYuanTi 1" pitchFamily="2" charset="-128"/>
              <a:cs typeface="LNTH-LuoLuoNotangYuanTi 1" pitchFamily="2" charset="-128"/>
            </a:endParaRPr>
          </a:p>
        </p:txBody>
      </p:sp>
      <p:sp>
        <p:nvSpPr>
          <p:cNvPr id="3" name="Rectangle: Rounded Corners 2">
            <a:extLst>
              <a:ext uri="{FF2B5EF4-FFF2-40B4-BE49-F238E27FC236}">
                <a16:creationId xmlns="" xmlns:a16="http://schemas.microsoft.com/office/drawing/2014/main" id="{662D796A-EBC2-438B-99A7-60AD2E196F1B}"/>
              </a:ext>
            </a:extLst>
          </p:cNvPr>
          <p:cNvSpPr/>
          <p:nvPr/>
        </p:nvSpPr>
        <p:spPr>
          <a:xfrm>
            <a:off x="892156" y="2365342"/>
            <a:ext cx="10340396" cy="3195212"/>
          </a:xfrm>
          <a:prstGeom prst="round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prstClr val="black"/>
                </a:solidFill>
                <a:latin typeface="+mj-lt"/>
              </a:rPr>
              <a:t>• Đoạn 1: Từ đầu đến “Thành phố Vì hoà bình”.</a:t>
            </a:r>
          </a:p>
          <a:p>
            <a:pPr lvl="0" algn="just">
              <a:defRPr/>
            </a:pPr>
            <a:r>
              <a:rPr lang="vi-VN" sz="4000" dirty="0">
                <a:solidFill>
                  <a:prstClr val="black"/>
                </a:solidFill>
                <a:latin typeface="+mj-lt"/>
              </a:rPr>
              <a:t>• Đoạn 2: Tiếp theo đến “giao dịch quốc tế”. </a:t>
            </a:r>
          </a:p>
          <a:p>
            <a:pPr lvl="0" algn="just">
              <a:defRPr/>
            </a:pPr>
            <a:r>
              <a:rPr lang="vi-VN" sz="4000" dirty="0">
                <a:solidFill>
                  <a:prstClr val="black"/>
                </a:solidFill>
                <a:latin typeface="+mj-lt"/>
              </a:rPr>
              <a:t>• Đoạn 3: Còn lại.</a:t>
            </a:r>
          </a:p>
        </p:txBody>
      </p:sp>
    </p:spTree>
    <p:extLst>
      <p:ext uri="{BB962C8B-B14F-4D97-AF65-F5344CB8AC3E}">
        <p14:creationId xmlns:p14="http://schemas.microsoft.com/office/powerpoint/2010/main" val="4156864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733E142D-AF72-8336-0440-31E8BC84F0C3}"/>
              </a:ext>
            </a:extLst>
          </p:cNvPr>
          <p:cNvSpPr/>
          <p:nvPr/>
        </p:nvSpPr>
        <p:spPr>
          <a:xfrm>
            <a:off x="-295877" y="330199"/>
            <a:ext cx="11751733" cy="6527801"/>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 xmlns:a16="http://schemas.microsoft.com/office/drawing/2014/main" id="{C9B995CA-CFEA-5D67-78AE-786905BE9651}"/>
              </a:ext>
            </a:extLst>
          </p:cNvPr>
          <p:cNvSpPr txBox="1"/>
          <p:nvPr/>
        </p:nvSpPr>
        <p:spPr>
          <a:xfrm>
            <a:off x="995075" y="1346682"/>
            <a:ext cx="9817882"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noFill/>
                </a:ln>
                <a:solidFill>
                  <a:srgbClr val="C00000"/>
                </a:solidFill>
                <a:effectLst/>
                <a:uLnTx/>
                <a:uFillTx/>
                <a:latin typeface="Times New Roman" panose="02020603050405020304" pitchFamily="18" charset="0"/>
                <a:ea typeface="LNTH-LuoLuoNotangYuanTi 1" pitchFamily="2" charset="-128"/>
                <a:cs typeface="Times New Roman" panose="02020603050405020304" pitchFamily="18" charset="0"/>
              </a:rPr>
              <a:t>Thành</a:t>
            </a:r>
            <a:r>
              <a:rPr kumimoji="0" lang="en-US" sz="6600" b="1" i="0" u="none" strike="noStrike" kern="1200" cap="none" spc="0" normalizeH="0" baseline="0" noProof="0" dirty="0">
                <a:ln w="19050">
                  <a:noFill/>
                </a:ln>
                <a:solidFill>
                  <a:srgbClr val="C00000"/>
                </a:solidFill>
                <a:effectLst/>
                <a:uLnTx/>
                <a:uFillTx/>
                <a:latin typeface="Times New Roman" panose="02020603050405020304" pitchFamily="18" charset="0"/>
                <a:ea typeface="LNTH-LuoLuoNotangYuanTi 1" pitchFamily="2" charset="-128"/>
                <a:cs typeface="Times New Roman" panose="02020603050405020304" pitchFamily="18" charset="0"/>
              </a:rPr>
              <a:t> </a:t>
            </a:r>
            <a:r>
              <a:rPr kumimoji="0" lang="en-US" sz="6600" b="1" i="0" u="none" strike="noStrike" kern="1200" cap="none" spc="0" normalizeH="0" baseline="0" noProof="0" dirty="0" err="1">
                <a:ln w="19050">
                  <a:noFill/>
                </a:ln>
                <a:solidFill>
                  <a:srgbClr val="C00000"/>
                </a:solidFill>
                <a:effectLst/>
                <a:uLnTx/>
                <a:uFillTx/>
                <a:latin typeface="Times New Roman" panose="02020603050405020304" pitchFamily="18" charset="0"/>
                <a:ea typeface="LNTH-LuoLuoNotangYuanTi 1" pitchFamily="2" charset="-128"/>
                <a:cs typeface="Times New Roman" panose="02020603050405020304" pitchFamily="18" charset="0"/>
              </a:rPr>
              <a:t>phố</a:t>
            </a:r>
            <a:r>
              <a:rPr kumimoji="0" lang="en-US" sz="6600" b="1" i="0" u="none" strike="noStrike" kern="1200" cap="none" spc="0" normalizeH="0" baseline="0" noProof="0" dirty="0">
                <a:ln w="19050">
                  <a:noFill/>
                </a:ln>
                <a:solidFill>
                  <a:srgbClr val="C00000"/>
                </a:solidFill>
                <a:effectLst/>
                <a:uLnTx/>
                <a:uFillTx/>
                <a:latin typeface="Times New Roman" panose="02020603050405020304" pitchFamily="18" charset="0"/>
                <a:ea typeface="LNTH-LuoLuoNotangYuanTi 1" pitchFamily="2" charset="-128"/>
                <a:cs typeface="Times New Roman" panose="02020603050405020304" pitchFamily="18" charset="0"/>
              </a:rPr>
              <a:t> </a:t>
            </a:r>
            <a:r>
              <a:rPr kumimoji="0" lang="en-US" sz="6600" b="1" i="0" u="none" strike="noStrike" kern="1200" cap="none" spc="0" normalizeH="0" baseline="0" noProof="0" dirty="0" err="1">
                <a:ln w="19050">
                  <a:noFill/>
                </a:ln>
                <a:solidFill>
                  <a:srgbClr val="C00000"/>
                </a:solidFill>
                <a:effectLst/>
                <a:uLnTx/>
                <a:uFillTx/>
                <a:latin typeface="Times New Roman" panose="02020603050405020304" pitchFamily="18" charset="0"/>
                <a:ea typeface="LNTH-LuoLuoNotangYuanTi 1" pitchFamily="2" charset="-128"/>
                <a:cs typeface="Times New Roman" panose="02020603050405020304" pitchFamily="18" charset="0"/>
              </a:rPr>
              <a:t>Vì</a:t>
            </a:r>
            <a:r>
              <a:rPr kumimoji="0" lang="en-US" sz="6600" b="1" i="0" u="none" strike="noStrike" kern="1200" cap="none" spc="0" normalizeH="0" baseline="0" noProof="0" dirty="0">
                <a:ln w="19050">
                  <a:noFill/>
                </a:ln>
                <a:solidFill>
                  <a:srgbClr val="C00000"/>
                </a:solidFill>
                <a:effectLst/>
                <a:uLnTx/>
                <a:uFillTx/>
                <a:latin typeface="Times New Roman" panose="02020603050405020304" pitchFamily="18" charset="0"/>
                <a:ea typeface="LNTH-LuoLuoNotangYuanTi 1" pitchFamily="2" charset="-128"/>
                <a:cs typeface="Times New Roman" panose="02020603050405020304" pitchFamily="18" charset="0"/>
              </a:rPr>
              <a:t> </a:t>
            </a:r>
            <a:r>
              <a:rPr kumimoji="0" lang="en-US" sz="6600" b="1" i="0" u="none" strike="noStrike" kern="1200" cap="none" spc="0" normalizeH="0" baseline="0" noProof="0" dirty="0" err="1">
                <a:ln w="19050">
                  <a:noFill/>
                </a:ln>
                <a:solidFill>
                  <a:srgbClr val="C00000"/>
                </a:solidFill>
                <a:effectLst/>
                <a:uLnTx/>
                <a:uFillTx/>
                <a:latin typeface="Times New Roman" panose="02020603050405020304" pitchFamily="18" charset="0"/>
                <a:ea typeface="LNTH-LuoLuoNotangYuanTi 1" pitchFamily="2" charset="-128"/>
                <a:cs typeface="Times New Roman" panose="02020603050405020304" pitchFamily="18" charset="0"/>
              </a:rPr>
              <a:t>hoà</a:t>
            </a:r>
            <a:r>
              <a:rPr kumimoji="0" lang="en-US" sz="6600" b="1" i="0" u="none" strike="noStrike" kern="1200" cap="none" spc="0" normalizeH="0" baseline="0" noProof="0" dirty="0">
                <a:ln w="19050">
                  <a:noFill/>
                </a:ln>
                <a:solidFill>
                  <a:srgbClr val="C00000"/>
                </a:solidFill>
                <a:effectLst/>
                <a:uLnTx/>
                <a:uFillTx/>
                <a:latin typeface="Times New Roman" panose="02020603050405020304" pitchFamily="18" charset="0"/>
                <a:ea typeface="LNTH-LuoLuoNotangYuanTi 1" pitchFamily="2" charset="-128"/>
                <a:cs typeface="Times New Roman" panose="02020603050405020304" pitchFamily="18" charset="0"/>
              </a:rPr>
              <a:t> </a:t>
            </a:r>
            <a:r>
              <a:rPr kumimoji="0" lang="en-US" sz="6600" b="1" i="0" u="none" strike="noStrike" kern="1200" cap="none" spc="0" normalizeH="0" baseline="0" noProof="0" dirty="0" err="1">
                <a:ln w="19050">
                  <a:noFill/>
                </a:ln>
                <a:solidFill>
                  <a:srgbClr val="C00000"/>
                </a:solidFill>
                <a:effectLst/>
                <a:uLnTx/>
                <a:uFillTx/>
                <a:latin typeface="Times New Roman" panose="02020603050405020304" pitchFamily="18" charset="0"/>
                <a:ea typeface="LNTH-LuoLuoNotangYuanTi 1" pitchFamily="2" charset="-128"/>
                <a:cs typeface="Times New Roman" panose="02020603050405020304" pitchFamily="18" charset="0"/>
              </a:rPr>
              <a:t>bình</a:t>
            </a:r>
            <a:endParaRPr kumimoji="0" lang="en-US" sz="6600" b="1" i="0" u="none" strike="noStrike" kern="1200" cap="none" spc="0" normalizeH="0" baseline="0" noProof="0" dirty="0">
              <a:ln w="19050">
                <a:noFill/>
              </a:ln>
              <a:solidFill>
                <a:srgbClr val="C00000"/>
              </a:solidFill>
              <a:effectLst/>
              <a:uLnTx/>
              <a:uFillTx/>
              <a:latin typeface="Times New Roman" panose="02020603050405020304" pitchFamily="18" charset="0"/>
              <a:ea typeface="LNTH-LuoLuoNotangYuanTi 1" pitchFamily="2" charset="-128"/>
              <a:cs typeface="Times New Roman" panose="02020603050405020304" pitchFamily="18" charset="0"/>
            </a:endParaRPr>
          </a:p>
        </p:txBody>
      </p:sp>
      <p:sp>
        <p:nvSpPr>
          <p:cNvPr id="2" name="TextBox 1">
            <a:extLst>
              <a:ext uri="{FF2B5EF4-FFF2-40B4-BE49-F238E27FC236}">
                <a16:creationId xmlns="" xmlns:a16="http://schemas.microsoft.com/office/drawing/2014/main" id="{43268B46-E851-4F03-A4BA-08C58BAE65C4}"/>
              </a:ext>
            </a:extLst>
          </p:cNvPr>
          <p:cNvSpPr txBox="1"/>
          <p:nvPr/>
        </p:nvSpPr>
        <p:spPr>
          <a:xfrm>
            <a:off x="702276" y="2381081"/>
            <a:ext cx="10753580"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Ngày 16 tháng 7 năm 1999, Thủ đô Hà Nội tự hào được UNESCO chọn là thành phố tiêu biểu của châu Á – Thái Bình Dương và là một trong năm thành phố trên thế giới nhận giải thưởng “Thành phố Vì hoà bình”.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TextBox 4">
            <a:extLst>
              <a:ext uri="{FF2B5EF4-FFF2-40B4-BE49-F238E27FC236}">
                <a16:creationId xmlns="" xmlns:a16="http://schemas.microsoft.com/office/drawing/2014/main" id="{43BB03D8-1E1D-4F75-B70B-669885E7AB7E}"/>
              </a:ext>
            </a:extLst>
          </p:cNvPr>
          <p:cNvSpPr txBox="1"/>
          <p:nvPr/>
        </p:nvSpPr>
        <p:spPr>
          <a:xfrm>
            <a:off x="425060" y="219950"/>
            <a:ext cx="9671440"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err="1">
                <a:ln w="19050">
                  <a:noFill/>
                </a:ln>
                <a:solidFill>
                  <a:srgbClr val="002060"/>
                </a:solidFill>
                <a:latin typeface="Times New Roman" panose="02020603050405020304" pitchFamily="18" charset="0"/>
                <a:ea typeface="LNTH-LuoLuoNotangYuanTi 1" pitchFamily="2" charset="-128"/>
                <a:cs typeface="Times New Roman" panose="02020603050405020304" pitchFamily="18" charset="0"/>
              </a:rPr>
              <a:t>Luyện</a:t>
            </a:r>
            <a:r>
              <a:rPr lang="en-US" sz="6600" b="1" dirty="0">
                <a:ln w="19050">
                  <a:noFill/>
                </a:ln>
                <a:solidFill>
                  <a:srgbClr val="002060"/>
                </a:solidFill>
                <a:latin typeface="Times New Roman" panose="02020603050405020304" pitchFamily="18" charset="0"/>
                <a:ea typeface="LNTH-LuoLuoNotangYuanTi 1" pitchFamily="2" charset="-128"/>
                <a:cs typeface="Times New Roman" panose="02020603050405020304" pitchFamily="18" charset="0"/>
              </a:rPr>
              <a:t> </a:t>
            </a:r>
            <a:r>
              <a:rPr lang="en-US" sz="6600" b="1" dirty="0" err="1">
                <a:ln w="19050">
                  <a:noFill/>
                </a:ln>
                <a:solidFill>
                  <a:srgbClr val="002060"/>
                </a:solidFill>
                <a:latin typeface="Times New Roman" panose="02020603050405020304" pitchFamily="18" charset="0"/>
                <a:ea typeface="LNTH-LuoLuoNotangYuanTi 1" pitchFamily="2" charset="-128"/>
                <a:cs typeface="Times New Roman" panose="02020603050405020304" pitchFamily="18" charset="0"/>
              </a:rPr>
              <a:t>đọc</a:t>
            </a:r>
            <a:r>
              <a:rPr lang="en-US" sz="6600" b="1" dirty="0">
                <a:ln w="19050">
                  <a:noFill/>
                </a:ln>
                <a:solidFill>
                  <a:srgbClr val="002060"/>
                </a:solidFill>
                <a:latin typeface="Times New Roman" panose="02020603050405020304" pitchFamily="18" charset="0"/>
                <a:ea typeface="LNTH-LuoLuoNotangYuanTi 1" pitchFamily="2" charset="-128"/>
                <a:cs typeface="Times New Roman" panose="02020603050405020304" pitchFamily="18" charset="0"/>
              </a:rPr>
              <a:t> </a:t>
            </a:r>
            <a:r>
              <a:rPr lang="en-US" sz="6600" b="1" dirty="0" err="1">
                <a:ln w="19050">
                  <a:noFill/>
                </a:ln>
                <a:solidFill>
                  <a:srgbClr val="002060"/>
                </a:solidFill>
                <a:latin typeface="Times New Roman" panose="02020603050405020304" pitchFamily="18" charset="0"/>
                <a:ea typeface="LNTH-LuoLuoNotangYuanTi 1" pitchFamily="2" charset="-128"/>
                <a:cs typeface="Times New Roman" panose="02020603050405020304" pitchFamily="18" charset="0"/>
              </a:rPr>
              <a:t>nối</a:t>
            </a:r>
            <a:r>
              <a:rPr lang="en-US" sz="6600" b="1" dirty="0">
                <a:ln w="19050">
                  <a:noFill/>
                </a:ln>
                <a:solidFill>
                  <a:srgbClr val="002060"/>
                </a:solidFill>
                <a:latin typeface="Times New Roman" panose="02020603050405020304" pitchFamily="18" charset="0"/>
                <a:ea typeface="LNTH-LuoLuoNotangYuanTi 1" pitchFamily="2" charset="-128"/>
                <a:cs typeface="Times New Roman" panose="02020603050405020304" pitchFamily="18" charset="0"/>
              </a:rPr>
              <a:t> </a:t>
            </a:r>
            <a:r>
              <a:rPr lang="en-US" sz="6600" b="1" dirty="0" err="1" smtClean="0">
                <a:ln w="19050">
                  <a:noFill/>
                </a:ln>
                <a:solidFill>
                  <a:srgbClr val="002060"/>
                </a:solidFill>
                <a:latin typeface="Times New Roman" panose="02020603050405020304" pitchFamily="18" charset="0"/>
                <a:ea typeface="LNTH-LuoLuoNotangYuanTi 1" pitchFamily="2" charset="-128"/>
                <a:cs typeface="Times New Roman" panose="02020603050405020304" pitchFamily="18" charset="0"/>
              </a:rPr>
              <a:t>tiếp</a:t>
            </a:r>
            <a:r>
              <a:rPr lang="en-US" sz="6600" b="1" dirty="0" smtClean="0">
                <a:ln w="19050">
                  <a:noFill/>
                </a:ln>
                <a:solidFill>
                  <a:srgbClr val="002060"/>
                </a:solidFill>
                <a:latin typeface="Times New Roman" panose="02020603050405020304" pitchFamily="18" charset="0"/>
                <a:ea typeface="LNTH-LuoLuoNotangYuanTi 1" pitchFamily="2" charset="-128"/>
                <a:cs typeface="Times New Roman" panose="02020603050405020304" pitchFamily="18" charset="0"/>
              </a:rPr>
              <a:t> </a:t>
            </a:r>
            <a:r>
              <a:rPr lang="en-US" sz="6600" b="1" dirty="0" err="1" smtClean="0">
                <a:ln w="19050">
                  <a:noFill/>
                </a:ln>
                <a:solidFill>
                  <a:srgbClr val="002060"/>
                </a:solidFill>
                <a:latin typeface="Times New Roman" panose="02020603050405020304" pitchFamily="18" charset="0"/>
                <a:ea typeface="LNTH-LuoLuoNotangYuanTi 1" pitchFamily="2" charset="-128"/>
                <a:cs typeface="Times New Roman" panose="02020603050405020304" pitchFamily="18" charset="0"/>
              </a:rPr>
              <a:t>đoạn</a:t>
            </a:r>
            <a:r>
              <a:rPr lang="en-US" sz="6600" b="1" dirty="0" smtClean="0">
                <a:ln w="19050">
                  <a:noFill/>
                </a:ln>
                <a:solidFill>
                  <a:srgbClr val="002060"/>
                </a:solidFill>
                <a:latin typeface="Times New Roman" panose="02020603050405020304" pitchFamily="18" charset="0"/>
                <a:ea typeface="LNTH-LuoLuoNotangYuanTi 1" pitchFamily="2" charset="-128"/>
                <a:cs typeface="Times New Roman" panose="02020603050405020304" pitchFamily="18" charset="0"/>
              </a:rPr>
              <a:t> </a:t>
            </a:r>
            <a:endParaRPr kumimoji="0" lang="en-US" sz="6600" b="1" i="0" u="none" strike="noStrike" kern="1200" cap="none" spc="0" normalizeH="0" baseline="0" noProof="0" dirty="0">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endParaRPr>
          </a:p>
        </p:txBody>
      </p:sp>
    </p:spTree>
    <p:extLst>
      <p:ext uri="{BB962C8B-B14F-4D97-AF65-F5344CB8AC3E}">
        <p14:creationId xmlns:p14="http://schemas.microsoft.com/office/powerpoint/2010/main" val="3276203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733E142D-AF72-8336-0440-31E8BC84F0C3}"/>
              </a:ext>
            </a:extLst>
          </p:cNvPr>
          <p:cNvSpPr/>
          <p:nvPr/>
        </p:nvSpPr>
        <p:spPr>
          <a:xfrm>
            <a:off x="254000" y="219950"/>
            <a:ext cx="11751733" cy="6527801"/>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 xmlns:a16="http://schemas.microsoft.com/office/drawing/2014/main" id="{43268B46-E851-4F03-A4BA-08C58BAE65C4}"/>
              </a:ext>
            </a:extLst>
          </p:cNvPr>
          <p:cNvSpPr txBox="1"/>
          <p:nvPr/>
        </p:nvSpPr>
        <p:spPr>
          <a:xfrm>
            <a:off x="607273" y="1241050"/>
            <a:ext cx="10753580" cy="46628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3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Đây là sự ghi nhận của cộng đồng quốc tế về những đóng góp tích cực của Thủ đô trong công cuộc đấu tranh vì hoà bình cũng như trong sự nghiệp phát triển, xây dựng một thành phố hoà bình, năng động. Trải qua hơn 1 000 năm hình thành và phát triển, Hà Nội luôn giữ được những nét truyền thống của Việt Nam, vươn lên với sức bật mạnh mẽ, xứng đáng là trung tâm chính trị – hành chính quốc gia, trở thành trung tâm lớn về văn hoá, khoa học, giáo dục, kinh tế và giao dịch quốc tế.</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TextBox 4">
            <a:extLst>
              <a:ext uri="{FF2B5EF4-FFF2-40B4-BE49-F238E27FC236}">
                <a16:creationId xmlns="" xmlns:a16="http://schemas.microsoft.com/office/drawing/2014/main" id="{43BB03D8-1E1D-4F75-B70B-669885E7AB7E}"/>
              </a:ext>
            </a:extLst>
          </p:cNvPr>
          <p:cNvSpPr txBox="1"/>
          <p:nvPr/>
        </p:nvSpPr>
        <p:spPr>
          <a:xfrm>
            <a:off x="425060" y="219950"/>
            <a:ext cx="8934840"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rPr>
              <a:t>Luyện</a:t>
            </a:r>
            <a:r>
              <a:rPr kumimoji="0" lang="en-US" sz="6600" b="1" i="0" u="none" strike="noStrike" kern="1200" cap="none" spc="0" normalizeH="0" baseline="0" noProof="0" dirty="0">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rPr>
              <a:t> </a:t>
            </a:r>
            <a:r>
              <a:rPr kumimoji="0" lang="en-US" sz="6600" b="1" i="0" u="none" strike="noStrike" kern="1200" cap="none" spc="0" normalizeH="0" baseline="0" noProof="0" dirty="0" err="1">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rPr>
              <a:t>đọc</a:t>
            </a:r>
            <a:r>
              <a:rPr kumimoji="0" lang="en-US" sz="6600" b="1" i="0" u="none" strike="noStrike" kern="1200" cap="none" spc="0" normalizeH="0" baseline="0" noProof="0" dirty="0">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rPr>
              <a:t> </a:t>
            </a:r>
            <a:r>
              <a:rPr kumimoji="0" lang="en-US" sz="6600" b="1" i="0" u="none" strike="noStrike" kern="1200" cap="none" spc="0" normalizeH="0" baseline="0" noProof="0" dirty="0" err="1">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rPr>
              <a:t>nối</a:t>
            </a:r>
            <a:r>
              <a:rPr kumimoji="0" lang="en-US" sz="6600" b="1" i="0" u="none" strike="noStrike" kern="1200" cap="none" spc="0" normalizeH="0" baseline="0" noProof="0" dirty="0">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rPr>
              <a:t> </a:t>
            </a:r>
            <a:r>
              <a:rPr kumimoji="0" lang="en-US" sz="6600" b="1" i="0" u="none" strike="noStrike" kern="1200" cap="none" spc="0" normalizeH="0" baseline="0" noProof="0" dirty="0" err="1">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rPr>
              <a:t>tiếp</a:t>
            </a:r>
            <a:r>
              <a:rPr kumimoji="0" lang="en-US" sz="6600" b="1" i="0" u="none" strike="noStrike" kern="1200" cap="none" spc="0" normalizeH="0" baseline="0" noProof="0" dirty="0">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rPr>
              <a:t> </a:t>
            </a:r>
            <a:r>
              <a:rPr kumimoji="0" lang="en-US" sz="6600" b="1" i="0" u="none" strike="noStrike" kern="1200" cap="none" spc="0" normalizeH="0" baseline="0" noProof="0" dirty="0" err="1">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rPr>
              <a:t>đoạn</a:t>
            </a:r>
            <a:endParaRPr kumimoji="0" lang="en-US" sz="6600" b="1" i="0" u="none" strike="noStrike" kern="1200" cap="none" spc="0" normalizeH="0" baseline="0" noProof="0" dirty="0">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endParaRPr>
          </a:p>
        </p:txBody>
      </p:sp>
    </p:spTree>
    <p:extLst>
      <p:ext uri="{BB962C8B-B14F-4D97-AF65-F5344CB8AC3E}">
        <p14:creationId xmlns:p14="http://schemas.microsoft.com/office/powerpoint/2010/main" val="1723489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733E142D-AF72-8336-0440-31E8BC84F0C3}"/>
              </a:ext>
            </a:extLst>
          </p:cNvPr>
          <p:cNvSpPr/>
          <p:nvPr/>
        </p:nvSpPr>
        <p:spPr>
          <a:xfrm>
            <a:off x="203200" y="211666"/>
            <a:ext cx="11751733" cy="6527801"/>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 xmlns:a16="http://schemas.microsoft.com/office/drawing/2014/main" id="{43268B46-E851-4F03-A4BA-08C58BAE65C4}"/>
              </a:ext>
            </a:extLst>
          </p:cNvPr>
          <p:cNvSpPr txBox="1"/>
          <p:nvPr/>
        </p:nvSpPr>
        <p:spPr>
          <a:xfrm>
            <a:off x="538348" y="1336230"/>
            <a:ext cx="11115304" cy="50783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Nhân dân Hà Nội luôn mong muốn và quyết tâm xây dựng, phát triển một Thủ đô năng động, đổi mới, sáng tạo, vì hoà bình. Nhờ sự nỗ lực không ngừng, ngày 31 tháng 10 năm 2019, Hà Nội chính thức được UNESCO chấp thuận đưa vào “Mạng lưới các thành phố sáng tạo” vì sự phát triển dựa trên những sáng tạo về lĩnh vực thiết kế.</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Tham gia mạng lưới, Hà Nội sẽ trở thành một trong những trung tâm hội tụ và lan toả của tri thức và sáng tạo.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32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Nguyễn Hoàng Dương tổng hợp</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A6B717EE-E5D6-4A4A-963C-78EFB17B012F}"/>
              </a:ext>
            </a:extLst>
          </p:cNvPr>
          <p:cNvSpPr txBox="1"/>
          <p:nvPr/>
        </p:nvSpPr>
        <p:spPr>
          <a:xfrm>
            <a:off x="425060" y="219950"/>
            <a:ext cx="9061840"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rPr>
              <a:t>Luyện</a:t>
            </a:r>
            <a:r>
              <a:rPr kumimoji="0" lang="en-US" sz="6600" b="1" i="0" u="none" strike="noStrike" kern="1200" cap="none" spc="0" normalizeH="0" baseline="0" noProof="0" dirty="0">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rPr>
              <a:t> </a:t>
            </a:r>
            <a:r>
              <a:rPr kumimoji="0" lang="en-US" sz="6600" b="1" i="0" u="none" strike="noStrike" kern="1200" cap="none" spc="0" normalizeH="0" baseline="0" noProof="0" dirty="0" err="1">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rPr>
              <a:t>đọc</a:t>
            </a:r>
            <a:r>
              <a:rPr kumimoji="0" lang="en-US" sz="6600" b="1" i="0" u="none" strike="noStrike" kern="1200" cap="none" spc="0" normalizeH="0" baseline="0" noProof="0" dirty="0">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rPr>
              <a:t> </a:t>
            </a:r>
            <a:r>
              <a:rPr kumimoji="0" lang="en-US" sz="6600" b="1" i="0" u="none" strike="noStrike" kern="1200" cap="none" spc="0" normalizeH="0" baseline="0" noProof="0" dirty="0" err="1">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rPr>
              <a:t>nối</a:t>
            </a:r>
            <a:r>
              <a:rPr kumimoji="0" lang="en-US" sz="6600" b="1" i="0" u="none" strike="noStrike" kern="1200" cap="none" spc="0" normalizeH="0" baseline="0" noProof="0" dirty="0">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rPr>
              <a:t> </a:t>
            </a:r>
            <a:r>
              <a:rPr kumimoji="0" lang="en-US" sz="6600" b="1" i="0" u="none" strike="noStrike" kern="1200" cap="none" spc="0" normalizeH="0" baseline="0" noProof="0" dirty="0" err="1">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rPr>
              <a:t>tiếp</a:t>
            </a:r>
            <a:r>
              <a:rPr kumimoji="0" lang="en-US" sz="6600" b="1" i="0" u="none" strike="noStrike" kern="1200" cap="none" spc="0" normalizeH="0" baseline="0" noProof="0" dirty="0">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rPr>
              <a:t> </a:t>
            </a:r>
            <a:r>
              <a:rPr kumimoji="0" lang="en-US" sz="6600" b="1" i="0" u="none" strike="noStrike" kern="1200" cap="none" spc="0" normalizeH="0" baseline="0" noProof="0" dirty="0" err="1">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rPr>
              <a:t>đoạn</a:t>
            </a:r>
            <a:endParaRPr kumimoji="0" lang="en-US" sz="6600" b="1" i="0" u="none" strike="noStrike" kern="1200" cap="none" spc="0" normalizeH="0" baseline="0" noProof="0" dirty="0">
              <a:ln w="19050">
                <a:noFill/>
              </a:ln>
              <a:solidFill>
                <a:srgbClr val="002060"/>
              </a:solidFill>
              <a:effectLst/>
              <a:uLnTx/>
              <a:uFillTx/>
              <a:latin typeface="Times New Roman" panose="02020603050405020304" pitchFamily="18" charset="0"/>
              <a:ea typeface="LNTH-LuoLuoNotangYuanTi 1" pitchFamily="2" charset="-128"/>
              <a:cs typeface="Times New Roman" panose="02020603050405020304" pitchFamily="18" charset="0"/>
            </a:endParaRPr>
          </a:p>
        </p:txBody>
      </p:sp>
    </p:spTree>
    <p:extLst>
      <p:ext uri="{BB962C8B-B14F-4D97-AF65-F5344CB8AC3E}">
        <p14:creationId xmlns:p14="http://schemas.microsoft.com/office/powerpoint/2010/main" val="1009294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artoon of a child reading a book&#10;&#10;Description automatically generated">
            <a:extLst>
              <a:ext uri="{FF2B5EF4-FFF2-40B4-BE49-F238E27FC236}">
                <a16:creationId xmlns="" xmlns:a16="http://schemas.microsoft.com/office/drawing/2014/main" id="{6A11C0B5-D5FF-45CB-0F71-A25AF68A6D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080" y="3641580"/>
            <a:ext cx="2160000" cy="2880000"/>
          </a:xfrm>
          <a:prstGeom prst="rect">
            <a:avLst/>
          </a:prstGeom>
          <a:effectLst>
            <a:innerShdw blurRad="63500" dist="50800" dir="5400000">
              <a:schemeClr val="tx1">
                <a:lumMod val="65000"/>
                <a:lumOff val="35000"/>
                <a:alpha val="50000"/>
              </a:schemeClr>
            </a:innerShdw>
          </a:effectLst>
        </p:spPr>
      </p:pic>
      <p:pic>
        <p:nvPicPr>
          <p:cNvPr id="19" name="Picture 18" descr="A cartoon of a child reading a book&#10;&#10;Description automatically generated">
            <a:extLst>
              <a:ext uri="{FF2B5EF4-FFF2-40B4-BE49-F238E27FC236}">
                <a16:creationId xmlns="" xmlns:a16="http://schemas.microsoft.com/office/drawing/2014/main" id="{767884A0-DF8D-A7E0-5CD4-4B1D686D5B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57" y="3445468"/>
            <a:ext cx="1701818" cy="2880000"/>
          </a:xfrm>
          <a:prstGeom prst="rect">
            <a:avLst/>
          </a:prstGeom>
          <a:effectLst>
            <a:innerShdw blurRad="63500" dist="50800" dir="5400000">
              <a:schemeClr val="tx1">
                <a:lumMod val="65000"/>
                <a:lumOff val="35000"/>
                <a:alpha val="50000"/>
              </a:schemeClr>
            </a:innerShdw>
          </a:effectLst>
        </p:spPr>
      </p:pic>
      <p:pic>
        <p:nvPicPr>
          <p:cNvPr id="25" name="Picture 24" descr="A cartoon of a child reading a book&#10;&#10;Description automatically generated">
            <a:extLst>
              <a:ext uri="{FF2B5EF4-FFF2-40B4-BE49-F238E27FC236}">
                <a16:creationId xmlns="" xmlns:a16="http://schemas.microsoft.com/office/drawing/2014/main" id="{5062662E-6A84-5D25-3A71-6B234B6543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5150" y="3764631"/>
            <a:ext cx="1626160" cy="2880000"/>
          </a:xfrm>
          <a:prstGeom prst="rect">
            <a:avLst/>
          </a:prstGeom>
        </p:spPr>
      </p:pic>
      <p:grpSp>
        <p:nvGrpSpPr>
          <p:cNvPr id="20" name="Group 19">
            <a:extLst>
              <a:ext uri="{FF2B5EF4-FFF2-40B4-BE49-F238E27FC236}">
                <a16:creationId xmlns="" xmlns:a16="http://schemas.microsoft.com/office/drawing/2014/main" id="{FCCA735C-FDC0-7CF7-4B1D-E8D0347A1160}"/>
              </a:ext>
            </a:extLst>
          </p:cNvPr>
          <p:cNvGrpSpPr/>
          <p:nvPr/>
        </p:nvGrpSpPr>
        <p:grpSpPr>
          <a:xfrm>
            <a:off x="-62161" y="728644"/>
            <a:ext cx="6967484" cy="2184292"/>
            <a:chOff x="3430196" y="-472059"/>
            <a:chExt cx="5702905" cy="1515649"/>
          </a:xfrm>
        </p:grpSpPr>
        <p:pic>
          <p:nvPicPr>
            <p:cNvPr id="21" name="Picture 20">
              <a:extLst>
                <a:ext uri="{FF2B5EF4-FFF2-40B4-BE49-F238E27FC236}">
                  <a16:creationId xmlns="" xmlns:a16="http://schemas.microsoft.com/office/drawing/2014/main" id="{5EFFD6D4-F0B7-6C16-F793-CCE3C574D7D5}"/>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3430196" y="-472059"/>
              <a:ext cx="5702905" cy="1515649"/>
            </a:xfrm>
            <a:prstGeom prst="rect">
              <a:avLst/>
            </a:prstGeom>
          </p:spPr>
        </p:pic>
        <p:sp>
          <p:nvSpPr>
            <p:cNvPr id="22" name="TextBox 21">
              <a:extLst>
                <a:ext uri="{FF2B5EF4-FFF2-40B4-BE49-F238E27FC236}">
                  <a16:creationId xmlns="" xmlns:a16="http://schemas.microsoft.com/office/drawing/2014/main" id="{DBFC69CA-F894-3776-3C30-DCA7DC83C185}"/>
                </a:ext>
              </a:extLst>
            </p:cNvPr>
            <p:cNvSpPr txBox="1"/>
            <p:nvPr/>
          </p:nvSpPr>
          <p:spPr>
            <a:xfrm>
              <a:off x="4538170" y="326490"/>
              <a:ext cx="3530582" cy="707886"/>
            </a:xfrm>
            <a:prstGeom prst="rect">
              <a:avLst/>
            </a:prstGeom>
            <a:noFill/>
          </p:spPr>
          <p:txBody>
            <a:bodyPr wrap="square" rtlCol="0">
              <a:prstTxWarp prst="textArchUp">
                <a:avLst/>
              </a:prstTxWarp>
              <a:spAutoFit/>
            </a:bodyPr>
            <a:lstStyle/>
            <a:p>
              <a:pPr algn="ctr"/>
              <a:r>
                <a:rPr lang="en-US" sz="8500" b="1" dirty="0">
                  <a:solidFill>
                    <a:srgbClr val="C00000"/>
                  </a:solidFill>
                </a:rPr>
                <a:t>LUYỆN ĐỌC NỐI TIẾP ĐOẠN </a:t>
              </a:r>
            </a:p>
            <a:p>
              <a:pPr algn="ctr"/>
              <a:r>
                <a:rPr lang="en-US" sz="8500" b="1" dirty="0">
                  <a:solidFill>
                    <a:srgbClr val="C00000"/>
                  </a:solidFill>
                </a:rPr>
                <a:t>THEO NHÓM</a:t>
              </a:r>
            </a:p>
          </p:txBody>
        </p:sp>
      </p:grpSp>
      <p:grpSp>
        <p:nvGrpSpPr>
          <p:cNvPr id="23" name="Nhóm 8">
            <a:extLst>
              <a:ext uri="{FF2B5EF4-FFF2-40B4-BE49-F238E27FC236}">
                <a16:creationId xmlns="" xmlns:a16="http://schemas.microsoft.com/office/drawing/2014/main" id="{86E04E0F-4747-2239-4A63-5A1077DF2409}"/>
              </a:ext>
            </a:extLst>
          </p:cNvPr>
          <p:cNvGrpSpPr/>
          <p:nvPr/>
        </p:nvGrpSpPr>
        <p:grpSpPr>
          <a:xfrm>
            <a:off x="6475748" y="396213"/>
            <a:ext cx="5716252" cy="2803017"/>
            <a:chOff x="6576218" y="1426740"/>
            <a:chExt cx="4803948" cy="1810561"/>
          </a:xfrm>
        </p:grpSpPr>
        <p:pic>
          <p:nvPicPr>
            <p:cNvPr id="26" name="Hình ảnh 10" descr="Ảnh có chứa văn bản, Phông chữ&#10;&#10;Mô tả được tạo tự động">
              <a:extLst>
                <a:ext uri="{FF2B5EF4-FFF2-40B4-BE49-F238E27FC236}">
                  <a16:creationId xmlns="" xmlns:a16="http://schemas.microsoft.com/office/drawing/2014/main" id="{74530186-6F7F-0F88-AD1D-72D4E00C99E8}"/>
                </a:ext>
              </a:extLst>
            </p:cNvPr>
            <p:cNvPicPr>
              <a:picLocks noChangeAspect="1"/>
            </p:cNvPicPr>
            <p:nvPr/>
          </p:nvPicPr>
          <p:blipFill rotWithShape="1">
            <a:blip r:embed="rId8"/>
            <a:srcRect t="24985"/>
            <a:stretch/>
          </p:blipFill>
          <p:spPr>
            <a:xfrm>
              <a:off x="6576218" y="1779290"/>
              <a:ext cx="4803948" cy="1458011"/>
            </a:xfrm>
            <a:prstGeom prst="rect">
              <a:avLst/>
            </a:prstGeom>
          </p:spPr>
        </p:pic>
        <p:sp>
          <p:nvSpPr>
            <p:cNvPr id="24" name="Hộp Văn bản 9">
              <a:extLst>
                <a:ext uri="{FF2B5EF4-FFF2-40B4-BE49-F238E27FC236}">
                  <a16:creationId xmlns="" xmlns:a16="http://schemas.microsoft.com/office/drawing/2014/main" id="{91F7828A-E632-405B-D1D3-A72F2DDF517F}"/>
                </a:ext>
              </a:extLst>
            </p:cNvPr>
            <p:cNvSpPr txBox="1"/>
            <p:nvPr/>
          </p:nvSpPr>
          <p:spPr>
            <a:xfrm>
              <a:off x="7298249" y="1426740"/>
              <a:ext cx="1773916" cy="556648"/>
            </a:xfrm>
            <a:prstGeom prst="rect">
              <a:avLst/>
            </a:prstGeom>
            <a:noFill/>
          </p:spPr>
          <p:txBody>
            <a:bodyPr wrap="square" rtlCol="0">
              <a:spAutoFit/>
            </a:bodyPr>
            <a:lstStyle/>
            <a:p>
              <a:r>
                <a:rPr lang="en-US" sz="5000" dirty="0" err="1">
                  <a:solidFill>
                    <a:srgbClr val="FF0000"/>
                  </a:solidFill>
                  <a:latin typeface="#9Slide05 Phobia" panose="02000506000000020003" pitchFamily="2" charset="0"/>
                </a:rPr>
                <a:t>Yêu</a:t>
              </a:r>
              <a:r>
                <a:rPr lang="en-US" sz="5000" dirty="0">
                  <a:solidFill>
                    <a:srgbClr val="FF0000"/>
                  </a:solidFill>
                  <a:latin typeface="#9Slide05 Phobia" panose="02000506000000020003" pitchFamily="2" charset="0"/>
                </a:rPr>
                <a:t> </a:t>
              </a:r>
              <a:r>
                <a:rPr lang="en-US" sz="5000" dirty="0" err="1">
                  <a:solidFill>
                    <a:srgbClr val="FF0000"/>
                  </a:solidFill>
                  <a:latin typeface="#9Slide05 Phobia" panose="02000506000000020003" pitchFamily="2" charset="0"/>
                </a:rPr>
                <a:t>cầu</a:t>
              </a:r>
              <a:endParaRPr lang="en-US" sz="5000" dirty="0">
                <a:solidFill>
                  <a:srgbClr val="FF0000"/>
                </a:solidFill>
                <a:latin typeface="#9Slide05 Phobia" panose="02000506000000020003" pitchFamily="2" charset="0"/>
              </a:endParaRPr>
            </a:p>
          </p:txBody>
        </p:sp>
      </p:grpSp>
      <p:pic>
        <p:nvPicPr>
          <p:cNvPr id="27" name="Hình ảnh 12" descr="Ảnh có chứa văn bản, Phông chữ, ảnh chụp màn hình, thiết kế&#10;&#10;Mô tả được tạo tự động">
            <a:extLst>
              <a:ext uri="{FF2B5EF4-FFF2-40B4-BE49-F238E27FC236}">
                <a16:creationId xmlns="" xmlns:a16="http://schemas.microsoft.com/office/drawing/2014/main" id="{665056B1-8876-E19F-027A-15498157A761}"/>
              </a:ext>
            </a:extLst>
          </p:cNvPr>
          <p:cNvPicPr>
            <a:picLocks noChangeAspect="1"/>
          </p:cNvPicPr>
          <p:nvPr/>
        </p:nvPicPr>
        <p:blipFill>
          <a:blip r:embed="rId9"/>
          <a:stretch>
            <a:fillRect/>
          </a:stretch>
        </p:blipFill>
        <p:spPr>
          <a:xfrm>
            <a:off x="6308849" y="2811386"/>
            <a:ext cx="5593820" cy="3833245"/>
          </a:xfrm>
          <a:prstGeom prst="rect">
            <a:avLst/>
          </a:prstGeom>
        </p:spPr>
      </p:pic>
    </p:spTree>
    <p:extLst>
      <p:ext uri="{BB962C8B-B14F-4D97-AF65-F5344CB8AC3E}">
        <p14:creationId xmlns:p14="http://schemas.microsoft.com/office/powerpoint/2010/main" val="72983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6667">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66667">
                                          <p:cBhvr additive="base">
                                            <p:cTn id="8" dur="10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par>
                              <p:cTn id="9" fill="hold">
                                <p:stCondLst>
                                  <p:cond delay="1000"/>
                                </p:stCondLst>
                                <p:childTnLst>
                                  <p:par>
                                    <p:cTn id="10" presetID="2" presetClass="entr" presetSubtype="4" fill="hold" nodeType="afterEffect" p14:presetBounceEnd="66667">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14:bounceEnd="66667">
                                          <p:cBhvr additive="base">
                                            <p:cTn id="12" dur="1000" fill="hold"/>
                                            <p:tgtEl>
                                              <p:spTgt spid="25"/>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uỷn.wav"/>
                                            </p:tgtEl>
                                          </p:cMediaNode>
                                        </p:audio>
                                      </p:subTnLst>
                                    </p:cTn>
                                  </p:par>
                                </p:childTnLst>
                              </p:cTn>
                            </p:par>
                            <p:par>
                              <p:cTn id="14" fill="hold">
                                <p:stCondLst>
                                  <p:cond delay="2000"/>
                                </p:stCondLst>
                                <p:childTnLst>
                                  <p:par>
                                    <p:cTn id="15" presetID="2" presetClass="entr" presetSubtype="4" fill="hold" nodeType="afterEffect" p14:presetBounceEnd="66667">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14:bounceEnd="66667">
                                          <p:cBhvr additive="base">
                                            <p:cTn id="17" dur="1000" fill="hold"/>
                                            <p:tgtEl>
                                              <p:spTgt spid="18"/>
                                            </p:tgtEl>
                                            <p:attrNameLst>
                                              <p:attrName>ppt_x</p:attrName>
                                            </p:attrNameLst>
                                          </p:cBhvr>
                                          <p:tavLst>
                                            <p:tav tm="0">
                                              <p:val>
                                                <p:strVal val="#ppt_x"/>
                                              </p:val>
                                            </p:tav>
                                            <p:tav tm="100000">
                                              <p:val>
                                                <p:strVal val="#ppt_x"/>
                                              </p:val>
                                            </p:tav>
                                          </p:tavLst>
                                        </p:anim>
                                        <p:anim calcmode="lin" valueType="num" p14:bounceEnd="66667">
                                          <p:cBhvr additive="base">
                                            <p:cTn id="18" dur="10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uỷn.wav"/>
                                            </p:tgtEl>
                                          </p:cMediaNode>
                                        </p:audio>
                                      </p:subTnLst>
                                    </p:cTn>
                                  </p:par>
                                  <p:par>
                                    <p:cTn id="19" presetID="53" presetClass="entr" presetSubtype="16"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2" name="uỷn.wav"/>
                                            </p:tgtEl>
                                          </p:cMediaNode>
                                        </p:audio>
                                      </p:sub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ppt_x"/>
                                              </p:val>
                                            </p:tav>
                                            <p:tav tm="100000">
                                              <p:val>
                                                <p:strVal val="#ppt_x"/>
                                              </p:val>
                                            </p:tav>
                                          </p:tavLst>
                                        </p:anim>
                                        <p:anim calcmode="lin" valueType="num">
                                          <p:cBhvr additive="base">
                                            <p:cTn id="13" dur="10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12" name="uỷn.wav"/>
                                            </p:tgtEl>
                                          </p:cMediaNode>
                                        </p:audio>
                                      </p:sub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000" fill="hold"/>
                                            <p:tgtEl>
                                              <p:spTgt spid="18"/>
                                            </p:tgtEl>
                                            <p:attrNameLst>
                                              <p:attrName>ppt_x</p:attrName>
                                            </p:attrNameLst>
                                          </p:cBhvr>
                                          <p:tavLst>
                                            <p:tav tm="0">
                                              <p:val>
                                                <p:strVal val="#ppt_x"/>
                                              </p:val>
                                            </p:tav>
                                            <p:tav tm="100000">
                                              <p:val>
                                                <p:strVal val="#ppt_x"/>
                                              </p:val>
                                            </p:tav>
                                          </p:tavLst>
                                        </p:anim>
                                        <p:anim calcmode="lin" valueType="num">
                                          <p:cBhvr additive="base">
                                            <p:cTn id="18" dur="10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12" name="uỷn.wav"/>
                                            </p:tgtEl>
                                          </p:cMediaNode>
                                        </p:audio>
                                      </p:subTnLst>
                                    </p:cTn>
                                  </p:par>
                                  <p:par>
                                    <p:cTn id="19" presetID="53" presetClass="entr" presetSubtype="16"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0E81D8E3-B309-41CF-B3DD-EC892642A7F7}"/>
              </a:ext>
            </a:extLst>
          </p:cNvPr>
          <p:cNvSpPr/>
          <p:nvPr/>
        </p:nvSpPr>
        <p:spPr>
          <a:xfrm>
            <a:off x="2196935" y="902525"/>
            <a:ext cx="7705716" cy="428699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577D9793-F571-BAB1-F7D0-7B65F3E967D2}"/>
              </a:ext>
            </a:extLst>
          </p:cNvPr>
          <p:cNvSpPr txBox="1"/>
          <p:nvPr/>
        </p:nvSpPr>
        <p:spPr>
          <a:xfrm>
            <a:off x="2196936" y="1404991"/>
            <a:ext cx="8229764" cy="707886"/>
          </a:xfrm>
          <a:prstGeom prst="rect">
            <a:avLst/>
          </a:prstGeom>
          <a:noFill/>
        </p:spPr>
        <p:txBody>
          <a:bodyPr wrap="square">
            <a:spAutoFit/>
          </a:bodyPr>
          <a:lstStyle/>
          <a:p>
            <a:r>
              <a:rPr lang="en-US" sz="4000" b="1" dirty="0" err="1">
                <a:solidFill>
                  <a:srgbClr val="00B050"/>
                </a:solidFill>
                <a:latin typeface="Times New Roman" panose="02020603050405020304" pitchFamily="18" charset="0"/>
                <a:cs typeface="Times New Roman" panose="02020603050405020304" pitchFamily="18" charset="0"/>
              </a:rPr>
              <a:t>Thứ</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hai</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ngày</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smtClean="0">
                <a:solidFill>
                  <a:srgbClr val="00B050"/>
                </a:solidFill>
                <a:latin typeface="Times New Roman" panose="02020603050405020304" pitchFamily="18" charset="0"/>
                <a:cs typeface="Times New Roman" panose="02020603050405020304" pitchFamily="18" charset="0"/>
              </a:rPr>
              <a:t>31  </a:t>
            </a:r>
            <a:r>
              <a:rPr lang="en-US" sz="4000" b="1" dirty="0" err="1">
                <a:solidFill>
                  <a:srgbClr val="00B050"/>
                </a:solidFill>
                <a:latin typeface="Times New Roman" panose="02020603050405020304" pitchFamily="18" charset="0"/>
                <a:cs typeface="Times New Roman" panose="02020603050405020304" pitchFamily="18" charset="0"/>
              </a:rPr>
              <a:t>tháng</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smtClean="0">
                <a:solidFill>
                  <a:srgbClr val="00B050"/>
                </a:solidFill>
                <a:latin typeface="Times New Roman" panose="02020603050405020304" pitchFamily="18" charset="0"/>
                <a:cs typeface="Times New Roman" panose="02020603050405020304" pitchFamily="18" charset="0"/>
              </a:rPr>
              <a:t>3 </a:t>
            </a:r>
            <a:r>
              <a:rPr lang="en-US" sz="4000" b="1" dirty="0" err="1">
                <a:solidFill>
                  <a:srgbClr val="00B050"/>
                </a:solidFill>
                <a:latin typeface="Times New Roman" panose="02020603050405020304" pitchFamily="18" charset="0"/>
                <a:cs typeface="Times New Roman" panose="02020603050405020304" pitchFamily="18" charset="0"/>
              </a:rPr>
              <a:t>năm</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smtClean="0">
                <a:solidFill>
                  <a:srgbClr val="00B050"/>
                </a:solidFill>
                <a:latin typeface="UTM Edwardian" panose="02040603050506020204" pitchFamily="18" charset="0"/>
              </a:rPr>
              <a:t>2025</a:t>
            </a:r>
            <a:endParaRPr lang="vi-VN" sz="4000" b="1" dirty="0">
              <a:solidFill>
                <a:srgbClr val="00B050"/>
              </a:solidFill>
            </a:endParaRPr>
          </a:p>
        </p:txBody>
      </p:sp>
      <p:grpSp>
        <p:nvGrpSpPr>
          <p:cNvPr id="7" name="Group 6">
            <a:extLst>
              <a:ext uri="{FF2B5EF4-FFF2-40B4-BE49-F238E27FC236}">
                <a16:creationId xmlns="" xmlns:a16="http://schemas.microsoft.com/office/drawing/2014/main" id="{10C35F83-A2EE-5D14-E8C6-A9D7FD8FAE7B}"/>
              </a:ext>
            </a:extLst>
          </p:cNvPr>
          <p:cNvGrpSpPr/>
          <p:nvPr/>
        </p:nvGrpSpPr>
        <p:grpSpPr>
          <a:xfrm>
            <a:off x="5114558" y="2102987"/>
            <a:ext cx="1929274" cy="969281"/>
            <a:chOff x="7896752" y="429027"/>
            <a:chExt cx="3316926" cy="1289133"/>
          </a:xfrm>
        </p:grpSpPr>
        <p:sp>
          <p:nvSpPr>
            <p:cNvPr id="8" name="TextBox 7">
              <a:extLst>
                <a:ext uri="{FF2B5EF4-FFF2-40B4-BE49-F238E27FC236}">
                  <a16:creationId xmlns="" xmlns:a16="http://schemas.microsoft.com/office/drawing/2014/main" id="{F51526DC-00F2-BB83-B1B3-93A00A0FE443}"/>
                </a:ext>
              </a:extLst>
            </p:cNvPr>
            <p:cNvSpPr txBox="1"/>
            <p:nvPr/>
          </p:nvSpPr>
          <p:spPr>
            <a:xfrm>
              <a:off x="7896752" y="429027"/>
              <a:ext cx="3275821" cy="12689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a:ln w="127000">
                    <a:solidFill>
                      <a:schemeClr val="bg1"/>
                    </a:solidFill>
                  </a:ln>
                  <a:solidFill>
                    <a:srgbClr val="F93B6B"/>
                  </a:solidFill>
                  <a:latin typeface="LNTH-Dinomiko" panose="02000500000000000000" pitchFamily="2" charset="0"/>
                  <a:ea typeface="LNTH-LuoLuoNotangYuanTi 1" pitchFamily="2" charset="-128"/>
                  <a:cs typeface="LNTH-LuoLuoNotangYuanTi 1" pitchFamily="2" charset="-128"/>
                </a:rPr>
                <a:t>TIẾNG VIỆT</a:t>
              </a:r>
              <a:endParaRPr lang="en-US" sz="2800" dirty="0">
                <a:ln w="127000">
                  <a:solidFill>
                    <a:schemeClr val="bg1"/>
                  </a:solidFill>
                </a:ln>
                <a:solidFill>
                  <a:srgbClr val="F93B6B"/>
                </a:solidFill>
                <a:latin typeface="LNTH-Dinomiko" panose="02000500000000000000" pitchFamily="2" charset="0"/>
                <a:ea typeface="LNTH-LuoLuoNotangYuanTi 1" pitchFamily="2" charset="-128"/>
                <a:cs typeface="LNTH-LuoLuoNotangYuanTi 1" pitchFamily="2" charset="-128"/>
              </a:endParaRPr>
            </a:p>
          </p:txBody>
        </p:sp>
        <p:sp>
          <p:nvSpPr>
            <p:cNvPr id="9" name="TextBox 8">
              <a:extLst>
                <a:ext uri="{FF2B5EF4-FFF2-40B4-BE49-F238E27FC236}">
                  <a16:creationId xmlns="" xmlns:a16="http://schemas.microsoft.com/office/drawing/2014/main" id="{3F7D4CD6-9437-CE9A-F88A-506581ADB401}"/>
                </a:ext>
              </a:extLst>
            </p:cNvPr>
            <p:cNvSpPr txBox="1"/>
            <p:nvPr/>
          </p:nvSpPr>
          <p:spPr>
            <a:xfrm>
              <a:off x="7937856" y="449209"/>
              <a:ext cx="3275822" cy="12689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E3177A"/>
                  </a:solidFill>
                  <a:effectLst>
                    <a:outerShdw blurRad="38100" dist="38100" dir="2700000" algn="tl">
                      <a:srgbClr val="000000">
                        <a:alpha val="43137"/>
                      </a:srgbClr>
                    </a:outerShdw>
                  </a:effectLst>
                  <a:latin typeface="LNTH-Dinomiko" panose="02000500000000000000" pitchFamily="2" charset="0"/>
                </a:rPr>
                <a:t>TIẾNG VIỆT</a:t>
              </a:r>
            </a:p>
          </p:txBody>
        </p:sp>
      </p:grpSp>
      <p:sp>
        <p:nvSpPr>
          <p:cNvPr id="10" name="Title 1">
            <a:extLst>
              <a:ext uri="{FF2B5EF4-FFF2-40B4-BE49-F238E27FC236}">
                <a16:creationId xmlns="" xmlns:a16="http://schemas.microsoft.com/office/drawing/2014/main" id="{1C2CA51B-20D4-E1F2-E16A-0FDD62708450}"/>
              </a:ext>
            </a:extLst>
          </p:cNvPr>
          <p:cNvSpPr txBox="1">
            <a:spLocks/>
          </p:cNvSpPr>
          <p:nvPr/>
        </p:nvSpPr>
        <p:spPr>
          <a:xfrm>
            <a:off x="3524144" y="2546508"/>
            <a:ext cx="2740749" cy="785324"/>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i="1" dirty="0" err="1">
                <a:ln w="22225">
                  <a:noFill/>
                  <a:prstDash val="solid"/>
                </a:ln>
                <a:solidFill>
                  <a:srgbClr val="00B050"/>
                </a:solidFill>
                <a:latin typeface="#9Slide05 SVNClementine" panose="020F0502020204030203" pitchFamily="34" charset="0"/>
              </a:rPr>
              <a:t>Chủ</a:t>
            </a:r>
            <a:r>
              <a:rPr lang="en-US" sz="4000" i="1" dirty="0">
                <a:ln w="22225">
                  <a:noFill/>
                  <a:prstDash val="solid"/>
                </a:ln>
                <a:solidFill>
                  <a:srgbClr val="00B050"/>
                </a:solidFill>
                <a:latin typeface="#9Slide05 SVNClementine" panose="020F0502020204030203" pitchFamily="34" charset="0"/>
              </a:rPr>
              <a:t> </a:t>
            </a:r>
            <a:r>
              <a:rPr lang="en-US" sz="4000" i="1" dirty="0" err="1">
                <a:ln w="22225">
                  <a:noFill/>
                  <a:prstDash val="solid"/>
                </a:ln>
                <a:solidFill>
                  <a:srgbClr val="00B050"/>
                </a:solidFill>
                <a:latin typeface="#9Slide05 SVNClementine" panose="020F0502020204030203" pitchFamily="34" charset="0"/>
              </a:rPr>
              <a:t>điểm</a:t>
            </a:r>
            <a:r>
              <a:rPr lang="en-US" sz="4000" i="1" dirty="0">
                <a:ln w="22225">
                  <a:noFill/>
                  <a:prstDash val="solid"/>
                </a:ln>
                <a:solidFill>
                  <a:srgbClr val="00B050"/>
                </a:solidFill>
                <a:latin typeface="#9Slide05 SVNClementine" panose="020F0502020204030203" pitchFamily="34" charset="0"/>
              </a:rPr>
              <a:t>:</a:t>
            </a:r>
          </a:p>
        </p:txBody>
      </p:sp>
      <p:sp>
        <p:nvSpPr>
          <p:cNvPr id="18" name="TextBox 17">
            <a:extLst>
              <a:ext uri="{FF2B5EF4-FFF2-40B4-BE49-F238E27FC236}">
                <a16:creationId xmlns="" xmlns:a16="http://schemas.microsoft.com/office/drawing/2014/main" id="{F593F129-AA3A-FED9-CE47-E1AA18B935DF}"/>
              </a:ext>
            </a:extLst>
          </p:cNvPr>
          <p:cNvSpPr txBox="1"/>
          <p:nvPr/>
        </p:nvSpPr>
        <p:spPr>
          <a:xfrm>
            <a:off x="840148" y="3124161"/>
            <a:ext cx="11171304" cy="861774"/>
          </a:xfrm>
          <a:prstGeom prst="rect">
            <a:avLst/>
          </a:prstGeom>
          <a:noFill/>
        </p:spPr>
        <p:txBody>
          <a:bodyPr wrap="square" rtlCol="0">
            <a:spAutoFit/>
          </a:bodyPr>
          <a:lstStyle/>
          <a:p>
            <a:pPr algn="ctr"/>
            <a:r>
              <a:rPr lang="en-US" sz="5000" b="1" dirty="0" err="1">
                <a:ln w="19050">
                  <a:noFill/>
                </a:ln>
                <a:solidFill>
                  <a:srgbClr val="FF0A70"/>
                </a:solidFill>
                <a:effectLst/>
                <a:latin typeface="UTM Edwardian" panose="02040603050506020204" pitchFamily="18" charset="0"/>
                <a:ea typeface="LNTH-LuoLuoNotangYuanTi 1" pitchFamily="2" charset="-128"/>
                <a:cs typeface="LNTH-LuoLuoNotangYuanTi 1" pitchFamily="2" charset="-128"/>
              </a:rPr>
              <a:t>Thành</a:t>
            </a:r>
            <a:r>
              <a:rPr lang="en-US" sz="5000" b="1" dirty="0">
                <a:ln w="19050">
                  <a:noFill/>
                </a:ln>
                <a:solidFill>
                  <a:srgbClr val="FF0A70"/>
                </a:solidFill>
                <a:effectLst/>
                <a:latin typeface="UTM Edwardian" panose="02040603050506020204" pitchFamily="18" charset="0"/>
                <a:ea typeface="LNTH-LuoLuoNotangYuanTi 1" pitchFamily="2" charset="-128"/>
                <a:cs typeface="LNTH-LuoLuoNotangYuanTi 1" pitchFamily="2" charset="-128"/>
              </a:rPr>
              <a:t> </a:t>
            </a:r>
            <a:r>
              <a:rPr lang="en-US" sz="5000" b="1" dirty="0" err="1">
                <a:ln w="19050">
                  <a:noFill/>
                </a:ln>
                <a:solidFill>
                  <a:srgbClr val="FF0A70"/>
                </a:solidFill>
                <a:effectLst/>
                <a:latin typeface="UTM Edwardian" panose="02040603050506020204" pitchFamily="18" charset="0"/>
                <a:ea typeface="LNTH-LuoLuoNotangYuanTi 1" pitchFamily="2" charset="-128"/>
                <a:cs typeface="LNTH-LuoLuoNotangYuanTi 1" pitchFamily="2" charset="-128"/>
              </a:rPr>
              <a:t>phố</a:t>
            </a:r>
            <a:r>
              <a:rPr lang="en-US" sz="5000" b="1" dirty="0">
                <a:ln w="19050">
                  <a:noFill/>
                </a:ln>
                <a:solidFill>
                  <a:srgbClr val="FF0A70"/>
                </a:solidFill>
                <a:effectLst/>
                <a:latin typeface="UTM Edwardian" panose="02040603050506020204" pitchFamily="18" charset="0"/>
                <a:ea typeface="LNTH-LuoLuoNotangYuanTi 1" pitchFamily="2" charset="-128"/>
                <a:cs typeface="LNTH-LuoLuoNotangYuanTi 1" pitchFamily="2" charset="-128"/>
              </a:rPr>
              <a:t> </a:t>
            </a:r>
            <a:r>
              <a:rPr lang="en-US" sz="5000" b="1" dirty="0" err="1">
                <a:ln w="19050">
                  <a:noFill/>
                </a:ln>
                <a:solidFill>
                  <a:srgbClr val="FF0A70"/>
                </a:solidFill>
                <a:effectLst/>
                <a:latin typeface="UTM Edwardian" panose="02040603050506020204" pitchFamily="18" charset="0"/>
                <a:ea typeface="LNTH-LuoLuoNotangYuanTi 1" pitchFamily="2" charset="-128"/>
                <a:cs typeface="LNTH-LuoLuoNotangYuanTi 1" pitchFamily="2" charset="-128"/>
              </a:rPr>
              <a:t>Vì</a:t>
            </a:r>
            <a:r>
              <a:rPr lang="en-US" sz="5000" b="1" dirty="0">
                <a:ln w="19050">
                  <a:noFill/>
                </a:ln>
                <a:solidFill>
                  <a:srgbClr val="FF0A70"/>
                </a:solidFill>
                <a:effectLst/>
                <a:latin typeface="UTM Edwardian" panose="02040603050506020204" pitchFamily="18" charset="0"/>
                <a:ea typeface="LNTH-LuoLuoNotangYuanTi 1" pitchFamily="2" charset="-128"/>
                <a:cs typeface="LNTH-LuoLuoNotangYuanTi 1" pitchFamily="2" charset="-128"/>
              </a:rPr>
              <a:t> </a:t>
            </a:r>
            <a:r>
              <a:rPr lang="en-US" sz="5000" b="1" dirty="0" err="1">
                <a:ln w="19050">
                  <a:noFill/>
                </a:ln>
                <a:solidFill>
                  <a:srgbClr val="FF0A70"/>
                </a:solidFill>
                <a:effectLst/>
                <a:latin typeface="UTM Edwardian" panose="02040603050506020204" pitchFamily="18" charset="0"/>
                <a:ea typeface="LNTH-LuoLuoNotangYuanTi 1" pitchFamily="2" charset="-128"/>
                <a:cs typeface="LNTH-LuoLuoNotangYuanTi 1" pitchFamily="2" charset="-128"/>
              </a:rPr>
              <a:t>hoà</a:t>
            </a:r>
            <a:r>
              <a:rPr lang="en-US" sz="5000" b="1" dirty="0">
                <a:ln w="19050">
                  <a:noFill/>
                </a:ln>
                <a:solidFill>
                  <a:srgbClr val="FF0A70"/>
                </a:solidFill>
                <a:effectLst/>
                <a:latin typeface="UTM Edwardian" panose="02040603050506020204" pitchFamily="18" charset="0"/>
                <a:ea typeface="LNTH-LuoLuoNotangYuanTi 1" pitchFamily="2" charset="-128"/>
                <a:cs typeface="LNTH-LuoLuoNotangYuanTi 1" pitchFamily="2" charset="-128"/>
              </a:rPr>
              <a:t> </a:t>
            </a:r>
            <a:r>
              <a:rPr lang="en-US" sz="5000" b="1" dirty="0" err="1">
                <a:ln w="19050">
                  <a:noFill/>
                </a:ln>
                <a:solidFill>
                  <a:srgbClr val="FF0A70"/>
                </a:solidFill>
                <a:effectLst/>
                <a:latin typeface="UTM Edwardian" panose="02040603050506020204" pitchFamily="18" charset="0"/>
                <a:ea typeface="LNTH-LuoLuoNotangYuanTi 1" pitchFamily="2" charset="-128"/>
                <a:cs typeface="LNTH-LuoLuoNotangYuanTi 1" pitchFamily="2" charset="-128"/>
              </a:rPr>
              <a:t>bình</a:t>
            </a:r>
            <a:endParaRPr lang="en-US" sz="5000" b="1" dirty="0">
              <a:ln w="19050">
                <a:noFill/>
              </a:ln>
              <a:solidFill>
                <a:srgbClr val="FF0A70"/>
              </a:solidFill>
              <a:effectLst/>
              <a:latin typeface="UTM Edwardian" panose="02040603050506020204" pitchFamily="18" charset="0"/>
              <a:ea typeface="LNTH-LuoLuoNotangYuanTi 1" pitchFamily="2" charset="-128"/>
              <a:cs typeface="LNTH-LuoLuoNotangYuanTi 1" pitchFamily="2" charset="-128"/>
            </a:endParaRPr>
          </a:p>
        </p:txBody>
      </p:sp>
      <p:sp>
        <p:nvSpPr>
          <p:cNvPr id="19" name="TextBox 17">
            <a:extLst>
              <a:ext uri="{FF2B5EF4-FFF2-40B4-BE49-F238E27FC236}">
                <a16:creationId xmlns="" xmlns:a16="http://schemas.microsoft.com/office/drawing/2014/main" id="{20E79746-493D-A682-E29A-DFAA88602226}"/>
              </a:ext>
            </a:extLst>
          </p:cNvPr>
          <p:cNvSpPr txBox="1"/>
          <p:nvPr/>
        </p:nvSpPr>
        <p:spPr>
          <a:xfrm>
            <a:off x="1434271" y="2514032"/>
            <a:ext cx="11171304" cy="707886"/>
          </a:xfrm>
          <a:prstGeom prst="rect">
            <a:avLst/>
          </a:prstGeom>
          <a:noFill/>
        </p:spPr>
        <p:txBody>
          <a:bodyPr wrap="square" rtlCol="0">
            <a:spAutoFit/>
          </a:bodyPr>
          <a:lstStyle/>
          <a:p>
            <a:pPr algn="ctr"/>
            <a:r>
              <a:rPr lang="en-US" sz="4000" b="1" dirty="0" smtClean="0">
                <a:ln w="19050">
                  <a:noFill/>
                </a:ln>
                <a:solidFill>
                  <a:srgbClr val="FF0A70"/>
                </a:solidFill>
                <a:latin typeface="Times New Roman" panose="02020603050405020304" pitchFamily="18" charset="0"/>
                <a:ea typeface="LNTH-LuoLuoNotangYuanTi 1" pitchFamily="2" charset="-128"/>
                <a:cs typeface="Times New Roman" panose="02020603050405020304" pitchFamily="18" charset="0"/>
              </a:rPr>
              <a:t>          </a:t>
            </a:r>
            <a:r>
              <a:rPr lang="en-US" sz="4000" b="1" dirty="0" err="1" smtClean="0">
                <a:ln w="19050">
                  <a:noFill/>
                </a:ln>
                <a:solidFill>
                  <a:srgbClr val="FF0A70"/>
                </a:solidFill>
                <a:latin typeface="Times New Roman" panose="02020603050405020304" pitchFamily="18" charset="0"/>
                <a:ea typeface="LNTH-LuoLuoNotangYuanTi 1" pitchFamily="2" charset="-128"/>
                <a:cs typeface="Times New Roman" panose="02020603050405020304" pitchFamily="18" charset="0"/>
              </a:rPr>
              <a:t>Khúc</a:t>
            </a:r>
            <a:r>
              <a:rPr lang="en-US" sz="4000" b="1" dirty="0" smtClean="0">
                <a:ln w="19050">
                  <a:noFill/>
                </a:ln>
                <a:solidFill>
                  <a:srgbClr val="FF0A70"/>
                </a:solidFill>
                <a:latin typeface="Times New Roman" panose="02020603050405020304" pitchFamily="18" charset="0"/>
                <a:ea typeface="LNTH-LuoLuoNotangYuanTi 1" pitchFamily="2" charset="-128"/>
                <a:cs typeface="Times New Roman" panose="02020603050405020304" pitchFamily="18" charset="0"/>
              </a:rPr>
              <a:t> </a:t>
            </a:r>
            <a:r>
              <a:rPr lang="en-US" sz="4000" b="1" dirty="0">
                <a:ln w="19050">
                  <a:noFill/>
                </a:ln>
                <a:solidFill>
                  <a:srgbClr val="FF0A70"/>
                </a:solidFill>
                <a:latin typeface="Times New Roman" panose="02020603050405020304" pitchFamily="18" charset="0"/>
                <a:ea typeface="LNTH-LuoLuoNotangYuanTi 1" pitchFamily="2" charset="-128"/>
                <a:cs typeface="Times New Roman" panose="02020603050405020304" pitchFamily="18" charset="0"/>
              </a:rPr>
              <a:t>ca </a:t>
            </a:r>
            <a:r>
              <a:rPr lang="en-US" sz="4000" b="1" dirty="0" err="1">
                <a:ln w="19050">
                  <a:noFill/>
                </a:ln>
                <a:solidFill>
                  <a:srgbClr val="FF0A70"/>
                </a:solidFill>
                <a:latin typeface="Times New Roman" panose="02020603050405020304" pitchFamily="18" charset="0"/>
                <a:ea typeface="LNTH-LuoLuoNotangYuanTi 1" pitchFamily="2" charset="-128"/>
                <a:cs typeface="Times New Roman" panose="02020603050405020304" pitchFamily="18" charset="0"/>
              </a:rPr>
              <a:t>hoà</a:t>
            </a:r>
            <a:r>
              <a:rPr lang="en-US" sz="4000" b="1" dirty="0">
                <a:ln w="19050">
                  <a:noFill/>
                </a:ln>
                <a:solidFill>
                  <a:srgbClr val="FF0A70"/>
                </a:solidFill>
                <a:latin typeface="Times New Roman" panose="02020603050405020304" pitchFamily="18" charset="0"/>
                <a:ea typeface="LNTH-LuoLuoNotangYuanTi 1" pitchFamily="2" charset="-128"/>
                <a:cs typeface="Times New Roman" panose="02020603050405020304" pitchFamily="18" charset="0"/>
              </a:rPr>
              <a:t> </a:t>
            </a:r>
            <a:r>
              <a:rPr lang="en-US" sz="4000" b="1" dirty="0" err="1">
                <a:ln w="19050">
                  <a:noFill/>
                </a:ln>
                <a:solidFill>
                  <a:srgbClr val="FF0A70"/>
                </a:solidFill>
                <a:latin typeface="Times New Roman" panose="02020603050405020304" pitchFamily="18" charset="0"/>
                <a:ea typeface="LNTH-LuoLuoNotangYuanTi 1" pitchFamily="2" charset="-128"/>
                <a:cs typeface="Times New Roman" panose="02020603050405020304" pitchFamily="18" charset="0"/>
              </a:rPr>
              <a:t>bình</a:t>
            </a:r>
            <a:endParaRPr lang="en-US" sz="4000" b="1" dirty="0">
              <a:ln w="19050">
                <a:noFill/>
              </a:ln>
              <a:solidFill>
                <a:srgbClr val="FF0A70"/>
              </a:solidFill>
              <a:latin typeface="Times New Roman" panose="02020603050405020304" pitchFamily="18" charset="0"/>
              <a:ea typeface="LNTH-LuoLuoNotangYuanTi 1" pitchFamily="2" charset="-128"/>
              <a:cs typeface="Times New Roman" panose="02020603050405020304" pitchFamily="18" charset="0"/>
            </a:endParaRPr>
          </a:p>
        </p:txBody>
      </p:sp>
    </p:spTree>
    <p:extLst>
      <p:ext uri="{BB962C8B-B14F-4D97-AF65-F5344CB8AC3E}">
        <p14:creationId xmlns:p14="http://schemas.microsoft.com/office/powerpoint/2010/main" val="3284093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9C011B1-4EB2-49BF-EA71-CFA0F3CB7BF6}"/>
              </a:ext>
            </a:extLst>
          </p:cNvPr>
          <p:cNvPicPr>
            <a:picLocks noChangeAspect="1"/>
          </p:cNvPicPr>
          <p:nvPr/>
        </p:nvPicPr>
        <p:blipFill>
          <a:blip r:embed="rId2"/>
          <a:stretch>
            <a:fillRect/>
          </a:stretch>
        </p:blipFill>
        <p:spPr>
          <a:xfrm>
            <a:off x="9716" y="3542397"/>
            <a:ext cx="1742720" cy="2520000"/>
          </a:xfrm>
          <a:prstGeom prst="rect">
            <a:avLst/>
          </a:prstGeom>
        </p:spPr>
      </p:pic>
      <p:pic>
        <p:nvPicPr>
          <p:cNvPr id="4" name="Picture 3">
            <a:extLst>
              <a:ext uri="{FF2B5EF4-FFF2-40B4-BE49-F238E27FC236}">
                <a16:creationId xmlns="" xmlns:a16="http://schemas.microsoft.com/office/drawing/2014/main" id="{F0501C0A-957B-2288-B858-FD8D11E6621A}"/>
              </a:ext>
            </a:extLst>
          </p:cNvPr>
          <p:cNvPicPr>
            <a:picLocks noChangeAspect="1"/>
          </p:cNvPicPr>
          <p:nvPr/>
        </p:nvPicPr>
        <p:blipFill>
          <a:blip r:embed="rId3"/>
          <a:stretch>
            <a:fillRect/>
          </a:stretch>
        </p:blipFill>
        <p:spPr>
          <a:xfrm>
            <a:off x="1741877" y="3337939"/>
            <a:ext cx="1796401" cy="2928915"/>
          </a:xfrm>
          <a:prstGeom prst="rect">
            <a:avLst/>
          </a:prstGeom>
        </p:spPr>
      </p:pic>
      <p:pic>
        <p:nvPicPr>
          <p:cNvPr id="5" name="Picture 4">
            <a:extLst>
              <a:ext uri="{FF2B5EF4-FFF2-40B4-BE49-F238E27FC236}">
                <a16:creationId xmlns="" xmlns:a16="http://schemas.microsoft.com/office/drawing/2014/main" id="{84E0A806-0756-3068-1F1D-2004D1E0A07B}"/>
              </a:ext>
            </a:extLst>
          </p:cNvPr>
          <p:cNvPicPr>
            <a:picLocks noChangeAspect="1"/>
          </p:cNvPicPr>
          <p:nvPr/>
        </p:nvPicPr>
        <p:blipFill>
          <a:blip r:embed="rId4"/>
          <a:stretch>
            <a:fillRect/>
          </a:stretch>
        </p:blipFill>
        <p:spPr>
          <a:xfrm flipH="1">
            <a:off x="3390614" y="3644625"/>
            <a:ext cx="1617280" cy="2520000"/>
          </a:xfrm>
          <a:prstGeom prst="rect">
            <a:avLst/>
          </a:prstGeom>
        </p:spPr>
      </p:pic>
      <p:pic>
        <p:nvPicPr>
          <p:cNvPr id="6" name="Picture 5">
            <a:extLst>
              <a:ext uri="{FF2B5EF4-FFF2-40B4-BE49-F238E27FC236}">
                <a16:creationId xmlns="" xmlns:a16="http://schemas.microsoft.com/office/drawing/2014/main" id="{390BCC5C-B02C-FD1A-0B44-CA36EAD0C776}"/>
              </a:ext>
            </a:extLst>
          </p:cNvPr>
          <p:cNvPicPr>
            <a:picLocks noChangeAspect="1"/>
          </p:cNvPicPr>
          <p:nvPr/>
        </p:nvPicPr>
        <p:blipFill>
          <a:blip r:embed="rId5"/>
          <a:stretch>
            <a:fillRect/>
          </a:stretch>
        </p:blipFill>
        <p:spPr>
          <a:xfrm flipH="1">
            <a:off x="4817001" y="3905678"/>
            <a:ext cx="1997603" cy="2661779"/>
          </a:xfrm>
          <a:prstGeom prst="rect">
            <a:avLst/>
          </a:prstGeom>
        </p:spPr>
      </p:pic>
      <p:grpSp>
        <p:nvGrpSpPr>
          <p:cNvPr id="20" name="Group 19">
            <a:extLst>
              <a:ext uri="{FF2B5EF4-FFF2-40B4-BE49-F238E27FC236}">
                <a16:creationId xmlns="" xmlns:a16="http://schemas.microsoft.com/office/drawing/2014/main" id="{FCCA735C-FDC0-7CF7-4B1D-E8D0347A1160}"/>
              </a:ext>
            </a:extLst>
          </p:cNvPr>
          <p:cNvGrpSpPr/>
          <p:nvPr/>
        </p:nvGrpSpPr>
        <p:grpSpPr>
          <a:xfrm>
            <a:off x="1356536" y="165627"/>
            <a:ext cx="8668011" cy="3108915"/>
            <a:chOff x="3430196" y="-472059"/>
            <a:chExt cx="5702905" cy="1550664"/>
          </a:xfrm>
        </p:grpSpPr>
        <p:pic>
          <p:nvPicPr>
            <p:cNvPr id="21" name="Picture 20">
              <a:extLst>
                <a:ext uri="{FF2B5EF4-FFF2-40B4-BE49-F238E27FC236}">
                  <a16:creationId xmlns="" xmlns:a16="http://schemas.microsoft.com/office/drawing/2014/main" id="{5EFFD6D4-F0B7-6C16-F793-CCE3C574D7D5}"/>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3430196" y="-472059"/>
              <a:ext cx="5702905" cy="1515649"/>
            </a:xfrm>
            <a:prstGeom prst="rect">
              <a:avLst/>
            </a:prstGeom>
          </p:spPr>
        </p:pic>
        <p:sp>
          <p:nvSpPr>
            <p:cNvPr id="22" name="TextBox 21">
              <a:extLst>
                <a:ext uri="{FF2B5EF4-FFF2-40B4-BE49-F238E27FC236}">
                  <a16:creationId xmlns="" xmlns:a16="http://schemas.microsoft.com/office/drawing/2014/main" id="{DBFC69CA-F894-3776-3C30-DCA7DC83C185}"/>
                </a:ext>
              </a:extLst>
            </p:cNvPr>
            <p:cNvSpPr txBox="1"/>
            <p:nvPr/>
          </p:nvSpPr>
          <p:spPr>
            <a:xfrm>
              <a:off x="4612404" y="370719"/>
              <a:ext cx="3191118" cy="707886"/>
            </a:xfrm>
            <a:prstGeom prst="rect">
              <a:avLst/>
            </a:prstGeom>
            <a:noFill/>
          </p:spPr>
          <p:txBody>
            <a:bodyPr wrap="square" rtlCol="0">
              <a:prstTxWarp prst="textArchUp">
                <a:avLst/>
              </a:prstTxWarp>
              <a:spAutoFit/>
            </a:bodyPr>
            <a:lstStyle/>
            <a:p>
              <a:pPr algn="ctr"/>
              <a:r>
                <a:rPr lang="en-US" sz="7500" b="1" dirty="0">
                  <a:solidFill>
                    <a:srgbClr val="C00000"/>
                  </a:solidFill>
                </a:rPr>
                <a:t>THI ĐUA </a:t>
              </a:r>
            </a:p>
            <a:p>
              <a:pPr algn="ctr"/>
              <a:r>
                <a:rPr lang="en-US" sz="7500" b="1" dirty="0">
                  <a:solidFill>
                    <a:srgbClr val="C00000"/>
                  </a:solidFill>
                </a:rPr>
                <a:t>ĐỌC TRƯỚC LỚP</a:t>
              </a:r>
            </a:p>
          </p:txBody>
        </p:sp>
      </p:grpSp>
      <p:pic>
        <p:nvPicPr>
          <p:cNvPr id="7" name="Picture 6">
            <a:extLst>
              <a:ext uri="{FF2B5EF4-FFF2-40B4-BE49-F238E27FC236}">
                <a16:creationId xmlns="" xmlns:a16="http://schemas.microsoft.com/office/drawing/2014/main" id="{0C7F9E8A-0D71-3C87-9B86-6DE437EE6841}"/>
              </a:ext>
            </a:extLst>
          </p:cNvPr>
          <p:cNvPicPr>
            <a:picLocks noChangeAspect="1"/>
          </p:cNvPicPr>
          <p:nvPr/>
        </p:nvPicPr>
        <p:blipFill>
          <a:blip r:embed="rId8"/>
          <a:stretch>
            <a:fillRect/>
          </a:stretch>
        </p:blipFill>
        <p:spPr>
          <a:xfrm>
            <a:off x="6915663" y="2467627"/>
            <a:ext cx="5209309" cy="4099830"/>
          </a:xfrm>
          <a:prstGeom prst="rect">
            <a:avLst/>
          </a:prstGeom>
          <a:ln>
            <a:noFill/>
          </a:ln>
          <a:effectLst>
            <a:softEdge rad="112500"/>
          </a:effectLst>
        </p:spPr>
      </p:pic>
    </p:spTree>
    <p:extLst>
      <p:ext uri="{BB962C8B-B14F-4D97-AF65-F5344CB8AC3E}">
        <p14:creationId xmlns:p14="http://schemas.microsoft.com/office/powerpoint/2010/main" val="2232561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14:bounceEnd="70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750"/>
                                      </p:stCondLst>
                                      <p:childTnLst>
                                        <p:set>
                                          <p:cBhvr>
                                            <p:cTn id="10" dur="1" fill="hold">
                                              <p:stCondLst>
                                                <p:cond delay="0"/>
                                              </p:stCondLst>
                                            </p:cTn>
                                            <p:tgtEl>
                                              <p:spTgt spid="4"/>
                                            </p:tgtEl>
                                            <p:attrNameLst>
                                              <p:attrName>style.visibility</p:attrName>
                                            </p:attrNameLst>
                                          </p:cBhvr>
                                          <p:to>
                                            <p:strVal val="visible"/>
                                          </p:to>
                                        </p:set>
                                        <p:anim calcmode="lin" valueType="num" p14:bounceEnd="70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14:bounceEnd="70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1250"/>
                                      </p:stCondLst>
                                      <p:childTnLst>
                                        <p:set>
                                          <p:cBhvr>
                                            <p:cTn id="18" dur="1" fill="hold">
                                              <p:stCondLst>
                                                <p:cond delay="0"/>
                                              </p:stCondLst>
                                            </p:cTn>
                                            <p:tgtEl>
                                              <p:spTgt spid="6"/>
                                            </p:tgtEl>
                                            <p:attrNameLst>
                                              <p:attrName>style.visibility</p:attrName>
                                            </p:attrNameLst>
                                          </p:cBhvr>
                                          <p:to>
                                            <p:strVal val="visible"/>
                                          </p:to>
                                        </p:set>
                                        <p:anim calcmode="lin" valueType="num" p14:bounceEnd="70000">
                                          <p:cBhvr additive="base">
                                            <p:cTn id="19" dur="1000" fill="hold"/>
                                            <p:tgtEl>
                                              <p:spTgt spid="6"/>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3"/>
                                            </p:tgtEl>
                                            <p:attrNameLst>
                                              <p:attrName>r</p:attrName>
                                            </p:attrNameLst>
                                          </p:cBhvr>
                                        </p:animRot>
                                        <p:animRot by="-240000">
                                          <p:cBhvr>
                                            <p:cTn id="29" dur="200" fill="hold">
                                              <p:stCondLst>
                                                <p:cond delay="200"/>
                                              </p:stCondLst>
                                            </p:cTn>
                                            <p:tgtEl>
                                              <p:spTgt spid="3"/>
                                            </p:tgtEl>
                                            <p:attrNameLst>
                                              <p:attrName>r</p:attrName>
                                            </p:attrNameLst>
                                          </p:cBhvr>
                                        </p:animRot>
                                        <p:animRot by="240000">
                                          <p:cBhvr>
                                            <p:cTn id="30" dur="200" fill="hold">
                                              <p:stCondLst>
                                                <p:cond delay="400"/>
                                              </p:stCondLst>
                                            </p:cTn>
                                            <p:tgtEl>
                                              <p:spTgt spid="3"/>
                                            </p:tgtEl>
                                            <p:attrNameLst>
                                              <p:attrName>r</p:attrName>
                                            </p:attrNameLst>
                                          </p:cBhvr>
                                        </p:animRot>
                                        <p:animRot by="-240000">
                                          <p:cBhvr>
                                            <p:cTn id="31" dur="200" fill="hold">
                                              <p:stCondLst>
                                                <p:cond delay="600"/>
                                              </p:stCondLst>
                                            </p:cTn>
                                            <p:tgtEl>
                                              <p:spTgt spid="3"/>
                                            </p:tgtEl>
                                            <p:attrNameLst>
                                              <p:attrName>r</p:attrName>
                                            </p:attrNameLst>
                                          </p:cBhvr>
                                        </p:animRot>
                                        <p:animRot by="120000">
                                          <p:cBhvr>
                                            <p:cTn id="32" dur="200" fill="hold">
                                              <p:stCondLst>
                                                <p:cond delay="800"/>
                                              </p:stCondLst>
                                            </p:cTn>
                                            <p:tgtEl>
                                              <p:spTgt spid="3"/>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6"/>
                                            </p:tgtEl>
                                            <p:attrNameLst>
                                              <p:attrName>r</p:attrName>
                                            </p:attrNameLst>
                                          </p:cBhvr>
                                        </p:animRot>
                                        <p:animRot by="-240000">
                                          <p:cBhvr>
                                            <p:cTn id="47" dur="200" fill="hold">
                                              <p:stCondLst>
                                                <p:cond delay="200"/>
                                              </p:stCondLst>
                                            </p:cTn>
                                            <p:tgtEl>
                                              <p:spTgt spid="6"/>
                                            </p:tgtEl>
                                            <p:attrNameLst>
                                              <p:attrName>r</p:attrName>
                                            </p:attrNameLst>
                                          </p:cBhvr>
                                        </p:animRot>
                                        <p:animRot by="240000">
                                          <p:cBhvr>
                                            <p:cTn id="48" dur="200" fill="hold">
                                              <p:stCondLst>
                                                <p:cond delay="400"/>
                                              </p:stCondLst>
                                            </p:cTn>
                                            <p:tgtEl>
                                              <p:spTgt spid="6"/>
                                            </p:tgtEl>
                                            <p:attrNameLst>
                                              <p:attrName>r</p:attrName>
                                            </p:attrNameLst>
                                          </p:cBhvr>
                                        </p:animRot>
                                        <p:animRot by="-240000">
                                          <p:cBhvr>
                                            <p:cTn id="49" dur="200" fill="hold">
                                              <p:stCondLst>
                                                <p:cond delay="600"/>
                                              </p:stCondLst>
                                            </p:cTn>
                                            <p:tgtEl>
                                              <p:spTgt spid="6"/>
                                            </p:tgtEl>
                                            <p:attrNameLst>
                                              <p:attrName>r</p:attrName>
                                            </p:attrNameLst>
                                          </p:cBhvr>
                                        </p:animRot>
                                        <p:animRot by="120000">
                                          <p:cBhvr>
                                            <p:cTn id="50" dur="200" fill="hold">
                                              <p:stCondLst>
                                                <p:cond delay="800"/>
                                              </p:stCondLst>
                                            </p:cTn>
                                            <p:tgtEl>
                                              <p:spTgt spid="6"/>
                                            </p:tgtEl>
                                            <p:attrNameLst>
                                              <p:attrName>r</p:attrName>
                                            </p:attrNameLst>
                                          </p:cBhvr>
                                        </p:animRo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7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3"/>
                                            </p:tgtEl>
                                            <p:attrNameLst>
                                              <p:attrName>r</p:attrName>
                                            </p:attrNameLst>
                                          </p:cBhvr>
                                        </p:animRot>
                                        <p:animRot by="-240000">
                                          <p:cBhvr>
                                            <p:cTn id="29" dur="200" fill="hold">
                                              <p:stCondLst>
                                                <p:cond delay="200"/>
                                              </p:stCondLst>
                                            </p:cTn>
                                            <p:tgtEl>
                                              <p:spTgt spid="3"/>
                                            </p:tgtEl>
                                            <p:attrNameLst>
                                              <p:attrName>r</p:attrName>
                                            </p:attrNameLst>
                                          </p:cBhvr>
                                        </p:animRot>
                                        <p:animRot by="240000">
                                          <p:cBhvr>
                                            <p:cTn id="30" dur="200" fill="hold">
                                              <p:stCondLst>
                                                <p:cond delay="400"/>
                                              </p:stCondLst>
                                            </p:cTn>
                                            <p:tgtEl>
                                              <p:spTgt spid="3"/>
                                            </p:tgtEl>
                                            <p:attrNameLst>
                                              <p:attrName>r</p:attrName>
                                            </p:attrNameLst>
                                          </p:cBhvr>
                                        </p:animRot>
                                        <p:animRot by="-240000">
                                          <p:cBhvr>
                                            <p:cTn id="31" dur="200" fill="hold">
                                              <p:stCondLst>
                                                <p:cond delay="600"/>
                                              </p:stCondLst>
                                            </p:cTn>
                                            <p:tgtEl>
                                              <p:spTgt spid="3"/>
                                            </p:tgtEl>
                                            <p:attrNameLst>
                                              <p:attrName>r</p:attrName>
                                            </p:attrNameLst>
                                          </p:cBhvr>
                                        </p:animRot>
                                        <p:animRot by="120000">
                                          <p:cBhvr>
                                            <p:cTn id="32" dur="200" fill="hold">
                                              <p:stCondLst>
                                                <p:cond delay="800"/>
                                              </p:stCondLst>
                                            </p:cTn>
                                            <p:tgtEl>
                                              <p:spTgt spid="3"/>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6"/>
                                            </p:tgtEl>
                                            <p:attrNameLst>
                                              <p:attrName>r</p:attrName>
                                            </p:attrNameLst>
                                          </p:cBhvr>
                                        </p:animRot>
                                        <p:animRot by="-240000">
                                          <p:cBhvr>
                                            <p:cTn id="47" dur="200" fill="hold">
                                              <p:stCondLst>
                                                <p:cond delay="200"/>
                                              </p:stCondLst>
                                            </p:cTn>
                                            <p:tgtEl>
                                              <p:spTgt spid="6"/>
                                            </p:tgtEl>
                                            <p:attrNameLst>
                                              <p:attrName>r</p:attrName>
                                            </p:attrNameLst>
                                          </p:cBhvr>
                                        </p:animRot>
                                        <p:animRot by="240000">
                                          <p:cBhvr>
                                            <p:cTn id="48" dur="200" fill="hold">
                                              <p:stCondLst>
                                                <p:cond delay="400"/>
                                              </p:stCondLst>
                                            </p:cTn>
                                            <p:tgtEl>
                                              <p:spTgt spid="6"/>
                                            </p:tgtEl>
                                            <p:attrNameLst>
                                              <p:attrName>r</p:attrName>
                                            </p:attrNameLst>
                                          </p:cBhvr>
                                        </p:animRot>
                                        <p:animRot by="-240000">
                                          <p:cBhvr>
                                            <p:cTn id="49" dur="200" fill="hold">
                                              <p:stCondLst>
                                                <p:cond delay="600"/>
                                              </p:stCondLst>
                                            </p:cTn>
                                            <p:tgtEl>
                                              <p:spTgt spid="6"/>
                                            </p:tgtEl>
                                            <p:attrNameLst>
                                              <p:attrName>r</p:attrName>
                                            </p:attrNameLst>
                                          </p:cBhvr>
                                        </p:animRot>
                                        <p:animRot by="120000">
                                          <p:cBhvr>
                                            <p:cTn id="50" dur="200" fill="hold">
                                              <p:stCondLst>
                                                <p:cond delay="800"/>
                                              </p:stCondLst>
                                            </p:cTn>
                                            <p:tgtEl>
                                              <p:spTgt spid="6"/>
                                            </p:tgtEl>
                                            <p:attrNameLst>
                                              <p:attrName>r</p:attrName>
                                            </p:attrNameLst>
                                          </p:cBhvr>
                                        </p:animRo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1EBDEA48-93A2-A775-1934-51213943C236}"/>
              </a:ext>
            </a:extLst>
          </p:cNvPr>
          <p:cNvGrpSpPr/>
          <p:nvPr/>
        </p:nvGrpSpPr>
        <p:grpSpPr>
          <a:xfrm>
            <a:off x="-920510" y="2016690"/>
            <a:ext cx="12419403" cy="4841310"/>
            <a:chOff x="-1529021" y="1487424"/>
            <a:chExt cx="13721021" cy="5370576"/>
          </a:xfrm>
        </p:grpSpPr>
        <p:pic>
          <p:nvPicPr>
            <p:cNvPr id="12" name="Picture 11">
              <a:extLst>
                <a:ext uri="{FF2B5EF4-FFF2-40B4-BE49-F238E27FC236}">
                  <a16:creationId xmlns="" xmlns:a16="http://schemas.microsoft.com/office/drawing/2014/main" id="{F5087690-9CB2-DBC4-2BD1-8CC610C6F4E7}"/>
                </a:ext>
              </a:extLst>
            </p:cNvPr>
            <p:cNvPicPr>
              <a:picLocks noChangeAspect="1"/>
            </p:cNvPicPr>
            <p:nvPr/>
          </p:nvPicPr>
          <p:blipFill>
            <a:blip r:embed="rId2"/>
            <a:stretch>
              <a:fillRect/>
            </a:stretch>
          </p:blipFill>
          <p:spPr>
            <a:xfrm>
              <a:off x="0" y="1487424"/>
              <a:ext cx="12192000" cy="5370576"/>
            </a:xfrm>
            <a:prstGeom prst="rect">
              <a:avLst/>
            </a:prstGeom>
          </p:spPr>
        </p:pic>
        <p:sp>
          <p:nvSpPr>
            <p:cNvPr id="13" name="TextBox 12">
              <a:extLst>
                <a:ext uri="{FF2B5EF4-FFF2-40B4-BE49-F238E27FC236}">
                  <a16:creationId xmlns="" xmlns:a16="http://schemas.microsoft.com/office/drawing/2014/main" id="{7F15CC45-D82C-630D-43E2-E2D30BE13567}"/>
                </a:ext>
              </a:extLst>
            </p:cNvPr>
            <p:cNvSpPr txBox="1"/>
            <p:nvPr/>
          </p:nvSpPr>
          <p:spPr>
            <a:xfrm>
              <a:off x="-1529021" y="5088063"/>
              <a:ext cx="10243595" cy="921844"/>
            </a:xfrm>
            <a:prstGeom prst="rect">
              <a:avLst/>
            </a:prstGeom>
            <a:noFill/>
          </p:spPr>
          <p:txBody>
            <a:bodyPr wrap="square" rtlCol="0">
              <a:spAutoFit/>
            </a:bodyPr>
            <a:lstStyle/>
            <a:p>
              <a:pPr algn="ctr"/>
              <a:r>
                <a:rPr lang="en-US" sz="4800" b="1" dirty="0">
                  <a:solidFill>
                    <a:srgbClr val="FF0066"/>
                  </a:solidFill>
                </a:rPr>
                <a:t>NHÓM:</a:t>
              </a:r>
            </a:p>
          </p:txBody>
        </p:sp>
      </p:grpSp>
      <p:grpSp>
        <p:nvGrpSpPr>
          <p:cNvPr id="3" name="Group 2">
            <a:extLst>
              <a:ext uri="{FF2B5EF4-FFF2-40B4-BE49-F238E27FC236}">
                <a16:creationId xmlns="" xmlns:a16="http://schemas.microsoft.com/office/drawing/2014/main" id="{AA1BC750-618B-498B-774E-9E3238820098}"/>
              </a:ext>
            </a:extLst>
          </p:cNvPr>
          <p:cNvGrpSpPr/>
          <p:nvPr/>
        </p:nvGrpSpPr>
        <p:grpSpPr>
          <a:xfrm>
            <a:off x="640915" y="292927"/>
            <a:ext cx="10910170" cy="2317258"/>
            <a:chOff x="3084659" y="-472059"/>
            <a:chExt cx="6993045" cy="1607912"/>
          </a:xfrm>
        </p:grpSpPr>
        <p:pic>
          <p:nvPicPr>
            <p:cNvPr id="4" name="Picture 3">
              <a:extLst>
                <a:ext uri="{FF2B5EF4-FFF2-40B4-BE49-F238E27FC236}">
                  <a16:creationId xmlns="" xmlns:a16="http://schemas.microsoft.com/office/drawing/2014/main" id="{5A8F536A-3FCA-CDF7-BA5B-8155AA4DCA5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3084659" y="-472059"/>
              <a:ext cx="6993045" cy="1515649"/>
            </a:xfrm>
            <a:prstGeom prst="rect">
              <a:avLst/>
            </a:prstGeom>
          </p:spPr>
        </p:pic>
        <p:sp>
          <p:nvSpPr>
            <p:cNvPr id="5" name="TextBox 4">
              <a:extLst>
                <a:ext uri="{FF2B5EF4-FFF2-40B4-BE49-F238E27FC236}">
                  <a16:creationId xmlns="" xmlns:a16="http://schemas.microsoft.com/office/drawing/2014/main" id="{1E3B944B-9226-124A-59CA-22F2DD618A6A}"/>
                </a:ext>
              </a:extLst>
            </p:cNvPr>
            <p:cNvSpPr txBox="1"/>
            <p:nvPr/>
          </p:nvSpPr>
          <p:spPr>
            <a:xfrm>
              <a:off x="4537092" y="285766"/>
              <a:ext cx="3921478" cy="850087"/>
            </a:xfrm>
            <a:prstGeom prst="rect">
              <a:avLst/>
            </a:prstGeom>
            <a:noFill/>
          </p:spPr>
          <p:txBody>
            <a:bodyPr wrap="square" rtlCol="0">
              <a:prstTxWarp prst="textArchUp">
                <a:avLst/>
              </a:prstTxWarp>
              <a:spAutoFit/>
            </a:bodyPr>
            <a:lstStyle/>
            <a:p>
              <a:pPr algn="ctr"/>
              <a:r>
                <a:rPr lang="en-US" sz="8500" b="1" dirty="0">
                  <a:solidFill>
                    <a:srgbClr val="C00000"/>
                  </a:solidFill>
                </a:rPr>
                <a:t>BÌNH CHỌN</a:t>
              </a:r>
            </a:p>
            <a:p>
              <a:pPr algn="ctr"/>
              <a:r>
                <a:rPr lang="en-US" sz="8500" b="1" dirty="0">
                  <a:solidFill>
                    <a:srgbClr val="C00000"/>
                  </a:solidFill>
                </a:rPr>
                <a:t> CHO NHÓM ĐỌC TỐT NHẤT</a:t>
              </a:r>
            </a:p>
          </p:txBody>
        </p:sp>
      </p:grpSp>
    </p:spTree>
    <p:extLst>
      <p:ext uri="{BB962C8B-B14F-4D97-AF65-F5344CB8AC3E}">
        <p14:creationId xmlns:p14="http://schemas.microsoft.com/office/powerpoint/2010/main" val="1873343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C3A8FB94-39F4-B321-0430-B2917AAD50F8}"/>
              </a:ext>
            </a:extLst>
          </p:cNvPr>
          <p:cNvSpPr txBox="1"/>
          <p:nvPr/>
        </p:nvSpPr>
        <p:spPr>
          <a:xfrm>
            <a:off x="2629362" y="364622"/>
            <a:ext cx="6672018" cy="1169551"/>
          </a:xfrm>
          <a:prstGeom prst="rect">
            <a:avLst/>
          </a:prstGeom>
          <a:noFill/>
        </p:spPr>
        <p:txBody>
          <a:bodyPr wrap="none" rtlCol="0">
            <a:spAutoFit/>
          </a:bodyPr>
          <a:lstStyle/>
          <a:p>
            <a:pPr algn="ctr"/>
            <a:r>
              <a:rPr lang="en-US" sz="7000" b="1" dirty="0">
                <a:gradFill flip="none" rotWithShape="1">
                  <a:gsLst>
                    <a:gs pos="70000">
                      <a:srgbClr val="FF0A70"/>
                    </a:gs>
                    <a:gs pos="45000">
                      <a:srgbClr val="5B9B30"/>
                    </a:gs>
                    <a:gs pos="96000">
                      <a:srgbClr val="A1CC00"/>
                    </a:gs>
                    <a:gs pos="16000">
                      <a:srgbClr val="5B9B30"/>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LUYỆN ĐỌC HIỂU</a:t>
            </a:r>
          </a:p>
        </p:txBody>
      </p:sp>
    </p:spTree>
    <p:extLst>
      <p:ext uri="{BB962C8B-B14F-4D97-AF65-F5344CB8AC3E}">
        <p14:creationId xmlns:p14="http://schemas.microsoft.com/office/powerpoint/2010/main" val="342938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8"/>
                                        </p:tgtEl>
                                      </p:cBhvr>
                                      <p:to x="80000" y="100000"/>
                                    </p:animScale>
                                    <p:anim by="(#ppt_w*0.10)" calcmode="lin" valueType="num">
                                      <p:cBhvr>
                                        <p:cTn id="7" dur="250" autoRev="1" fill="hold">
                                          <p:stCondLst>
                                            <p:cond delay="0"/>
                                          </p:stCondLst>
                                        </p:cTn>
                                        <p:tgtEl>
                                          <p:spTgt spid="8"/>
                                        </p:tgtEl>
                                        <p:attrNameLst>
                                          <p:attrName>ppt_x</p:attrName>
                                        </p:attrNameLst>
                                      </p:cBhvr>
                                    </p:anim>
                                    <p:anim by="(-#ppt_w*0.10)" calcmode="lin" valueType="num">
                                      <p:cBhvr>
                                        <p:cTn id="8" dur="250" autoRev="1" fill="hold">
                                          <p:stCondLst>
                                            <p:cond delay="0"/>
                                          </p:stCondLst>
                                        </p:cTn>
                                        <p:tgtEl>
                                          <p:spTgt spid="8"/>
                                        </p:tgtEl>
                                        <p:attrNameLst>
                                          <p:attrName>ppt_y</p:attrName>
                                        </p:attrNameLst>
                                      </p:cBhvr>
                                    </p:anim>
                                    <p:animRot by="-480000">
                                      <p:cBhvr>
                                        <p:cTn id="9"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C8B4F576-243D-B083-E254-450AB252141F}"/>
              </a:ext>
            </a:extLst>
          </p:cNvPr>
          <p:cNvSpPr/>
          <p:nvPr/>
        </p:nvSpPr>
        <p:spPr>
          <a:xfrm>
            <a:off x="315238" y="775123"/>
            <a:ext cx="11561523" cy="5736921"/>
          </a:xfrm>
          <a:custGeom>
            <a:avLst/>
            <a:gdLst>
              <a:gd name="connsiteX0" fmla="*/ 0 w 11561523"/>
              <a:gd name="connsiteY0" fmla="*/ 570422 h 5736921"/>
              <a:gd name="connsiteX1" fmla="*/ 570422 w 11561523"/>
              <a:gd name="connsiteY1" fmla="*/ 0 h 5736921"/>
              <a:gd name="connsiteX2" fmla="*/ 10991101 w 11561523"/>
              <a:gd name="connsiteY2" fmla="*/ 0 h 5736921"/>
              <a:gd name="connsiteX3" fmla="*/ 11561523 w 11561523"/>
              <a:gd name="connsiteY3" fmla="*/ 570422 h 5736921"/>
              <a:gd name="connsiteX4" fmla="*/ 11561523 w 11561523"/>
              <a:gd name="connsiteY4" fmla="*/ 5166499 h 5736921"/>
              <a:gd name="connsiteX5" fmla="*/ 10991101 w 11561523"/>
              <a:gd name="connsiteY5" fmla="*/ 5736921 h 5736921"/>
              <a:gd name="connsiteX6" fmla="*/ 570422 w 11561523"/>
              <a:gd name="connsiteY6" fmla="*/ 5736921 h 5736921"/>
              <a:gd name="connsiteX7" fmla="*/ 0 w 11561523"/>
              <a:gd name="connsiteY7" fmla="*/ 5166499 h 5736921"/>
              <a:gd name="connsiteX8" fmla="*/ 0 w 11561523"/>
              <a:gd name="connsiteY8" fmla="*/ 570422 h 573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1523" h="5736921" fill="none" extrusionOk="0">
                <a:moveTo>
                  <a:pt x="0" y="570422"/>
                </a:moveTo>
                <a:cubicBezTo>
                  <a:pt x="-13935" y="253133"/>
                  <a:pt x="271851" y="13464"/>
                  <a:pt x="570422" y="0"/>
                </a:cubicBezTo>
                <a:cubicBezTo>
                  <a:pt x="2694970" y="130954"/>
                  <a:pt x="5990627" y="43574"/>
                  <a:pt x="10991101" y="0"/>
                </a:cubicBezTo>
                <a:cubicBezTo>
                  <a:pt x="11312982" y="10545"/>
                  <a:pt x="11600380" y="302984"/>
                  <a:pt x="11561523" y="570422"/>
                </a:cubicBezTo>
                <a:cubicBezTo>
                  <a:pt x="11411084" y="2435942"/>
                  <a:pt x="11647402" y="4059891"/>
                  <a:pt x="11561523" y="5166499"/>
                </a:cubicBezTo>
                <a:cubicBezTo>
                  <a:pt x="11531170" y="5486518"/>
                  <a:pt x="11271903" y="5713301"/>
                  <a:pt x="10991101" y="5736921"/>
                </a:cubicBezTo>
                <a:cubicBezTo>
                  <a:pt x="6374942" y="5892118"/>
                  <a:pt x="2700126" y="5899941"/>
                  <a:pt x="570422" y="5736921"/>
                </a:cubicBezTo>
                <a:cubicBezTo>
                  <a:pt x="259781" y="5677486"/>
                  <a:pt x="-32128" y="5500294"/>
                  <a:pt x="0" y="5166499"/>
                </a:cubicBezTo>
                <a:cubicBezTo>
                  <a:pt x="64656" y="3969388"/>
                  <a:pt x="-17807" y="2581657"/>
                  <a:pt x="0" y="570422"/>
                </a:cubicBezTo>
                <a:close/>
              </a:path>
              <a:path w="11561523" h="5736921" stroke="0" extrusionOk="0">
                <a:moveTo>
                  <a:pt x="0" y="570422"/>
                </a:moveTo>
                <a:cubicBezTo>
                  <a:pt x="-33841" y="234513"/>
                  <a:pt x="235707" y="7386"/>
                  <a:pt x="570422" y="0"/>
                </a:cubicBezTo>
                <a:cubicBezTo>
                  <a:pt x="4959805" y="132882"/>
                  <a:pt x="9579220" y="-84951"/>
                  <a:pt x="10991101" y="0"/>
                </a:cubicBezTo>
                <a:cubicBezTo>
                  <a:pt x="11289933" y="15823"/>
                  <a:pt x="11553911" y="297459"/>
                  <a:pt x="11561523" y="570422"/>
                </a:cubicBezTo>
                <a:cubicBezTo>
                  <a:pt x="11581710" y="2736227"/>
                  <a:pt x="11714003" y="4442194"/>
                  <a:pt x="11561523" y="5166499"/>
                </a:cubicBezTo>
                <a:cubicBezTo>
                  <a:pt x="11587504" y="5484616"/>
                  <a:pt x="11317281" y="5713985"/>
                  <a:pt x="10991101" y="5736921"/>
                </a:cubicBezTo>
                <a:cubicBezTo>
                  <a:pt x="8456887" y="5824560"/>
                  <a:pt x="4215626" y="5664242"/>
                  <a:pt x="570422" y="5736921"/>
                </a:cubicBezTo>
                <a:cubicBezTo>
                  <a:pt x="250550" y="5690794"/>
                  <a:pt x="-4040" y="5487148"/>
                  <a:pt x="0" y="5166499"/>
                </a:cubicBezTo>
                <a:cubicBezTo>
                  <a:pt x="-38581" y="3167693"/>
                  <a:pt x="63341" y="1982704"/>
                  <a:pt x="0" y="570422"/>
                </a:cubicBezTo>
                <a:close/>
              </a:path>
            </a:pathLst>
          </a:custGeom>
          <a:solidFill>
            <a:schemeClr val="bg1">
              <a:alpha val="88000"/>
            </a:schemeClr>
          </a:solidFill>
          <a:ln w="44450" cap="rnd" cmpd="thickThin">
            <a:solidFill>
              <a:srgbClr val="C00000"/>
            </a:solidFill>
            <a:prstDash val="dash"/>
            <a:round/>
            <a:extLst>
              <a:ext uri="{C807C97D-BFC1-408E-A445-0C87EB9F89A2}">
                <ask:lineSketchStyleProps xmln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3" name="Group 12">
            <a:extLst>
              <a:ext uri="{FF2B5EF4-FFF2-40B4-BE49-F238E27FC236}">
                <a16:creationId xmlns="" xmlns:a16="http://schemas.microsoft.com/office/drawing/2014/main" id="{61671C9F-5C91-7681-DA3B-4037C3B228D2}"/>
              </a:ext>
            </a:extLst>
          </p:cNvPr>
          <p:cNvGrpSpPr/>
          <p:nvPr/>
        </p:nvGrpSpPr>
        <p:grpSpPr>
          <a:xfrm>
            <a:off x="169213" y="234915"/>
            <a:ext cx="11561521" cy="1874301"/>
            <a:chOff x="1043892" y="0"/>
            <a:chExt cx="9368425" cy="3230923"/>
          </a:xfrm>
        </p:grpSpPr>
        <p:pic>
          <p:nvPicPr>
            <p:cNvPr id="11" name="Picture 10">
              <a:extLst>
                <a:ext uri="{FF2B5EF4-FFF2-40B4-BE49-F238E27FC236}">
                  <a16:creationId xmlns="" xmlns:a16="http://schemas.microsoft.com/office/drawing/2014/main" id="{F3AE0E42-1E0F-9445-55D7-436518A2DED6}"/>
                </a:ext>
              </a:extLst>
            </p:cNvPr>
            <p:cNvPicPr>
              <a:picLocks noChangeAspect="1"/>
            </p:cNvPicPr>
            <p:nvPr/>
          </p:nvPicPr>
          <p:blipFill>
            <a:blip r:embed="rId2"/>
            <a:stretch>
              <a:fillRect/>
            </a:stretch>
          </p:blipFill>
          <p:spPr>
            <a:xfrm>
              <a:off x="1043892" y="0"/>
              <a:ext cx="9368425" cy="3230923"/>
            </a:xfrm>
            <a:prstGeom prst="rect">
              <a:avLst/>
            </a:prstGeom>
          </p:spPr>
        </p:pic>
        <p:sp>
          <p:nvSpPr>
            <p:cNvPr id="12" name="TextBox 11">
              <a:extLst>
                <a:ext uri="{FF2B5EF4-FFF2-40B4-BE49-F238E27FC236}">
                  <a16:creationId xmlns="" xmlns:a16="http://schemas.microsoft.com/office/drawing/2014/main" id="{B9761B95-8774-B071-8043-9AD2C59A603A}"/>
                </a:ext>
              </a:extLst>
            </p:cNvPr>
            <p:cNvSpPr txBox="1"/>
            <p:nvPr/>
          </p:nvSpPr>
          <p:spPr>
            <a:xfrm>
              <a:off x="2028911" y="226818"/>
              <a:ext cx="7650691" cy="2387457"/>
            </a:xfrm>
            <a:prstGeom prst="rect">
              <a:avLst/>
            </a:prstGeom>
            <a:noFill/>
          </p:spPr>
          <p:txBody>
            <a:bodyPr wrap="square" rtlCol="0">
              <a:spAutoFit/>
            </a:bodyPr>
            <a:lstStyle/>
            <a:p>
              <a:r>
                <a:rPr lang="vi-VN" sz="2800" b="1" i="0" dirty="0">
                  <a:solidFill>
                    <a:srgbClr val="000000"/>
                  </a:solidFill>
                  <a:effectLst/>
                  <a:latin typeface="+mj-lt"/>
                  <a:ea typeface="Calibri" panose="020F0502020204030204" pitchFamily="34" charset="0"/>
                  <a:cs typeface="Calibri" panose="020F0502020204030204" pitchFamily="34" charset="0"/>
                </a:rPr>
                <a:t>1. Mỗi mốc thời gian sau gắn với thành tựu gì của Thủ đô Hà Nội? Mỗi</a:t>
              </a:r>
              <a:r>
                <a:rPr lang="en-US" sz="2800" b="1" i="0" dirty="0">
                  <a:solidFill>
                    <a:srgbClr val="000000"/>
                  </a:solidFill>
                  <a:effectLst/>
                  <a:latin typeface="+mj-lt"/>
                  <a:ea typeface="Calibri" panose="020F0502020204030204" pitchFamily="34" charset="0"/>
                  <a:cs typeface="Calibri" panose="020F0502020204030204" pitchFamily="34" charset="0"/>
                </a:rPr>
                <a:t> </a:t>
              </a:r>
              <a:r>
                <a:rPr lang="vi-VN" sz="2800" b="1" i="0" dirty="0">
                  <a:solidFill>
                    <a:srgbClr val="000000"/>
                  </a:solidFill>
                  <a:effectLst/>
                  <a:latin typeface="+mj-lt"/>
                  <a:ea typeface="Calibri" panose="020F0502020204030204" pitchFamily="34" charset="0"/>
                  <a:cs typeface="Calibri" panose="020F0502020204030204" pitchFamily="34" charset="0"/>
                </a:rPr>
                <a:t>thành tựu đó nói lên điều gì?</a:t>
              </a:r>
              <a:endParaRPr lang="en-US" sz="2800" b="1" i="0" dirty="0">
                <a:solidFill>
                  <a:srgbClr val="000000"/>
                </a:solidFill>
                <a:effectLst/>
                <a:latin typeface="+mj-lt"/>
                <a:ea typeface="Calibri" panose="020F0502020204030204" pitchFamily="34" charset="0"/>
                <a:cs typeface="Calibri" panose="020F0502020204030204" pitchFamily="34" charset="0"/>
              </a:endParaRPr>
            </a:p>
            <a:p>
              <a:r>
                <a:rPr lang="en-US" sz="2800" b="1" dirty="0">
                  <a:solidFill>
                    <a:srgbClr val="AE0001"/>
                  </a:solidFill>
                  <a:latin typeface="+mj-lt"/>
                  <a:ea typeface="Calibri" panose="020F0502020204030204" pitchFamily="34" charset="0"/>
                  <a:cs typeface="Calibri" panose="020F0502020204030204" pitchFamily="34" charset="0"/>
                </a:rPr>
                <a:t> </a:t>
              </a:r>
              <a:r>
                <a:rPr lang="en-US" sz="2800" b="1" dirty="0" err="1">
                  <a:solidFill>
                    <a:srgbClr val="AE0001"/>
                  </a:solidFill>
                  <a:latin typeface="+mj-lt"/>
                  <a:ea typeface="Calibri" panose="020F0502020204030204" pitchFamily="34" charset="0"/>
                  <a:cs typeface="Calibri" panose="020F0502020204030204" pitchFamily="34" charset="0"/>
                </a:rPr>
                <a:t>Ngày</a:t>
              </a:r>
              <a:r>
                <a:rPr lang="en-US" sz="2800" b="1" dirty="0">
                  <a:solidFill>
                    <a:srgbClr val="AE0001"/>
                  </a:solidFill>
                  <a:latin typeface="+mj-lt"/>
                  <a:ea typeface="Calibri" panose="020F0502020204030204" pitchFamily="34" charset="0"/>
                  <a:cs typeface="Calibri" panose="020F0502020204030204" pitchFamily="34" charset="0"/>
                </a:rPr>
                <a:t> 16 </a:t>
              </a:r>
              <a:r>
                <a:rPr lang="en-US" sz="2800" b="1" dirty="0" err="1">
                  <a:solidFill>
                    <a:srgbClr val="AE0001"/>
                  </a:solidFill>
                  <a:latin typeface="+mj-lt"/>
                  <a:ea typeface="Calibri" panose="020F0502020204030204" pitchFamily="34" charset="0"/>
                  <a:cs typeface="Calibri" panose="020F0502020204030204" pitchFamily="34" charset="0"/>
                </a:rPr>
                <a:t>tháng</a:t>
              </a:r>
              <a:r>
                <a:rPr lang="en-US" sz="2800" b="1" dirty="0">
                  <a:solidFill>
                    <a:srgbClr val="AE0001"/>
                  </a:solidFill>
                  <a:latin typeface="+mj-lt"/>
                  <a:ea typeface="Calibri" panose="020F0502020204030204" pitchFamily="34" charset="0"/>
                  <a:cs typeface="Calibri" panose="020F0502020204030204" pitchFamily="34" charset="0"/>
                </a:rPr>
                <a:t> 7 </a:t>
              </a:r>
              <a:r>
                <a:rPr lang="en-US" sz="2800" b="1" dirty="0" err="1">
                  <a:solidFill>
                    <a:srgbClr val="AE0001"/>
                  </a:solidFill>
                  <a:latin typeface="+mj-lt"/>
                  <a:ea typeface="Calibri" panose="020F0502020204030204" pitchFamily="34" charset="0"/>
                  <a:cs typeface="Calibri" panose="020F0502020204030204" pitchFamily="34" charset="0"/>
                </a:rPr>
                <a:t>năm</a:t>
              </a:r>
              <a:r>
                <a:rPr lang="en-US" sz="2800" b="1" dirty="0">
                  <a:solidFill>
                    <a:srgbClr val="AE0001"/>
                  </a:solidFill>
                  <a:latin typeface="+mj-lt"/>
                  <a:ea typeface="Calibri" panose="020F0502020204030204" pitchFamily="34" charset="0"/>
                  <a:cs typeface="Calibri" panose="020F0502020204030204" pitchFamily="34" charset="0"/>
                </a:rPr>
                <a:t> 1999 	</a:t>
              </a:r>
              <a:r>
                <a:rPr lang="en-US" sz="2800" b="1" dirty="0" err="1">
                  <a:solidFill>
                    <a:srgbClr val="AE0001"/>
                  </a:solidFill>
                  <a:latin typeface="+mj-lt"/>
                  <a:ea typeface="Calibri" panose="020F0502020204030204" pitchFamily="34" charset="0"/>
                  <a:cs typeface="Calibri" panose="020F0502020204030204" pitchFamily="34" charset="0"/>
                </a:rPr>
                <a:t>Ngày</a:t>
              </a:r>
              <a:r>
                <a:rPr lang="en-US" sz="2800" b="1" dirty="0">
                  <a:solidFill>
                    <a:srgbClr val="AE0001"/>
                  </a:solidFill>
                  <a:latin typeface="+mj-lt"/>
                  <a:ea typeface="Calibri" panose="020F0502020204030204" pitchFamily="34" charset="0"/>
                  <a:cs typeface="Calibri" panose="020F0502020204030204" pitchFamily="34" charset="0"/>
                </a:rPr>
                <a:t> 31 </a:t>
              </a:r>
              <a:r>
                <a:rPr lang="en-US" sz="2800" b="1" dirty="0" err="1">
                  <a:solidFill>
                    <a:srgbClr val="AE0001"/>
                  </a:solidFill>
                  <a:latin typeface="+mj-lt"/>
                  <a:ea typeface="Calibri" panose="020F0502020204030204" pitchFamily="34" charset="0"/>
                  <a:cs typeface="Calibri" panose="020F0502020204030204" pitchFamily="34" charset="0"/>
                </a:rPr>
                <a:t>tháng</a:t>
              </a:r>
              <a:r>
                <a:rPr lang="en-US" sz="2800" b="1" dirty="0">
                  <a:solidFill>
                    <a:srgbClr val="AE0001"/>
                  </a:solidFill>
                  <a:latin typeface="+mj-lt"/>
                  <a:ea typeface="Calibri" panose="020F0502020204030204" pitchFamily="34" charset="0"/>
                  <a:cs typeface="Calibri" panose="020F0502020204030204" pitchFamily="34" charset="0"/>
                </a:rPr>
                <a:t> 10 </a:t>
              </a:r>
              <a:r>
                <a:rPr lang="en-US" sz="2800" b="1" dirty="0" err="1">
                  <a:solidFill>
                    <a:srgbClr val="AE0001"/>
                  </a:solidFill>
                  <a:latin typeface="+mj-lt"/>
                  <a:ea typeface="Calibri" panose="020F0502020204030204" pitchFamily="34" charset="0"/>
                  <a:cs typeface="Calibri" panose="020F0502020204030204" pitchFamily="34" charset="0"/>
                </a:rPr>
                <a:t>năm</a:t>
              </a:r>
              <a:r>
                <a:rPr lang="en-US" sz="2800" b="1" dirty="0">
                  <a:solidFill>
                    <a:srgbClr val="AE0001"/>
                  </a:solidFill>
                  <a:latin typeface="+mj-lt"/>
                  <a:ea typeface="Calibri" panose="020F0502020204030204" pitchFamily="34" charset="0"/>
                  <a:cs typeface="Calibri" panose="020F0502020204030204" pitchFamily="34" charset="0"/>
                </a:rPr>
                <a:t> 2019</a:t>
              </a:r>
              <a:endParaRPr lang="vi-VN" sz="2800" b="1" dirty="0">
                <a:solidFill>
                  <a:srgbClr val="AE0001"/>
                </a:solidFill>
                <a:latin typeface="+mj-lt"/>
                <a:ea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 xmlns:a16="http://schemas.microsoft.com/office/drawing/2014/main" id="{1FE85840-3E98-C51A-58DD-766D72CD64AB}"/>
              </a:ext>
            </a:extLst>
          </p:cNvPr>
          <p:cNvPicPr>
            <a:picLocks noChangeAspect="1"/>
          </p:cNvPicPr>
          <p:nvPr/>
        </p:nvPicPr>
        <p:blipFill>
          <a:blip r:embed="rId3"/>
          <a:stretch>
            <a:fillRect/>
          </a:stretch>
        </p:blipFill>
        <p:spPr>
          <a:xfrm>
            <a:off x="-9716031" y="1541827"/>
            <a:ext cx="4511431" cy="5316173"/>
          </a:xfrm>
          <a:prstGeom prst="rect">
            <a:avLst/>
          </a:prstGeom>
        </p:spPr>
      </p:pic>
      <p:sp>
        <p:nvSpPr>
          <p:cNvPr id="16" name="TextBox 15">
            <a:extLst>
              <a:ext uri="{FF2B5EF4-FFF2-40B4-BE49-F238E27FC236}">
                <a16:creationId xmlns="" xmlns:a16="http://schemas.microsoft.com/office/drawing/2014/main" id="{B5B49C7E-80E3-45F7-BBFE-6623A8C3F7A5}"/>
              </a:ext>
            </a:extLst>
          </p:cNvPr>
          <p:cNvSpPr txBox="1"/>
          <p:nvPr/>
        </p:nvSpPr>
        <p:spPr>
          <a:xfrm>
            <a:off x="827324" y="2183976"/>
            <a:ext cx="10245297" cy="4031873"/>
          </a:xfrm>
          <a:prstGeom prst="rect">
            <a:avLst/>
          </a:prstGeom>
          <a:noFill/>
        </p:spPr>
        <p:txBody>
          <a:bodyPr wrap="square" rtlCol="0">
            <a:spAutoFit/>
          </a:bodyPr>
          <a:lstStyle/>
          <a:p>
            <a:pPr algn="just"/>
            <a:r>
              <a:rPr lang="en-US" sz="3200" b="1"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vi-VN" sz="3200" b="1" i="0" dirty="0">
                <a:solidFill>
                  <a:srgbClr val="FF0000"/>
                </a:solidFill>
                <a:effectLst/>
                <a:latin typeface="+mj-lt"/>
                <a:ea typeface="Calibri" panose="020F0502020204030204" pitchFamily="34" charset="0"/>
                <a:cs typeface="Calibri" panose="020F0502020204030204" pitchFamily="34" charset="0"/>
              </a:rPr>
              <a:t>Ngày 16 tháng 7 năm 1999: </a:t>
            </a:r>
            <a:r>
              <a:rPr lang="vi-VN" sz="3200" b="1" i="0" dirty="0">
                <a:solidFill>
                  <a:srgbClr val="002060"/>
                </a:solidFill>
                <a:effectLst/>
                <a:latin typeface="+mj-lt"/>
                <a:ea typeface="Calibri" panose="020F0502020204030204" pitchFamily="34" charset="0"/>
                <a:cs typeface="Calibri" panose="020F0502020204030204" pitchFamily="34" charset="0"/>
              </a:rPr>
              <a:t>Thủ đô Hà Nội được UNESCO chọn là thành phố tiêu biểu của châu Á – Thái Bình Dương và là một trong năm thành phố trên thế giới nhận giải thưởng “Thành phố Vì hoà bình”. Đây là sự ghi nhận của cộng đồng quốc tế về những đóng góp tích cực của Thủ đô trong công cuộc đấu tranh vì hoà bình cũng như trong sự nghiệp phát triển, xây dựng một thành phố hoà bình, năng động.</a:t>
            </a:r>
            <a:endParaRPr lang="vi-VN" sz="3200" b="1" dirty="0">
              <a:solidFill>
                <a:srgbClr val="FF0000"/>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99981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C8B4F576-243D-B083-E254-450AB252141F}"/>
              </a:ext>
            </a:extLst>
          </p:cNvPr>
          <p:cNvSpPr/>
          <p:nvPr/>
        </p:nvSpPr>
        <p:spPr>
          <a:xfrm>
            <a:off x="315238" y="775123"/>
            <a:ext cx="11561523" cy="5736921"/>
          </a:xfrm>
          <a:custGeom>
            <a:avLst/>
            <a:gdLst>
              <a:gd name="connsiteX0" fmla="*/ 0 w 11561523"/>
              <a:gd name="connsiteY0" fmla="*/ 570422 h 5736921"/>
              <a:gd name="connsiteX1" fmla="*/ 570422 w 11561523"/>
              <a:gd name="connsiteY1" fmla="*/ 0 h 5736921"/>
              <a:gd name="connsiteX2" fmla="*/ 10991101 w 11561523"/>
              <a:gd name="connsiteY2" fmla="*/ 0 h 5736921"/>
              <a:gd name="connsiteX3" fmla="*/ 11561523 w 11561523"/>
              <a:gd name="connsiteY3" fmla="*/ 570422 h 5736921"/>
              <a:gd name="connsiteX4" fmla="*/ 11561523 w 11561523"/>
              <a:gd name="connsiteY4" fmla="*/ 5166499 h 5736921"/>
              <a:gd name="connsiteX5" fmla="*/ 10991101 w 11561523"/>
              <a:gd name="connsiteY5" fmla="*/ 5736921 h 5736921"/>
              <a:gd name="connsiteX6" fmla="*/ 570422 w 11561523"/>
              <a:gd name="connsiteY6" fmla="*/ 5736921 h 5736921"/>
              <a:gd name="connsiteX7" fmla="*/ 0 w 11561523"/>
              <a:gd name="connsiteY7" fmla="*/ 5166499 h 5736921"/>
              <a:gd name="connsiteX8" fmla="*/ 0 w 11561523"/>
              <a:gd name="connsiteY8" fmla="*/ 570422 h 573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1523" h="5736921" fill="none" extrusionOk="0">
                <a:moveTo>
                  <a:pt x="0" y="570422"/>
                </a:moveTo>
                <a:cubicBezTo>
                  <a:pt x="-13935" y="253133"/>
                  <a:pt x="271851" y="13464"/>
                  <a:pt x="570422" y="0"/>
                </a:cubicBezTo>
                <a:cubicBezTo>
                  <a:pt x="2694970" y="130954"/>
                  <a:pt x="5990627" y="43574"/>
                  <a:pt x="10991101" y="0"/>
                </a:cubicBezTo>
                <a:cubicBezTo>
                  <a:pt x="11312982" y="10545"/>
                  <a:pt x="11600380" y="302984"/>
                  <a:pt x="11561523" y="570422"/>
                </a:cubicBezTo>
                <a:cubicBezTo>
                  <a:pt x="11411084" y="2435942"/>
                  <a:pt x="11647402" y="4059891"/>
                  <a:pt x="11561523" y="5166499"/>
                </a:cubicBezTo>
                <a:cubicBezTo>
                  <a:pt x="11531170" y="5486518"/>
                  <a:pt x="11271903" y="5713301"/>
                  <a:pt x="10991101" y="5736921"/>
                </a:cubicBezTo>
                <a:cubicBezTo>
                  <a:pt x="6374942" y="5892118"/>
                  <a:pt x="2700126" y="5899941"/>
                  <a:pt x="570422" y="5736921"/>
                </a:cubicBezTo>
                <a:cubicBezTo>
                  <a:pt x="259781" y="5677486"/>
                  <a:pt x="-32128" y="5500294"/>
                  <a:pt x="0" y="5166499"/>
                </a:cubicBezTo>
                <a:cubicBezTo>
                  <a:pt x="64656" y="3969388"/>
                  <a:pt x="-17807" y="2581657"/>
                  <a:pt x="0" y="570422"/>
                </a:cubicBezTo>
                <a:close/>
              </a:path>
              <a:path w="11561523" h="5736921" stroke="0" extrusionOk="0">
                <a:moveTo>
                  <a:pt x="0" y="570422"/>
                </a:moveTo>
                <a:cubicBezTo>
                  <a:pt x="-33841" y="234513"/>
                  <a:pt x="235707" y="7386"/>
                  <a:pt x="570422" y="0"/>
                </a:cubicBezTo>
                <a:cubicBezTo>
                  <a:pt x="4959805" y="132882"/>
                  <a:pt x="9579220" y="-84951"/>
                  <a:pt x="10991101" y="0"/>
                </a:cubicBezTo>
                <a:cubicBezTo>
                  <a:pt x="11289933" y="15823"/>
                  <a:pt x="11553911" y="297459"/>
                  <a:pt x="11561523" y="570422"/>
                </a:cubicBezTo>
                <a:cubicBezTo>
                  <a:pt x="11581710" y="2736227"/>
                  <a:pt x="11714003" y="4442194"/>
                  <a:pt x="11561523" y="5166499"/>
                </a:cubicBezTo>
                <a:cubicBezTo>
                  <a:pt x="11587504" y="5484616"/>
                  <a:pt x="11317281" y="5713985"/>
                  <a:pt x="10991101" y="5736921"/>
                </a:cubicBezTo>
                <a:cubicBezTo>
                  <a:pt x="8456887" y="5824560"/>
                  <a:pt x="4215626" y="5664242"/>
                  <a:pt x="570422" y="5736921"/>
                </a:cubicBezTo>
                <a:cubicBezTo>
                  <a:pt x="250550" y="5690794"/>
                  <a:pt x="-4040" y="5487148"/>
                  <a:pt x="0" y="5166499"/>
                </a:cubicBezTo>
                <a:cubicBezTo>
                  <a:pt x="-38581" y="3167693"/>
                  <a:pt x="63341" y="1982704"/>
                  <a:pt x="0" y="570422"/>
                </a:cubicBezTo>
                <a:close/>
              </a:path>
            </a:pathLst>
          </a:custGeom>
          <a:solidFill>
            <a:schemeClr val="bg1">
              <a:alpha val="88000"/>
            </a:schemeClr>
          </a:solidFill>
          <a:ln w="44450" cap="rnd" cmpd="thickThin">
            <a:solidFill>
              <a:srgbClr val="C00000"/>
            </a:solidFill>
            <a:prstDash val="dash"/>
            <a:round/>
            <a:extLst>
              <a:ext uri="{C807C97D-BFC1-408E-A445-0C87EB9F89A2}">
                <ask:lineSketchStyleProps xmln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3" name="Group 12">
            <a:extLst>
              <a:ext uri="{FF2B5EF4-FFF2-40B4-BE49-F238E27FC236}">
                <a16:creationId xmlns="" xmlns:a16="http://schemas.microsoft.com/office/drawing/2014/main" id="{61671C9F-5C91-7681-DA3B-4037C3B228D2}"/>
              </a:ext>
            </a:extLst>
          </p:cNvPr>
          <p:cNvGrpSpPr/>
          <p:nvPr/>
        </p:nvGrpSpPr>
        <p:grpSpPr>
          <a:xfrm>
            <a:off x="169213" y="234915"/>
            <a:ext cx="11561521" cy="1874301"/>
            <a:chOff x="1043892" y="0"/>
            <a:chExt cx="9368425" cy="3230923"/>
          </a:xfrm>
        </p:grpSpPr>
        <p:pic>
          <p:nvPicPr>
            <p:cNvPr id="11" name="Picture 10">
              <a:extLst>
                <a:ext uri="{FF2B5EF4-FFF2-40B4-BE49-F238E27FC236}">
                  <a16:creationId xmlns="" xmlns:a16="http://schemas.microsoft.com/office/drawing/2014/main" id="{F3AE0E42-1E0F-9445-55D7-436518A2DED6}"/>
                </a:ext>
              </a:extLst>
            </p:cNvPr>
            <p:cNvPicPr>
              <a:picLocks noChangeAspect="1"/>
            </p:cNvPicPr>
            <p:nvPr/>
          </p:nvPicPr>
          <p:blipFill>
            <a:blip r:embed="rId2"/>
            <a:stretch>
              <a:fillRect/>
            </a:stretch>
          </p:blipFill>
          <p:spPr>
            <a:xfrm>
              <a:off x="1043892" y="0"/>
              <a:ext cx="9368425" cy="3230923"/>
            </a:xfrm>
            <a:prstGeom prst="rect">
              <a:avLst/>
            </a:prstGeom>
          </p:spPr>
        </p:pic>
        <p:sp>
          <p:nvSpPr>
            <p:cNvPr id="12" name="TextBox 11">
              <a:extLst>
                <a:ext uri="{FF2B5EF4-FFF2-40B4-BE49-F238E27FC236}">
                  <a16:creationId xmlns="" xmlns:a16="http://schemas.microsoft.com/office/drawing/2014/main" id="{B9761B95-8774-B071-8043-9AD2C59A603A}"/>
                </a:ext>
              </a:extLst>
            </p:cNvPr>
            <p:cNvSpPr txBox="1"/>
            <p:nvPr/>
          </p:nvSpPr>
          <p:spPr>
            <a:xfrm>
              <a:off x="2028911" y="226817"/>
              <a:ext cx="7650691" cy="27169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 Mỗi mốc thời gian sau gắn với thành tựu gì của Thủ đô Hà Nội? Mỗi</a:t>
              </a:r>
              <a:r>
                <a:rPr kumimoji="0" lang="en-US"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thành tựu đó nói lên điều gì?</a:t>
              </a:r>
              <a:endParaRPr kumimoji="0" lang="en-US"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AE0001"/>
                  </a:solidFill>
                  <a:effectLst/>
                  <a:uLnTx/>
                  <a:uFillTx/>
                  <a:latin typeface="Calibri" panose="020F0502020204030204" pitchFamily="34" charset="0"/>
                  <a:ea typeface="Calibri" panose="020F0502020204030204" pitchFamily="34" charset="0"/>
                  <a:cs typeface="Calibri" panose="020F0502020204030204" pitchFamily="34" charset="0"/>
                </a:rPr>
                <a:t> Ngày 16 tháng 7 năm 1999 	Ngày 31 tháng 10 năm 2019</a:t>
              </a:r>
              <a:endParaRPr kumimoji="0" lang="vi-VN" sz="2800" b="1" i="0" u="none" strike="noStrike" kern="1200" cap="none" spc="0" normalizeH="0" baseline="0" noProof="0" dirty="0">
                <a:ln>
                  <a:noFill/>
                </a:ln>
                <a:solidFill>
                  <a:srgbClr val="AE000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 xmlns:a16="http://schemas.microsoft.com/office/drawing/2014/main" id="{1FE85840-3E98-C51A-58DD-766D72CD64AB}"/>
              </a:ext>
            </a:extLst>
          </p:cNvPr>
          <p:cNvPicPr>
            <a:picLocks noChangeAspect="1"/>
          </p:cNvPicPr>
          <p:nvPr/>
        </p:nvPicPr>
        <p:blipFill>
          <a:blip r:embed="rId3"/>
          <a:stretch>
            <a:fillRect/>
          </a:stretch>
        </p:blipFill>
        <p:spPr>
          <a:xfrm>
            <a:off x="-9716031" y="1541827"/>
            <a:ext cx="4511431" cy="5316173"/>
          </a:xfrm>
          <a:prstGeom prst="rect">
            <a:avLst/>
          </a:prstGeom>
        </p:spPr>
      </p:pic>
      <p:sp>
        <p:nvSpPr>
          <p:cNvPr id="16" name="TextBox 15">
            <a:extLst>
              <a:ext uri="{FF2B5EF4-FFF2-40B4-BE49-F238E27FC236}">
                <a16:creationId xmlns="" xmlns:a16="http://schemas.microsoft.com/office/drawing/2014/main" id="{B5B49C7E-80E3-45F7-BBFE-6623A8C3F7A5}"/>
              </a:ext>
            </a:extLst>
          </p:cNvPr>
          <p:cNvSpPr txBox="1"/>
          <p:nvPr/>
        </p:nvSpPr>
        <p:spPr>
          <a:xfrm>
            <a:off x="827324" y="2421900"/>
            <a:ext cx="10245297" cy="2554545"/>
          </a:xfrm>
          <a:prstGeom prst="rect">
            <a:avLst/>
          </a:prstGeom>
          <a:noFill/>
        </p:spPr>
        <p:txBody>
          <a:bodyPr wrap="square" rtlCol="0">
            <a:spAutoFit/>
          </a:bodyPr>
          <a:lstStyle/>
          <a:p>
            <a:pPr lvl="0" algn="just"/>
            <a:r>
              <a:rPr kumimoji="0" lang="en-US" sz="32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vi-VN" sz="3200" b="1">
                <a:solidFill>
                  <a:srgbClr val="FF0000"/>
                </a:solidFill>
                <a:latin typeface="Calibri" panose="020F0502020204030204" pitchFamily="34" charset="0"/>
                <a:ea typeface="Calibri" panose="020F0502020204030204" pitchFamily="34" charset="0"/>
                <a:cs typeface="Calibri" panose="020F0502020204030204" pitchFamily="34" charset="0"/>
              </a:rPr>
              <a:t>Ngày 31 tháng 10 năm 2019: </a:t>
            </a:r>
            <a:r>
              <a:rPr lang="vi-VN" sz="3200" b="1">
                <a:latin typeface="Calibri" panose="020F0502020204030204" pitchFamily="34" charset="0"/>
                <a:ea typeface="Calibri" panose="020F0502020204030204" pitchFamily="34" charset="0"/>
                <a:cs typeface="Calibri" panose="020F0502020204030204" pitchFamily="34" charset="0"/>
              </a:rPr>
              <a:t>Hà Nội chính thức được UNESCO chấp thuận đưa vào “Mạng lưới các thành phố sáng tạo”. Đây là kết quả của sự nỗ lực không ngừng của nhân dân Hà Nội trong quyết tâm xây dựng, phát triển một Thủ đô năng động, đổi mới, sáng tạo, vì hoà bình.</a:t>
            </a:r>
            <a:endParaRPr kumimoji="0" lang="vi-VN" sz="32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483434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5B0A2973-11A7-4C26-B7BC-E599F36D8941}"/>
              </a:ext>
            </a:extLst>
          </p:cNvPr>
          <p:cNvSpPr/>
          <p:nvPr/>
        </p:nvSpPr>
        <p:spPr>
          <a:xfrm>
            <a:off x="1674421" y="1381289"/>
            <a:ext cx="9607137" cy="2454441"/>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 xmlns:a16="http://schemas.microsoft.com/office/drawing/2014/main" id="{27BAAFCA-832C-CDC3-E5BB-BA07E4E46700}"/>
              </a:ext>
            </a:extLst>
          </p:cNvPr>
          <p:cNvSpPr/>
          <p:nvPr/>
        </p:nvSpPr>
        <p:spPr>
          <a:xfrm>
            <a:off x="2480181" y="330468"/>
            <a:ext cx="7503090" cy="784830"/>
          </a:xfrm>
          <a:prstGeom prst="roundRect">
            <a:avLst>
              <a:gd name="adj" fmla="val 50000"/>
            </a:avLst>
          </a:prstGeom>
          <a:solidFill>
            <a:srgbClr val="B9DE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 xmlns:a16="http://schemas.microsoft.com/office/drawing/2014/main" id="{F593F129-AA3A-FED9-CE47-E1AA18B935DF}"/>
              </a:ext>
            </a:extLst>
          </p:cNvPr>
          <p:cNvSpPr txBox="1"/>
          <p:nvPr/>
        </p:nvSpPr>
        <p:spPr>
          <a:xfrm>
            <a:off x="510348" y="200297"/>
            <a:ext cx="1117130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noFill/>
                </a:ln>
                <a:solidFill>
                  <a:srgbClr val="FF0A70"/>
                </a:solidFill>
                <a:effectLst/>
                <a:uLnTx/>
                <a:uFillTx/>
                <a:latin typeface="Times New Roman" panose="02020603050405020304" pitchFamily="18" charset="0"/>
                <a:ea typeface="LNTH-LuoLuoNotangYuanTi 1" pitchFamily="2" charset="-128"/>
                <a:cs typeface="Times New Roman" panose="02020603050405020304" pitchFamily="18" charset="0"/>
              </a:rPr>
              <a:t>Rút</a:t>
            </a:r>
            <a:r>
              <a:rPr kumimoji="0" lang="en-US" sz="6600" b="1" i="0" u="none" strike="noStrike" kern="1200" cap="none" spc="0" normalizeH="0" baseline="0" noProof="0" dirty="0">
                <a:ln w="19050">
                  <a:noFill/>
                </a:ln>
                <a:solidFill>
                  <a:srgbClr val="FF0A70"/>
                </a:solidFill>
                <a:effectLst/>
                <a:uLnTx/>
                <a:uFillTx/>
                <a:latin typeface="Times New Roman" panose="02020603050405020304" pitchFamily="18" charset="0"/>
                <a:ea typeface="LNTH-LuoLuoNotangYuanTi 1" pitchFamily="2" charset="-128"/>
                <a:cs typeface="Times New Roman" panose="02020603050405020304" pitchFamily="18" charset="0"/>
              </a:rPr>
              <a:t> ý </a:t>
            </a:r>
            <a:r>
              <a:rPr kumimoji="0" lang="en-US" sz="6600" b="1" i="0" u="none" strike="noStrike" kern="1200" cap="none" spc="0" normalizeH="0" baseline="0" noProof="0" dirty="0" err="1">
                <a:ln w="19050">
                  <a:noFill/>
                </a:ln>
                <a:solidFill>
                  <a:srgbClr val="FF0A70"/>
                </a:solidFill>
                <a:effectLst/>
                <a:uLnTx/>
                <a:uFillTx/>
                <a:latin typeface="Times New Roman" panose="02020603050405020304" pitchFamily="18" charset="0"/>
                <a:ea typeface="LNTH-LuoLuoNotangYuanTi 1" pitchFamily="2" charset="-128"/>
                <a:cs typeface="Times New Roman" panose="02020603050405020304" pitchFamily="18" charset="0"/>
              </a:rPr>
              <a:t>đoạn</a:t>
            </a:r>
            <a:r>
              <a:rPr kumimoji="0" lang="en-US" sz="6600" b="1" i="0" u="none" strike="noStrike" kern="1200" cap="none" spc="0" normalizeH="0" baseline="0" noProof="0" dirty="0">
                <a:ln w="19050">
                  <a:noFill/>
                </a:ln>
                <a:solidFill>
                  <a:srgbClr val="FF0A70"/>
                </a:solidFill>
                <a:effectLst/>
                <a:uLnTx/>
                <a:uFillTx/>
                <a:latin typeface="Times New Roman" panose="02020603050405020304" pitchFamily="18" charset="0"/>
                <a:ea typeface="LNTH-LuoLuoNotangYuanTi 1" pitchFamily="2" charset="-128"/>
                <a:cs typeface="Times New Roman" panose="02020603050405020304" pitchFamily="18" charset="0"/>
              </a:rPr>
              <a:t> 1</a:t>
            </a:r>
          </a:p>
        </p:txBody>
      </p:sp>
      <p:sp>
        <p:nvSpPr>
          <p:cNvPr id="13" name="TextBox 12">
            <a:extLst>
              <a:ext uri="{FF2B5EF4-FFF2-40B4-BE49-F238E27FC236}">
                <a16:creationId xmlns="" xmlns:a16="http://schemas.microsoft.com/office/drawing/2014/main" id="{D258C382-1186-4879-1977-4C028BF3597B}"/>
              </a:ext>
            </a:extLst>
          </p:cNvPr>
          <p:cNvSpPr txBox="1"/>
          <p:nvPr/>
        </p:nvSpPr>
        <p:spPr>
          <a:xfrm>
            <a:off x="2820864" y="1946789"/>
            <a:ext cx="731425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003399"/>
                </a:solidFill>
                <a:effectLst/>
                <a:uLnTx/>
                <a:uFillTx/>
                <a:latin typeface="+mj-lt"/>
                <a:ea typeface="Calibri" panose="020F0502020204030204" pitchFamily="34" charset="0"/>
                <a:cs typeface="Calibri" panose="020F0502020204030204" pitchFamily="34" charset="0"/>
              </a:rPr>
              <a:t>Những thành tựu tiêu biểu mà Thủ đô Hà Nội đã đạt được.</a:t>
            </a:r>
            <a:endParaRPr kumimoji="0" lang="en-US" sz="4000" b="0" i="0" u="none" strike="noStrike" kern="1200" cap="none" spc="0" normalizeH="0" baseline="0" noProof="0" dirty="0">
              <a:ln>
                <a:noFill/>
              </a:ln>
              <a:solidFill>
                <a:prstClr val="black"/>
              </a:solidFill>
              <a:effectLst/>
              <a:uLnTx/>
              <a:uFillTx/>
              <a:latin typeface="+mj-lt"/>
            </a:endParaRPr>
          </a:p>
        </p:txBody>
      </p:sp>
    </p:spTree>
    <p:extLst>
      <p:ext uri="{BB962C8B-B14F-4D97-AF65-F5344CB8AC3E}">
        <p14:creationId xmlns:p14="http://schemas.microsoft.com/office/powerpoint/2010/main" val="1897754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C8B4F576-243D-B083-E254-450AB252141F}"/>
              </a:ext>
            </a:extLst>
          </p:cNvPr>
          <p:cNvSpPr/>
          <p:nvPr/>
        </p:nvSpPr>
        <p:spPr>
          <a:xfrm>
            <a:off x="315237" y="731751"/>
            <a:ext cx="11561523" cy="5736921"/>
          </a:xfrm>
          <a:custGeom>
            <a:avLst/>
            <a:gdLst>
              <a:gd name="connsiteX0" fmla="*/ 0 w 11561523"/>
              <a:gd name="connsiteY0" fmla="*/ 570422 h 5736921"/>
              <a:gd name="connsiteX1" fmla="*/ 570422 w 11561523"/>
              <a:gd name="connsiteY1" fmla="*/ 0 h 5736921"/>
              <a:gd name="connsiteX2" fmla="*/ 10991101 w 11561523"/>
              <a:gd name="connsiteY2" fmla="*/ 0 h 5736921"/>
              <a:gd name="connsiteX3" fmla="*/ 11561523 w 11561523"/>
              <a:gd name="connsiteY3" fmla="*/ 570422 h 5736921"/>
              <a:gd name="connsiteX4" fmla="*/ 11561523 w 11561523"/>
              <a:gd name="connsiteY4" fmla="*/ 5166499 h 5736921"/>
              <a:gd name="connsiteX5" fmla="*/ 10991101 w 11561523"/>
              <a:gd name="connsiteY5" fmla="*/ 5736921 h 5736921"/>
              <a:gd name="connsiteX6" fmla="*/ 570422 w 11561523"/>
              <a:gd name="connsiteY6" fmla="*/ 5736921 h 5736921"/>
              <a:gd name="connsiteX7" fmla="*/ 0 w 11561523"/>
              <a:gd name="connsiteY7" fmla="*/ 5166499 h 5736921"/>
              <a:gd name="connsiteX8" fmla="*/ 0 w 11561523"/>
              <a:gd name="connsiteY8" fmla="*/ 570422 h 573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1523" h="5736921" fill="none" extrusionOk="0">
                <a:moveTo>
                  <a:pt x="0" y="570422"/>
                </a:moveTo>
                <a:cubicBezTo>
                  <a:pt x="-13935" y="253133"/>
                  <a:pt x="271851" y="13464"/>
                  <a:pt x="570422" y="0"/>
                </a:cubicBezTo>
                <a:cubicBezTo>
                  <a:pt x="2694970" y="130954"/>
                  <a:pt x="5990627" y="43574"/>
                  <a:pt x="10991101" y="0"/>
                </a:cubicBezTo>
                <a:cubicBezTo>
                  <a:pt x="11312982" y="10545"/>
                  <a:pt x="11600380" y="302984"/>
                  <a:pt x="11561523" y="570422"/>
                </a:cubicBezTo>
                <a:cubicBezTo>
                  <a:pt x="11411084" y="2435942"/>
                  <a:pt x="11647402" y="4059891"/>
                  <a:pt x="11561523" y="5166499"/>
                </a:cubicBezTo>
                <a:cubicBezTo>
                  <a:pt x="11531170" y="5486518"/>
                  <a:pt x="11271903" y="5713301"/>
                  <a:pt x="10991101" y="5736921"/>
                </a:cubicBezTo>
                <a:cubicBezTo>
                  <a:pt x="6374942" y="5892118"/>
                  <a:pt x="2700126" y="5899941"/>
                  <a:pt x="570422" y="5736921"/>
                </a:cubicBezTo>
                <a:cubicBezTo>
                  <a:pt x="259781" y="5677486"/>
                  <a:pt x="-32128" y="5500294"/>
                  <a:pt x="0" y="5166499"/>
                </a:cubicBezTo>
                <a:cubicBezTo>
                  <a:pt x="64656" y="3969388"/>
                  <a:pt x="-17807" y="2581657"/>
                  <a:pt x="0" y="570422"/>
                </a:cubicBezTo>
                <a:close/>
              </a:path>
              <a:path w="11561523" h="5736921" stroke="0" extrusionOk="0">
                <a:moveTo>
                  <a:pt x="0" y="570422"/>
                </a:moveTo>
                <a:cubicBezTo>
                  <a:pt x="-33841" y="234513"/>
                  <a:pt x="235707" y="7386"/>
                  <a:pt x="570422" y="0"/>
                </a:cubicBezTo>
                <a:cubicBezTo>
                  <a:pt x="4959805" y="132882"/>
                  <a:pt x="9579220" y="-84951"/>
                  <a:pt x="10991101" y="0"/>
                </a:cubicBezTo>
                <a:cubicBezTo>
                  <a:pt x="11289933" y="15823"/>
                  <a:pt x="11553911" y="297459"/>
                  <a:pt x="11561523" y="570422"/>
                </a:cubicBezTo>
                <a:cubicBezTo>
                  <a:pt x="11581710" y="2736227"/>
                  <a:pt x="11714003" y="4442194"/>
                  <a:pt x="11561523" y="5166499"/>
                </a:cubicBezTo>
                <a:cubicBezTo>
                  <a:pt x="11587504" y="5484616"/>
                  <a:pt x="11317281" y="5713985"/>
                  <a:pt x="10991101" y="5736921"/>
                </a:cubicBezTo>
                <a:cubicBezTo>
                  <a:pt x="8456887" y="5824560"/>
                  <a:pt x="4215626" y="5664242"/>
                  <a:pt x="570422" y="5736921"/>
                </a:cubicBezTo>
                <a:cubicBezTo>
                  <a:pt x="250550" y="5690794"/>
                  <a:pt x="-4040" y="5487148"/>
                  <a:pt x="0" y="5166499"/>
                </a:cubicBezTo>
                <a:cubicBezTo>
                  <a:pt x="-38581" y="3167693"/>
                  <a:pt x="63341" y="1982704"/>
                  <a:pt x="0" y="570422"/>
                </a:cubicBezTo>
                <a:close/>
              </a:path>
            </a:pathLst>
          </a:custGeom>
          <a:solidFill>
            <a:schemeClr val="bg1">
              <a:alpha val="88000"/>
            </a:schemeClr>
          </a:solidFill>
          <a:ln w="44450" cap="rnd" cmpd="thickThin">
            <a:solidFill>
              <a:srgbClr val="C00000"/>
            </a:solidFill>
            <a:prstDash val="dash"/>
            <a:round/>
            <a:extLst>
              <a:ext uri="{C807C97D-BFC1-408E-A445-0C87EB9F89A2}">
                <ask:lineSketchStyleProps xmln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3" name="Group 12">
            <a:extLst>
              <a:ext uri="{FF2B5EF4-FFF2-40B4-BE49-F238E27FC236}">
                <a16:creationId xmlns="" xmlns:a16="http://schemas.microsoft.com/office/drawing/2014/main" id="{61671C9F-5C91-7681-DA3B-4037C3B228D2}"/>
              </a:ext>
            </a:extLst>
          </p:cNvPr>
          <p:cNvGrpSpPr/>
          <p:nvPr/>
        </p:nvGrpSpPr>
        <p:grpSpPr>
          <a:xfrm>
            <a:off x="169213" y="234915"/>
            <a:ext cx="11561521" cy="1874301"/>
            <a:chOff x="1043892" y="0"/>
            <a:chExt cx="9368425" cy="3230923"/>
          </a:xfrm>
        </p:grpSpPr>
        <p:pic>
          <p:nvPicPr>
            <p:cNvPr id="11" name="Picture 10">
              <a:extLst>
                <a:ext uri="{FF2B5EF4-FFF2-40B4-BE49-F238E27FC236}">
                  <a16:creationId xmlns="" xmlns:a16="http://schemas.microsoft.com/office/drawing/2014/main" id="{F3AE0E42-1E0F-9445-55D7-436518A2DED6}"/>
                </a:ext>
              </a:extLst>
            </p:cNvPr>
            <p:cNvPicPr>
              <a:picLocks noChangeAspect="1"/>
            </p:cNvPicPr>
            <p:nvPr/>
          </p:nvPicPr>
          <p:blipFill>
            <a:blip r:embed="rId2"/>
            <a:stretch>
              <a:fillRect/>
            </a:stretch>
          </p:blipFill>
          <p:spPr>
            <a:xfrm>
              <a:off x="1043892" y="0"/>
              <a:ext cx="9368425" cy="3230923"/>
            </a:xfrm>
            <a:prstGeom prst="rect">
              <a:avLst/>
            </a:prstGeom>
          </p:spPr>
        </p:pic>
        <p:sp>
          <p:nvSpPr>
            <p:cNvPr id="12" name="TextBox 11">
              <a:extLst>
                <a:ext uri="{FF2B5EF4-FFF2-40B4-BE49-F238E27FC236}">
                  <a16:creationId xmlns="" xmlns:a16="http://schemas.microsoft.com/office/drawing/2014/main" id="{B9761B95-8774-B071-8043-9AD2C59A603A}"/>
                </a:ext>
              </a:extLst>
            </p:cNvPr>
            <p:cNvSpPr txBox="1"/>
            <p:nvPr/>
          </p:nvSpPr>
          <p:spPr>
            <a:xfrm>
              <a:off x="2050723" y="191413"/>
              <a:ext cx="7046001" cy="249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2.</a:t>
              </a:r>
              <a:r>
                <a:rPr kumimoji="0" lang="en-US" sz="4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a:t>
              </a:r>
              <a:r>
                <a:rPr kumimoji="0" lang="vi-VN" sz="44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Nhân dân Hà Nội có mong muốn và quyết tâm gì?</a:t>
              </a:r>
            </a:p>
          </p:txBody>
        </p:sp>
      </p:grpSp>
      <p:pic>
        <p:nvPicPr>
          <p:cNvPr id="15" name="Picture 14">
            <a:extLst>
              <a:ext uri="{FF2B5EF4-FFF2-40B4-BE49-F238E27FC236}">
                <a16:creationId xmlns="" xmlns:a16="http://schemas.microsoft.com/office/drawing/2014/main" id="{1FE85840-3E98-C51A-58DD-766D72CD64AB}"/>
              </a:ext>
            </a:extLst>
          </p:cNvPr>
          <p:cNvPicPr>
            <a:picLocks noChangeAspect="1"/>
          </p:cNvPicPr>
          <p:nvPr/>
        </p:nvPicPr>
        <p:blipFill>
          <a:blip r:embed="rId3"/>
          <a:stretch>
            <a:fillRect/>
          </a:stretch>
        </p:blipFill>
        <p:spPr>
          <a:xfrm>
            <a:off x="-9716031" y="1541827"/>
            <a:ext cx="4511431" cy="5316173"/>
          </a:xfrm>
          <a:prstGeom prst="rect">
            <a:avLst/>
          </a:prstGeom>
        </p:spPr>
      </p:pic>
      <p:sp>
        <p:nvSpPr>
          <p:cNvPr id="16" name="TextBox 15">
            <a:extLst>
              <a:ext uri="{FF2B5EF4-FFF2-40B4-BE49-F238E27FC236}">
                <a16:creationId xmlns="" xmlns:a16="http://schemas.microsoft.com/office/drawing/2014/main" id="{B5B49C7E-80E3-45F7-BBFE-6623A8C3F7A5}"/>
              </a:ext>
            </a:extLst>
          </p:cNvPr>
          <p:cNvSpPr txBox="1"/>
          <p:nvPr/>
        </p:nvSpPr>
        <p:spPr>
          <a:xfrm>
            <a:off x="797709" y="2538383"/>
            <a:ext cx="10596580" cy="2123658"/>
          </a:xfrm>
          <a:prstGeom prst="rect">
            <a:avLst/>
          </a:prstGeom>
          <a:noFill/>
        </p:spPr>
        <p:txBody>
          <a:bodyPr wrap="square" rtlCol="0">
            <a:spAutoFit/>
          </a:bodyPr>
          <a:lstStyle/>
          <a:p>
            <a:pPr lvl="0" algn="ct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luôn</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mong</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quyết</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tâm</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xây</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Thủ</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đô</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bình</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43491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5B0A2973-11A7-4C26-B7BC-E599F36D8941}"/>
              </a:ext>
            </a:extLst>
          </p:cNvPr>
          <p:cNvSpPr/>
          <p:nvPr/>
        </p:nvSpPr>
        <p:spPr>
          <a:xfrm>
            <a:off x="1674421" y="1381289"/>
            <a:ext cx="9607137" cy="2454441"/>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 xmlns:a16="http://schemas.microsoft.com/office/drawing/2014/main" id="{27BAAFCA-832C-CDC3-E5BB-BA07E4E46700}"/>
              </a:ext>
            </a:extLst>
          </p:cNvPr>
          <p:cNvSpPr/>
          <p:nvPr/>
        </p:nvSpPr>
        <p:spPr>
          <a:xfrm>
            <a:off x="2480181" y="330468"/>
            <a:ext cx="7503090" cy="784830"/>
          </a:xfrm>
          <a:prstGeom prst="roundRect">
            <a:avLst>
              <a:gd name="adj" fmla="val 50000"/>
            </a:avLst>
          </a:prstGeom>
          <a:solidFill>
            <a:srgbClr val="B9DE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 xmlns:a16="http://schemas.microsoft.com/office/drawing/2014/main" id="{F593F129-AA3A-FED9-CE47-E1AA18B935DF}"/>
              </a:ext>
            </a:extLst>
          </p:cNvPr>
          <p:cNvSpPr txBox="1"/>
          <p:nvPr/>
        </p:nvSpPr>
        <p:spPr>
          <a:xfrm>
            <a:off x="510348" y="200297"/>
            <a:ext cx="1117130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noFill/>
                </a:ln>
                <a:solidFill>
                  <a:srgbClr val="FF0A70"/>
                </a:solidFill>
                <a:effectLst/>
                <a:uLnTx/>
                <a:uFillTx/>
                <a:latin typeface="Times New Roman" panose="02020603050405020304" pitchFamily="18" charset="0"/>
                <a:ea typeface="LNTH-LuoLuoNotangYuanTi 1" pitchFamily="2" charset="-128"/>
                <a:cs typeface="Times New Roman" panose="02020603050405020304" pitchFamily="18" charset="0"/>
              </a:rPr>
              <a:t>Rút</a:t>
            </a:r>
            <a:r>
              <a:rPr kumimoji="0" lang="en-US" sz="6600" b="1" i="0" u="none" strike="noStrike" kern="1200" cap="none" spc="0" normalizeH="0" baseline="0" noProof="0" dirty="0">
                <a:ln w="19050">
                  <a:noFill/>
                </a:ln>
                <a:solidFill>
                  <a:srgbClr val="FF0A70"/>
                </a:solidFill>
                <a:effectLst/>
                <a:uLnTx/>
                <a:uFillTx/>
                <a:latin typeface="Times New Roman" panose="02020603050405020304" pitchFamily="18" charset="0"/>
                <a:ea typeface="LNTH-LuoLuoNotangYuanTi 1" pitchFamily="2" charset="-128"/>
                <a:cs typeface="Times New Roman" panose="02020603050405020304" pitchFamily="18" charset="0"/>
              </a:rPr>
              <a:t> ý </a:t>
            </a:r>
            <a:r>
              <a:rPr kumimoji="0" lang="en-US" sz="6600" b="1" i="0" u="none" strike="noStrike" kern="1200" cap="none" spc="0" normalizeH="0" baseline="0" noProof="0" dirty="0" err="1">
                <a:ln w="19050">
                  <a:noFill/>
                </a:ln>
                <a:solidFill>
                  <a:srgbClr val="FF0A70"/>
                </a:solidFill>
                <a:effectLst/>
                <a:uLnTx/>
                <a:uFillTx/>
                <a:latin typeface="Times New Roman" panose="02020603050405020304" pitchFamily="18" charset="0"/>
                <a:ea typeface="LNTH-LuoLuoNotangYuanTi 1" pitchFamily="2" charset="-128"/>
                <a:cs typeface="Times New Roman" panose="02020603050405020304" pitchFamily="18" charset="0"/>
              </a:rPr>
              <a:t>đoạn</a:t>
            </a:r>
            <a:r>
              <a:rPr kumimoji="0" lang="en-US" sz="6600" b="1" i="0" u="none" strike="noStrike" kern="1200" cap="none" spc="0" normalizeH="0" baseline="0" noProof="0" dirty="0">
                <a:ln w="19050">
                  <a:noFill/>
                </a:ln>
                <a:solidFill>
                  <a:srgbClr val="FF0A70"/>
                </a:solidFill>
                <a:effectLst/>
                <a:uLnTx/>
                <a:uFillTx/>
                <a:latin typeface="Times New Roman" panose="02020603050405020304" pitchFamily="18" charset="0"/>
                <a:ea typeface="LNTH-LuoLuoNotangYuanTi 1" pitchFamily="2" charset="-128"/>
                <a:cs typeface="Times New Roman" panose="02020603050405020304" pitchFamily="18" charset="0"/>
              </a:rPr>
              <a:t> 2</a:t>
            </a:r>
          </a:p>
        </p:txBody>
      </p:sp>
      <p:sp>
        <p:nvSpPr>
          <p:cNvPr id="13" name="TextBox 12">
            <a:extLst>
              <a:ext uri="{FF2B5EF4-FFF2-40B4-BE49-F238E27FC236}">
                <a16:creationId xmlns="" xmlns:a16="http://schemas.microsoft.com/office/drawing/2014/main" id="{D258C382-1186-4879-1977-4C028BF3597B}"/>
              </a:ext>
            </a:extLst>
          </p:cNvPr>
          <p:cNvSpPr txBox="1"/>
          <p:nvPr/>
        </p:nvSpPr>
        <p:spPr>
          <a:xfrm>
            <a:off x="2574601" y="1639013"/>
            <a:ext cx="7314250" cy="1938992"/>
          </a:xfrm>
          <a:prstGeom prst="rect">
            <a:avLst/>
          </a:prstGeom>
          <a:noFill/>
        </p:spPr>
        <p:txBody>
          <a:bodyPr wrap="square">
            <a:spAutoFit/>
          </a:bodyPr>
          <a:lstStyle/>
          <a:p>
            <a:pPr lvl="0" algn="ctr"/>
            <a:r>
              <a:rPr lang="vi-VN" sz="4000" b="1" i="1" dirty="0">
                <a:solidFill>
                  <a:srgbClr val="003399"/>
                </a:solidFill>
                <a:latin typeface="+mj-lt"/>
                <a:ea typeface="Calibri" panose="020F0502020204030204" pitchFamily="34" charset="0"/>
                <a:cs typeface="Calibri" panose="020F0502020204030204" pitchFamily="34" charset="0"/>
              </a:rPr>
              <a:t>Những đóng góp tích cực của </a:t>
            </a:r>
            <a:endParaRPr lang="en-US" sz="4000" b="1" i="1" dirty="0">
              <a:solidFill>
                <a:srgbClr val="003399"/>
              </a:solidFill>
              <a:latin typeface="+mj-lt"/>
              <a:ea typeface="Calibri" panose="020F0502020204030204" pitchFamily="34" charset="0"/>
              <a:cs typeface="Calibri" panose="020F0502020204030204" pitchFamily="34" charset="0"/>
            </a:endParaRPr>
          </a:p>
          <a:p>
            <a:pPr lvl="0" algn="ctr"/>
            <a:r>
              <a:rPr lang="vi-VN" sz="4000" b="1" i="1" dirty="0">
                <a:solidFill>
                  <a:srgbClr val="003399"/>
                </a:solidFill>
                <a:latin typeface="+mj-lt"/>
                <a:ea typeface="Calibri" panose="020F0502020204030204" pitchFamily="34" charset="0"/>
                <a:cs typeface="Calibri" panose="020F0502020204030204" pitchFamily="34" charset="0"/>
              </a:rPr>
              <a:t>Thủ đô trong công cuộc xây dựng Thành phố Vì hoà bình.</a:t>
            </a:r>
            <a:endParaRPr kumimoji="0" lang="en-US" sz="4000" b="0" i="0" u="none" strike="noStrike" kern="1200" cap="none" spc="0" normalizeH="0" baseline="0" noProof="0" dirty="0">
              <a:ln>
                <a:noFill/>
              </a:ln>
              <a:solidFill>
                <a:prstClr val="black"/>
              </a:solidFill>
              <a:effectLst/>
              <a:uLnTx/>
              <a:uFillTx/>
              <a:latin typeface="+mj-lt"/>
            </a:endParaRPr>
          </a:p>
        </p:txBody>
      </p:sp>
    </p:spTree>
    <p:extLst>
      <p:ext uri="{BB962C8B-B14F-4D97-AF65-F5344CB8AC3E}">
        <p14:creationId xmlns:p14="http://schemas.microsoft.com/office/powerpoint/2010/main" val="916130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C8B4F576-243D-B083-E254-450AB252141F}"/>
              </a:ext>
            </a:extLst>
          </p:cNvPr>
          <p:cNvSpPr/>
          <p:nvPr/>
        </p:nvSpPr>
        <p:spPr>
          <a:xfrm>
            <a:off x="315238" y="775123"/>
            <a:ext cx="11561523" cy="5736921"/>
          </a:xfrm>
          <a:custGeom>
            <a:avLst/>
            <a:gdLst>
              <a:gd name="connsiteX0" fmla="*/ 0 w 11561523"/>
              <a:gd name="connsiteY0" fmla="*/ 570422 h 5736921"/>
              <a:gd name="connsiteX1" fmla="*/ 570422 w 11561523"/>
              <a:gd name="connsiteY1" fmla="*/ 0 h 5736921"/>
              <a:gd name="connsiteX2" fmla="*/ 10991101 w 11561523"/>
              <a:gd name="connsiteY2" fmla="*/ 0 h 5736921"/>
              <a:gd name="connsiteX3" fmla="*/ 11561523 w 11561523"/>
              <a:gd name="connsiteY3" fmla="*/ 570422 h 5736921"/>
              <a:gd name="connsiteX4" fmla="*/ 11561523 w 11561523"/>
              <a:gd name="connsiteY4" fmla="*/ 5166499 h 5736921"/>
              <a:gd name="connsiteX5" fmla="*/ 10991101 w 11561523"/>
              <a:gd name="connsiteY5" fmla="*/ 5736921 h 5736921"/>
              <a:gd name="connsiteX6" fmla="*/ 570422 w 11561523"/>
              <a:gd name="connsiteY6" fmla="*/ 5736921 h 5736921"/>
              <a:gd name="connsiteX7" fmla="*/ 0 w 11561523"/>
              <a:gd name="connsiteY7" fmla="*/ 5166499 h 5736921"/>
              <a:gd name="connsiteX8" fmla="*/ 0 w 11561523"/>
              <a:gd name="connsiteY8" fmla="*/ 570422 h 573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1523" h="5736921" fill="none" extrusionOk="0">
                <a:moveTo>
                  <a:pt x="0" y="570422"/>
                </a:moveTo>
                <a:cubicBezTo>
                  <a:pt x="-13935" y="253133"/>
                  <a:pt x="271851" y="13464"/>
                  <a:pt x="570422" y="0"/>
                </a:cubicBezTo>
                <a:cubicBezTo>
                  <a:pt x="2694970" y="130954"/>
                  <a:pt x="5990627" y="43574"/>
                  <a:pt x="10991101" y="0"/>
                </a:cubicBezTo>
                <a:cubicBezTo>
                  <a:pt x="11312982" y="10545"/>
                  <a:pt x="11600380" y="302984"/>
                  <a:pt x="11561523" y="570422"/>
                </a:cubicBezTo>
                <a:cubicBezTo>
                  <a:pt x="11411084" y="2435942"/>
                  <a:pt x="11647402" y="4059891"/>
                  <a:pt x="11561523" y="5166499"/>
                </a:cubicBezTo>
                <a:cubicBezTo>
                  <a:pt x="11531170" y="5486518"/>
                  <a:pt x="11271903" y="5713301"/>
                  <a:pt x="10991101" y="5736921"/>
                </a:cubicBezTo>
                <a:cubicBezTo>
                  <a:pt x="6374942" y="5892118"/>
                  <a:pt x="2700126" y="5899941"/>
                  <a:pt x="570422" y="5736921"/>
                </a:cubicBezTo>
                <a:cubicBezTo>
                  <a:pt x="259781" y="5677486"/>
                  <a:pt x="-32128" y="5500294"/>
                  <a:pt x="0" y="5166499"/>
                </a:cubicBezTo>
                <a:cubicBezTo>
                  <a:pt x="64656" y="3969388"/>
                  <a:pt x="-17807" y="2581657"/>
                  <a:pt x="0" y="570422"/>
                </a:cubicBezTo>
                <a:close/>
              </a:path>
              <a:path w="11561523" h="5736921" stroke="0" extrusionOk="0">
                <a:moveTo>
                  <a:pt x="0" y="570422"/>
                </a:moveTo>
                <a:cubicBezTo>
                  <a:pt x="-33841" y="234513"/>
                  <a:pt x="235707" y="7386"/>
                  <a:pt x="570422" y="0"/>
                </a:cubicBezTo>
                <a:cubicBezTo>
                  <a:pt x="4959805" y="132882"/>
                  <a:pt x="9579220" y="-84951"/>
                  <a:pt x="10991101" y="0"/>
                </a:cubicBezTo>
                <a:cubicBezTo>
                  <a:pt x="11289933" y="15823"/>
                  <a:pt x="11553911" y="297459"/>
                  <a:pt x="11561523" y="570422"/>
                </a:cubicBezTo>
                <a:cubicBezTo>
                  <a:pt x="11581710" y="2736227"/>
                  <a:pt x="11714003" y="4442194"/>
                  <a:pt x="11561523" y="5166499"/>
                </a:cubicBezTo>
                <a:cubicBezTo>
                  <a:pt x="11587504" y="5484616"/>
                  <a:pt x="11317281" y="5713985"/>
                  <a:pt x="10991101" y="5736921"/>
                </a:cubicBezTo>
                <a:cubicBezTo>
                  <a:pt x="8456887" y="5824560"/>
                  <a:pt x="4215626" y="5664242"/>
                  <a:pt x="570422" y="5736921"/>
                </a:cubicBezTo>
                <a:cubicBezTo>
                  <a:pt x="250550" y="5690794"/>
                  <a:pt x="-4040" y="5487148"/>
                  <a:pt x="0" y="5166499"/>
                </a:cubicBezTo>
                <a:cubicBezTo>
                  <a:pt x="-38581" y="3167693"/>
                  <a:pt x="63341" y="1982704"/>
                  <a:pt x="0" y="570422"/>
                </a:cubicBezTo>
                <a:close/>
              </a:path>
            </a:pathLst>
          </a:custGeom>
          <a:solidFill>
            <a:schemeClr val="bg1">
              <a:alpha val="88000"/>
            </a:schemeClr>
          </a:solidFill>
          <a:ln w="44450" cap="rnd" cmpd="thickThin">
            <a:solidFill>
              <a:srgbClr val="C00000"/>
            </a:solidFill>
            <a:prstDash val="dash"/>
            <a:round/>
            <a:extLst>
              <a:ext uri="{C807C97D-BFC1-408E-A445-0C87EB9F89A2}">
                <ask:lineSketchStyleProps xmln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3" name="Group 12">
            <a:extLst>
              <a:ext uri="{FF2B5EF4-FFF2-40B4-BE49-F238E27FC236}">
                <a16:creationId xmlns="" xmlns:a16="http://schemas.microsoft.com/office/drawing/2014/main" id="{61671C9F-5C91-7681-DA3B-4037C3B228D2}"/>
              </a:ext>
            </a:extLst>
          </p:cNvPr>
          <p:cNvGrpSpPr/>
          <p:nvPr/>
        </p:nvGrpSpPr>
        <p:grpSpPr>
          <a:xfrm>
            <a:off x="169213" y="234915"/>
            <a:ext cx="11561521" cy="1874301"/>
            <a:chOff x="1043892" y="0"/>
            <a:chExt cx="9368425" cy="3230923"/>
          </a:xfrm>
        </p:grpSpPr>
        <p:pic>
          <p:nvPicPr>
            <p:cNvPr id="11" name="Picture 10">
              <a:extLst>
                <a:ext uri="{FF2B5EF4-FFF2-40B4-BE49-F238E27FC236}">
                  <a16:creationId xmlns="" xmlns:a16="http://schemas.microsoft.com/office/drawing/2014/main" id="{F3AE0E42-1E0F-9445-55D7-436518A2DED6}"/>
                </a:ext>
              </a:extLst>
            </p:cNvPr>
            <p:cNvPicPr>
              <a:picLocks noChangeAspect="1"/>
            </p:cNvPicPr>
            <p:nvPr/>
          </p:nvPicPr>
          <p:blipFill>
            <a:blip r:embed="rId2"/>
            <a:stretch>
              <a:fillRect/>
            </a:stretch>
          </p:blipFill>
          <p:spPr>
            <a:xfrm>
              <a:off x="1043892" y="0"/>
              <a:ext cx="9368425" cy="3230923"/>
            </a:xfrm>
            <a:prstGeom prst="rect">
              <a:avLst/>
            </a:prstGeom>
          </p:spPr>
        </p:pic>
        <p:sp>
          <p:nvSpPr>
            <p:cNvPr id="12" name="TextBox 11">
              <a:extLst>
                <a:ext uri="{FF2B5EF4-FFF2-40B4-BE49-F238E27FC236}">
                  <a16:creationId xmlns="" xmlns:a16="http://schemas.microsoft.com/office/drawing/2014/main" id="{B9761B95-8774-B071-8043-9AD2C59A603A}"/>
                </a:ext>
              </a:extLst>
            </p:cNvPr>
            <p:cNvSpPr txBox="1"/>
            <p:nvPr/>
          </p:nvSpPr>
          <p:spPr>
            <a:xfrm>
              <a:off x="2050723" y="191413"/>
              <a:ext cx="7046001" cy="20691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3. </a:t>
              </a:r>
              <a:r>
                <a:rPr kumimoji="0" lang="vi-VN" sz="36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Việc tham gia “Mạng lưới các thành phố sáng tạo” mở ra cơ hội gì cho Hà Nội? </a:t>
              </a:r>
            </a:p>
          </p:txBody>
        </p:sp>
      </p:grpSp>
      <p:pic>
        <p:nvPicPr>
          <p:cNvPr id="15" name="Picture 14">
            <a:extLst>
              <a:ext uri="{FF2B5EF4-FFF2-40B4-BE49-F238E27FC236}">
                <a16:creationId xmlns="" xmlns:a16="http://schemas.microsoft.com/office/drawing/2014/main" id="{1FE85840-3E98-C51A-58DD-766D72CD64AB}"/>
              </a:ext>
            </a:extLst>
          </p:cNvPr>
          <p:cNvPicPr>
            <a:picLocks noChangeAspect="1"/>
          </p:cNvPicPr>
          <p:nvPr/>
        </p:nvPicPr>
        <p:blipFill>
          <a:blip r:embed="rId3"/>
          <a:stretch>
            <a:fillRect/>
          </a:stretch>
        </p:blipFill>
        <p:spPr>
          <a:xfrm>
            <a:off x="-9716031" y="1541827"/>
            <a:ext cx="4511431" cy="5316173"/>
          </a:xfrm>
          <a:prstGeom prst="rect">
            <a:avLst/>
          </a:prstGeom>
        </p:spPr>
      </p:pic>
      <p:sp>
        <p:nvSpPr>
          <p:cNvPr id="16" name="TextBox 15">
            <a:extLst>
              <a:ext uri="{FF2B5EF4-FFF2-40B4-BE49-F238E27FC236}">
                <a16:creationId xmlns="" xmlns:a16="http://schemas.microsoft.com/office/drawing/2014/main" id="{B5B49C7E-80E3-45F7-BBFE-6623A8C3F7A5}"/>
              </a:ext>
            </a:extLst>
          </p:cNvPr>
          <p:cNvSpPr txBox="1"/>
          <p:nvPr/>
        </p:nvSpPr>
        <p:spPr>
          <a:xfrm>
            <a:off x="797709" y="2538383"/>
            <a:ext cx="10596580" cy="2123658"/>
          </a:xfrm>
          <a:prstGeom prst="rect">
            <a:avLst/>
          </a:prstGeom>
          <a:noFill/>
        </p:spPr>
        <p:txBody>
          <a:bodyPr wrap="square" rtlCol="0">
            <a:spAutoFit/>
          </a:bodyPr>
          <a:lstStyle/>
          <a:p>
            <a:pPr lvl="0" algn="ct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Thủ</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đô</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trở</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tâm</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tụ</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lan</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toả</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tri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277538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5B0A2973-11A7-4C26-B7BC-E599F36D8941}"/>
              </a:ext>
            </a:extLst>
          </p:cNvPr>
          <p:cNvSpPr/>
          <p:nvPr/>
        </p:nvSpPr>
        <p:spPr>
          <a:xfrm>
            <a:off x="1294411" y="1381289"/>
            <a:ext cx="9987148" cy="2454441"/>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 xmlns:a16="http://schemas.microsoft.com/office/drawing/2014/main" id="{27BAAFCA-832C-CDC3-E5BB-BA07E4E46700}"/>
              </a:ext>
            </a:extLst>
          </p:cNvPr>
          <p:cNvSpPr/>
          <p:nvPr/>
        </p:nvSpPr>
        <p:spPr>
          <a:xfrm>
            <a:off x="2480181" y="330468"/>
            <a:ext cx="7503090" cy="784830"/>
          </a:xfrm>
          <a:prstGeom prst="roundRect">
            <a:avLst>
              <a:gd name="adj" fmla="val 50000"/>
            </a:avLst>
          </a:prstGeom>
          <a:solidFill>
            <a:srgbClr val="B9DE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 xmlns:a16="http://schemas.microsoft.com/office/drawing/2014/main" id="{F593F129-AA3A-FED9-CE47-E1AA18B935DF}"/>
              </a:ext>
            </a:extLst>
          </p:cNvPr>
          <p:cNvSpPr txBox="1"/>
          <p:nvPr/>
        </p:nvSpPr>
        <p:spPr>
          <a:xfrm>
            <a:off x="510348" y="200297"/>
            <a:ext cx="1117130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noFill/>
                </a:ln>
                <a:solidFill>
                  <a:srgbClr val="FF0A70"/>
                </a:solidFill>
                <a:effectLst/>
                <a:uLnTx/>
                <a:uFillTx/>
                <a:latin typeface="Times New Roman" panose="02020603050405020304" pitchFamily="18" charset="0"/>
                <a:ea typeface="LNTH-LuoLuoNotangYuanTi 1" pitchFamily="2" charset="-128"/>
                <a:cs typeface="Times New Roman" panose="02020603050405020304" pitchFamily="18" charset="0"/>
              </a:rPr>
              <a:t>Rút</a:t>
            </a:r>
            <a:r>
              <a:rPr kumimoji="0" lang="en-US" sz="6600" b="1" i="0" u="none" strike="noStrike" kern="1200" cap="none" spc="0" normalizeH="0" baseline="0" noProof="0" dirty="0">
                <a:ln w="19050">
                  <a:noFill/>
                </a:ln>
                <a:solidFill>
                  <a:srgbClr val="FF0A70"/>
                </a:solidFill>
                <a:effectLst/>
                <a:uLnTx/>
                <a:uFillTx/>
                <a:latin typeface="Times New Roman" panose="02020603050405020304" pitchFamily="18" charset="0"/>
                <a:ea typeface="LNTH-LuoLuoNotangYuanTi 1" pitchFamily="2" charset="-128"/>
                <a:cs typeface="Times New Roman" panose="02020603050405020304" pitchFamily="18" charset="0"/>
              </a:rPr>
              <a:t> ý </a:t>
            </a:r>
            <a:r>
              <a:rPr kumimoji="0" lang="en-US" sz="6600" b="1" i="0" u="none" strike="noStrike" kern="1200" cap="none" spc="0" normalizeH="0" baseline="0" noProof="0" dirty="0" err="1">
                <a:ln w="19050">
                  <a:noFill/>
                </a:ln>
                <a:solidFill>
                  <a:srgbClr val="FF0A70"/>
                </a:solidFill>
                <a:effectLst/>
                <a:uLnTx/>
                <a:uFillTx/>
                <a:latin typeface="Times New Roman" panose="02020603050405020304" pitchFamily="18" charset="0"/>
                <a:ea typeface="LNTH-LuoLuoNotangYuanTi 1" pitchFamily="2" charset="-128"/>
                <a:cs typeface="Times New Roman" panose="02020603050405020304" pitchFamily="18" charset="0"/>
              </a:rPr>
              <a:t>đoạn</a:t>
            </a:r>
            <a:r>
              <a:rPr kumimoji="0" lang="en-US" sz="6600" b="1" i="0" u="none" strike="noStrike" kern="1200" cap="none" spc="0" normalizeH="0" baseline="0" noProof="0" dirty="0">
                <a:ln w="19050">
                  <a:noFill/>
                </a:ln>
                <a:solidFill>
                  <a:srgbClr val="FF0A70"/>
                </a:solidFill>
                <a:effectLst/>
                <a:uLnTx/>
                <a:uFillTx/>
                <a:latin typeface="Times New Roman" panose="02020603050405020304" pitchFamily="18" charset="0"/>
                <a:ea typeface="LNTH-LuoLuoNotangYuanTi 1" pitchFamily="2" charset="-128"/>
                <a:cs typeface="Times New Roman" panose="02020603050405020304" pitchFamily="18" charset="0"/>
              </a:rPr>
              <a:t> 3</a:t>
            </a:r>
          </a:p>
        </p:txBody>
      </p:sp>
      <p:sp>
        <p:nvSpPr>
          <p:cNvPr id="13" name="TextBox 12">
            <a:extLst>
              <a:ext uri="{FF2B5EF4-FFF2-40B4-BE49-F238E27FC236}">
                <a16:creationId xmlns="" xmlns:a16="http://schemas.microsoft.com/office/drawing/2014/main" id="{D258C382-1186-4879-1977-4C028BF3597B}"/>
              </a:ext>
            </a:extLst>
          </p:cNvPr>
          <p:cNvSpPr txBox="1"/>
          <p:nvPr/>
        </p:nvSpPr>
        <p:spPr>
          <a:xfrm>
            <a:off x="1543792" y="1639013"/>
            <a:ext cx="9512135" cy="1938992"/>
          </a:xfrm>
          <a:prstGeom prst="rect">
            <a:avLst/>
          </a:prstGeom>
          <a:noFill/>
        </p:spPr>
        <p:txBody>
          <a:bodyPr wrap="square">
            <a:spAutoFit/>
          </a:bodyPr>
          <a:lstStyle/>
          <a:p>
            <a:pPr lvl="0" algn="ctr"/>
            <a:r>
              <a:rPr lang="vi-VN" sz="4000" b="1" i="1" dirty="0">
                <a:solidFill>
                  <a:srgbClr val="003399"/>
                </a:solidFill>
                <a:latin typeface="+mj-lt"/>
                <a:ea typeface="Calibri" panose="020F0502020204030204" pitchFamily="34" charset="0"/>
                <a:cs typeface="Calibri" panose="020F0502020204030204" pitchFamily="34" charset="0"/>
              </a:rPr>
              <a:t>Mong muốn, quyết tâm xây dựng, phát triển Thủ đô của nhân dân Hà Nội và những cơ hội mới đang được mở ra cho Thủ đô.</a:t>
            </a:r>
            <a:endParaRPr kumimoji="0" lang="en-US" sz="4000" b="0" i="0" u="none" strike="noStrike" kern="1200" cap="none" spc="0" normalizeH="0" baseline="0" noProof="0" dirty="0">
              <a:ln>
                <a:noFill/>
              </a:ln>
              <a:solidFill>
                <a:prstClr val="black"/>
              </a:solidFill>
              <a:effectLst/>
              <a:uLnTx/>
              <a:uFillTx/>
              <a:latin typeface="+mj-lt"/>
            </a:endParaRPr>
          </a:p>
        </p:txBody>
      </p:sp>
    </p:spTree>
    <p:extLst>
      <p:ext uri="{BB962C8B-B14F-4D97-AF65-F5344CB8AC3E}">
        <p14:creationId xmlns:p14="http://schemas.microsoft.com/office/powerpoint/2010/main" val="3956409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C3A8FB94-39F4-B321-0430-B2917AAD50F8}"/>
              </a:ext>
            </a:extLst>
          </p:cNvPr>
          <p:cNvSpPr txBox="1"/>
          <p:nvPr/>
        </p:nvSpPr>
        <p:spPr>
          <a:xfrm>
            <a:off x="607398" y="205647"/>
            <a:ext cx="5894563" cy="1477328"/>
          </a:xfrm>
          <a:prstGeom prst="rect">
            <a:avLst/>
          </a:prstGeom>
          <a:noFill/>
        </p:spPr>
        <p:txBody>
          <a:bodyPr wrap="none" rtlCol="0">
            <a:spAutoFit/>
          </a:bodyPr>
          <a:lstStyle/>
          <a:p>
            <a:pPr algn="ctr"/>
            <a:r>
              <a:rPr lang="en-US" sz="9000" b="1" dirty="0">
                <a:gradFill flip="none" rotWithShape="1">
                  <a:gsLst>
                    <a:gs pos="70000">
                      <a:srgbClr val="FF0A70"/>
                    </a:gs>
                    <a:gs pos="45000">
                      <a:srgbClr val="5B9B30"/>
                    </a:gs>
                    <a:gs pos="96000">
                      <a:srgbClr val="A1CC00"/>
                    </a:gs>
                    <a:gs pos="16000">
                      <a:srgbClr val="5B9B30"/>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KHỞI ĐỘNG</a:t>
            </a:r>
          </a:p>
        </p:txBody>
      </p:sp>
    </p:spTree>
    <p:extLst>
      <p:ext uri="{BB962C8B-B14F-4D97-AF65-F5344CB8AC3E}">
        <p14:creationId xmlns:p14="http://schemas.microsoft.com/office/powerpoint/2010/main" val="4010719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8"/>
                                        </p:tgtEl>
                                      </p:cBhvr>
                                      <p:to x="80000" y="100000"/>
                                    </p:animScale>
                                    <p:anim by="(#ppt_w*0.10)" calcmode="lin" valueType="num">
                                      <p:cBhvr>
                                        <p:cTn id="7" dur="250" autoRev="1" fill="hold">
                                          <p:stCondLst>
                                            <p:cond delay="0"/>
                                          </p:stCondLst>
                                        </p:cTn>
                                        <p:tgtEl>
                                          <p:spTgt spid="8"/>
                                        </p:tgtEl>
                                        <p:attrNameLst>
                                          <p:attrName>ppt_x</p:attrName>
                                        </p:attrNameLst>
                                      </p:cBhvr>
                                    </p:anim>
                                    <p:anim by="(-#ppt_w*0.10)" calcmode="lin" valueType="num">
                                      <p:cBhvr>
                                        <p:cTn id="8" dur="250" autoRev="1" fill="hold">
                                          <p:stCondLst>
                                            <p:cond delay="0"/>
                                          </p:stCondLst>
                                        </p:cTn>
                                        <p:tgtEl>
                                          <p:spTgt spid="8"/>
                                        </p:tgtEl>
                                        <p:attrNameLst>
                                          <p:attrName>ppt_y</p:attrName>
                                        </p:attrNameLst>
                                      </p:cBhvr>
                                    </p:anim>
                                    <p:animRot by="-480000">
                                      <p:cBhvr>
                                        <p:cTn id="9"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C8B4F576-243D-B083-E254-450AB252141F}"/>
              </a:ext>
            </a:extLst>
          </p:cNvPr>
          <p:cNvSpPr/>
          <p:nvPr/>
        </p:nvSpPr>
        <p:spPr>
          <a:xfrm>
            <a:off x="315238" y="775123"/>
            <a:ext cx="11561523" cy="5736921"/>
          </a:xfrm>
          <a:custGeom>
            <a:avLst/>
            <a:gdLst>
              <a:gd name="connsiteX0" fmla="*/ 0 w 11561523"/>
              <a:gd name="connsiteY0" fmla="*/ 570422 h 5736921"/>
              <a:gd name="connsiteX1" fmla="*/ 570422 w 11561523"/>
              <a:gd name="connsiteY1" fmla="*/ 0 h 5736921"/>
              <a:gd name="connsiteX2" fmla="*/ 10991101 w 11561523"/>
              <a:gd name="connsiteY2" fmla="*/ 0 h 5736921"/>
              <a:gd name="connsiteX3" fmla="*/ 11561523 w 11561523"/>
              <a:gd name="connsiteY3" fmla="*/ 570422 h 5736921"/>
              <a:gd name="connsiteX4" fmla="*/ 11561523 w 11561523"/>
              <a:gd name="connsiteY4" fmla="*/ 5166499 h 5736921"/>
              <a:gd name="connsiteX5" fmla="*/ 10991101 w 11561523"/>
              <a:gd name="connsiteY5" fmla="*/ 5736921 h 5736921"/>
              <a:gd name="connsiteX6" fmla="*/ 570422 w 11561523"/>
              <a:gd name="connsiteY6" fmla="*/ 5736921 h 5736921"/>
              <a:gd name="connsiteX7" fmla="*/ 0 w 11561523"/>
              <a:gd name="connsiteY7" fmla="*/ 5166499 h 5736921"/>
              <a:gd name="connsiteX8" fmla="*/ 0 w 11561523"/>
              <a:gd name="connsiteY8" fmla="*/ 570422 h 573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1523" h="5736921" fill="none" extrusionOk="0">
                <a:moveTo>
                  <a:pt x="0" y="570422"/>
                </a:moveTo>
                <a:cubicBezTo>
                  <a:pt x="-13935" y="253133"/>
                  <a:pt x="271851" y="13464"/>
                  <a:pt x="570422" y="0"/>
                </a:cubicBezTo>
                <a:cubicBezTo>
                  <a:pt x="2694970" y="130954"/>
                  <a:pt x="5990627" y="43574"/>
                  <a:pt x="10991101" y="0"/>
                </a:cubicBezTo>
                <a:cubicBezTo>
                  <a:pt x="11312982" y="10545"/>
                  <a:pt x="11600380" y="302984"/>
                  <a:pt x="11561523" y="570422"/>
                </a:cubicBezTo>
                <a:cubicBezTo>
                  <a:pt x="11411084" y="2435942"/>
                  <a:pt x="11647402" y="4059891"/>
                  <a:pt x="11561523" y="5166499"/>
                </a:cubicBezTo>
                <a:cubicBezTo>
                  <a:pt x="11531170" y="5486518"/>
                  <a:pt x="11271903" y="5713301"/>
                  <a:pt x="10991101" y="5736921"/>
                </a:cubicBezTo>
                <a:cubicBezTo>
                  <a:pt x="6374942" y="5892118"/>
                  <a:pt x="2700126" y="5899941"/>
                  <a:pt x="570422" y="5736921"/>
                </a:cubicBezTo>
                <a:cubicBezTo>
                  <a:pt x="259781" y="5677486"/>
                  <a:pt x="-32128" y="5500294"/>
                  <a:pt x="0" y="5166499"/>
                </a:cubicBezTo>
                <a:cubicBezTo>
                  <a:pt x="64656" y="3969388"/>
                  <a:pt x="-17807" y="2581657"/>
                  <a:pt x="0" y="570422"/>
                </a:cubicBezTo>
                <a:close/>
              </a:path>
              <a:path w="11561523" h="5736921" stroke="0" extrusionOk="0">
                <a:moveTo>
                  <a:pt x="0" y="570422"/>
                </a:moveTo>
                <a:cubicBezTo>
                  <a:pt x="-33841" y="234513"/>
                  <a:pt x="235707" y="7386"/>
                  <a:pt x="570422" y="0"/>
                </a:cubicBezTo>
                <a:cubicBezTo>
                  <a:pt x="4959805" y="132882"/>
                  <a:pt x="9579220" y="-84951"/>
                  <a:pt x="10991101" y="0"/>
                </a:cubicBezTo>
                <a:cubicBezTo>
                  <a:pt x="11289933" y="15823"/>
                  <a:pt x="11553911" y="297459"/>
                  <a:pt x="11561523" y="570422"/>
                </a:cubicBezTo>
                <a:cubicBezTo>
                  <a:pt x="11581710" y="2736227"/>
                  <a:pt x="11714003" y="4442194"/>
                  <a:pt x="11561523" y="5166499"/>
                </a:cubicBezTo>
                <a:cubicBezTo>
                  <a:pt x="11587504" y="5484616"/>
                  <a:pt x="11317281" y="5713985"/>
                  <a:pt x="10991101" y="5736921"/>
                </a:cubicBezTo>
                <a:cubicBezTo>
                  <a:pt x="8456887" y="5824560"/>
                  <a:pt x="4215626" y="5664242"/>
                  <a:pt x="570422" y="5736921"/>
                </a:cubicBezTo>
                <a:cubicBezTo>
                  <a:pt x="250550" y="5690794"/>
                  <a:pt x="-4040" y="5487148"/>
                  <a:pt x="0" y="5166499"/>
                </a:cubicBezTo>
                <a:cubicBezTo>
                  <a:pt x="-38581" y="3167693"/>
                  <a:pt x="63341" y="1982704"/>
                  <a:pt x="0" y="570422"/>
                </a:cubicBezTo>
                <a:close/>
              </a:path>
            </a:pathLst>
          </a:custGeom>
          <a:solidFill>
            <a:schemeClr val="bg1">
              <a:alpha val="88000"/>
            </a:schemeClr>
          </a:solidFill>
          <a:ln w="44450" cap="rnd" cmpd="thickThin">
            <a:solidFill>
              <a:srgbClr val="C00000"/>
            </a:solidFill>
            <a:prstDash val="dash"/>
            <a:round/>
            <a:extLst>
              <a:ext uri="{C807C97D-BFC1-408E-A445-0C87EB9F89A2}">
                <ask:lineSketchStyleProps xmln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3" name="Group 12">
            <a:extLst>
              <a:ext uri="{FF2B5EF4-FFF2-40B4-BE49-F238E27FC236}">
                <a16:creationId xmlns="" xmlns:a16="http://schemas.microsoft.com/office/drawing/2014/main" id="{61671C9F-5C91-7681-DA3B-4037C3B228D2}"/>
              </a:ext>
            </a:extLst>
          </p:cNvPr>
          <p:cNvGrpSpPr/>
          <p:nvPr/>
        </p:nvGrpSpPr>
        <p:grpSpPr>
          <a:xfrm>
            <a:off x="169213" y="234915"/>
            <a:ext cx="11561521" cy="1874301"/>
            <a:chOff x="1043892" y="0"/>
            <a:chExt cx="9368425" cy="3230923"/>
          </a:xfrm>
        </p:grpSpPr>
        <p:pic>
          <p:nvPicPr>
            <p:cNvPr id="11" name="Picture 10">
              <a:extLst>
                <a:ext uri="{FF2B5EF4-FFF2-40B4-BE49-F238E27FC236}">
                  <a16:creationId xmlns="" xmlns:a16="http://schemas.microsoft.com/office/drawing/2014/main" id="{F3AE0E42-1E0F-9445-55D7-436518A2DED6}"/>
                </a:ext>
              </a:extLst>
            </p:cNvPr>
            <p:cNvPicPr>
              <a:picLocks noChangeAspect="1"/>
            </p:cNvPicPr>
            <p:nvPr/>
          </p:nvPicPr>
          <p:blipFill>
            <a:blip r:embed="rId2"/>
            <a:stretch>
              <a:fillRect/>
            </a:stretch>
          </p:blipFill>
          <p:spPr>
            <a:xfrm>
              <a:off x="1043892" y="0"/>
              <a:ext cx="9368425" cy="3230923"/>
            </a:xfrm>
            <a:prstGeom prst="rect">
              <a:avLst/>
            </a:prstGeom>
          </p:spPr>
        </p:pic>
        <p:sp>
          <p:nvSpPr>
            <p:cNvPr id="12" name="TextBox 11">
              <a:extLst>
                <a:ext uri="{FF2B5EF4-FFF2-40B4-BE49-F238E27FC236}">
                  <a16:creationId xmlns="" xmlns:a16="http://schemas.microsoft.com/office/drawing/2014/main" id="{B9761B95-8774-B071-8043-9AD2C59A603A}"/>
                </a:ext>
              </a:extLst>
            </p:cNvPr>
            <p:cNvSpPr txBox="1"/>
            <p:nvPr/>
          </p:nvSpPr>
          <p:spPr>
            <a:xfrm>
              <a:off x="2205103" y="781684"/>
              <a:ext cx="7046001" cy="11141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4. Tóm tắt nội dung bài đọc bằng 3 – 4 câu </a:t>
              </a:r>
              <a:endPar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 xmlns:a16="http://schemas.microsoft.com/office/drawing/2014/main" id="{1FE85840-3E98-C51A-58DD-766D72CD64AB}"/>
              </a:ext>
            </a:extLst>
          </p:cNvPr>
          <p:cNvPicPr>
            <a:picLocks noChangeAspect="1"/>
          </p:cNvPicPr>
          <p:nvPr/>
        </p:nvPicPr>
        <p:blipFill>
          <a:blip r:embed="rId3"/>
          <a:stretch>
            <a:fillRect/>
          </a:stretch>
        </p:blipFill>
        <p:spPr>
          <a:xfrm>
            <a:off x="-9716031" y="1541827"/>
            <a:ext cx="4511431" cy="5316173"/>
          </a:xfrm>
          <a:prstGeom prst="rect">
            <a:avLst/>
          </a:prstGeom>
        </p:spPr>
      </p:pic>
      <p:sp>
        <p:nvSpPr>
          <p:cNvPr id="16" name="TextBox 15">
            <a:extLst>
              <a:ext uri="{FF2B5EF4-FFF2-40B4-BE49-F238E27FC236}">
                <a16:creationId xmlns="" xmlns:a16="http://schemas.microsoft.com/office/drawing/2014/main" id="{B5B49C7E-80E3-45F7-BBFE-6623A8C3F7A5}"/>
              </a:ext>
            </a:extLst>
          </p:cNvPr>
          <p:cNvSpPr txBox="1"/>
          <p:nvPr/>
        </p:nvSpPr>
        <p:spPr>
          <a:xfrm>
            <a:off x="797709" y="2340024"/>
            <a:ext cx="10596580" cy="3970318"/>
          </a:xfrm>
          <a:prstGeom prst="rect">
            <a:avLst/>
          </a:prstGeom>
          <a:noFill/>
        </p:spPr>
        <p:txBody>
          <a:bodyPr wrap="square" rtlCol="0">
            <a:spAutoFit/>
          </a:bodyPr>
          <a:lstStyle/>
          <a:p>
            <a:pPr lvl="0" algn="just"/>
            <a:r>
              <a:rPr lang="en-US" sz="3600" b="1">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3600" b="1">
                <a:solidFill>
                  <a:srgbClr val="FF0000"/>
                </a:solidFill>
                <a:latin typeface="Calibri" panose="020F0502020204030204" pitchFamily="34" charset="0"/>
                <a:ea typeface="Calibri" panose="020F0502020204030204" pitchFamily="34" charset="0"/>
                <a:cs typeface="Calibri" panose="020F0502020204030204" pitchFamily="34" charset="0"/>
              </a:rPr>
              <a:t>Thủ đô Hà Nội tự hào được UNESCO trao tặng giải thưởng “Thành phố Vì hoà bình” và được tham gia “Mạng lưới các thành phố sáng tạo”. Đây là sự ghi nhận của cộng đồng quốc tế về những thành tựu của Hà Nội trong thời gian qua. Các thành tựu đạt được sẽ là bước đệm để Thủ đô tiếp tục phát triển hơn trong tương lai.</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016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5B0A2973-11A7-4C26-B7BC-E599F36D8941}"/>
              </a:ext>
            </a:extLst>
          </p:cNvPr>
          <p:cNvSpPr/>
          <p:nvPr/>
        </p:nvSpPr>
        <p:spPr>
          <a:xfrm>
            <a:off x="1294411" y="1381289"/>
            <a:ext cx="9987148" cy="4043376"/>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 xmlns:a16="http://schemas.microsoft.com/office/drawing/2014/main" id="{27BAAFCA-832C-CDC3-E5BB-BA07E4E46700}"/>
              </a:ext>
            </a:extLst>
          </p:cNvPr>
          <p:cNvSpPr/>
          <p:nvPr/>
        </p:nvSpPr>
        <p:spPr>
          <a:xfrm>
            <a:off x="2480181" y="330468"/>
            <a:ext cx="7503090" cy="784830"/>
          </a:xfrm>
          <a:prstGeom prst="roundRect">
            <a:avLst>
              <a:gd name="adj" fmla="val 50000"/>
            </a:avLst>
          </a:prstGeom>
          <a:solidFill>
            <a:srgbClr val="B9DE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 xmlns:a16="http://schemas.microsoft.com/office/drawing/2014/main" id="{F593F129-AA3A-FED9-CE47-E1AA18B935DF}"/>
              </a:ext>
            </a:extLst>
          </p:cNvPr>
          <p:cNvSpPr txBox="1"/>
          <p:nvPr/>
        </p:nvSpPr>
        <p:spPr>
          <a:xfrm>
            <a:off x="510348" y="200297"/>
            <a:ext cx="1117130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a:ln w="19050">
                  <a:noFill/>
                </a:ln>
                <a:solidFill>
                  <a:srgbClr val="FF0A70"/>
                </a:solidFill>
                <a:latin typeface="UTM Edwardian" panose="02040603050506020204" pitchFamily="18" charset="0"/>
                <a:ea typeface="LNTH-LuoLuoNotangYuanTi 1" pitchFamily="2" charset="-128"/>
                <a:cs typeface="LNTH-LuoLuoNotangYuanTi 1" pitchFamily="2" charset="-128"/>
              </a:rPr>
              <a:t>Nội dung bài đọc</a:t>
            </a:r>
            <a:endParaRPr kumimoji="0" lang="en-US" sz="6600" b="1" i="0" u="none" strike="noStrike" kern="1200" cap="none" spc="0" normalizeH="0" baseline="0" noProof="0" dirty="0">
              <a:ln w="19050">
                <a:noFill/>
              </a:ln>
              <a:solidFill>
                <a:srgbClr val="FF0A70"/>
              </a:solidFill>
              <a:effectLst/>
              <a:uLnTx/>
              <a:uFillTx/>
              <a:latin typeface="UTM Edwardian" panose="02040603050506020204" pitchFamily="18" charset="0"/>
              <a:ea typeface="LNTH-LuoLuoNotangYuanTi 1" pitchFamily="2" charset="-128"/>
              <a:cs typeface="LNTH-LuoLuoNotangYuanTi 1" pitchFamily="2" charset="-128"/>
            </a:endParaRPr>
          </a:p>
        </p:txBody>
      </p:sp>
      <p:sp>
        <p:nvSpPr>
          <p:cNvPr id="13" name="TextBox 12">
            <a:extLst>
              <a:ext uri="{FF2B5EF4-FFF2-40B4-BE49-F238E27FC236}">
                <a16:creationId xmlns="" xmlns:a16="http://schemas.microsoft.com/office/drawing/2014/main" id="{D258C382-1186-4879-1977-4C028BF3597B}"/>
              </a:ext>
            </a:extLst>
          </p:cNvPr>
          <p:cNvSpPr txBox="1"/>
          <p:nvPr/>
        </p:nvSpPr>
        <p:spPr>
          <a:xfrm>
            <a:off x="1543792" y="1639013"/>
            <a:ext cx="9512135" cy="3785652"/>
          </a:xfrm>
          <a:prstGeom prst="rect">
            <a:avLst/>
          </a:prstGeom>
          <a:noFill/>
        </p:spPr>
        <p:txBody>
          <a:bodyPr wrap="square">
            <a:spAutoFit/>
          </a:bodyPr>
          <a:lstStyle/>
          <a:p>
            <a:pPr lvl="0" algn="ctr"/>
            <a:r>
              <a:rPr lang="vi-VN" sz="4000" b="1" i="1">
                <a:solidFill>
                  <a:srgbClr val="003399"/>
                </a:solidFill>
                <a:latin typeface="Calibri" panose="020F0502020204030204" pitchFamily="34" charset="0"/>
                <a:ea typeface="Calibri" panose="020F0502020204030204" pitchFamily="34" charset="0"/>
                <a:cs typeface="Calibri" panose="020F0502020204030204" pitchFamily="34" charset="0"/>
              </a:rPr>
              <a:t>Thủ đô Hà Nội tự hào được UNESCO trao tặng giải thưởng “Thành phố Vì hoà bình” và được tham gia “Mạng lưới các thành phố sáng tạo”. Đây là sự ghi nhận của cộng đồng quốc tế về những thành tựu của Hà Nội trong thời</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633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C3A8FB94-39F4-B321-0430-B2917AAD50F8}"/>
              </a:ext>
            </a:extLst>
          </p:cNvPr>
          <p:cNvSpPr txBox="1"/>
          <p:nvPr/>
        </p:nvSpPr>
        <p:spPr>
          <a:xfrm>
            <a:off x="2882784" y="293371"/>
            <a:ext cx="6141425" cy="1169551"/>
          </a:xfrm>
          <a:prstGeom prst="rect">
            <a:avLst/>
          </a:prstGeom>
          <a:noFill/>
        </p:spPr>
        <p:txBody>
          <a:bodyPr wrap="none" rtlCol="0">
            <a:spAutoFit/>
          </a:bodyPr>
          <a:lstStyle/>
          <a:p>
            <a:pPr algn="ctr"/>
            <a:r>
              <a:rPr lang="en-US" sz="7000" b="1" dirty="0">
                <a:gradFill flip="none" rotWithShape="1">
                  <a:gsLst>
                    <a:gs pos="70000">
                      <a:srgbClr val="FF0A70"/>
                    </a:gs>
                    <a:gs pos="45000">
                      <a:srgbClr val="5B9B30"/>
                    </a:gs>
                    <a:gs pos="96000">
                      <a:srgbClr val="A1CC00"/>
                    </a:gs>
                    <a:gs pos="16000">
                      <a:srgbClr val="5B9B30"/>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LUYỆN ĐỌC LẠI</a:t>
            </a:r>
          </a:p>
        </p:txBody>
      </p:sp>
    </p:spTree>
    <p:extLst>
      <p:ext uri="{BB962C8B-B14F-4D97-AF65-F5344CB8AC3E}">
        <p14:creationId xmlns:p14="http://schemas.microsoft.com/office/powerpoint/2010/main" val="3686728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8"/>
                                        </p:tgtEl>
                                      </p:cBhvr>
                                      <p:to x="80000" y="100000"/>
                                    </p:animScale>
                                    <p:anim by="(#ppt_w*0.10)" calcmode="lin" valueType="num">
                                      <p:cBhvr>
                                        <p:cTn id="7" dur="250" autoRev="1" fill="hold">
                                          <p:stCondLst>
                                            <p:cond delay="0"/>
                                          </p:stCondLst>
                                        </p:cTn>
                                        <p:tgtEl>
                                          <p:spTgt spid="8"/>
                                        </p:tgtEl>
                                        <p:attrNameLst>
                                          <p:attrName>ppt_x</p:attrName>
                                        </p:attrNameLst>
                                      </p:cBhvr>
                                    </p:anim>
                                    <p:anim by="(-#ppt_w*0.10)" calcmode="lin" valueType="num">
                                      <p:cBhvr>
                                        <p:cTn id="8" dur="250" autoRev="1" fill="hold">
                                          <p:stCondLst>
                                            <p:cond delay="0"/>
                                          </p:stCondLst>
                                        </p:cTn>
                                        <p:tgtEl>
                                          <p:spTgt spid="8"/>
                                        </p:tgtEl>
                                        <p:attrNameLst>
                                          <p:attrName>ppt_y</p:attrName>
                                        </p:attrNameLst>
                                      </p:cBhvr>
                                    </p:anim>
                                    <p:animRot by="-480000">
                                      <p:cBhvr>
                                        <p:cTn id="9"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733E142D-AF72-8336-0440-31E8BC84F0C3}"/>
              </a:ext>
            </a:extLst>
          </p:cNvPr>
          <p:cNvSpPr/>
          <p:nvPr/>
        </p:nvSpPr>
        <p:spPr>
          <a:xfrm>
            <a:off x="237507" y="201881"/>
            <a:ext cx="11614068" cy="6656118"/>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33F529B3-9FD4-CD6D-8654-C81A870642F8}"/>
              </a:ext>
            </a:extLst>
          </p:cNvPr>
          <p:cNvSpPr txBox="1"/>
          <p:nvPr/>
        </p:nvSpPr>
        <p:spPr>
          <a:xfrm>
            <a:off x="868263" y="1136067"/>
            <a:ext cx="10455473" cy="5143716"/>
          </a:xfrm>
          <a:custGeom>
            <a:avLst/>
            <a:gdLst>
              <a:gd name="connsiteX0" fmla="*/ 0 w 10455473"/>
              <a:gd name="connsiteY0" fmla="*/ 0 h 5143716"/>
              <a:gd name="connsiteX1" fmla="*/ 801586 w 10455473"/>
              <a:gd name="connsiteY1" fmla="*/ 0 h 5143716"/>
              <a:gd name="connsiteX2" fmla="*/ 1498618 w 10455473"/>
              <a:gd name="connsiteY2" fmla="*/ 0 h 5143716"/>
              <a:gd name="connsiteX3" fmla="*/ 2300204 w 10455473"/>
              <a:gd name="connsiteY3" fmla="*/ 0 h 5143716"/>
              <a:gd name="connsiteX4" fmla="*/ 3101790 w 10455473"/>
              <a:gd name="connsiteY4" fmla="*/ 0 h 5143716"/>
              <a:gd name="connsiteX5" fmla="*/ 3589712 w 10455473"/>
              <a:gd name="connsiteY5" fmla="*/ 0 h 5143716"/>
              <a:gd name="connsiteX6" fmla="*/ 4286744 w 10455473"/>
              <a:gd name="connsiteY6" fmla="*/ 0 h 5143716"/>
              <a:gd name="connsiteX7" fmla="*/ 4983775 w 10455473"/>
              <a:gd name="connsiteY7" fmla="*/ 0 h 5143716"/>
              <a:gd name="connsiteX8" fmla="*/ 5785362 w 10455473"/>
              <a:gd name="connsiteY8" fmla="*/ 0 h 5143716"/>
              <a:gd name="connsiteX9" fmla="*/ 6377839 w 10455473"/>
              <a:gd name="connsiteY9" fmla="*/ 0 h 5143716"/>
              <a:gd name="connsiteX10" fmla="*/ 7283980 w 10455473"/>
              <a:gd name="connsiteY10" fmla="*/ 0 h 5143716"/>
              <a:gd name="connsiteX11" fmla="*/ 7771902 w 10455473"/>
              <a:gd name="connsiteY11" fmla="*/ 0 h 5143716"/>
              <a:gd name="connsiteX12" fmla="*/ 8364378 w 10455473"/>
              <a:gd name="connsiteY12" fmla="*/ 0 h 5143716"/>
              <a:gd name="connsiteX13" fmla="*/ 9270519 w 10455473"/>
              <a:gd name="connsiteY13" fmla="*/ 0 h 5143716"/>
              <a:gd name="connsiteX14" fmla="*/ 9758441 w 10455473"/>
              <a:gd name="connsiteY14" fmla="*/ 0 h 5143716"/>
              <a:gd name="connsiteX15" fmla="*/ 10455473 w 10455473"/>
              <a:gd name="connsiteY15" fmla="*/ 0 h 5143716"/>
              <a:gd name="connsiteX16" fmla="*/ 10455473 w 10455473"/>
              <a:gd name="connsiteY16" fmla="*/ 642965 h 5143716"/>
              <a:gd name="connsiteX17" fmla="*/ 10455473 w 10455473"/>
              <a:gd name="connsiteY17" fmla="*/ 1388803 h 5143716"/>
              <a:gd name="connsiteX18" fmla="*/ 10455473 w 10455473"/>
              <a:gd name="connsiteY18" fmla="*/ 1877456 h 5143716"/>
              <a:gd name="connsiteX19" fmla="*/ 10455473 w 10455473"/>
              <a:gd name="connsiteY19" fmla="*/ 2366109 h 5143716"/>
              <a:gd name="connsiteX20" fmla="*/ 10455473 w 10455473"/>
              <a:gd name="connsiteY20" fmla="*/ 2906200 h 5143716"/>
              <a:gd name="connsiteX21" fmla="*/ 10455473 w 10455473"/>
              <a:gd name="connsiteY21" fmla="*/ 3549164 h 5143716"/>
              <a:gd name="connsiteX22" fmla="*/ 10455473 w 10455473"/>
              <a:gd name="connsiteY22" fmla="*/ 4037817 h 5143716"/>
              <a:gd name="connsiteX23" fmla="*/ 10455473 w 10455473"/>
              <a:gd name="connsiteY23" fmla="*/ 5143716 h 5143716"/>
              <a:gd name="connsiteX24" fmla="*/ 9549332 w 10455473"/>
              <a:gd name="connsiteY24" fmla="*/ 5143716 h 5143716"/>
              <a:gd name="connsiteX25" fmla="*/ 9165965 w 10455473"/>
              <a:gd name="connsiteY25" fmla="*/ 5143716 h 5143716"/>
              <a:gd name="connsiteX26" fmla="*/ 8678043 w 10455473"/>
              <a:gd name="connsiteY26" fmla="*/ 5143716 h 5143716"/>
              <a:gd name="connsiteX27" fmla="*/ 8190121 w 10455473"/>
              <a:gd name="connsiteY27" fmla="*/ 5143716 h 5143716"/>
              <a:gd name="connsiteX28" fmla="*/ 7702198 w 10455473"/>
              <a:gd name="connsiteY28" fmla="*/ 5143716 h 5143716"/>
              <a:gd name="connsiteX29" fmla="*/ 7214276 w 10455473"/>
              <a:gd name="connsiteY29" fmla="*/ 5143716 h 5143716"/>
              <a:gd name="connsiteX30" fmla="*/ 6726354 w 10455473"/>
              <a:gd name="connsiteY30" fmla="*/ 5143716 h 5143716"/>
              <a:gd name="connsiteX31" fmla="*/ 6342987 w 10455473"/>
              <a:gd name="connsiteY31" fmla="*/ 5143716 h 5143716"/>
              <a:gd name="connsiteX32" fmla="*/ 5645955 w 10455473"/>
              <a:gd name="connsiteY32" fmla="*/ 5143716 h 5143716"/>
              <a:gd name="connsiteX33" fmla="*/ 4948924 w 10455473"/>
              <a:gd name="connsiteY33" fmla="*/ 5143716 h 5143716"/>
              <a:gd name="connsiteX34" fmla="*/ 4356447 w 10455473"/>
              <a:gd name="connsiteY34" fmla="*/ 5143716 h 5143716"/>
              <a:gd name="connsiteX35" fmla="*/ 3450306 w 10455473"/>
              <a:gd name="connsiteY35" fmla="*/ 5143716 h 5143716"/>
              <a:gd name="connsiteX36" fmla="*/ 2648720 w 10455473"/>
              <a:gd name="connsiteY36" fmla="*/ 5143716 h 5143716"/>
              <a:gd name="connsiteX37" fmla="*/ 2265352 w 10455473"/>
              <a:gd name="connsiteY37" fmla="*/ 5143716 h 5143716"/>
              <a:gd name="connsiteX38" fmla="*/ 1881985 w 10455473"/>
              <a:gd name="connsiteY38" fmla="*/ 5143716 h 5143716"/>
              <a:gd name="connsiteX39" fmla="*/ 975844 w 10455473"/>
              <a:gd name="connsiteY39" fmla="*/ 5143716 h 5143716"/>
              <a:gd name="connsiteX40" fmla="*/ 0 w 10455473"/>
              <a:gd name="connsiteY40" fmla="*/ 5143716 h 5143716"/>
              <a:gd name="connsiteX41" fmla="*/ 0 w 10455473"/>
              <a:gd name="connsiteY41" fmla="*/ 4397877 h 5143716"/>
              <a:gd name="connsiteX42" fmla="*/ 0 w 10455473"/>
              <a:gd name="connsiteY42" fmla="*/ 3754913 h 5143716"/>
              <a:gd name="connsiteX43" fmla="*/ 0 w 10455473"/>
              <a:gd name="connsiteY43" fmla="*/ 3060511 h 5143716"/>
              <a:gd name="connsiteX44" fmla="*/ 0 w 10455473"/>
              <a:gd name="connsiteY44" fmla="*/ 2468984 h 5143716"/>
              <a:gd name="connsiteX45" fmla="*/ 0 w 10455473"/>
              <a:gd name="connsiteY45" fmla="*/ 1774582 h 5143716"/>
              <a:gd name="connsiteX46" fmla="*/ 0 w 10455473"/>
              <a:gd name="connsiteY46" fmla="*/ 1285929 h 5143716"/>
              <a:gd name="connsiteX47" fmla="*/ 0 w 10455473"/>
              <a:gd name="connsiteY47" fmla="*/ 797276 h 5143716"/>
              <a:gd name="connsiteX48" fmla="*/ 0 w 10455473"/>
              <a:gd name="connsiteY48" fmla="*/ 0 h 514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455473" h="5143716" extrusionOk="0">
                <a:moveTo>
                  <a:pt x="0" y="0"/>
                </a:moveTo>
                <a:cubicBezTo>
                  <a:pt x="230282" y="35779"/>
                  <a:pt x="443676" y="-34696"/>
                  <a:pt x="801586" y="0"/>
                </a:cubicBezTo>
                <a:cubicBezTo>
                  <a:pt x="1159496" y="34696"/>
                  <a:pt x="1313653" y="18124"/>
                  <a:pt x="1498618" y="0"/>
                </a:cubicBezTo>
                <a:cubicBezTo>
                  <a:pt x="1683583" y="-18124"/>
                  <a:pt x="1910118" y="825"/>
                  <a:pt x="2300204" y="0"/>
                </a:cubicBezTo>
                <a:cubicBezTo>
                  <a:pt x="2690290" y="-825"/>
                  <a:pt x="2784724" y="5475"/>
                  <a:pt x="3101790" y="0"/>
                </a:cubicBezTo>
                <a:cubicBezTo>
                  <a:pt x="3418856" y="-5475"/>
                  <a:pt x="3374143" y="11147"/>
                  <a:pt x="3589712" y="0"/>
                </a:cubicBezTo>
                <a:cubicBezTo>
                  <a:pt x="3805281" y="-11147"/>
                  <a:pt x="4115941" y="22474"/>
                  <a:pt x="4286744" y="0"/>
                </a:cubicBezTo>
                <a:cubicBezTo>
                  <a:pt x="4457547" y="-22474"/>
                  <a:pt x="4784314" y="-26460"/>
                  <a:pt x="4983775" y="0"/>
                </a:cubicBezTo>
                <a:cubicBezTo>
                  <a:pt x="5183236" y="26460"/>
                  <a:pt x="5400455" y="7552"/>
                  <a:pt x="5785362" y="0"/>
                </a:cubicBezTo>
                <a:cubicBezTo>
                  <a:pt x="6170269" y="-7552"/>
                  <a:pt x="6156937" y="5906"/>
                  <a:pt x="6377839" y="0"/>
                </a:cubicBezTo>
                <a:cubicBezTo>
                  <a:pt x="6598741" y="-5906"/>
                  <a:pt x="6888262" y="16954"/>
                  <a:pt x="7283980" y="0"/>
                </a:cubicBezTo>
                <a:cubicBezTo>
                  <a:pt x="7679698" y="-16954"/>
                  <a:pt x="7643328" y="9248"/>
                  <a:pt x="7771902" y="0"/>
                </a:cubicBezTo>
                <a:cubicBezTo>
                  <a:pt x="7900476" y="-9248"/>
                  <a:pt x="8068305" y="7613"/>
                  <a:pt x="8364378" y="0"/>
                </a:cubicBezTo>
                <a:cubicBezTo>
                  <a:pt x="8660451" y="-7613"/>
                  <a:pt x="8939257" y="-11665"/>
                  <a:pt x="9270519" y="0"/>
                </a:cubicBezTo>
                <a:cubicBezTo>
                  <a:pt x="9601781" y="11665"/>
                  <a:pt x="9645516" y="21459"/>
                  <a:pt x="9758441" y="0"/>
                </a:cubicBezTo>
                <a:cubicBezTo>
                  <a:pt x="9871366" y="-21459"/>
                  <a:pt x="10175010" y="8369"/>
                  <a:pt x="10455473" y="0"/>
                </a:cubicBezTo>
                <a:cubicBezTo>
                  <a:pt x="10483796" y="299435"/>
                  <a:pt x="10484128" y="348869"/>
                  <a:pt x="10455473" y="642965"/>
                </a:cubicBezTo>
                <a:cubicBezTo>
                  <a:pt x="10426818" y="937061"/>
                  <a:pt x="10433603" y="1196631"/>
                  <a:pt x="10455473" y="1388803"/>
                </a:cubicBezTo>
                <a:cubicBezTo>
                  <a:pt x="10477343" y="1580975"/>
                  <a:pt x="10469559" y="1635188"/>
                  <a:pt x="10455473" y="1877456"/>
                </a:cubicBezTo>
                <a:cubicBezTo>
                  <a:pt x="10441387" y="2119724"/>
                  <a:pt x="10442771" y="2166210"/>
                  <a:pt x="10455473" y="2366109"/>
                </a:cubicBezTo>
                <a:cubicBezTo>
                  <a:pt x="10468175" y="2566008"/>
                  <a:pt x="10474491" y="2739676"/>
                  <a:pt x="10455473" y="2906200"/>
                </a:cubicBezTo>
                <a:cubicBezTo>
                  <a:pt x="10436455" y="3072724"/>
                  <a:pt x="10476767" y="3377779"/>
                  <a:pt x="10455473" y="3549164"/>
                </a:cubicBezTo>
                <a:cubicBezTo>
                  <a:pt x="10434179" y="3720549"/>
                  <a:pt x="10479843" y="3866712"/>
                  <a:pt x="10455473" y="4037817"/>
                </a:cubicBezTo>
                <a:cubicBezTo>
                  <a:pt x="10431103" y="4208922"/>
                  <a:pt x="10467911" y="4869232"/>
                  <a:pt x="10455473" y="5143716"/>
                </a:cubicBezTo>
                <a:cubicBezTo>
                  <a:pt x="10124992" y="5140668"/>
                  <a:pt x="9943193" y="5185486"/>
                  <a:pt x="9549332" y="5143716"/>
                </a:cubicBezTo>
                <a:cubicBezTo>
                  <a:pt x="9155471" y="5101946"/>
                  <a:pt x="9305157" y="5148894"/>
                  <a:pt x="9165965" y="5143716"/>
                </a:cubicBezTo>
                <a:cubicBezTo>
                  <a:pt x="9026773" y="5138538"/>
                  <a:pt x="8790902" y="5141278"/>
                  <a:pt x="8678043" y="5143716"/>
                </a:cubicBezTo>
                <a:cubicBezTo>
                  <a:pt x="8565184" y="5146154"/>
                  <a:pt x="8361204" y="5138960"/>
                  <a:pt x="8190121" y="5143716"/>
                </a:cubicBezTo>
                <a:cubicBezTo>
                  <a:pt x="8019038" y="5148472"/>
                  <a:pt x="7806077" y="5157282"/>
                  <a:pt x="7702198" y="5143716"/>
                </a:cubicBezTo>
                <a:cubicBezTo>
                  <a:pt x="7598319" y="5130150"/>
                  <a:pt x="7369444" y="5167684"/>
                  <a:pt x="7214276" y="5143716"/>
                </a:cubicBezTo>
                <a:cubicBezTo>
                  <a:pt x="7059108" y="5119748"/>
                  <a:pt x="6826740" y="5145501"/>
                  <a:pt x="6726354" y="5143716"/>
                </a:cubicBezTo>
                <a:cubicBezTo>
                  <a:pt x="6625968" y="5141931"/>
                  <a:pt x="6446666" y="5153658"/>
                  <a:pt x="6342987" y="5143716"/>
                </a:cubicBezTo>
                <a:cubicBezTo>
                  <a:pt x="6239308" y="5133774"/>
                  <a:pt x="5934510" y="5146913"/>
                  <a:pt x="5645955" y="5143716"/>
                </a:cubicBezTo>
                <a:cubicBezTo>
                  <a:pt x="5357400" y="5140519"/>
                  <a:pt x="5153383" y="5147778"/>
                  <a:pt x="4948924" y="5143716"/>
                </a:cubicBezTo>
                <a:cubicBezTo>
                  <a:pt x="4744465" y="5139654"/>
                  <a:pt x="4524174" y="5153734"/>
                  <a:pt x="4356447" y="5143716"/>
                </a:cubicBezTo>
                <a:cubicBezTo>
                  <a:pt x="4188720" y="5133698"/>
                  <a:pt x="3740168" y="5116090"/>
                  <a:pt x="3450306" y="5143716"/>
                </a:cubicBezTo>
                <a:cubicBezTo>
                  <a:pt x="3160444" y="5171342"/>
                  <a:pt x="2920645" y="5121550"/>
                  <a:pt x="2648720" y="5143716"/>
                </a:cubicBezTo>
                <a:cubicBezTo>
                  <a:pt x="2376795" y="5165882"/>
                  <a:pt x="2426354" y="5133682"/>
                  <a:pt x="2265352" y="5143716"/>
                </a:cubicBezTo>
                <a:cubicBezTo>
                  <a:pt x="2104350" y="5153750"/>
                  <a:pt x="1977600" y="5139638"/>
                  <a:pt x="1881985" y="5143716"/>
                </a:cubicBezTo>
                <a:cubicBezTo>
                  <a:pt x="1786370" y="5147794"/>
                  <a:pt x="1371909" y="5174453"/>
                  <a:pt x="975844" y="5143716"/>
                </a:cubicBezTo>
                <a:cubicBezTo>
                  <a:pt x="579779" y="5112979"/>
                  <a:pt x="308237" y="5156249"/>
                  <a:pt x="0" y="5143716"/>
                </a:cubicBezTo>
                <a:cubicBezTo>
                  <a:pt x="-6179" y="4902922"/>
                  <a:pt x="18267" y="4548546"/>
                  <a:pt x="0" y="4397877"/>
                </a:cubicBezTo>
                <a:cubicBezTo>
                  <a:pt x="-18267" y="4247208"/>
                  <a:pt x="25215" y="4069532"/>
                  <a:pt x="0" y="3754913"/>
                </a:cubicBezTo>
                <a:cubicBezTo>
                  <a:pt x="-25215" y="3440294"/>
                  <a:pt x="-33327" y="3405954"/>
                  <a:pt x="0" y="3060511"/>
                </a:cubicBezTo>
                <a:cubicBezTo>
                  <a:pt x="33327" y="2715068"/>
                  <a:pt x="-28198" y="2668794"/>
                  <a:pt x="0" y="2468984"/>
                </a:cubicBezTo>
                <a:cubicBezTo>
                  <a:pt x="28198" y="2269174"/>
                  <a:pt x="27157" y="1943048"/>
                  <a:pt x="0" y="1774582"/>
                </a:cubicBezTo>
                <a:cubicBezTo>
                  <a:pt x="-27157" y="1606116"/>
                  <a:pt x="-1159" y="1481782"/>
                  <a:pt x="0" y="1285929"/>
                </a:cubicBezTo>
                <a:cubicBezTo>
                  <a:pt x="1159" y="1090076"/>
                  <a:pt x="16478" y="1025036"/>
                  <a:pt x="0" y="797276"/>
                </a:cubicBezTo>
                <a:cubicBezTo>
                  <a:pt x="-16478" y="569516"/>
                  <a:pt x="3272" y="248815"/>
                  <a:pt x="0" y="0"/>
                </a:cubicBezTo>
                <a:close/>
              </a:path>
            </a:pathLst>
          </a:custGeom>
          <a:noFill/>
          <a:ln w="38100">
            <a:noFill/>
            <a:extLst>
              <a:ext uri="{C807C97D-BFC1-408E-A445-0C87EB9F89A2}">
                <ask:lineSketchStyleProps xmlns="" xmlns:ask="http://schemas.microsoft.com/office/drawing/2018/sketchyshapes" sd="3075299305">
                  <a:prstGeom prst="rect">
                    <a:avLst/>
                  </a:prstGeom>
                  <ask:type>
                    <ask:lineSketchFreehand/>
                  </ask:type>
                </ask:lineSketchStyleProps>
              </a:ext>
            </a:extLst>
          </a:ln>
        </p:spPr>
        <p:txBody>
          <a:bodyPr wrap="square">
            <a:spAutoFit/>
          </a:bodyPr>
          <a:lstStyle/>
          <a:p>
            <a:pPr indent="111760" algn="just">
              <a:lnSpc>
                <a:spcPct val="115000"/>
              </a:lnSpc>
            </a:pPr>
            <a:r>
              <a:rPr lang="vi-VN" sz="3200" b="1" i="1" dirty="0">
                <a:latin typeface="Times New Roman" panose="02020603050405020304" pitchFamily="18" charset="0"/>
                <a:ea typeface="Calibri" panose="020F0502020204030204" pitchFamily="34" charset="0"/>
              </a:rPr>
              <a:t>Đây là </a:t>
            </a:r>
            <a:r>
              <a:rPr lang="vi-VN" sz="3200" b="1" i="1" u="sng" dirty="0">
                <a:latin typeface="Times New Roman" panose="02020603050405020304" pitchFamily="18" charset="0"/>
                <a:ea typeface="Calibri" panose="020F0502020204030204" pitchFamily="34" charset="0"/>
              </a:rPr>
              <a:t>sự ghi nhận</a:t>
            </a:r>
            <a:r>
              <a:rPr lang="vi-VN" sz="3200" b="1" i="1" dirty="0">
                <a:latin typeface="Times New Roman" panose="02020603050405020304" pitchFamily="18" charset="0"/>
                <a:ea typeface="Calibri" panose="020F0502020204030204" pitchFamily="34" charset="0"/>
              </a:rPr>
              <a:t> của cộng đồng quốc tế/ về những </a:t>
            </a:r>
            <a:r>
              <a:rPr lang="vi-VN" sz="3200" b="1" i="1" u="sng" dirty="0">
                <a:latin typeface="Times New Roman" panose="02020603050405020304" pitchFamily="18" charset="0"/>
                <a:ea typeface="Calibri" panose="020F0502020204030204" pitchFamily="34" charset="0"/>
              </a:rPr>
              <a:t>đóng</a:t>
            </a:r>
            <a:r>
              <a:rPr lang="vi-VN" sz="3200" b="1" i="1" dirty="0">
                <a:latin typeface="Times New Roman" panose="02020603050405020304" pitchFamily="18" charset="0"/>
                <a:ea typeface="Calibri" panose="020F0502020204030204" pitchFamily="34" charset="0"/>
              </a:rPr>
              <a:t> </a:t>
            </a:r>
            <a:r>
              <a:rPr lang="vi-VN" sz="3200" b="1" i="1" u="sng" dirty="0">
                <a:latin typeface="Times New Roman" panose="02020603050405020304" pitchFamily="18" charset="0"/>
                <a:ea typeface="Calibri" panose="020F0502020204030204" pitchFamily="34" charset="0"/>
              </a:rPr>
              <a:t>góp tích cực</a:t>
            </a:r>
            <a:r>
              <a:rPr lang="vi-VN" sz="3200" b="1" i="1" dirty="0">
                <a:latin typeface="Times New Roman" panose="02020603050405020304" pitchFamily="18" charset="0"/>
                <a:ea typeface="Calibri" panose="020F0502020204030204" pitchFamily="34" charset="0"/>
              </a:rPr>
              <a:t> của Thủ đô/ trong công cuộc đấu tranh </a:t>
            </a:r>
            <a:r>
              <a:rPr lang="vi-VN" sz="3200" b="1" i="1" u="sng" dirty="0">
                <a:latin typeface="Times New Roman" panose="02020603050405020304" pitchFamily="18" charset="0"/>
                <a:ea typeface="Calibri" panose="020F0502020204030204" pitchFamily="34" charset="0"/>
              </a:rPr>
              <a:t>vì hoà</a:t>
            </a:r>
            <a:r>
              <a:rPr lang="vi-VN" sz="3200" b="1" i="1" dirty="0">
                <a:latin typeface="Times New Roman" panose="02020603050405020304" pitchFamily="18" charset="0"/>
                <a:ea typeface="Calibri" panose="020F0502020204030204" pitchFamily="34" charset="0"/>
              </a:rPr>
              <a:t> </a:t>
            </a:r>
            <a:r>
              <a:rPr lang="vi-VN" sz="3200" b="1" i="1" u="sng" dirty="0">
                <a:latin typeface="Times New Roman" panose="02020603050405020304" pitchFamily="18" charset="0"/>
                <a:ea typeface="Calibri" panose="020F0502020204030204" pitchFamily="34" charset="0"/>
              </a:rPr>
              <a:t>bình</a:t>
            </a:r>
            <a:r>
              <a:rPr lang="vi-VN" sz="3200" b="1" i="1" dirty="0">
                <a:latin typeface="Times New Roman" panose="02020603050405020304" pitchFamily="18" charset="0"/>
                <a:ea typeface="Calibri" panose="020F0502020204030204" pitchFamily="34" charset="0"/>
              </a:rPr>
              <a:t>/ cũng như trong </a:t>
            </a:r>
            <a:r>
              <a:rPr lang="vi-VN" sz="3200" b="1" i="1" u="sng" dirty="0">
                <a:latin typeface="Times New Roman" panose="02020603050405020304" pitchFamily="18" charset="0"/>
                <a:ea typeface="Calibri" panose="020F0502020204030204" pitchFamily="34" charset="0"/>
              </a:rPr>
              <a:t>sự nghiệp phát triển</a:t>
            </a:r>
            <a:r>
              <a:rPr lang="vi-VN" sz="3200" b="1" i="1" dirty="0">
                <a:latin typeface="Times New Roman" panose="02020603050405020304" pitchFamily="18" charset="0"/>
                <a:ea typeface="Calibri" panose="020F0502020204030204" pitchFamily="34" charset="0"/>
              </a:rPr>
              <a:t>,/ xây dựng một thành phố </a:t>
            </a:r>
            <a:r>
              <a:rPr lang="vi-VN" sz="3200" b="1" i="1" u="sng" dirty="0">
                <a:latin typeface="Times New Roman" panose="02020603050405020304" pitchFamily="18" charset="0"/>
                <a:ea typeface="Calibri" panose="020F0502020204030204" pitchFamily="34" charset="0"/>
              </a:rPr>
              <a:t>hoà bình</a:t>
            </a:r>
            <a:r>
              <a:rPr lang="vi-VN" sz="3200" b="1" i="1" dirty="0">
                <a:latin typeface="Times New Roman" panose="02020603050405020304" pitchFamily="18" charset="0"/>
                <a:ea typeface="Calibri" panose="020F0502020204030204" pitchFamily="34" charset="0"/>
              </a:rPr>
              <a:t>,/ </a:t>
            </a:r>
            <a:r>
              <a:rPr lang="vi-VN" sz="3200" b="1" i="1" u="sng" dirty="0">
                <a:latin typeface="Times New Roman" panose="02020603050405020304" pitchFamily="18" charset="0"/>
                <a:ea typeface="Calibri" panose="020F0502020204030204" pitchFamily="34" charset="0"/>
              </a:rPr>
              <a:t>năng động</a:t>
            </a:r>
            <a:r>
              <a:rPr lang="vi-VN" sz="3200" b="1" i="1" dirty="0">
                <a:latin typeface="Times New Roman" panose="02020603050405020304" pitchFamily="18" charset="0"/>
                <a:ea typeface="Calibri" panose="020F0502020204030204" pitchFamily="34" charset="0"/>
              </a:rPr>
              <a:t>.// Trải qua hơn </a:t>
            </a:r>
            <a:r>
              <a:rPr lang="vi-VN" sz="3200" b="1" i="1" u="sng" dirty="0">
                <a:latin typeface="Times New Roman" panose="02020603050405020304" pitchFamily="18" charset="0"/>
                <a:ea typeface="Calibri" panose="020F0502020204030204" pitchFamily="34" charset="0"/>
              </a:rPr>
              <a:t>1 000 năm</a:t>
            </a:r>
            <a:r>
              <a:rPr lang="vi-VN" sz="3200" b="1" i="1" dirty="0">
                <a:latin typeface="Times New Roman" panose="02020603050405020304" pitchFamily="18" charset="0"/>
                <a:ea typeface="Calibri" panose="020F0502020204030204" pitchFamily="34" charset="0"/>
              </a:rPr>
              <a:t> hình thành và phát triển,/ Hà Nội luôn </a:t>
            </a:r>
            <a:r>
              <a:rPr lang="vi-VN" sz="3200" b="1" i="1" u="sng" dirty="0">
                <a:latin typeface="Times New Roman" panose="02020603050405020304" pitchFamily="18" charset="0"/>
                <a:ea typeface="Calibri" panose="020F0502020204030204" pitchFamily="34" charset="0"/>
              </a:rPr>
              <a:t>giữ được</a:t>
            </a:r>
            <a:r>
              <a:rPr lang="vi-VN" sz="3200" b="1" i="1" dirty="0">
                <a:latin typeface="Times New Roman" panose="02020603050405020304" pitchFamily="18" charset="0"/>
                <a:ea typeface="Calibri" panose="020F0502020204030204" pitchFamily="34" charset="0"/>
              </a:rPr>
              <a:t> những </a:t>
            </a:r>
            <a:r>
              <a:rPr lang="vi-VN" sz="3200" b="1" i="1" u="sng" dirty="0">
                <a:latin typeface="Times New Roman" panose="02020603050405020304" pitchFamily="18" charset="0"/>
                <a:ea typeface="Calibri" panose="020F0502020204030204" pitchFamily="34" charset="0"/>
              </a:rPr>
              <a:t>nét</a:t>
            </a:r>
            <a:r>
              <a:rPr lang="vi-VN" sz="3200" b="1" i="1" dirty="0">
                <a:latin typeface="Times New Roman" panose="02020603050405020304" pitchFamily="18" charset="0"/>
                <a:ea typeface="Calibri" panose="020F0502020204030204" pitchFamily="34" charset="0"/>
              </a:rPr>
              <a:t> </a:t>
            </a:r>
            <a:r>
              <a:rPr lang="vi-VN" sz="3200" b="1" i="1" u="sng" dirty="0">
                <a:latin typeface="Times New Roman" panose="02020603050405020304" pitchFamily="18" charset="0"/>
                <a:ea typeface="Calibri" panose="020F0502020204030204" pitchFamily="34" charset="0"/>
              </a:rPr>
              <a:t>truyền thống</a:t>
            </a:r>
            <a:r>
              <a:rPr lang="vi-VN" sz="3200" b="1" i="1" dirty="0">
                <a:latin typeface="Times New Roman" panose="02020603050405020304" pitchFamily="18" charset="0"/>
                <a:ea typeface="Calibri" panose="020F0502020204030204" pitchFamily="34" charset="0"/>
              </a:rPr>
              <a:t> của Việt Nam,/ vươn lên với </a:t>
            </a:r>
            <a:r>
              <a:rPr lang="vi-VN" sz="3200" b="1" i="1" u="sng" dirty="0">
                <a:latin typeface="Times New Roman" panose="02020603050405020304" pitchFamily="18" charset="0"/>
                <a:ea typeface="Calibri" panose="020F0502020204030204" pitchFamily="34" charset="0"/>
              </a:rPr>
              <a:t>sức bật mạnh mẽ</a:t>
            </a:r>
            <a:r>
              <a:rPr lang="vi-VN" sz="3200" b="1" i="1" dirty="0">
                <a:latin typeface="Times New Roman" panose="02020603050405020304" pitchFamily="18" charset="0"/>
                <a:ea typeface="Calibri" panose="020F0502020204030204" pitchFamily="34" charset="0"/>
              </a:rPr>
              <a:t>,/ </a:t>
            </a:r>
            <a:r>
              <a:rPr lang="vi-VN" sz="3200" b="1" i="1" u="sng" dirty="0">
                <a:latin typeface="Times New Roman" panose="02020603050405020304" pitchFamily="18" charset="0"/>
                <a:ea typeface="Calibri" panose="020F0502020204030204" pitchFamily="34" charset="0"/>
              </a:rPr>
              <a:t>xứng đáng</a:t>
            </a:r>
            <a:r>
              <a:rPr lang="vi-VN" sz="3200" b="1" i="1" dirty="0">
                <a:latin typeface="Times New Roman" panose="02020603050405020304" pitchFamily="18" charset="0"/>
                <a:ea typeface="Calibri" panose="020F0502020204030204" pitchFamily="34" charset="0"/>
              </a:rPr>
              <a:t> là trung tâm chính trị – hành chính quốc gia,/ trở thành </a:t>
            </a:r>
            <a:r>
              <a:rPr lang="vi-VN" sz="3200" b="1" i="1" u="sng" dirty="0">
                <a:latin typeface="Times New Roman" panose="02020603050405020304" pitchFamily="18" charset="0"/>
                <a:ea typeface="Calibri" panose="020F0502020204030204" pitchFamily="34" charset="0"/>
              </a:rPr>
              <a:t>trung tâm lớn</a:t>
            </a:r>
            <a:r>
              <a:rPr lang="vi-VN" sz="3200" b="1" i="1" dirty="0">
                <a:latin typeface="Times New Roman" panose="02020603050405020304" pitchFamily="18" charset="0"/>
                <a:ea typeface="Calibri" panose="020F0502020204030204" pitchFamily="34" charset="0"/>
              </a:rPr>
              <a:t> về </a:t>
            </a:r>
            <a:r>
              <a:rPr lang="vi-VN" sz="3200" b="1" i="1" u="sng" dirty="0">
                <a:latin typeface="Times New Roman" panose="02020603050405020304" pitchFamily="18" charset="0"/>
                <a:ea typeface="Calibri" panose="020F0502020204030204" pitchFamily="34" charset="0"/>
              </a:rPr>
              <a:t>văn hoá</a:t>
            </a:r>
            <a:r>
              <a:rPr lang="vi-VN" sz="3200" b="1" i="1" dirty="0">
                <a:latin typeface="Times New Roman" panose="02020603050405020304" pitchFamily="18" charset="0"/>
                <a:ea typeface="Calibri" panose="020F0502020204030204" pitchFamily="34" charset="0"/>
              </a:rPr>
              <a:t>,/ </a:t>
            </a:r>
            <a:r>
              <a:rPr lang="vi-VN" sz="3200" b="1" i="1" u="sng" dirty="0">
                <a:latin typeface="Times New Roman" panose="02020603050405020304" pitchFamily="18" charset="0"/>
                <a:ea typeface="Calibri" panose="020F0502020204030204" pitchFamily="34" charset="0"/>
              </a:rPr>
              <a:t>khoa học</a:t>
            </a:r>
            <a:r>
              <a:rPr lang="vi-VN" sz="3200" b="1" i="1" dirty="0">
                <a:latin typeface="Times New Roman" panose="02020603050405020304" pitchFamily="18" charset="0"/>
                <a:ea typeface="Calibri" panose="020F0502020204030204" pitchFamily="34" charset="0"/>
              </a:rPr>
              <a:t>,/ </a:t>
            </a:r>
            <a:r>
              <a:rPr lang="vi-VN" sz="3200" b="1" i="1" u="sng" dirty="0">
                <a:latin typeface="Times New Roman" panose="02020603050405020304" pitchFamily="18" charset="0"/>
                <a:ea typeface="Calibri" panose="020F0502020204030204" pitchFamily="34" charset="0"/>
              </a:rPr>
              <a:t>giáo dục</a:t>
            </a:r>
            <a:r>
              <a:rPr lang="vi-VN" sz="3200" b="1" i="1" dirty="0">
                <a:latin typeface="Times New Roman" panose="02020603050405020304" pitchFamily="18" charset="0"/>
                <a:ea typeface="Calibri" panose="020F0502020204030204" pitchFamily="34" charset="0"/>
              </a:rPr>
              <a:t>,/ </a:t>
            </a:r>
            <a:r>
              <a:rPr lang="vi-VN" sz="3200" b="1" i="1" u="sng" dirty="0">
                <a:latin typeface="Times New Roman" panose="02020603050405020304" pitchFamily="18" charset="0"/>
                <a:ea typeface="Calibri" panose="020F0502020204030204" pitchFamily="34" charset="0"/>
              </a:rPr>
              <a:t>kinh</a:t>
            </a:r>
            <a:r>
              <a:rPr lang="vi-VN" sz="3200" b="1" i="1" dirty="0">
                <a:latin typeface="Times New Roman" panose="02020603050405020304" pitchFamily="18" charset="0"/>
                <a:ea typeface="Calibri" panose="020F0502020204030204" pitchFamily="34" charset="0"/>
              </a:rPr>
              <a:t> </a:t>
            </a:r>
            <a:r>
              <a:rPr lang="vi-VN" sz="3200" b="1" i="1" u="sng" dirty="0">
                <a:latin typeface="Times New Roman" panose="02020603050405020304" pitchFamily="18" charset="0"/>
                <a:ea typeface="Calibri" panose="020F0502020204030204" pitchFamily="34" charset="0"/>
              </a:rPr>
              <a:t>tế</a:t>
            </a:r>
            <a:r>
              <a:rPr lang="vi-VN" sz="3200" b="1" i="1" dirty="0">
                <a:latin typeface="Times New Roman" panose="02020603050405020304" pitchFamily="18" charset="0"/>
                <a:ea typeface="Calibri" panose="020F0502020204030204" pitchFamily="34" charset="0"/>
              </a:rPr>
              <a:t>/ và </a:t>
            </a:r>
            <a:r>
              <a:rPr lang="vi-VN" sz="3200" b="1" i="1" u="sng" dirty="0">
                <a:latin typeface="Times New Roman" panose="02020603050405020304" pitchFamily="18" charset="0"/>
                <a:ea typeface="Calibri" panose="020F0502020204030204" pitchFamily="34" charset="0"/>
              </a:rPr>
              <a:t>giao dịch quốc tế</a:t>
            </a:r>
            <a:r>
              <a:rPr lang="vi-VN" sz="3200" b="1" i="1" dirty="0">
                <a:latin typeface="Times New Roman" panose="02020603050405020304" pitchFamily="18" charset="0"/>
                <a:ea typeface="Calibri" panose="020F0502020204030204" pitchFamily="34" charset="0"/>
              </a:rPr>
              <a:t>.//</a:t>
            </a:r>
            <a:endParaRPr lang="en-US" sz="3200" b="1" dirty="0">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 xmlns:a16="http://schemas.microsoft.com/office/drawing/2014/main" id="{DD1A2D4E-943D-8042-C508-071D15621E0E}"/>
              </a:ext>
            </a:extLst>
          </p:cNvPr>
          <p:cNvSpPr txBox="1"/>
          <p:nvPr/>
        </p:nvSpPr>
        <p:spPr>
          <a:xfrm>
            <a:off x="2810637" y="428181"/>
            <a:ext cx="6629990" cy="707886"/>
          </a:xfrm>
          <a:prstGeom prst="rect">
            <a:avLst/>
          </a:prstGeom>
          <a:noFill/>
        </p:spPr>
        <p:txBody>
          <a:bodyPr wrap="square" rtlCol="0">
            <a:sp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LẮNG NGHE ĐỌC MẪU</a:t>
            </a:r>
          </a:p>
        </p:txBody>
      </p:sp>
    </p:spTree>
    <p:extLst>
      <p:ext uri="{BB962C8B-B14F-4D97-AF65-F5344CB8AC3E}">
        <p14:creationId xmlns:p14="http://schemas.microsoft.com/office/powerpoint/2010/main" val="202152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artoon of a child reading a book&#10;&#10;Description automatically generated">
            <a:extLst>
              <a:ext uri="{FF2B5EF4-FFF2-40B4-BE49-F238E27FC236}">
                <a16:creationId xmlns="" xmlns:a16="http://schemas.microsoft.com/office/drawing/2014/main" id="{6A11C0B5-D5FF-45CB-0F71-A25AF68A6D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080" y="3641580"/>
            <a:ext cx="2160000" cy="2880000"/>
          </a:xfrm>
          <a:prstGeom prst="rect">
            <a:avLst/>
          </a:prstGeom>
          <a:effectLst>
            <a:innerShdw blurRad="63500" dist="50800" dir="5400000">
              <a:schemeClr val="tx1">
                <a:lumMod val="65000"/>
                <a:lumOff val="35000"/>
                <a:alpha val="50000"/>
              </a:schemeClr>
            </a:innerShdw>
          </a:effectLst>
        </p:spPr>
      </p:pic>
      <p:pic>
        <p:nvPicPr>
          <p:cNvPr id="19" name="Picture 18" descr="A cartoon of a child reading a book&#10;&#10;Description automatically generated">
            <a:extLst>
              <a:ext uri="{FF2B5EF4-FFF2-40B4-BE49-F238E27FC236}">
                <a16:creationId xmlns="" xmlns:a16="http://schemas.microsoft.com/office/drawing/2014/main" id="{767884A0-DF8D-A7E0-5CD4-4B1D686D5B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57" y="3445468"/>
            <a:ext cx="1701818" cy="2880000"/>
          </a:xfrm>
          <a:prstGeom prst="rect">
            <a:avLst/>
          </a:prstGeom>
          <a:effectLst>
            <a:innerShdw blurRad="63500" dist="50800" dir="5400000">
              <a:schemeClr val="tx1">
                <a:lumMod val="65000"/>
                <a:lumOff val="35000"/>
                <a:alpha val="50000"/>
              </a:schemeClr>
            </a:innerShdw>
          </a:effectLst>
        </p:spPr>
      </p:pic>
      <p:pic>
        <p:nvPicPr>
          <p:cNvPr id="25" name="Picture 24" descr="A cartoon of a child reading a book&#10;&#10;Description automatically generated">
            <a:extLst>
              <a:ext uri="{FF2B5EF4-FFF2-40B4-BE49-F238E27FC236}">
                <a16:creationId xmlns="" xmlns:a16="http://schemas.microsoft.com/office/drawing/2014/main" id="{5062662E-6A84-5D25-3A71-6B234B6543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5150" y="3764631"/>
            <a:ext cx="1626160" cy="2880000"/>
          </a:xfrm>
          <a:prstGeom prst="rect">
            <a:avLst/>
          </a:prstGeom>
        </p:spPr>
      </p:pic>
      <p:grpSp>
        <p:nvGrpSpPr>
          <p:cNvPr id="20" name="Group 19">
            <a:extLst>
              <a:ext uri="{FF2B5EF4-FFF2-40B4-BE49-F238E27FC236}">
                <a16:creationId xmlns="" xmlns:a16="http://schemas.microsoft.com/office/drawing/2014/main" id="{FCCA735C-FDC0-7CF7-4B1D-E8D0347A1160}"/>
              </a:ext>
            </a:extLst>
          </p:cNvPr>
          <p:cNvGrpSpPr/>
          <p:nvPr/>
        </p:nvGrpSpPr>
        <p:grpSpPr>
          <a:xfrm>
            <a:off x="-62161" y="728644"/>
            <a:ext cx="6967484" cy="2184292"/>
            <a:chOff x="3430196" y="-472059"/>
            <a:chExt cx="5702905" cy="1515649"/>
          </a:xfrm>
        </p:grpSpPr>
        <p:pic>
          <p:nvPicPr>
            <p:cNvPr id="21" name="Picture 20">
              <a:extLst>
                <a:ext uri="{FF2B5EF4-FFF2-40B4-BE49-F238E27FC236}">
                  <a16:creationId xmlns="" xmlns:a16="http://schemas.microsoft.com/office/drawing/2014/main" id="{5EFFD6D4-F0B7-6C16-F793-CCE3C574D7D5}"/>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3430196" y="-472059"/>
              <a:ext cx="5702905" cy="1515649"/>
            </a:xfrm>
            <a:prstGeom prst="rect">
              <a:avLst/>
            </a:prstGeom>
          </p:spPr>
        </p:pic>
        <p:sp>
          <p:nvSpPr>
            <p:cNvPr id="22" name="TextBox 21">
              <a:extLst>
                <a:ext uri="{FF2B5EF4-FFF2-40B4-BE49-F238E27FC236}">
                  <a16:creationId xmlns="" xmlns:a16="http://schemas.microsoft.com/office/drawing/2014/main" id="{DBFC69CA-F894-3776-3C30-DCA7DC83C185}"/>
                </a:ext>
              </a:extLst>
            </p:cNvPr>
            <p:cNvSpPr txBox="1"/>
            <p:nvPr/>
          </p:nvSpPr>
          <p:spPr>
            <a:xfrm>
              <a:off x="4538170" y="326490"/>
              <a:ext cx="3530582" cy="707886"/>
            </a:xfrm>
            <a:prstGeom prst="rect">
              <a:avLst/>
            </a:prstGeom>
            <a:noFill/>
          </p:spPr>
          <p:txBody>
            <a:bodyPr wrap="square" rtlCol="0">
              <a:prstTxWarp prst="textArchUp">
                <a:avLst/>
              </a:prstTxWarp>
              <a:spAutoFit/>
            </a:bodyPr>
            <a:lstStyle/>
            <a:p>
              <a:pPr algn="ctr"/>
              <a:r>
                <a:rPr lang="en-US" sz="8500" b="1" dirty="0">
                  <a:solidFill>
                    <a:srgbClr val="C00000"/>
                  </a:solidFill>
                </a:rPr>
                <a:t>LUYỆN ĐỌC NỐI TIẾP ĐOẠN </a:t>
              </a:r>
            </a:p>
            <a:p>
              <a:pPr algn="ctr"/>
              <a:r>
                <a:rPr lang="en-US" sz="8500" b="1" dirty="0">
                  <a:solidFill>
                    <a:srgbClr val="C00000"/>
                  </a:solidFill>
                </a:rPr>
                <a:t>THEO NHÓM</a:t>
              </a:r>
            </a:p>
          </p:txBody>
        </p:sp>
      </p:grpSp>
      <p:grpSp>
        <p:nvGrpSpPr>
          <p:cNvPr id="6" name="Group 5">
            <a:extLst>
              <a:ext uri="{FF2B5EF4-FFF2-40B4-BE49-F238E27FC236}">
                <a16:creationId xmlns="" xmlns:a16="http://schemas.microsoft.com/office/drawing/2014/main" id="{8ADBC974-2E37-62B6-5B3E-356C8D8B54E0}"/>
              </a:ext>
            </a:extLst>
          </p:cNvPr>
          <p:cNvGrpSpPr/>
          <p:nvPr/>
        </p:nvGrpSpPr>
        <p:grpSpPr>
          <a:xfrm>
            <a:off x="6297580" y="336420"/>
            <a:ext cx="5894420" cy="6308211"/>
            <a:chOff x="6297580" y="336420"/>
            <a:chExt cx="5894420" cy="6308211"/>
          </a:xfrm>
        </p:grpSpPr>
        <p:sp>
          <p:nvSpPr>
            <p:cNvPr id="5" name="Rectangle: Rounded Corners 4">
              <a:extLst>
                <a:ext uri="{FF2B5EF4-FFF2-40B4-BE49-F238E27FC236}">
                  <a16:creationId xmlns="" xmlns:a16="http://schemas.microsoft.com/office/drawing/2014/main" id="{16AFD8D9-3677-E729-F4E7-6BA0209A6DFE}"/>
                </a:ext>
              </a:extLst>
            </p:cNvPr>
            <p:cNvSpPr/>
            <p:nvPr/>
          </p:nvSpPr>
          <p:spPr>
            <a:xfrm>
              <a:off x="6297580" y="336420"/>
              <a:ext cx="5605089" cy="6248418"/>
            </a:xfrm>
            <a:prstGeom prst="roundRect">
              <a:avLst/>
            </a:prstGeom>
            <a:solidFill>
              <a:schemeClr val="bg1">
                <a:alpha val="8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Nhóm 8">
              <a:extLst>
                <a:ext uri="{FF2B5EF4-FFF2-40B4-BE49-F238E27FC236}">
                  <a16:creationId xmlns="" xmlns:a16="http://schemas.microsoft.com/office/drawing/2014/main" id="{86E04E0F-4747-2239-4A63-5A1077DF2409}"/>
                </a:ext>
              </a:extLst>
            </p:cNvPr>
            <p:cNvGrpSpPr/>
            <p:nvPr/>
          </p:nvGrpSpPr>
          <p:grpSpPr>
            <a:xfrm>
              <a:off x="6475748" y="396213"/>
              <a:ext cx="5716252" cy="2803017"/>
              <a:chOff x="6576218" y="1426740"/>
              <a:chExt cx="4803948" cy="1810561"/>
            </a:xfrm>
          </p:grpSpPr>
          <p:pic>
            <p:nvPicPr>
              <p:cNvPr id="26" name="Hình ảnh 10" descr="Ảnh có chứa văn bản, Phông chữ&#10;&#10;Mô tả được tạo tự động">
                <a:extLst>
                  <a:ext uri="{FF2B5EF4-FFF2-40B4-BE49-F238E27FC236}">
                    <a16:creationId xmlns="" xmlns:a16="http://schemas.microsoft.com/office/drawing/2014/main" id="{74530186-6F7F-0F88-AD1D-72D4E00C99E8}"/>
                  </a:ext>
                </a:extLst>
              </p:cNvPr>
              <p:cNvPicPr>
                <a:picLocks noChangeAspect="1"/>
              </p:cNvPicPr>
              <p:nvPr/>
            </p:nvPicPr>
            <p:blipFill rotWithShape="1">
              <a:blip r:embed="rId8"/>
              <a:srcRect t="24985"/>
              <a:stretch/>
            </p:blipFill>
            <p:spPr>
              <a:xfrm>
                <a:off x="6576218" y="1779290"/>
                <a:ext cx="4803948" cy="1458011"/>
              </a:xfrm>
              <a:prstGeom prst="rect">
                <a:avLst/>
              </a:prstGeom>
            </p:spPr>
          </p:pic>
          <p:sp>
            <p:nvSpPr>
              <p:cNvPr id="24" name="Hộp Văn bản 9">
                <a:extLst>
                  <a:ext uri="{FF2B5EF4-FFF2-40B4-BE49-F238E27FC236}">
                    <a16:creationId xmlns="" xmlns:a16="http://schemas.microsoft.com/office/drawing/2014/main" id="{91F7828A-E632-405B-D1D3-A72F2DDF517F}"/>
                  </a:ext>
                </a:extLst>
              </p:cNvPr>
              <p:cNvSpPr txBox="1"/>
              <p:nvPr/>
            </p:nvSpPr>
            <p:spPr>
              <a:xfrm>
                <a:off x="7298249" y="1426740"/>
                <a:ext cx="1773916" cy="556648"/>
              </a:xfrm>
              <a:prstGeom prst="rect">
                <a:avLst/>
              </a:prstGeom>
              <a:noFill/>
            </p:spPr>
            <p:txBody>
              <a:bodyPr wrap="square" rtlCol="0">
                <a:spAutoFit/>
              </a:bodyPr>
              <a:lstStyle/>
              <a:p>
                <a:r>
                  <a:rPr lang="en-US" sz="5000" dirty="0" err="1">
                    <a:solidFill>
                      <a:srgbClr val="FF0000"/>
                    </a:solidFill>
                    <a:latin typeface="#9Slide05 Phobia" panose="02000506000000020003" pitchFamily="2" charset="0"/>
                  </a:rPr>
                  <a:t>Yêu</a:t>
                </a:r>
                <a:r>
                  <a:rPr lang="en-US" sz="5000" dirty="0">
                    <a:solidFill>
                      <a:srgbClr val="FF0000"/>
                    </a:solidFill>
                    <a:latin typeface="#9Slide05 Phobia" panose="02000506000000020003" pitchFamily="2" charset="0"/>
                  </a:rPr>
                  <a:t> </a:t>
                </a:r>
                <a:r>
                  <a:rPr lang="en-US" sz="5000" dirty="0" err="1">
                    <a:solidFill>
                      <a:srgbClr val="FF0000"/>
                    </a:solidFill>
                    <a:latin typeface="#9Slide05 Phobia" panose="02000506000000020003" pitchFamily="2" charset="0"/>
                  </a:rPr>
                  <a:t>cầu</a:t>
                </a:r>
                <a:endParaRPr lang="en-US" sz="5000" dirty="0">
                  <a:solidFill>
                    <a:srgbClr val="FF0000"/>
                  </a:solidFill>
                  <a:latin typeface="#9Slide05 Phobia" panose="02000506000000020003" pitchFamily="2" charset="0"/>
                </a:endParaRPr>
              </a:p>
            </p:txBody>
          </p:sp>
        </p:grpSp>
        <p:pic>
          <p:nvPicPr>
            <p:cNvPr id="27" name="Hình ảnh 12" descr="Ảnh có chứa văn bản, Phông chữ, ảnh chụp màn hình, thiết kế&#10;&#10;Mô tả được tạo tự động">
              <a:extLst>
                <a:ext uri="{FF2B5EF4-FFF2-40B4-BE49-F238E27FC236}">
                  <a16:creationId xmlns="" xmlns:a16="http://schemas.microsoft.com/office/drawing/2014/main" id="{665056B1-8876-E19F-027A-15498157A761}"/>
                </a:ext>
              </a:extLst>
            </p:cNvPr>
            <p:cNvPicPr>
              <a:picLocks noChangeAspect="1"/>
            </p:cNvPicPr>
            <p:nvPr/>
          </p:nvPicPr>
          <p:blipFill>
            <a:blip r:embed="rId9"/>
            <a:stretch>
              <a:fillRect/>
            </a:stretch>
          </p:blipFill>
          <p:spPr>
            <a:xfrm>
              <a:off x="6308849" y="2811386"/>
              <a:ext cx="5593820" cy="3833245"/>
            </a:xfrm>
            <a:prstGeom prst="rect">
              <a:avLst/>
            </a:prstGeom>
          </p:spPr>
        </p:pic>
      </p:grpSp>
    </p:spTree>
    <p:extLst>
      <p:ext uri="{BB962C8B-B14F-4D97-AF65-F5344CB8AC3E}">
        <p14:creationId xmlns:p14="http://schemas.microsoft.com/office/powerpoint/2010/main" val="1365449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6667">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66667">
                                          <p:cBhvr additive="base">
                                            <p:cTn id="8" dur="10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par>
                              <p:cTn id="9" fill="hold">
                                <p:stCondLst>
                                  <p:cond delay="1000"/>
                                </p:stCondLst>
                                <p:childTnLst>
                                  <p:par>
                                    <p:cTn id="10" presetID="2" presetClass="entr" presetSubtype="4" fill="hold" nodeType="afterEffect" p14:presetBounceEnd="66667">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14:bounceEnd="66667">
                                          <p:cBhvr additive="base">
                                            <p:cTn id="12" dur="1000" fill="hold"/>
                                            <p:tgtEl>
                                              <p:spTgt spid="25"/>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uỷn.wav"/>
                                            </p:tgtEl>
                                          </p:cMediaNode>
                                        </p:audio>
                                      </p:subTnLst>
                                    </p:cTn>
                                  </p:par>
                                </p:childTnLst>
                              </p:cTn>
                            </p:par>
                            <p:par>
                              <p:cTn id="14" fill="hold">
                                <p:stCondLst>
                                  <p:cond delay="2000"/>
                                </p:stCondLst>
                                <p:childTnLst>
                                  <p:par>
                                    <p:cTn id="15" presetID="2" presetClass="entr" presetSubtype="4" fill="hold" nodeType="afterEffect" p14:presetBounceEnd="66667">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14:bounceEnd="66667">
                                          <p:cBhvr additive="base">
                                            <p:cTn id="17" dur="1000" fill="hold"/>
                                            <p:tgtEl>
                                              <p:spTgt spid="18"/>
                                            </p:tgtEl>
                                            <p:attrNameLst>
                                              <p:attrName>ppt_x</p:attrName>
                                            </p:attrNameLst>
                                          </p:cBhvr>
                                          <p:tavLst>
                                            <p:tav tm="0">
                                              <p:val>
                                                <p:strVal val="#ppt_x"/>
                                              </p:val>
                                            </p:tav>
                                            <p:tav tm="100000">
                                              <p:val>
                                                <p:strVal val="#ppt_x"/>
                                              </p:val>
                                            </p:tav>
                                          </p:tavLst>
                                        </p:anim>
                                        <p:anim calcmode="lin" valueType="num" p14:bounceEnd="66667">
                                          <p:cBhvr additive="base">
                                            <p:cTn id="18" dur="10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uỷn.wav"/>
                                            </p:tgtEl>
                                          </p:cMediaNode>
                                        </p:audio>
                                      </p:subTnLst>
                                    </p:cTn>
                                  </p:par>
                                  <p:par>
                                    <p:cTn id="19" presetID="53" presetClass="entr" presetSubtype="16"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uỷn.wav"/>
                                            </p:tgtEl>
                                          </p:cMediaNode>
                                        </p:audio>
                                      </p:sub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ppt_x"/>
                                              </p:val>
                                            </p:tav>
                                            <p:tav tm="100000">
                                              <p:val>
                                                <p:strVal val="#ppt_x"/>
                                              </p:val>
                                            </p:tav>
                                          </p:tavLst>
                                        </p:anim>
                                        <p:anim calcmode="lin" valueType="num">
                                          <p:cBhvr additive="base">
                                            <p:cTn id="13" dur="10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11" name="uỷn.wav"/>
                                            </p:tgtEl>
                                          </p:cMediaNode>
                                        </p:audio>
                                      </p:sub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000" fill="hold"/>
                                            <p:tgtEl>
                                              <p:spTgt spid="18"/>
                                            </p:tgtEl>
                                            <p:attrNameLst>
                                              <p:attrName>ppt_x</p:attrName>
                                            </p:attrNameLst>
                                          </p:cBhvr>
                                          <p:tavLst>
                                            <p:tav tm="0">
                                              <p:val>
                                                <p:strVal val="#ppt_x"/>
                                              </p:val>
                                            </p:tav>
                                            <p:tav tm="100000">
                                              <p:val>
                                                <p:strVal val="#ppt_x"/>
                                              </p:val>
                                            </p:tav>
                                          </p:tavLst>
                                        </p:anim>
                                        <p:anim calcmode="lin" valueType="num">
                                          <p:cBhvr additive="base">
                                            <p:cTn id="18" dur="10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11" name="uỷn.wav"/>
                                            </p:tgtEl>
                                          </p:cMediaNode>
                                        </p:audio>
                                      </p:subTnLst>
                                    </p:cTn>
                                  </p:par>
                                  <p:par>
                                    <p:cTn id="19" presetID="53" presetClass="entr" presetSubtype="16"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9C011B1-4EB2-49BF-EA71-CFA0F3CB7BF6}"/>
              </a:ext>
            </a:extLst>
          </p:cNvPr>
          <p:cNvPicPr>
            <a:picLocks noChangeAspect="1"/>
          </p:cNvPicPr>
          <p:nvPr/>
        </p:nvPicPr>
        <p:blipFill>
          <a:blip r:embed="rId2"/>
          <a:stretch>
            <a:fillRect/>
          </a:stretch>
        </p:blipFill>
        <p:spPr>
          <a:xfrm>
            <a:off x="9716" y="3542397"/>
            <a:ext cx="1742720" cy="2520000"/>
          </a:xfrm>
          <a:prstGeom prst="rect">
            <a:avLst/>
          </a:prstGeom>
        </p:spPr>
      </p:pic>
      <p:pic>
        <p:nvPicPr>
          <p:cNvPr id="4" name="Picture 3">
            <a:extLst>
              <a:ext uri="{FF2B5EF4-FFF2-40B4-BE49-F238E27FC236}">
                <a16:creationId xmlns="" xmlns:a16="http://schemas.microsoft.com/office/drawing/2014/main" id="{F0501C0A-957B-2288-B858-FD8D11E6621A}"/>
              </a:ext>
            </a:extLst>
          </p:cNvPr>
          <p:cNvPicPr>
            <a:picLocks noChangeAspect="1"/>
          </p:cNvPicPr>
          <p:nvPr/>
        </p:nvPicPr>
        <p:blipFill>
          <a:blip r:embed="rId3"/>
          <a:stretch>
            <a:fillRect/>
          </a:stretch>
        </p:blipFill>
        <p:spPr>
          <a:xfrm>
            <a:off x="1741877" y="3337939"/>
            <a:ext cx="1796401" cy="2928915"/>
          </a:xfrm>
          <a:prstGeom prst="rect">
            <a:avLst/>
          </a:prstGeom>
        </p:spPr>
      </p:pic>
      <p:pic>
        <p:nvPicPr>
          <p:cNvPr id="5" name="Picture 4">
            <a:extLst>
              <a:ext uri="{FF2B5EF4-FFF2-40B4-BE49-F238E27FC236}">
                <a16:creationId xmlns="" xmlns:a16="http://schemas.microsoft.com/office/drawing/2014/main" id="{84E0A806-0756-3068-1F1D-2004D1E0A07B}"/>
              </a:ext>
            </a:extLst>
          </p:cNvPr>
          <p:cNvPicPr>
            <a:picLocks noChangeAspect="1"/>
          </p:cNvPicPr>
          <p:nvPr/>
        </p:nvPicPr>
        <p:blipFill>
          <a:blip r:embed="rId4"/>
          <a:stretch>
            <a:fillRect/>
          </a:stretch>
        </p:blipFill>
        <p:spPr>
          <a:xfrm flipH="1">
            <a:off x="3390614" y="3644625"/>
            <a:ext cx="1617280" cy="2520000"/>
          </a:xfrm>
          <a:prstGeom prst="rect">
            <a:avLst/>
          </a:prstGeom>
        </p:spPr>
      </p:pic>
      <p:pic>
        <p:nvPicPr>
          <p:cNvPr id="6" name="Picture 5">
            <a:extLst>
              <a:ext uri="{FF2B5EF4-FFF2-40B4-BE49-F238E27FC236}">
                <a16:creationId xmlns="" xmlns:a16="http://schemas.microsoft.com/office/drawing/2014/main" id="{390BCC5C-B02C-FD1A-0B44-CA36EAD0C776}"/>
              </a:ext>
            </a:extLst>
          </p:cNvPr>
          <p:cNvPicPr>
            <a:picLocks noChangeAspect="1"/>
          </p:cNvPicPr>
          <p:nvPr/>
        </p:nvPicPr>
        <p:blipFill>
          <a:blip r:embed="rId5"/>
          <a:stretch>
            <a:fillRect/>
          </a:stretch>
        </p:blipFill>
        <p:spPr>
          <a:xfrm flipH="1">
            <a:off x="4817001" y="3905678"/>
            <a:ext cx="1997603" cy="2661779"/>
          </a:xfrm>
          <a:prstGeom prst="rect">
            <a:avLst/>
          </a:prstGeom>
        </p:spPr>
      </p:pic>
      <p:grpSp>
        <p:nvGrpSpPr>
          <p:cNvPr id="20" name="Group 19">
            <a:extLst>
              <a:ext uri="{FF2B5EF4-FFF2-40B4-BE49-F238E27FC236}">
                <a16:creationId xmlns="" xmlns:a16="http://schemas.microsoft.com/office/drawing/2014/main" id="{FCCA735C-FDC0-7CF7-4B1D-E8D0347A1160}"/>
              </a:ext>
            </a:extLst>
          </p:cNvPr>
          <p:cNvGrpSpPr/>
          <p:nvPr/>
        </p:nvGrpSpPr>
        <p:grpSpPr>
          <a:xfrm>
            <a:off x="1356536" y="165627"/>
            <a:ext cx="8668011" cy="3108915"/>
            <a:chOff x="3430196" y="-472059"/>
            <a:chExt cx="5702905" cy="1550664"/>
          </a:xfrm>
        </p:grpSpPr>
        <p:pic>
          <p:nvPicPr>
            <p:cNvPr id="21" name="Picture 20">
              <a:extLst>
                <a:ext uri="{FF2B5EF4-FFF2-40B4-BE49-F238E27FC236}">
                  <a16:creationId xmlns="" xmlns:a16="http://schemas.microsoft.com/office/drawing/2014/main" id="{5EFFD6D4-F0B7-6C16-F793-CCE3C574D7D5}"/>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3430196" y="-472059"/>
              <a:ext cx="5702905" cy="1515649"/>
            </a:xfrm>
            <a:prstGeom prst="rect">
              <a:avLst/>
            </a:prstGeom>
          </p:spPr>
        </p:pic>
        <p:sp>
          <p:nvSpPr>
            <p:cNvPr id="22" name="TextBox 21">
              <a:extLst>
                <a:ext uri="{FF2B5EF4-FFF2-40B4-BE49-F238E27FC236}">
                  <a16:creationId xmlns="" xmlns:a16="http://schemas.microsoft.com/office/drawing/2014/main" id="{DBFC69CA-F894-3776-3C30-DCA7DC83C185}"/>
                </a:ext>
              </a:extLst>
            </p:cNvPr>
            <p:cNvSpPr txBox="1"/>
            <p:nvPr/>
          </p:nvSpPr>
          <p:spPr>
            <a:xfrm>
              <a:off x="4612404" y="370719"/>
              <a:ext cx="3191118" cy="707886"/>
            </a:xfrm>
            <a:prstGeom prst="rect">
              <a:avLst/>
            </a:prstGeom>
            <a:noFill/>
          </p:spPr>
          <p:txBody>
            <a:bodyPr wrap="square" rtlCol="0">
              <a:prstTxWarp prst="textArchUp">
                <a:avLst/>
              </a:prstTxWarp>
              <a:spAutoFit/>
            </a:bodyPr>
            <a:lstStyle/>
            <a:p>
              <a:pPr algn="ctr"/>
              <a:r>
                <a:rPr lang="en-US" sz="7500" b="1" dirty="0">
                  <a:solidFill>
                    <a:srgbClr val="C00000"/>
                  </a:solidFill>
                </a:rPr>
                <a:t>THI ĐUA </a:t>
              </a:r>
            </a:p>
            <a:p>
              <a:pPr algn="ctr"/>
              <a:r>
                <a:rPr lang="en-US" sz="7500" b="1" dirty="0">
                  <a:solidFill>
                    <a:srgbClr val="C00000"/>
                  </a:solidFill>
                </a:rPr>
                <a:t>ĐỌC TRƯỚC LỚP</a:t>
              </a:r>
            </a:p>
          </p:txBody>
        </p:sp>
      </p:grpSp>
      <p:pic>
        <p:nvPicPr>
          <p:cNvPr id="7" name="Picture 6">
            <a:extLst>
              <a:ext uri="{FF2B5EF4-FFF2-40B4-BE49-F238E27FC236}">
                <a16:creationId xmlns="" xmlns:a16="http://schemas.microsoft.com/office/drawing/2014/main" id="{0C7F9E8A-0D71-3C87-9B86-6DE437EE6841}"/>
              </a:ext>
            </a:extLst>
          </p:cNvPr>
          <p:cNvPicPr>
            <a:picLocks noChangeAspect="1"/>
          </p:cNvPicPr>
          <p:nvPr/>
        </p:nvPicPr>
        <p:blipFill>
          <a:blip r:embed="rId8"/>
          <a:stretch>
            <a:fillRect/>
          </a:stretch>
        </p:blipFill>
        <p:spPr>
          <a:xfrm>
            <a:off x="6915663" y="2467627"/>
            <a:ext cx="5209309" cy="4099830"/>
          </a:xfrm>
          <a:prstGeom prst="rect">
            <a:avLst/>
          </a:prstGeom>
          <a:ln>
            <a:noFill/>
          </a:ln>
          <a:effectLst>
            <a:softEdge rad="112500"/>
          </a:effectLst>
        </p:spPr>
      </p:pic>
    </p:spTree>
    <p:extLst>
      <p:ext uri="{BB962C8B-B14F-4D97-AF65-F5344CB8AC3E}">
        <p14:creationId xmlns:p14="http://schemas.microsoft.com/office/powerpoint/2010/main" val="284004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14:bounceEnd="70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750"/>
                                      </p:stCondLst>
                                      <p:childTnLst>
                                        <p:set>
                                          <p:cBhvr>
                                            <p:cTn id="10" dur="1" fill="hold">
                                              <p:stCondLst>
                                                <p:cond delay="0"/>
                                              </p:stCondLst>
                                            </p:cTn>
                                            <p:tgtEl>
                                              <p:spTgt spid="4"/>
                                            </p:tgtEl>
                                            <p:attrNameLst>
                                              <p:attrName>style.visibility</p:attrName>
                                            </p:attrNameLst>
                                          </p:cBhvr>
                                          <p:to>
                                            <p:strVal val="visible"/>
                                          </p:to>
                                        </p:set>
                                        <p:anim calcmode="lin" valueType="num" p14:bounceEnd="70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14:bounceEnd="70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1250"/>
                                      </p:stCondLst>
                                      <p:childTnLst>
                                        <p:set>
                                          <p:cBhvr>
                                            <p:cTn id="18" dur="1" fill="hold">
                                              <p:stCondLst>
                                                <p:cond delay="0"/>
                                              </p:stCondLst>
                                            </p:cTn>
                                            <p:tgtEl>
                                              <p:spTgt spid="6"/>
                                            </p:tgtEl>
                                            <p:attrNameLst>
                                              <p:attrName>style.visibility</p:attrName>
                                            </p:attrNameLst>
                                          </p:cBhvr>
                                          <p:to>
                                            <p:strVal val="visible"/>
                                          </p:to>
                                        </p:set>
                                        <p:anim calcmode="lin" valueType="num" p14:bounceEnd="70000">
                                          <p:cBhvr additive="base">
                                            <p:cTn id="19" dur="1000" fill="hold"/>
                                            <p:tgtEl>
                                              <p:spTgt spid="6"/>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3"/>
                                            </p:tgtEl>
                                            <p:attrNameLst>
                                              <p:attrName>r</p:attrName>
                                            </p:attrNameLst>
                                          </p:cBhvr>
                                        </p:animRot>
                                        <p:animRot by="-240000">
                                          <p:cBhvr>
                                            <p:cTn id="29" dur="200" fill="hold">
                                              <p:stCondLst>
                                                <p:cond delay="200"/>
                                              </p:stCondLst>
                                            </p:cTn>
                                            <p:tgtEl>
                                              <p:spTgt spid="3"/>
                                            </p:tgtEl>
                                            <p:attrNameLst>
                                              <p:attrName>r</p:attrName>
                                            </p:attrNameLst>
                                          </p:cBhvr>
                                        </p:animRot>
                                        <p:animRot by="240000">
                                          <p:cBhvr>
                                            <p:cTn id="30" dur="200" fill="hold">
                                              <p:stCondLst>
                                                <p:cond delay="400"/>
                                              </p:stCondLst>
                                            </p:cTn>
                                            <p:tgtEl>
                                              <p:spTgt spid="3"/>
                                            </p:tgtEl>
                                            <p:attrNameLst>
                                              <p:attrName>r</p:attrName>
                                            </p:attrNameLst>
                                          </p:cBhvr>
                                        </p:animRot>
                                        <p:animRot by="-240000">
                                          <p:cBhvr>
                                            <p:cTn id="31" dur="200" fill="hold">
                                              <p:stCondLst>
                                                <p:cond delay="600"/>
                                              </p:stCondLst>
                                            </p:cTn>
                                            <p:tgtEl>
                                              <p:spTgt spid="3"/>
                                            </p:tgtEl>
                                            <p:attrNameLst>
                                              <p:attrName>r</p:attrName>
                                            </p:attrNameLst>
                                          </p:cBhvr>
                                        </p:animRot>
                                        <p:animRot by="120000">
                                          <p:cBhvr>
                                            <p:cTn id="32" dur="200" fill="hold">
                                              <p:stCondLst>
                                                <p:cond delay="800"/>
                                              </p:stCondLst>
                                            </p:cTn>
                                            <p:tgtEl>
                                              <p:spTgt spid="3"/>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6"/>
                                            </p:tgtEl>
                                            <p:attrNameLst>
                                              <p:attrName>r</p:attrName>
                                            </p:attrNameLst>
                                          </p:cBhvr>
                                        </p:animRot>
                                        <p:animRot by="-240000">
                                          <p:cBhvr>
                                            <p:cTn id="47" dur="200" fill="hold">
                                              <p:stCondLst>
                                                <p:cond delay="200"/>
                                              </p:stCondLst>
                                            </p:cTn>
                                            <p:tgtEl>
                                              <p:spTgt spid="6"/>
                                            </p:tgtEl>
                                            <p:attrNameLst>
                                              <p:attrName>r</p:attrName>
                                            </p:attrNameLst>
                                          </p:cBhvr>
                                        </p:animRot>
                                        <p:animRot by="240000">
                                          <p:cBhvr>
                                            <p:cTn id="48" dur="200" fill="hold">
                                              <p:stCondLst>
                                                <p:cond delay="400"/>
                                              </p:stCondLst>
                                            </p:cTn>
                                            <p:tgtEl>
                                              <p:spTgt spid="6"/>
                                            </p:tgtEl>
                                            <p:attrNameLst>
                                              <p:attrName>r</p:attrName>
                                            </p:attrNameLst>
                                          </p:cBhvr>
                                        </p:animRot>
                                        <p:animRot by="-240000">
                                          <p:cBhvr>
                                            <p:cTn id="49" dur="200" fill="hold">
                                              <p:stCondLst>
                                                <p:cond delay="600"/>
                                              </p:stCondLst>
                                            </p:cTn>
                                            <p:tgtEl>
                                              <p:spTgt spid="6"/>
                                            </p:tgtEl>
                                            <p:attrNameLst>
                                              <p:attrName>r</p:attrName>
                                            </p:attrNameLst>
                                          </p:cBhvr>
                                        </p:animRot>
                                        <p:animRot by="120000">
                                          <p:cBhvr>
                                            <p:cTn id="50" dur="200" fill="hold">
                                              <p:stCondLst>
                                                <p:cond delay="800"/>
                                              </p:stCondLst>
                                            </p:cTn>
                                            <p:tgtEl>
                                              <p:spTgt spid="6"/>
                                            </p:tgtEl>
                                            <p:attrNameLst>
                                              <p:attrName>r</p:attrName>
                                            </p:attrNameLst>
                                          </p:cBhvr>
                                        </p:animRo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7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3"/>
                                            </p:tgtEl>
                                            <p:attrNameLst>
                                              <p:attrName>r</p:attrName>
                                            </p:attrNameLst>
                                          </p:cBhvr>
                                        </p:animRot>
                                        <p:animRot by="-240000">
                                          <p:cBhvr>
                                            <p:cTn id="29" dur="200" fill="hold">
                                              <p:stCondLst>
                                                <p:cond delay="200"/>
                                              </p:stCondLst>
                                            </p:cTn>
                                            <p:tgtEl>
                                              <p:spTgt spid="3"/>
                                            </p:tgtEl>
                                            <p:attrNameLst>
                                              <p:attrName>r</p:attrName>
                                            </p:attrNameLst>
                                          </p:cBhvr>
                                        </p:animRot>
                                        <p:animRot by="240000">
                                          <p:cBhvr>
                                            <p:cTn id="30" dur="200" fill="hold">
                                              <p:stCondLst>
                                                <p:cond delay="400"/>
                                              </p:stCondLst>
                                            </p:cTn>
                                            <p:tgtEl>
                                              <p:spTgt spid="3"/>
                                            </p:tgtEl>
                                            <p:attrNameLst>
                                              <p:attrName>r</p:attrName>
                                            </p:attrNameLst>
                                          </p:cBhvr>
                                        </p:animRot>
                                        <p:animRot by="-240000">
                                          <p:cBhvr>
                                            <p:cTn id="31" dur="200" fill="hold">
                                              <p:stCondLst>
                                                <p:cond delay="600"/>
                                              </p:stCondLst>
                                            </p:cTn>
                                            <p:tgtEl>
                                              <p:spTgt spid="3"/>
                                            </p:tgtEl>
                                            <p:attrNameLst>
                                              <p:attrName>r</p:attrName>
                                            </p:attrNameLst>
                                          </p:cBhvr>
                                        </p:animRot>
                                        <p:animRot by="120000">
                                          <p:cBhvr>
                                            <p:cTn id="32" dur="200" fill="hold">
                                              <p:stCondLst>
                                                <p:cond delay="800"/>
                                              </p:stCondLst>
                                            </p:cTn>
                                            <p:tgtEl>
                                              <p:spTgt spid="3"/>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6"/>
                                            </p:tgtEl>
                                            <p:attrNameLst>
                                              <p:attrName>r</p:attrName>
                                            </p:attrNameLst>
                                          </p:cBhvr>
                                        </p:animRot>
                                        <p:animRot by="-240000">
                                          <p:cBhvr>
                                            <p:cTn id="47" dur="200" fill="hold">
                                              <p:stCondLst>
                                                <p:cond delay="200"/>
                                              </p:stCondLst>
                                            </p:cTn>
                                            <p:tgtEl>
                                              <p:spTgt spid="6"/>
                                            </p:tgtEl>
                                            <p:attrNameLst>
                                              <p:attrName>r</p:attrName>
                                            </p:attrNameLst>
                                          </p:cBhvr>
                                        </p:animRot>
                                        <p:animRot by="240000">
                                          <p:cBhvr>
                                            <p:cTn id="48" dur="200" fill="hold">
                                              <p:stCondLst>
                                                <p:cond delay="400"/>
                                              </p:stCondLst>
                                            </p:cTn>
                                            <p:tgtEl>
                                              <p:spTgt spid="6"/>
                                            </p:tgtEl>
                                            <p:attrNameLst>
                                              <p:attrName>r</p:attrName>
                                            </p:attrNameLst>
                                          </p:cBhvr>
                                        </p:animRot>
                                        <p:animRot by="-240000">
                                          <p:cBhvr>
                                            <p:cTn id="49" dur="200" fill="hold">
                                              <p:stCondLst>
                                                <p:cond delay="600"/>
                                              </p:stCondLst>
                                            </p:cTn>
                                            <p:tgtEl>
                                              <p:spTgt spid="6"/>
                                            </p:tgtEl>
                                            <p:attrNameLst>
                                              <p:attrName>r</p:attrName>
                                            </p:attrNameLst>
                                          </p:cBhvr>
                                        </p:animRot>
                                        <p:animRot by="120000">
                                          <p:cBhvr>
                                            <p:cTn id="50" dur="200" fill="hold">
                                              <p:stCondLst>
                                                <p:cond delay="800"/>
                                              </p:stCondLst>
                                            </p:cTn>
                                            <p:tgtEl>
                                              <p:spTgt spid="6"/>
                                            </p:tgtEl>
                                            <p:attrNameLst>
                                              <p:attrName>r</p:attrName>
                                            </p:attrNameLst>
                                          </p:cBhvr>
                                        </p:animRo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1EBDEA48-93A2-A775-1934-51213943C236}"/>
              </a:ext>
            </a:extLst>
          </p:cNvPr>
          <p:cNvGrpSpPr/>
          <p:nvPr/>
        </p:nvGrpSpPr>
        <p:grpSpPr>
          <a:xfrm>
            <a:off x="-920510" y="2016690"/>
            <a:ext cx="12419403" cy="4841310"/>
            <a:chOff x="-1529021" y="1487424"/>
            <a:chExt cx="13721021" cy="5370576"/>
          </a:xfrm>
        </p:grpSpPr>
        <p:pic>
          <p:nvPicPr>
            <p:cNvPr id="12" name="Picture 11">
              <a:extLst>
                <a:ext uri="{FF2B5EF4-FFF2-40B4-BE49-F238E27FC236}">
                  <a16:creationId xmlns="" xmlns:a16="http://schemas.microsoft.com/office/drawing/2014/main" id="{F5087690-9CB2-DBC4-2BD1-8CC610C6F4E7}"/>
                </a:ext>
              </a:extLst>
            </p:cNvPr>
            <p:cNvPicPr>
              <a:picLocks noChangeAspect="1"/>
            </p:cNvPicPr>
            <p:nvPr/>
          </p:nvPicPr>
          <p:blipFill>
            <a:blip r:embed="rId2"/>
            <a:stretch>
              <a:fillRect/>
            </a:stretch>
          </p:blipFill>
          <p:spPr>
            <a:xfrm>
              <a:off x="0" y="1487424"/>
              <a:ext cx="12192000" cy="5370576"/>
            </a:xfrm>
            <a:prstGeom prst="rect">
              <a:avLst/>
            </a:prstGeom>
          </p:spPr>
        </p:pic>
        <p:sp>
          <p:nvSpPr>
            <p:cNvPr id="13" name="TextBox 12">
              <a:extLst>
                <a:ext uri="{FF2B5EF4-FFF2-40B4-BE49-F238E27FC236}">
                  <a16:creationId xmlns="" xmlns:a16="http://schemas.microsoft.com/office/drawing/2014/main" id="{7F15CC45-D82C-630D-43E2-E2D30BE13567}"/>
                </a:ext>
              </a:extLst>
            </p:cNvPr>
            <p:cNvSpPr txBox="1"/>
            <p:nvPr/>
          </p:nvSpPr>
          <p:spPr>
            <a:xfrm>
              <a:off x="-1529021" y="5088063"/>
              <a:ext cx="10243595" cy="921844"/>
            </a:xfrm>
            <a:prstGeom prst="rect">
              <a:avLst/>
            </a:prstGeom>
            <a:noFill/>
          </p:spPr>
          <p:txBody>
            <a:bodyPr wrap="square" rtlCol="0">
              <a:spAutoFit/>
            </a:bodyPr>
            <a:lstStyle/>
            <a:p>
              <a:pPr algn="ctr"/>
              <a:r>
                <a:rPr lang="en-US" sz="4800" b="1" dirty="0">
                  <a:solidFill>
                    <a:srgbClr val="FF0066"/>
                  </a:solidFill>
                </a:rPr>
                <a:t>NHÓM:</a:t>
              </a:r>
            </a:p>
          </p:txBody>
        </p:sp>
      </p:grpSp>
      <p:grpSp>
        <p:nvGrpSpPr>
          <p:cNvPr id="3" name="Group 2">
            <a:extLst>
              <a:ext uri="{FF2B5EF4-FFF2-40B4-BE49-F238E27FC236}">
                <a16:creationId xmlns="" xmlns:a16="http://schemas.microsoft.com/office/drawing/2014/main" id="{AA1BC750-618B-498B-774E-9E3238820098}"/>
              </a:ext>
            </a:extLst>
          </p:cNvPr>
          <p:cNvGrpSpPr/>
          <p:nvPr/>
        </p:nvGrpSpPr>
        <p:grpSpPr>
          <a:xfrm>
            <a:off x="640915" y="292927"/>
            <a:ext cx="10910170" cy="2317258"/>
            <a:chOff x="3084659" y="-472059"/>
            <a:chExt cx="6993045" cy="1607912"/>
          </a:xfrm>
        </p:grpSpPr>
        <p:pic>
          <p:nvPicPr>
            <p:cNvPr id="4" name="Picture 3">
              <a:extLst>
                <a:ext uri="{FF2B5EF4-FFF2-40B4-BE49-F238E27FC236}">
                  <a16:creationId xmlns="" xmlns:a16="http://schemas.microsoft.com/office/drawing/2014/main" id="{5A8F536A-3FCA-CDF7-BA5B-8155AA4DCA5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3084659" y="-472059"/>
              <a:ext cx="6993045" cy="1515649"/>
            </a:xfrm>
            <a:prstGeom prst="rect">
              <a:avLst/>
            </a:prstGeom>
          </p:spPr>
        </p:pic>
        <p:sp>
          <p:nvSpPr>
            <p:cNvPr id="5" name="TextBox 4">
              <a:extLst>
                <a:ext uri="{FF2B5EF4-FFF2-40B4-BE49-F238E27FC236}">
                  <a16:creationId xmlns="" xmlns:a16="http://schemas.microsoft.com/office/drawing/2014/main" id="{1E3B944B-9226-124A-59CA-22F2DD618A6A}"/>
                </a:ext>
              </a:extLst>
            </p:cNvPr>
            <p:cNvSpPr txBox="1"/>
            <p:nvPr/>
          </p:nvSpPr>
          <p:spPr>
            <a:xfrm>
              <a:off x="4537092" y="285766"/>
              <a:ext cx="3921478" cy="850087"/>
            </a:xfrm>
            <a:prstGeom prst="rect">
              <a:avLst/>
            </a:prstGeom>
            <a:noFill/>
          </p:spPr>
          <p:txBody>
            <a:bodyPr wrap="square" rtlCol="0">
              <a:prstTxWarp prst="textArchUp">
                <a:avLst/>
              </a:prstTxWarp>
              <a:spAutoFit/>
            </a:bodyPr>
            <a:lstStyle/>
            <a:p>
              <a:pPr algn="ctr"/>
              <a:r>
                <a:rPr lang="en-US" sz="8500" b="1" dirty="0">
                  <a:solidFill>
                    <a:srgbClr val="C00000"/>
                  </a:solidFill>
                </a:rPr>
                <a:t>BÌNH CHỌN</a:t>
              </a:r>
            </a:p>
            <a:p>
              <a:pPr algn="ctr"/>
              <a:r>
                <a:rPr lang="en-US" sz="8500" b="1" dirty="0">
                  <a:solidFill>
                    <a:srgbClr val="C00000"/>
                  </a:solidFill>
                </a:rPr>
                <a:t> CHO NHÓM ĐỌC TỐT NHẤT</a:t>
              </a:r>
            </a:p>
          </p:txBody>
        </p:sp>
      </p:grpSp>
    </p:spTree>
    <p:extLst>
      <p:ext uri="{BB962C8B-B14F-4D97-AF65-F5344CB8AC3E}">
        <p14:creationId xmlns:p14="http://schemas.microsoft.com/office/powerpoint/2010/main" val="652697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954819FA-F75B-5F0F-3F55-0F1F41AD041E}"/>
              </a:ext>
            </a:extLst>
          </p:cNvPr>
          <p:cNvSpPr txBox="1"/>
          <p:nvPr/>
        </p:nvSpPr>
        <p:spPr>
          <a:xfrm>
            <a:off x="1530849" y="309977"/>
            <a:ext cx="9520870" cy="1419236"/>
          </a:xfrm>
          <a:prstGeom prst="rect">
            <a:avLst/>
          </a:prstGeom>
          <a:noFill/>
        </p:spPr>
        <p:txBody>
          <a:bodyPr wrap="square" rtlCol="0">
            <a:prstTxWarp prst="textPlain">
              <a:avLst/>
            </a:prstTxWarp>
            <a:spAutoFit/>
          </a:bodyPr>
          <a:lstStyle/>
          <a:p>
            <a:pPr algn="ctr"/>
            <a:r>
              <a:rPr lang="en-US" sz="7500" b="1" dirty="0" err="1">
                <a:solidFill>
                  <a:srgbClr val="C00000"/>
                </a:solidFill>
              </a:rPr>
              <a:t>Chúc</a:t>
            </a:r>
            <a:r>
              <a:rPr lang="en-US" sz="7500" b="1" dirty="0">
                <a:solidFill>
                  <a:srgbClr val="C00000"/>
                </a:solidFill>
              </a:rPr>
              <a:t> </a:t>
            </a:r>
            <a:r>
              <a:rPr lang="en-US" sz="7500" b="1" dirty="0" err="1">
                <a:solidFill>
                  <a:srgbClr val="C00000"/>
                </a:solidFill>
              </a:rPr>
              <a:t>các</a:t>
            </a:r>
            <a:r>
              <a:rPr lang="en-US" sz="7500" b="1" dirty="0">
                <a:solidFill>
                  <a:srgbClr val="C00000"/>
                </a:solidFill>
              </a:rPr>
              <a:t> </a:t>
            </a:r>
            <a:r>
              <a:rPr lang="en-US" sz="7500" b="1" dirty="0" err="1">
                <a:solidFill>
                  <a:srgbClr val="C00000"/>
                </a:solidFill>
              </a:rPr>
              <a:t>em</a:t>
            </a:r>
            <a:r>
              <a:rPr lang="en-US" sz="7500" b="1" dirty="0">
                <a:solidFill>
                  <a:srgbClr val="C00000"/>
                </a:solidFill>
              </a:rPr>
              <a:t> </a:t>
            </a:r>
            <a:r>
              <a:rPr lang="en-US" sz="7500" b="1" dirty="0" err="1">
                <a:solidFill>
                  <a:srgbClr val="C00000"/>
                </a:solidFill>
              </a:rPr>
              <a:t>học</a:t>
            </a:r>
            <a:r>
              <a:rPr lang="en-US" sz="7500" b="1" dirty="0">
                <a:solidFill>
                  <a:srgbClr val="C00000"/>
                </a:solidFill>
              </a:rPr>
              <a:t> </a:t>
            </a:r>
            <a:r>
              <a:rPr lang="en-US" sz="7500" b="1" dirty="0" err="1">
                <a:solidFill>
                  <a:srgbClr val="C00000"/>
                </a:solidFill>
              </a:rPr>
              <a:t>tốt</a:t>
            </a:r>
            <a:r>
              <a:rPr lang="en-US" sz="7500" b="1" dirty="0">
                <a:solidFill>
                  <a:srgbClr val="C00000"/>
                </a:solidFill>
              </a:rPr>
              <a:t>!</a:t>
            </a:r>
          </a:p>
        </p:txBody>
      </p:sp>
    </p:spTree>
    <p:extLst>
      <p:ext uri="{BB962C8B-B14F-4D97-AF65-F5344CB8AC3E}">
        <p14:creationId xmlns:p14="http://schemas.microsoft.com/office/powerpoint/2010/main" val="1584092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B21E6F43-9959-4444-B14B-11A2C4DB00B2}"/>
              </a:ext>
            </a:extLst>
          </p:cNvPr>
          <p:cNvSpPr/>
          <p:nvPr/>
        </p:nvSpPr>
        <p:spPr>
          <a:xfrm>
            <a:off x="463137" y="522514"/>
            <a:ext cx="11340936" cy="5937663"/>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3DD439C7-2364-4AA2-8E9D-1D1375B5D107}"/>
              </a:ext>
            </a:extLst>
          </p:cNvPr>
          <p:cNvSpPr txBox="1"/>
          <p:nvPr/>
        </p:nvSpPr>
        <p:spPr>
          <a:xfrm>
            <a:off x="1571501" y="736270"/>
            <a:ext cx="9048997" cy="1446550"/>
          </a:xfrm>
          <a:prstGeom prst="rect">
            <a:avLst/>
          </a:prstGeom>
          <a:noFill/>
        </p:spPr>
        <p:txBody>
          <a:bodyPr wrap="square" rtlCol="0">
            <a:spAutoFit/>
          </a:bodyPr>
          <a:lstStyle/>
          <a:p>
            <a:pPr algn="ctr"/>
            <a:r>
              <a:rPr lang="en-US" sz="4400" dirty="0" err="1">
                <a:latin typeface="Times New Roman" panose="02020603050405020304" pitchFamily="18" charset="0"/>
                <a:cs typeface="Times New Roman" panose="02020603050405020304" pitchFamily="18" charset="0"/>
              </a:rPr>
              <a:t>Cùng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hỏi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danh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 xmlns:a16="http://schemas.microsoft.com/office/drawing/2014/main" id="{A1D11F91-9337-4F6A-AFF1-AB1FC1101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472" y="2228081"/>
            <a:ext cx="10802496" cy="3377071"/>
          </a:xfrm>
          <a:prstGeom prst="rect">
            <a:avLst/>
          </a:prstGeom>
        </p:spPr>
      </p:pic>
    </p:spTree>
    <p:extLst>
      <p:ext uri="{BB962C8B-B14F-4D97-AF65-F5344CB8AC3E}">
        <p14:creationId xmlns:p14="http://schemas.microsoft.com/office/powerpoint/2010/main" val="56037160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DF726EE-96C2-7F7E-E1DA-045F666E99DA}"/>
            </a:ext>
          </a:extLst>
        </p:cNvPr>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0D8672DB-DBF9-2A20-5ADB-AD20F12D2788}"/>
              </a:ext>
            </a:extLst>
          </p:cNvPr>
          <p:cNvSpPr/>
          <p:nvPr/>
        </p:nvSpPr>
        <p:spPr>
          <a:xfrm>
            <a:off x="463137" y="522514"/>
            <a:ext cx="11340936" cy="5937663"/>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550088CF-9669-EF04-54FF-A597497435CE}"/>
              </a:ext>
            </a:extLst>
          </p:cNvPr>
          <p:cNvPicPr>
            <a:picLocks noChangeAspect="1"/>
          </p:cNvPicPr>
          <p:nvPr/>
        </p:nvPicPr>
        <p:blipFill>
          <a:blip r:embed="rId2">
            <a:extLst>
              <a:ext uri="{28A0092B-C50C-407E-A947-70E740481C1C}">
                <a14:useLocalDpi xmlns:a14="http://schemas.microsoft.com/office/drawing/2010/main" val="0"/>
              </a:ext>
            </a:extLst>
          </a:blip>
          <a:srcRect r="64838"/>
          <a:stretch/>
        </p:blipFill>
        <p:spPr>
          <a:xfrm>
            <a:off x="924825" y="1103586"/>
            <a:ext cx="5650206" cy="5023528"/>
          </a:xfrm>
          <a:prstGeom prst="rect">
            <a:avLst/>
          </a:prstGeom>
        </p:spPr>
      </p:pic>
      <p:sp>
        <p:nvSpPr>
          <p:cNvPr id="2" name="TextBox 1">
            <a:extLst>
              <a:ext uri="{FF2B5EF4-FFF2-40B4-BE49-F238E27FC236}">
                <a16:creationId xmlns="" xmlns:a16="http://schemas.microsoft.com/office/drawing/2014/main" id="{D4AC9723-5215-D7B8-2B90-8FFD4E7A71F5}"/>
              </a:ext>
            </a:extLst>
          </p:cNvPr>
          <p:cNvSpPr txBox="1"/>
          <p:nvPr/>
        </p:nvSpPr>
        <p:spPr>
          <a:xfrm>
            <a:off x="6862077" y="797510"/>
            <a:ext cx="4654949" cy="4832092"/>
          </a:xfrm>
          <a:prstGeom prst="rect">
            <a:avLst/>
          </a:prstGeom>
          <a:noFill/>
        </p:spPr>
        <p:txBody>
          <a:bodyPr wrap="square" rtlCol="0">
            <a:spAutoFit/>
          </a:bodyPr>
          <a:lstStyle/>
          <a:p>
            <a:pPr algn="just"/>
            <a:r>
              <a:rPr lang="vi-VN" sz="2800" b="0" i="0" dirty="0">
                <a:solidFill>
                  <a:srgbClr val="0070C0"/>
                </a:solidFill>
                <a:effectLst/>
                <a:latin typeface="+mj-lt"/>
              </a:rPr>
              <a:t>- Vì tên gọi này tôn vinh cây hoa phượng đỏ, một biểu tượng đặc trưng của thành phố Hải Phòng. Hoa phượng đỏ là loài cây phổ biến và rất nổi tiếng ở Hải Phòng, đặc biệt vào mùa xuân khi những tán lá đỏ rực nở rộ trên khắp các con phố và công viên, tạo nên một vẻ đẹp rất riêng và đặc trưng cho thành phố này.</a:t>
            </a:r>
            <a:endParaRPr lang="en-US" sz="2800" dirty="0">
              <a:solidFill>
                <a:srgbClr val="0070C0"/>
              </a:solidFill>
              <a:latin typeface="+mj-lt"/>
            </a:endParaRPr>
          </a:p>
        </p:txBody>
      </p:sp>
    </p:spTree>
    <p:extLst>
      <p:ext uri="{BB962C8B-B14F-4D97-AF65-F5344CB8AC3E}">
        <p14:creationId xmlns:p14="http://schemas.microsoft.com/office/powerpoint/2010/main" val="314193367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C80130A-0C5D-FBA2-462D-12F7F7785082}"/>
            </a:ext>
          </a:extLst>
        </p:cNvPr>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075A7BA6-4959-8D53-ADC1-048B82D05A91}"/>
              </a:ext>
            </a:extLst>
          </p:cNvPr>
          <p:cNvSpPr/>
          <p:nvPr/>
        </p:nvSpPr>
        <p:spPr>
          <a:xfrm>
            <a:off x="463137" y="522514"/>
            <a:ext cx="11340936" cy="5937663"/>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43C45E99-8E62-E245-9426-9AD08D99BC9C}"/>
              </a:ext>
            </a:extLst>
          </p:cNvPr>
          <p:cNvPicPr>
            <a:picLocks noChangeAspect="1"/>
          </p:cNvPicPr>
          <p:nvPr/>
        </p:nvPicPr>
        <p:blipFill>
          <a:blip r:embed="rId2">
            <a:extLst>
              <a:ext uri="{28A0092B-C50C-407E-A947-70E740481C1C}">
                <a14:useLocalDpi xmlns:a14="http://schemas.microsoft.com/office/drawing/2010/main" val="0"/>
              </a:ext>
            </a:extLst>
          </a:blip>
          <a:srcRect l="35205" t="1135" r="31668" b="-1135"/>
          <a:stretch/>
        </p:blipFill>
        <p:spPr>
          <a:xfrm>
            <a:off x="852472" y="1075753"/>
            <a:ext cx="5243528" cy="4948376"/>
          </a:xfrm>
          <a:prstGeom prst="rect">
            <a:avLst/>
          </a:prstGeom>
        </p:spPr>
      </p:pic>
      <p:sp>
        <p:nvSpPr>
          <p:cNvPr id="2" name="TextBox 1">
            <a:extLst>
              <a:ext uri="{FF2B5EF4-FFF2-40B4-BE49-F238E27FC236}">
                <a16:creationId xmlns="" xmlns:a16="http://schemas.microsoft.com/office/drawing/2014/main" id="{C20AA2C9-DC17-46AD-2EF2-CFC645C4D127}"/>
              </a:ext>
            </a:extLst>
          </p:cNvPr>
          <p:cNvSpPr txBox="1"/>
          <p:nvPr/>
        </p:nvSpPr>
        <p:spPr>
          <a:xfrm>
            <a:off x="6180535" y="1012954"/>
            <a:ext cx="5434404" cy="4401205"/>
          </a:xfrm>
          <a:prstGeom prst="rect">
            <a:avLst/>
          </a:prstGeom>
          <a:noFill/>
        </p:spPr>
        <p:txBody>
          <a:bodyPr wrap="square" rtlCol="0">
            <a:spAutoFit/>
          </a:bodyPr>
          <a:lstStyle/>
          <a:p>
            <a:pPr algn="just"/>
            <a:r>
              <a:rPr lang="vi-VN" sz="2800" dirty="0">
                <a:solidFill>
                  <a:srgbClr val="0070C0"/>
                </a:solidFill>
                <a:latin typeface="+mj-lt"/>
              </a:rPr>
              <a:t>- Vì vùng đất này được mệnh danh là thiên đường của các loài hoa. Với khí hậu ôn hòa, Đà Lạt là nơi trồng trọt và chăm sóc nhiều loại hoa độc đáo và đẹp mắt, từ hoa hồng, hoa cẩm tú cầu đến hoa lavender và hoa dã quỳ. Cả thành phố như một bức tranh hoa tươi sáng, thu hút du khách đến tham quan và chiêm ngưỡng vẻ đẹp của ngàn hoa.</a:t>
            </a:r>
            <a:endParaRPr lang="en-US" sz="2800" dirty="0">
              <a:solidFill>
                <a:srgbClr val="0070C0"/>
              </a:solidFill>
              <a:latin typeface="+mj-lt"/>
            </a:endParaRPr>
          </a:p>
        </p:txBody>
      </p:sp>
    </p:spTree>
    <p:extLst>
      <p:ext uri="{BB962C8B-B14F-4D97-AF65-F5344CB8AC3E}">
        <p14:creationId xmlns:p14="http://schemas.microsoft.com/office/powerpoint/2010/main" val="405152682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6F5671C-CEB7-6545-E754-0C9E2EBEA59E}"/>
            </a:ext>
          </a:extLst>
        </p:cNvPr>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B0BAD228-A1CB-40AE-B4EA-6FBF3E96709B}"/>
              </a:ext>
            </a:extLst>
          </p:cNvPr>
          <p:cNvSpPr/>
          <p:nvPr/>
        </p:nvSpPr>
        <p:spPr>
          <a:xfrm>
            <a:off x="463137" y="522514"/>
            <a:ext cx="11340936" cy="5937663"/>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D44B3EBB-EC72-BB81-2CFC-3352D92BD8E6}"/>
              </a:ext>
            </a:extLst>
          </p:cNvPr>
          <p:cNvPicPr>
            <a:picLocks noChangeAspect="1"/>
          </p:cNvPicPr>
          <p:nvPr/>
        </p:nvPicPr>
        <p:blipFill>
          <a:blip r:embed="rId2">
            <a:extLst>
              <a:ext uri="{28A0092B-C50C-407E-A947-70E740481C1C}">
                <a14:useLocalDpi xmlns:a14="http://schemas.microsoft.com/office/drawing/2010/main" val="0"/>
              </a:ext>
            </a:extLst>
          </a:blip>
          <a:srcRect l="68264" r="-933"/>
          <a:stretch/>
        </p:blipFill>
        <p:spPr>
          <a:xfrm>
            <a:off x="850212" y="587022"/>
            <a:ext cx="5939748" cy="5683956"/>
          </a:xfrm>
          <a:prstGeom prst="rect">
            <a:avLst/>
          </a:prstGeom>
        </p:spPr>
      </p:pic>
      <p:sp>
        <p:nvSpPr>
          <p:cNvPr id="6" name="TextBox 5">
            <a:extLst>
              <a:ext uri="{FF2B5EF4-FFF2-40B4-BE49-F238E27FC236}">
                <a16:creationId xmlns="" xmlns:a16="http://schemas.microsoft.com/office/drawing/2014/main" id="{2B94E4CA-C006-FEB3-8607-994B5ADC50EB}"/>
              </a:ext>
            </a:extLst>
          </p:cNvPr>
          <p:cNvSpPr txBox="1"/>
          <p:nvPr/>
        </p:nvSpPr>
        <p:spPr>
          <a:xfrm>
            <a:off x="6159524" y="641620"/>
            <a:ext cx="5434404" cy="5262979"/>
          </a:xfrm>
          <a:prstGeom prst="rect">
            <a:avLst/>
          </a:prstGeom>
          <a:noFill/>
        </p:spPr>
        <p:txBody>
          <a:bodyPr wrap="square" rtlCol="0">
            <a:spAutoFit/>
          </a:bodyPr>
          <a:lstStyle/>
          <a:p>
            <a:pPr algn="just"/>
            <a:r>
              <a:rPr lang="vi-VN" sz="2800" dirty="0">
                <a:solidFill>
                  <a:srgbClr val="0070C0"/>
                </a:solidFill>
                <a:latin typeface="+mj-lt"/>
              </a:rPr>
              <a:t>- Vì tên gọi này thể hiện tính đặc trưng của Bến Tre, là nơi nổi tiếng với vườn dừa phong phú và sản xuất dừa lớn nhất miền Nam Việt Nam. Dừa không chỉ là nguồn sinh kế quan trọng mà còn là biểu tượng văn hóa và kinh tế của vùng đất này. Xứ Dừa Bến Tre không chỉ là nơi sản xuất dừa lớn mà còn là điểm du lịch hấp dẫn với những cánh đồng dừa bát ngát và các sản phẩm từ dừa phong phú.</a:t>
            </a:r>
            <a:endParaRPr lang="en-US" sz="2800" dirty="0">
              <a:solidFill>
                <a:srgbClr val="0070C0"/>
              </a:solidFill>
              <a:latin typeface="+mj-lt"/>
            </a:endParaRPr>
          </a:p>
        </p:txBody>
      </p:sp>
    </p:spTree>
    <p:extLst>
      <p:ext uri="{BB962C8B-B14F-4D97-AF65-F5344CB8AC3E}">
        <p14:creationId xmlns:p14="http://schemas.microsoft.com/office/powerpoint/2010/main" val="25570779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C3A8FB94-39F4-B321-0430-B2917AAD50F8}"/>
              </a:ext>
            </a:extLst>
          </p:cNvPr>
          <p:cNvSpPr txBox="1"/>
          <p:nvPr/>
        </p:nvSpPr>
        <p:spPr>
          <a:xfrm>
            <a:off x="1097901" y="329737"/>
            <a:ext cx="9996198" cy="1169551"/>
          </a:xfrm>
          <a:prstGeom prst="rect">
            <a:avLst/>
          </a:prstGeom>
          <a:noFill/>
        </p:spPr>
        <p:txBody>
          <a:bodyPr wrap="none" rtlCol="0">
            <a:spAutoFit/>
          </a:bodyPr>
          <a:lstStyle/>
          <a:p>
            <a:pPr algn="ctr"/>
            <a:r>
              <a:rPr lang="en-US" sz="7000" b="1" dirty="0">
                <a:gradFill flip="none" rotWithShape="1">
                  <a:gsLst>
                    <a:gs pos="70000">
                      <a:srgbClr val="FF0A70"/>
                    </a:gs>
                    <a:gs pos="45000">
                      <a:srgbClr val="5B9B30"/>
                    </a:gs>
                    <a:gs pos="96000">
                      <a:srgbClr val="A1CC00"/>
                    </a:gs>
                    <a:gs pos="16000">
                      <a:srgbClr val="5B9B30"/>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LUYỆN </a:t>
            </a:r>
            <a:r>
              <a:rPr lang="en-US" sz="7000" b="1">
                <a:gradFill flip="none" rotWithShape="1">
                  <a:gsLst>
                    <a:gs pos="70000">
                      <a:srgbClr val="FF0A70"/>
                    </a:gs>
                    <a:gs pos="45000">
                      <a:srgbClr val="5B9B30"/>
                    </a:gs>
                    <a:gs pos="96000">
                      <a:srgbClr val="A1CC00"/>
                    </a:gs>
                    <a:gs pos="16000">
                      <a:srgbClr val="5B9B30"/>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ĐỌC THÀNH </a:t>
            </a:r>
            <a:r>
              <a:rPr lang="en-US" sz="7000" b="1" dirty="0">
                <a:gradFill flip="none" rotWithShape="1">
                  <a:gsLst>
                    <a:gs pos="70000">
                      <a:srgbClr val="FF0A70"/>
                    </a:gs>
                    <a:gs pos="45000">
                      <a:srgbClr val="5B9B30"/>
                    </a:gs>
                    <a:gs pos="96000">
                      <a:srgbClr val="A1CC00"/>
                    </a:gs>
                    <a:gs pos="16000">
                      <a:srgbClr val="5B9B30"/>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TIẾNG</a:t>
            </a:r>
          </a:p>
        </p:txBody>
      </p:sp>
    </p:spTree>
    <p:extLst>
      <p:ext uri="{BB962C8B-B14F-4D97-AF65-F5344CB8AC3E}">
        <p14:creationId xmlns:p14="http://schemas.microsoft.com/office/powerpoint/2010/main" val="650703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8"/>
                                        </p:tgtEl>
                                      </p:cBhvr>
                                      <p:to x="80000" y="100000"/>
                                    </p:animScale>
                                    <p:anim by="(#ppt_w*0.10)" calcmode="lin" valueType="num">
                                      <p:cBhvr>
                                        <p:cTn id="7" dur="250" autoRev="1" fill="hold">
                                          <p:stCondLst>
                                            <p:cond delay="0"/>
                                          </p:stCondLst>
                                        </p:cTn>
                                        <p:tgtEl>
                                          <p:spTgt spid="8"/>
                                        </p:tgtEl>
                                        <p:attrNameLst>
                                          <p:attrName>ppt_x</p:attrName>
                                        </p:attrNameLst>
                                      </p:cBhvr>
                                    </p:anim>
                                    <p:anim by="(-#ppt_w*0.10)" calcmode="lin" valueType="num">
                                      <p:cBhvr>
                                        <p:cTn id="8" dur="250" autoRev="1" fill="hold">
                                          <p:stCondLst>
                                            <p:cond delay="0"/>
                                          </p:stCondLst>
                                        </p:cTn>
                                        <p:tgtEl>
                                          <p:spTgt spid="8"/>
                                        </p:tgtEl>
                                        <p:attrNameLst>
                                          <p:attrName>ppt_y</p:attrName>
                                        </p:attrNameLst>
                                      </p:cBhvr>
                                    </p:anim>
                                    <p:animRot by="-480000">
                                      <p:cBhvr>
                                        <p:cTn id="9"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74094933-671D-6B8C-2136-82FB53CAE046}"/>
              </a:ext>
            </a:extLst>
          </p:cNvPr>
          <p:cNvSpPr/>
          <p:nvPr/>
        </p:nvSpPr>
        <p:spPr>
          <a:xfrm>
            <a:off x="283449" y="212771"/>
            <a:ext cx="11688417" cy="6458962"/>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56E4E813-17B3-926D-299E-DF8C6D921032}"/>
              </a:ext>
            </a:extLst>
          </p:cNvPr>
          <p:cNvPicPr>
            <a:picLocks noChangeAspect="1"/>
          </p:cNvPicPr>
          <p:nvPr/>
        </p:nvPicPr>
        <p:blipFill>
          <a:blip r:embed="rId2">
            <a:extLst>
              <a:ext uri="{28A0092B-C50C-407E-A947-70E740481C1C}">
                <a14:useLocalDpi xmlns:a14="http://schemas.microsoft.com/office/drawing/2010/main" val="0"/>
              </a:ext>
            </a:extLst>
          </a:blip>
          <a:srcRect t="39360"/>
          <a:stretch/>
        </p:blipFill>
        <p:spPr>
          <a:xfrm>
            <a:off x="547836" y="999065"/>
            <a:ext cx="10963330" cy="5215468"/>
          </a:xfrm>
          <a:prstGeom prst="rect">
            <a:avLst/>
          </a:prstGeom>
        </p:spPr>
      </p:pic>
      <p:sp>
        <p:nvSpPr>
          <p:cNvPr id="7" name="TextBox 6">
            <a:extLst>
              <a:ext uri="{FF2B5EF4-FFF2-40B4-BE49-F238E27FC236}">
                <a16:creationId xmlns="" xmlns:a16="http://schemas.microsoft.com/office/drawing/2014/main" id="{DAC61790-90CC-8F58-81AE-619D3BC6F84A}"/>
              </a:ext>
            </a:extLst>
          </p:cNvPr>
          <p:cNvSpPr txBox="1"/>
          <p:nvPr/>
        </p:nvSpPr>
        <p:spPr>
          <a:xfrm>
            <a:off x="2929466" y="423333"/>
            <a:ext cx="6529843" cy="769441"/>
          </a:xfrm>
          <a:prstGeom prst="rect">
            <a:avLst/>
          </a:prstGeom>
          <a:noFill/>
        </p:spPr>
        <p:txBody>
          <a:bodyPr wrap="square" rtlCol="0">
            <a:spAutoFit/>
          </a:bodyPr>
          <a:lstStyle/>
          <a:p>
            <a:pPr algn="ctr"/>
            <a:r>
              <a:rPr lang="en-US" sz="4400">
                <a:solidFill>
                  <a:srgbClr val="FF0000"/>
                </a:solidFill>
                <a:latin typeface="Arial" panose="020B0604020202020204" pitchFamily="34" charset="0"/>
                <a:cs typeface="Arial" panose="020B0604020202020204" pitchFamily="34" charset="0"/>
              </a:rPr>
              <a:t>CẦU THÊ HÚC- HÀ NỘI</a:t>
            </a:r>
          </a:p>
        </p:txBody>
      </p:sp>
    </p:spTree>
    <p:extLst>
      <p:ext uri="{BB962C8B-B14F-4D97-AF65-F5344CB8AC3E}">
        <p14:creationId xmlns:p14="http://schemas.microsoft.com/office/powerpoint/2010/main" val="4685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2842</TotalTime>
  <Words>908</Words>
  <Application>Microsoft Office PowerPoint</Application>
  <PresentationFormat>Widescreen</PresentationFormat>
  <Paragraphs>88</Paragraphs>
  <Slides>37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37</vt:i4>
      </vt:variant>
    </vt:vector>
  </HeadingPairs>
  <TitlesOfParts>
    <vt:vector size="49" baseType="lpstr">
      <vt:lpstr>#9Slide05 Phobia</vt:lpstr>
      <vt:lpstr>#9Slide05 SVNClementine</vt:lpstr>
      <vt:lpstr>Arial</vt:lpstr>
      <vt:lpstr>Calibri</vt:lpstr>
      <vt:lpstr>Calibri Light</vt:lpstr>
      <vt:lpstr>LNTH-Dinomiko</vt:lpstr>
      <vt:lpstr>LNTH-LuoLuoNotangYuanTi 1</vt:lpstr>
      <vt:lpstr>SVN-Hole Hearted</vt:lpstr>
      <vt:lpstr>Times New Roman</vt:lpstr>
      <vt:lpstr>UTM Edwardian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Le Tien Duat</cp:lastModifiedBy>
  <cp:revision>142</cp:revision>
  <dcterms:created xsi:type="dcterms:W3CDTF">2023-07-16T06:04:17Z</dcterms:created>
  <dcterms:modified xsi:type="dcterms:W3CDTF">2025-03-25T12:36:00Z</dcterms:modified>
  <cp:category>9Slide.vn</cp:category>
</cp:coreProperties>
</file>