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23" r:id="rId4"/>
    <p:sldMasterId id="2147483736" r:id="rId5"/>
    <p:sldMasterId id="2147483750" r:id="rId6"/>
  </p:sldMasterIdLst>
  <p:notesMasterIdLst>
    <p:notesMasterId r:id="rId28"/>
  </p:notesMasterIdLst>
  <p:handoutMasterIdLst>
    <p:handoutMasterId r:id="rId29"/>
  </p:handoutMasterIdLst>
  <p:sldIdLst>
    <p:sldId id="401" r:id="rId7"/>
    <p:sldId id="261" r:id="rId8"/>
    <p:sldId id="262" r:id="rId9"/>
    <p:sldId id="268" r:id="rId10"/>
    <p:sldId id="278" r:id="rId11"/>
    <p:sldId id="287" r:id="rId12"/>
    <p:sldId id="402" r:id="rId13"/>
    <p:sldId id="317" r:id="rId14"/>
    <p:sldId id="318" r:id="rId15"/>
    <p:sldId id="320" r:id="rId16"/>
    <p:sldId id="319" r:id="rId17"/>
    <p:sldId id="316" r:id="rId18"/>
    <p:sldId id="403" r:id="rId19"/>
    <p:sldId id="405" r:id="rId20"/>
    <p:sldId id="299" r:id="rId21"/>
    <p:sldId id="300" r:id="rId22"/>
    <p:sldId id="406" r:id="rId23"/>
    <p:sldId id="296" r:id="rId24"/>
    <p:sldId id="407" r:id="rId25"/>
    <p:sldId id="396" r:id="rId26"/>
    <p:sldId id="3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43D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06" autoAdjust="0"/>
    <p:restoredTop sz="94216" autoAdjust="0"/>
  </p:normalViewPr>
  <p:slideViewPr>
    <p:cSldViewPr snapToGrid="0">
      <p:cViewPr>
        <p:scale>
          <a:sx n="33" d="100"/>
          <a:sy n="33" d="100"/>
        </p:scale>
        <p:origin x="1428" y="732"/>
      </p:cViewPr>
      <p:guideLst/>
    </p:cSldViewPr>
  </p:slideViewPr>
  <p:notesTextViewPr>
    <p:cViewPr>
      <p:scale>
        <a:sx n="1" d="1"/>
        <a:sy n="1" d="1"/>
      </p:scale>
      <p:origin x="0" y="0"/>
    </p:cViewPr>
  </p:notesTextViewPr>
  <p:notesViewPr>
    <p:cSldViewPr snapToGrid="0">
      <p:cViewPr varScale="1">
        <p:scale>
          <a:sx n="63" d="100"/>
          <a:sy n="63"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E68444-DFB4-4A9D-A397-F6DA8ACD5C70}" type="datetimeFigureOut">
              <a:rPr lang="en-US" smtClean="0"/>
              <a:t>12/16/2023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E1B046-29D4-4AEC-B1AD-65E76A8562E5}" type="slidenum">
              <a:rPr lang="en-US" smtClean="0"/>
              <a:t>‹#›</a:t>
            </a:fld>
            <a:endParaRPr lang="en-US"/>
          </a:p>
        </p:txBody>
      </p:sp>
    </p:spTree>
    <p:extLst>
      <p:ext uri="{BB962C8B-B14F-4D97-AF65-F5344CB8AC3E}">
        <p14:creationId xmlns:p14="http://schemas.microsoft.com/office/powerpoint/2010/main" val="1621129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BF485-B7F9-44CB-81B7-FF88671F5239}" type="datetimeFigureOut">
              <a:rPr lang="en-US" smtClean="0"/>
              <a:t>12/16/2023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97EDBC-D728-4FA5-A4E3-F539871A1027}" type="slidenum">
              <a:rPr lang="en-US" smtClean="0"/>
              <a:t>‹#›</a:t>
            </a:fld>
            <a:endParaRPr lang="en-US"/>
          </a:p>
        </p:txBody>
      </p:sp>
    </p:spTree>
    <p:extLst>
      <p:ext uri="{BB962C8B-B14F-4D97-AF65-F5344CB8AC3E}">
        <p14:creationId xmlns:p14="http://schemas.microsoft.com/office/powerpoint/2010/main" val="262175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645C2-530E-44A0-8CF4-C837E85FF8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47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341035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22916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0983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165449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414018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214808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248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926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372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73E29E-ED78-4ED5-B4B4-439A99F37FDB}"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957661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3E29E-ED78-4ED5-B4B4-439A99F37FDB}"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2846735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73E29E-ED78-4ED5-B4B4-439A99F37FDB}"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918635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3E29E-ED78-4ED5-B4B4-439A99F37FDB}" type="datetimeFigureOut">
              <a:rPr lang="en-US" smtClean="0"/>
              <a:t>12/16/2023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4046343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73E29E-ED78-4ED5-B4B4-439A99F37FDB}" type="datetimeFigureOut">
              <a:rPr lang="en-US" smtClean="0"/>
              <a:t>12/16/2023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419363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659900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73E29E-ED78-4ED5-B4B4-439A99F37FDB}" type="datetimeFigureOut">
              <a:rPr lang="en-US" smtClean="0"/>
              <a:t>12/16/2023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608848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3E29E-ED78-4ED5-B4B4-439A99F37FDB}" type="datetimeFigureOut">
              <a:rPr lang="en-US" smtClean="0"/>
              <a:t>12/16/2023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274490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73E29E-ED78-4ED5-B4B4-439A99F37FDB}" type="datetimeFigureOut">
              <a:rPr lang="en-US" smtClean="0"/>
              <a:t>12/16/2023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47167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73E29E-ED78-4ED5-B4B4-439A99F37FDB}" type="datetimeFigureOut">
              <a:rPr lang="en-US" smtClean="0"/>
              <a:t>12/16/2023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07798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3E29E-ED78-4ED5-B4B4-439A99F37FDB}"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3508164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3E29E-ED78-4ED5-B4B4-439A99F37FDB}"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3259105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004867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593046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38018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755840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015497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417276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65100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626321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3320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779207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935244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814007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3133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t>2023/12/16</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2177050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DA22-7DB0-A68A-095B-97A0C75D16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038BB-309A-5E3B-0138-6636945D25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3F2D9E-0CF2-F6E0-7EB8-4B683B421D46}"/>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5" name="Footer Placeholder 4">
            <a:extLst>
              <a:ext uri="{FF2B5EF4-FFF2-40B4-BE49-F238E27FC236}">
                <a16:creationId xmlns:a16="http://schemas.microsoft.com/office/drawing/2014/main" id="{C7426DBC-E502-A9D2-214C-75548EE68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689C8-3C42-D4B4-FA30-6EB57FC9776A}"/>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1565192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1405298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4641-25F1-3ED9-EBF8-A455324BA9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44E54-00B3-6611-D293-16D6936831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EC861-6D60-B134-8D14-D0F9F8579FB3}"/>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5" name="Footer Placeholder 4">
            <a:extLst>
              <a:ext uri="{FF2B5EF4-FFF2-40B4-BE49-F238E27FC236}">
                <a16:creationId xmlns:a16="http://schemas.microsoft.com/office/drawing/2014/main" id="{69030A1E-4657-0419-BDF1-825B7BAD2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0175A-67EF-8FE6-EE7D-673255398F8B}"/>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838567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510F-5461-E5CB-77E4-DF8E1D943B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290899-65FB-EA9C-75E9-04A5D987D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F445A5-819C-F5BE-A39F-93A2A757DB4C}"/>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5" name="Footer Placeholder 4">
            <a:extLst>
              <a:ext uri="{FF2B5EF4-FFF2-40B4-BE49-F238E27FC236}">
                <a16:creationId xmlns:a16="http://schemas.microsoft.com/office/drawing/2014/main" id="{79F5A001-F804-DC9B-145C-E46C1DD3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D7D38-C432-47A4-9C4F-87F6603F0205}"/>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9696493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CDFF-56CE-6DE1-8D08-76DB3BF10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523535-43D3-9762-0CFC-72CC1CB27A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E73341-6890-0D76-6827-E995E8E35A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701D9-033B-7444-6774-614E205E6DDC}"/>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6" name="Footer Placeholder 5">
            <a:extLst>
              <a:ext uri="{FF2B5EF4-FFF2-40B4-BE49-F238E27FC236}">
                <a16:creationId xmlns:a16="http://schemas.microsoft.com/office/drawing/2014/main" id="{6361067B-3613-68C4-C7DD-368ECA4AD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57D99-0A11-E1B5-2313-F80B91E6CB08}"/>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5734719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3564-7308-100F-47FE-6A90936BC9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DCF31-B4F6-3D54-3D54-27486EC632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9B8C61-934C-FB42-1B5C-95CD096B08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2A591-A5A3-7F67-A80C-DC6825EA0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94B95-148B-083B-A822-CE0765D363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56937-FEB2-F562-F7DF-78E5B69E87B4}"/>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8" name="Footer Placeholder 7">
            <a:extLst>
              <a:ext uri="{FF2B5EF4-FFF2-40B4-BE49-F238E27FC236}">
                <a16:creationId xmlns:a16="http://schemas.microsoft.com/office/drawing/2014/main" id="{49BF52A6-83DB-4153-3C70-B938413DCC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B7B3A3-4209-E99F-8B6A-CDB61F03DD2C}"/>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058427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6041-A924-AED5-E5CD-C0C2AFDF99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F754F0-4C2B-E242-21F9-AE9324306191}"/>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4" name="Footer Placeholder 3">
            <a:extLst>
              <a:ext uri="{FF2B5EF4-FFF2-40B4-BE49-F238E27FC236}">
                <a16:creationId xmlns:a16="http://schemas.microsoft.com/office/drawing/2014/main" id="{C63215EE-8462-016C-0CCE-0D2A2826ED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E7B16-9495-0413-A045-D6AB5CB9E537}"/>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1472290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B814C-827C-0764-C92D-EB23BD544DB0}"/>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3" name="Footer Placeholder 2">
            <a:extLst>
              <a:ext uri="{FF2B5EF4-FFF2-40B4-BE49-F238E27FC236}">
                <a16:creationId xmlns:a16="http://schemas.microsoft.com/office/drawing/2014/main" id="{612C4855-0D45-6672-A17B-C9E12A23B7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AD71A6-21ED-C72A-5CBC-0F57FB69BF4F}"/>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664391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A8F7-28F0-AD7F-E010-D697348F4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AE9C21-EB5A-8C1B-F504-30E22B780C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2F00D3-8A77-533C-F1A2-54EEBD200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6C688-6A63-280A-F3CB-58D2C50BCE71}"/>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6" name="Footer Placeholder 5">
            <a:extLst>
              <a:ext uri="{FF2B5EF4-FFF2-40B4-BE49-F238E27FC236}">
                <a16:creationId xmlns:a16="http://schemas.microsoft.com/office/drawing/2014/main" id="{CD3A3535-AC88-279A-C5C4-D9DBDF158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54679-0D47-67AF-88DB-388E1F7E0243}"/>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1199818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1DB2-207D-07EE-CBC2-05A6AA505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3C27C5-177A-6B1D-108B-A777BDD6E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879FF6-47FE-4B19-B14F-E172D998C7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5CB8C-AD32-B77B-5AC5-A34165EEAC86}"/>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6" name="Footer Placeholder 5">
            <a:extLst>
              <a:ext uri="{FF2B5EF4-FFF2-40B4-BE49-F238E27FC236}">
                <a16:creationId xmlns:a16="http://schemas.microsoft.com/office/drawing/2014/main" id="{0B007381-C5AF-88AC-3E2A-E5D44C443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5625A-3EEC-83E8-C438-42345274C4B7}"/>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7795052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CCA3-9C42-DD0E-25A0-1EB58BBEE3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CC8F59-37CC-389C-9B41-04613C70C5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F9AB7-5123-5AF2-67E7-0F862DC2B08A}"/>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5" name="Footer Placeholder 4">
            <a:extLst>
              <a:ext uri="{FF2B5EF4-FFF2-40B4-BE49-F238E27FC236}">
                <a16:creationId xmlns:a16="http://schemas.microsoft.com/office/drawing/2014/main" id="{D20DD464-F055-1754-84D6-5CE9A7F2C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D5004-E941-4DAF-DA9F-CD661C691588}"/>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13758720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1A99BA-6667-4F68-CAFC-0437EA51EC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03191-A009-8743-AB54-1A4C4930AA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7914-9800-298C-F597-32F86F5E3586}"/>
              </a:ext>
            </a:extLst>
          </p:cNvPr>
          <p:cNvSpPr>
            <a:spLocks noGrp="1"/>
          </p:cNvSpPr>
          <p:nvPr>
            <p:ph type="dt" sz="half" idx="10"/>
          </p:nvPr>
        </p:nvSpPr>
        <p:spPr/>
        <p:txBody>
          <a:bodyPr/>
          <a:lstStyle/>
          <a:p>
            <a:fld id="{ADAAEBA9-DE60-451B-A1E4-9BA7148C3F8C}" type="datetimeFigureOut">
              <a:rPr lang="en-US" smtClean="0"/>
              <a:t>12/16/2023</a:t>
            </a:fld>
            <a:endParaRPr lang="en-US"/>
          </a:p>
        </p:txBody>
      </p:sp>
      <p:sp>
        <p:nvSpPr>
          <p:cNvPr id="5" name="Footer Placeholder 4">
            <a:extLst>
              <a:ext uri="{FF2B5EF4-FFF2-40B4-BE49-F238E27FC236}">
                <a16:creationId xmlns:a16="http://schemas.microsoft.com/office/drawing/2014/main" id="{30B7705A-8D03-FF2A-90BA-9CB123EDD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B256F-AFF1-428C-1380-FE8F6CCD2622}"/>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1244192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2283063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3600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865894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19978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437295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301986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2430054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93828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667577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355359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2499708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1935616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603471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0786486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8355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t>2023/12/16</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17377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8359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663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672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11021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1199338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392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18769940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574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381991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317045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6336464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12/16/2023</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359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803842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12/16/2023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1661435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5.jp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5.jp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C8753752-CF16-32BF-E856-DA43683EAC8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7363"/>
            <a:ext cx="12192000" cy="6858000"/>
          </a:xfrm>
          <a:prstGeom prst="rect">
            <a:avLst/>
          </a:prstGeom>
        </p:spPr>
      </p:pic>
      <p:sp>
        <p:nvSpPr>
          <p:cNvPr id="12" name="Rounded Rectangle 11"/>
          <p:cNvSpPr/>
          <p:nvPr userDrawn="1"/>
        </p:nvSpPr>
        <p:spPr>
          <a:xfrm>
            <a:off x="136634" y="210207"/>
            <a:ext cx="11897711" cy="6357379"/>
          </a:xfrm>
          <a:prstGeom prst="roundRect">
            <a:avLst/>
          </a:prstGeom>
          <a:ln w="28575">
            <a:solidFill>
              <a:schemeClr val="accent6">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8239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2" r:id="rId12"/>
    <p:sldLayoutId id="2147483711" r:id="rId13"/>
    <p:sldLayoutId id="214748371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18EBC194-141E-4EDE-1A82-8C3BD9F9F83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3E29E-ED78-4ED5-B4B4-439A99F37FDB}" type="datetimeFigureOut">
              <a:rPr lang="en-US" smtClean="0"/>
              <a:t>12/16/2023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F8D4D-5885-4BA4-99A7-310B6CFCCEA2}"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31" y="0"/>
            <a:ext cx="12191138" cy="6858000"/>
          </a:xfrm>
          <a:prstGeom prst="rect">
            <a:avLst/>
          </a:prstGeom>
        </p:spPr>
      </p:pic>
    </p:spTree>
    <p:extLst>
      <p:ext uri="{BB962C8B-B14F-4D97-AF65-F5344CB8AC3E}">
        <p14:creationId xmlns:p14="http://schemas.microsoft.com/office/powerpoint/2010/main" val="3199915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60E3F4A9-294C-A561-1104-B62A9A44DA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158909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4700F3B7-57C4-A352-49A5-F50285CE680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D3BEDA-EA53-60B7-608D-62520F64C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0716-0623-8373-731A-CD8DD4DDBC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FB3BC-7029-56BC-D283-81F9C60EC4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AEBA9-DE60-451B-A1E4-9BA7148C3F8C}" type="datetimeFigureOut">
              <a:rPr lang="en-US" smtClean="0"/>
              <a:t>12/16/2023</a:t>
            </a:fld>
            <a:endParaRPr lang="en-US"/>
          </a:p>
        </p:txBody>
      </p:sp>
      <p:sp>
        <p:nvSpPr>
          <p:cNvPr id="5" name="Footer Placeholder 4">
            <a:extLst>
              <a:ext uri="{FF2B5EF4-FFF2-40B4-BE49-F238E27FC236}">
                <a16:creationId xmlns:a16="http://schemas.microsoft.com/office/drawing/2014/main" id="{B89E4E40-8A63-0E29-1E55-89EF03864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163229-1155-698E-AE70-6A9EFF736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AD6E6-D590-4D51-B5A5-5C3A92DD882A}" type="slidenum">
              <a:rPr lang="en-US" smtClean="0"/>
              <a:t>‹#›</a:t>
            </a:fld>
            <a:endParaRPr lang="en-US"/>
          </a:p>
        </p:txBody>
      </p:sp>
    </p:spTree>
    <p:extLst>
      <p:ext uri="{BB962C8B-B14F-4D97-AF65-F5344CB8AC3E}">
        <p14:creationId xmlns:p14="http://schemas.microsoft.com/office/powerpoint/2010/main" val="263706113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13F81BC8-4F6C-C46C-F73C-6089F06B48A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0014601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C1E3246E-5C39-5690-52C3-5B1F8250EB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3116157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10.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jpeg"/><Relationship Id="rId4" Type="http://schemas.openxmlformats.org/officeDocument/2006/relationships/image" Target="../media/image11.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32.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40.xml"/><Relationship Id="rId5" Type="http://schemas.openxmlformats.org/officeDocument/2006/relationships/image" Target="../media/image22.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827" y="-1147352"/>
            <a:ext cx="16295654" cy="8973536"/>
          </a:xfrm>
          <a:prstGeom prst="rect">
            <a:avLst/>
          </a:prstGeom>
        </p:spPr>
      </p:pic>
      <p:pic>
        <p:nvPicPr>
          <p:cNvPr id="3" name="Picture 2">
            <a:extLst>
              <a:ext uri="{FF2B5EF4-FFF2-40B4-BE49-F238E27FC236}">
                <a16:creationId xmlns:a16="http://schemas.microsoft.com/office/drawing/2014/main" id="{8857AAFE-2447-A825-B2D7-DB682A82797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553762" y="2493598"/>
            <a:ext cx="4998720" cy="4998720"/>
          </a:xfrm>
          <a:prstGeom prst="rect">
            <a:avLst/>
          </a:prstGeom>
        </p:spPr>
      </p:pic>
      <p:pic>
        <p:nvPicPr>
          <p:cNvPr id="5" name="Picture 4">
            <a:extLst>
              <a:ext uri="{FF2B5EF4-FFF2-40B4-BE49-F238E27FC236}">
                <a16:creationId xmlns:a16="http://schemas.microsoft.com/office/drawing/2014/main" id="{191C761F-8E36-7170-402A-F4D626C8388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95726" y="3758390"/>
            <a:ext cx="3435112" cy="3435112"/>
          </a:xfrm>
          <a:prstGeom prst="rect">
            <a:avLst/>
          </a:prstGeom>
        </p:spPr>
      </p:pic>
      <p:pic>
        <p:nvPicPr>
          <p:cNvPr id="6" name="Picture 2" descr="Kiến trúc nhà sàn Tây Nguyên, bản sắc dân tộc vùng cao">
            <a:extLst>
              <a:ext uri="{FF2B5EF4-FFF2-40B4-BE49-F238E27FC236}">
                <a16:creationId xmlns:a16="http://schemas.microsoft.com/office/drawing/2014/main" id="{AAB2F477-999F-4CE5-362C-3860EACBF26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0078" y="3353681"/>
            <a:ext cx="3911402" cy="2932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131A6E39-D1AD-473A-BBE4-7B356262CADE}"/>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5220871" y="3543117"/>
            <a:ext cx="5277076" cy="3650385"/>
          </a:xfrm>
          <a:prstGeom prst="rect">
            <a:avLst/>
          </a:prstGeom>
        </p:spPr>
      </p:pic>
      <p:pic>
        <p:nvPicPr>
          <p:cNvPr id="8" name="Picture 7">
            <a:extLst>
              <a:ext uri="{FF2B5EF4-FFF2-40B4-BE49-F238E27FC236}">
                <a16:creationId xmlns:a16="http://schemas.microsoft.com/office/drawing/2014/main" id="{DF4292A1-D115-4972-86E2-8583C7242C7E}"/>
              </a:ext>
            </a:extLst>
          </p:cNvPr>
          <p:cNvPicPr>
            <a:picLocks noChangeAspect="1"/>
          </p:cNvPicPr>
          <p:nvPr/>
        </p:nvPicPr>
        <p:blipFill>
          <a:blip r:embed="rId13"/>
          <a:stretch>
            <a:fillRect/>
          </a:stretch>
        </p:blipFill>
        <p:spPr>
          <a:xfrm>
            <a:off x="2581351" y="315538"/>
            <a:ext cx="7029297" cy="3023878"/>
          </a:xfrm>
          <a:prstGeom prst="rect">
            <a:avLst/>
          </a:prstGeom>
        </p:spPr>
      </p:pic>
    </p:spTree>
    <p:extLst>
      <p:ext uri="{BB962C8B-B14F-4D97-AF65-F5344CB8AC3E}">
        <p14:creationId xmlns:p14="http://schemas.microsoft.com/office/powerpoint/2010/main" val="924007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2889885" y="5325121"/>
            <a:ext cx="687387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Buôn Kuốp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4" name="Picture 2" descr="Công ty CP Thủy điện Đa Nhim - Hàm Thuận - Đa Mi: 20 năm tiến về phía trước">
            <a:extLst>
              <a:ext uri="{FF2B5EF4-FFF2-40B4-BE49-F238E27FC236}">
                <a16:creationId xmlns:a16="http://schemas.microsoft.com/office/drawing/2014/main" id="{B5BBEE90-F849-DA9E-BDEB-13FE9A716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515938"/>
            <a:ext cx="8006079"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384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2889885" y="5325121"/>
            <a:ext cx="640651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6" name="Picture 4" descr="Thủy điện Buôn Kuốp đảm bảo cung cấp nước cho hạ du trong mùa cạn - TỔNG CÔNG  TY PHÁT ĐIỆN 3">
            <a:extLst>
              <a:ext uri="{FF2B5EF4-FFF2-40B4-BE49-F238E27FC236}">
                <a16:creationId xmlns:a16="http://schemas.microsoft.com/office/drawing/2014/main" id="{27365860-7C3C-E651-358D-C3B22EE59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214" y="403543"/>
            <a:ext cx="7291705" cy="456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19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798830" y="583191"/>
            <a:ext cx="9107170" cy="1464231"/>
          </a:xfrm>
          <a:prstGeom prst="wedgeRoundRectCallout">
            <a:avLst>
              <a:gd name="adj1" fmla="val -41609"/>
              <a:gd name="adj2" fmla="val 103725"/>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Giải thích vì sao vùng Tây Nguyên có nhiều nhà máy thuỷ điện.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D84764CF-99F2-1A41-47FD-E3B9CAC8ABC3}"/>
              </a:ext>
            </a:extLst>
          </p:cNvPr>
          <p:cNvSpPr txBox="1"/>
          <p:nvPr/>
        </p:nvSpPr>
        <p:spPr>
          <a:xfrm>
            <a:off x="2915920" y="2557725"/>
            <a:ext cx="6807199" cy="3915966"/>
          </a:xfrm>
          <a:prstGeom prst="wedgeRoundRectCallout">
            <a:avLst>
              <a:gd name="adj1" fmla="val 61426"/>
              <a:gd name="adj2" fmla="val -23284"/>
              <a:gd name="adj3" fmla="val 16667"/>
            </a:avLst>
          </a:prstGeom>
          <a:solidFill>
            <a:schemeClr val="accent6">
              <a:lumMod val="20000"/>
              <a:lumOff val="80000"/>
            </a:schemeClr>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Do sông ngòi ở vùng Tây Nguyên chảy qua nhiều bậc địa hình có độ dốc lớn nên có khả năng phát triển thuỷ điện. Nhiều nhà máy thuỷ điện đã được xây dựng, cung cấp điện cho sinh hoạt và sản xuất.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18287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933450" y="295275"/>
            <a:ext cx="10725150" cy="3124200"/>
          </a:xfrm>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87665" y="340521"/>
                  <a:pt x="503488" y="242129"/>
                  <a:pt x="1053064" y="0"/>
                </a:cubicBezTo>
                <a:cubicBezTo>
                  <a:pt x="3898593" y="542446"/>
                  <a:pt x="7912346" y="745047"/>
                  <a:pt x="9672083" y="0"/>
                </a:cubicBezTo>
                <a:cubicBezTo>
                  <a:pt x="10283700" y="60320"/>
                  <a:pt x="10774345" y="263076"/>
                  <a:pt x="10725150" y="471721"/>
                </a:cubicBezTo>
                <a:cubicBezTo>
                  <a:pt x="10554568" y="1598730"/>
                  <a:pt x="10481876" y="2285532"/>
                  <a:pt x="10725150" y="2652476"/>
                </a:cubicBezTo>
                <a:cubicBezTo>
                  <a:pt x="10870332" y="3046108"/>
                  <a:pt x="10021487" y="3015925"/>
                  <a:pt x="9672083" y="3124200"/>
                </a:cubicBezTo>
                <a:cubicBezTo>
                  <a:pt x="8949361" y="3386991"/>
                  <a:pt x="5397281" y="4328939"/>
                  <a:pt x="1053064" y="3124200"/>
                </a:cubicBezTo>
                <a:cubicBezTo>
                  <a:pt x="345169" y="3146439"/>
                  <a:pt x="2301" y="2795331"/>
                  <a:pt x="0" y="2652476"/>
                </a:cubicBezTo>
                <a:cubicBezTo>
                  <a:pt x="-21806" y="1721641"/>
                  <a:pt x="1966" y="976067"/>
                  <a:pt x="0" y="471721"/>
                </a:cubicBezTo>
                <a:close/>
              </a:path>
              <a:path w="10725150" h="3124200" stroke="0" extrusionOk="0">
                <a:moveTo>
                  <a:pt x="0" y="471721"/>
                </a:moveTo>
                <a:cubicBezTo>
                  <a:pt x="24022" y="392918"/>
                  <a:pt x="421464" y="84473"/>
                  <a:pt x="1053064" y="0"/>
                </a:cubicBezTo>
                <a:cubicBezTo>
                  <a:pt x="2985213" y="117101"/>
                  <a:pt x="8310394" y="360260"/>
                  <a:pt x="9672083" y="0"/>
                </a:cubicBezTo>
                <a:cubicBezTo>
                  <a:pt x="10264041" y="-19509"/>
                  <a:pt x="10621988" y="272831"/>
                  <a:pt x="10725150" y="471721"/>
                </a:cubicBezTo>
                <a:cubicBezTo>
                  <a:pt x="10868271" y="1170737"/>
                  <a:pt x="10516655" y="2422355"/>
                  <a:pt x="10725150" y="2652476"/>
                </a:cubicBezTo>
                <a:cubicBezTo>
                  <a:pt x="10629813" y="2852349"/>
                  <a:pt x="10266725" y="3369169"/>
                  <a:pt x="9672083" y="3124200"/>
                </a:cubicBezTo>
                <a:cubicBezTo>
                  <a:pt x="6316867" y="3439454"/>
                  <a:pt x="4389038" y="3287053"/>
                  <a:pt x="1053064" y="3124200"/>
                </a:cubicBezTo>
                <a:cubicBezTo>
                  <a:pt x="434448" y="3206415"/>
                  <a:pt x="-27532" y="2838085"/>
                  <a:pt x="0" y="2652476"/>
                </a:cubicBezTo>
                <a:cubicBezTo>
                  <a:pt x="-75239" y="2272698"/>
                  <a:pt x="-75457" y="1319901"/>
                  <a:pt x="0" y="471721"/>
                </a:cubicBezTo>
                <a:close/>
              </a:path>
              <a:path w="10725150" h="3124200" fill="none" stroke="0" extrusionOk="0">
                <a:moveTo>
                  <a:pt x="0" y="471721"/>
                </a:moveTo>
                <a:cubicBezTo>
                  <a:pt x="80852" y="343954"/>
                  <a:pt x="532793" y="58427"/>
                  <a:pt x="1053064" y="0"/>
                </a:cubicBezTo>
                <a:cubicBezTo>
                  <a:pt x="4450195" y="292699"/>
                  <a:pt x="7961601" y="61302"/>
                  <a:pt x="9672083" y="0"/>
                </a:cubicBezTo>
                <a:cubicBezTo>
                  <a:pt x="10311520" y="21700"/>
                  <a:pt x="10692386" y="161395"/>
                  <a:pt x="10725150" y="471721"/>
                </a:cubicBezTo>
                <a:cubicBezTo>
                  <a:pt x="10544628" y="1399033"/>
                  <a:pt x="10671602" y="2307917"/>
                  <a:pt x="10725150" y="2652476"/>
                </a:cubicBezTo>
                <a:cubicBezTo>
                  <a:pt x="10917535" y="2851403"/>
                  <a:pt x="10319663" y="3179754"/>
                  <a:pt x="9672083" y="3124200"/>
                </a:cubicBezTo>
                <a:cubicBezTo>
                  <a:pt x="7372795" y="3519800"/>
                  <a:pt x="4875709" y="2073202"/>
                  <a:pt x="1053064" y="3124200"/>
                </a:cubicBezTo>
                <a:cubicBezTo>
                  <a:pt x="358916" y="3158729"/>
                  <a:pt x="-23491" y="2811213"/>
                  <a:pt x="0" y="2652476"/>
                </a:cubicBezTo>
                <a:cubicBezTo>
                  <a:pt x="73058" y="1641478"/>
                  <a:pt x="-35266" y="922263"/>
                  <a:pt x="0" y="471721"/>
                </a:cubicBezTo>
                <a:close/>
              </a:path>
              <a:path w="10725150" h="3124200" fill="none" stroke="0" extrusionOk="0">
                <a:moveTo>
                  <a:pt x="0" y="471721"/>
                </a:moveTo>
                <a:cubicBezTo>
                  <a:pt x="10587" y="354949"/>
                  <a:pt x="496812" y="206265"/>
                  <a:pt x="1053064" y="0"/>
                </a:cubicBezTo>
                <a:cubicBezTo>
                  <a:pt x="4053403" y="208126"/>
                  <a:pt x="8025180" y="163837"/>
                  <a:pt x="9672083" y="0"/>
                </a:cubicBezTo>
                <a:cubicBezTo>
                  <a:pt x="10287960" y="-11491"/>
                  <a:pt x="10739904" y="231734"/>
                  <a:pt x="10725150" y="471721"/>
                </a:cubicBezTo>
                <a:cubicBezTo>
                  <a:pt x="10654929" y="1511161"/>
                  <a:pt x="10684243" y="2177061"/>
                  <a:pt x="10725150" y="2652476"/>
                </a:cubicBezTo>
                <a:cubicBezTo>
                  <a:pt x="10944815" y="2984922"/>
                  <a:pt x="10059029" y="3045624"/>
                  <a:pt x="9672083" y="3124200"/>
                </a:cubicBezTo>
                <a:cubicBezTo>
                  <a:pt x="8043833" y="3456734"/>
                  <a:pt x="5093313" y="4141769"/>
                  <a:pt x="1053064" y="3124200"/>
                </a:cubicBezTo>
                <a:cubicBezTo>
                  <a:pt x="352049" y="3150642"/>
                  <a:pt x="-32015" y="2840540"/>
                  <a:pt x="0" y="2652476"/>
                </a:cubicBezTo>
                <a:cubicBezTo>
                  <a:pt x="20261" y="1627475"/>
                  <a:pt x="64926" y="953746"/>
                  <a:pt x="0" y="471721"/>
                </a:cubicBezTo>
                <a:close/>
              </a:path>
              <a:path w="10725150" h="3124200" fill="none" stroke="0" extrusionOk="0">
                <a:moveTo>
                  <a:pt x="0" y="471721"/>
                </a:moveTo>
                <a:cubicBezTo>
                  <a:pt x="45405" y="319596"/>
                  <a:pt x="491864" y="226534"/>
                  <a:pt x="1053064" y="0"/>
                </a:cubicBezTo>
                <a:cubicBezTo>
                  <a:pt x="4215754" y="658359"/>
                  <a:pt x="7934169" y="556746"/>
                  <a:pt x="9672083" y="0"/>
                </a:cubicBezTo>
                <a:cubicBezTo>
                  <a:pt x="10306824" y="33794"/>
                  <a:pt x="10775283" y="221938"/>
                  <a:pt x="10725150" y="471721"/>
                </a:cubicBezTo>
                <a:cubicBezTo>
                  <a:pt x="10603022" y="1537896"/>
                  <a:pt x="10555210" y="2228731"/>
                  <a:pt x="10725150" y="2652476"/>
                </a:cubicBezTo>
                <a:cubicBezTo>
                  <a:pt x="10909359" y="3024770"/>
                  <a:pt x="10000035" y="3069120"/>
                  <a:pt x="9672083" y="3124200"/>
                </a:cubicBezTo>
                <a:cubicBezTo>
                  <a:pt x="8310440" y="3623707"/>
                  <a:pt x="5465389" y="4008393"/>
                  <a:pt x="1053064" y="3124200"/>
                </a:cubicBezTo>
                <a:cubicBezTo>
                  <a:pt x="350984" y="3154379"/>
                  <a:pt x="-9890" y="2807714"/>
                  <a:pt x="0" y="2652476"/>
                </a:cubicBezTo>
                <a:cubicBezTo>
                  <a:pt x="13771" y="1739646"/>
                  <a:pt x="14192" y="946885"/>
                  <a:pt x="0" y="4717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57401" y="278213"/>
                          <a:pt x="495794" y="171818"/>
                          <a:pt x="1053064" y="0"/>
                        </a:cubicBezTo>
                        <a:cubicBezTo>
                          <a:pt x="4092244" y="307974"/>
                          <a:pt x="7811440" y="564626"/>
                          <a:pt x="9672083" y="0"/>
                        </a:cubicBezTo>
                        <a:cubicBezTo>
                          <a:pt x="10275288" y="39048"/>
                          <a:pt x="10767875" y="254536"/>
                          <a:pt x="10725150" y="471721"/>
                        </a:cubicBezTo>
                        <a:cubicBezTo>
                          <a:pt x="10559931" y="1586921"/>
                          <a:pt x="10562221" y="2269890"/>
                          <a:pt x="10725150" y="2652476"/>
                        </a:cubicBezTo>
                        <a:cubicBezTo>
                          <a:pt x="10836861" y="3011089"/>
                          <a:pt x="10036309" y="3024801"/>
                          <a:pt x="9672083" y="3124200"/>
                        </a:cubicBezTo>
                        <a:cubicBezTo>
                          <a:pt x="8733606" y="3163378"/>
                          <a:pt x="5323570" y="4175798"/>
                          <a:pt x="1053064" y="3124200"/>
                        </a:cubicBezTo>
                        <a:cubicBezTo>
                          <a:pt x="361153" y="3142179"/>
                          <a:pt x="1951" y="2820987"/>
                          <a:pt x="0" y="2652476"/>
                        </a:cubicBezTo>
                        <a:cubicBezTo>
                          <a:pt x="-22400" y="1689268"/>
                          <a:pt x="-3098" y="936249"/>
                          <a:pt x="0" y="471721"/>
                        </a:cubicBezTo>
                        <a:close/>
                      </a:path>
                      <a:path w="10725150" h="3124200" stroke="0" extrusionOk="0">
                        <a:moveTo>
                          <a:pt x="0" y="471721"/>
                        </a:moveTo>
                        <a:cubicBezTo>
                          <a:pt x="35883" y="333262"/>
                          <a:pt x="429598" y="77055"/>
                          <a:pt x="1053064" y="0"/>
                        </a:cubicBezTo>
                        <a:cubicBezTo>
                          <a:pt x="2839346" y="104927"/>
                          <a:pt x="8059066" y="158905"/>
                          <a:pt x="9672083" y="0"/>
                        </a:cubicBezTo>
                        <a:cubicBezTo>
                          <a:pt x="10283151" y="-15840"/>
                          <a:pt x="10654366" y="251783"/>
                          <a:pt x="10725150" y="471721"/>
                        </a:cubicBezTo>
                        <a:cubicBezTo>
                          <a:pt x="10843479" y="1190486"/>
                          <a:pt x="10555218" y="2371109"/>
                          <a:pt x="10725150" y="2652476"/>
                        </a:cubicBezTo>
                        <a:cubicBezTo>
                          <a:pt x="10738983" y="2894667"/>
                          <a:pt x="10250191" y="3316983"/>
                          <a:pt x="9672083" y="3124200"/>
                        </a:cubicBezTo>
                        <a:cubicBezTo>
                          <a:pt x="6340439" y="3276500"/>
                          <a:pt x="4464013" y="3259881"/>
                          <a:pt x="1053064" y="3124200"/>
                        </a:cubicBezTo>
                        <a:cubicBezTo>
                          <a:pt x="423797" y="3184151"/>
                          <a:pt x="-31627" y="2857980"/>
                          <a:pt x="0" y="2652476"/>
                        </a:cubicBezTo>
                        <a:cubicBezTo>
                          <a:pt x="-152477" y="2223121"/>
                          <a:pt x="-64224" y="1303449"/>
                          <a:pt x="0" y="471721"/>
                        </a:cubicBezTo>
                        <a:close/>
                      </a:path>
                      <a:path w="10725150" h="3124200" fill="none" stroke="0" extrusionOk="0">
                        <a:moveTo>
                          <a:pt x="0" y="471721"/>
                        </a:moveTo>
                        <a:cubicBezTo>
                          <a:pt x="68345" y="325306"/>
                          <a:pt x="526830" y="66082"/>
                          <a:pt x="1053064" y="0"/>
                        </a:cubicBezTo>
                        <a:cubicBezTo>
                          <a:pt x="4431054" y="358023"/>
                          <a:pt x="7909208" y="62226"/>
                          <a:pt x="9672083" y="0"/>
                        </a:cubicBezTo>
                        <a:cubicBezTo>
                          <a:pt x="10300528" y="9247"/>
                          <a:pt x="10700555" y="165515"/>
                          <a:pt x="10725150" y="471721"/>
                        </a:cubicBezTo>
                        <a:cubicBezTo>
                          <a:pt x="10582580" y="1418548"/>
                          <a:pt x="10646530" y="2236446"/>
                          <a:pt x="10725150" y="2652476"/>
                        </a:cubicBezTo>
                        <a:cubicBezTo>
                          <a:pt x="10865689" y="2911790"/>
                          <a:pt x="10225722" y="3157934"/>
                          <a:pt x="9672083" y="3124200"/>
                        </a:cubicBezTo>
                        <a:cubicBezTo>
                          <a:pt x="7807759" y="3509330"/>
                          <a:pt x="4995536" y="2618860"/>
                          <a:pt x="1053064" y="3124200"/>
                        </a:cubicBezTo>
                        <a:cubicBezTo>
                          <a:pt x="386102" y="3141317"/>
                          <a:pt x="-12588" y="2842843"/>
                          <a:pt x="0" y="2652476"/>
                        </a:cubicBezTo>
                        <a:cubicBezTo>
                          <a:pt x="40514" y="1637946"/>
                          <a:pt x="4331" y="890088"/>
                          <a:pt x="0" y="471721"/>
                        </a:cubicBezTo>
                        <a:close/>
                      </a:path>
                      <a:path w="10725150" h="3124200" fill="none" stroke="0" extrusionOk="0">
                        <a:moveTo>
                          <a:pt x="0" y="471721"/>
                        </a:moveTo>
                        <a:cubicBezTo>
                          <a:pt x="98" y="279564"/>
                          <a:pt x="486543" y="166174"/>
                          <a:pt x="1053064" y="0"/>
                        </a:cubicBezTo>
                        <a:cubicBezTo>
                          <a:pt x="4255527" y="287148"/>
                          <a:pt x="8057034" y="393085"/>
                          <a:pt x="9672083" y="0"/>
                        </a:cubicBezTo>
                        <a:cubicBezTo>
                          <a:pt x="10273803" y="24146"/>
                          <a:pt x="10750396" y="222522"/>
                          <a:pt x="10725150" y="471721"/>
                        </a:cubicBezTo>
                        <a:cubicBezTo>
                          <a:pt x="10624964" y="1488041"/>
                          <a:pt x="10625848" y="2222846"/>
                          <a:pt x="10725150" y="2652476"/>
                        </a:cubicBezTo>
                        <a:cubicBezTo>
                          <a:pt x="10870319" y="2980184"/>
                          <a:pt x="10047064" y="3118118"/>
                          <a:pt x="9672083" y="3124200"/>
                        </a:cubicBezTo>
                        <a:cubicBezTo>
                          <a:pt x="8285017" y="3479711"/>
                          <a:pt x="5157461" y="3595835"/>
                          <a:pt x="1053064" y="3124200"/>
                        </a:cubicBezTo>
                        <a:cubicBezTo>
                          <a:pt x="355135" y="3155143"/>
                          <a:pt x="-14364" y="2841818"/>
                          <a:pt x="0" y="2652476"/>
                        </a:cubicBezTo>
                        <a:cubicBezTo>
                          <a:pt x="-8880" y="1650176"/>
                          <a:pt x="34470" y="930636"/>
                          <a:pt x="0" y="4717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304925" y="671978"/>
            <a:ext cx="9953625"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Ngoài vai trò cung cấp điện cho sinh hoạt sản xuất, các nhà máy thủy điện ở Tây Nguyên góp phần điều tiết nguồn nước giữa mùa lũ và mùa cạn, hạn chế lũ lụt cung cấp nước vào mùa khô.</a:t>
            </a:r>
            <a:endParaRPr kumimoji="0" lang="en-US" sz="3600" b="1" i="0" u="none" strike="noStrike" kern="1200" cap="none" spc="0" normalizeH="0" baseline="0" noProof="0" dirty="0">
              <a:ln>
                <a:noFill/>
              </a:ln>
              <a:solidFill>
                <a:srgbClr val="003399"/>
              </a:solidFill>
              <a:effectLst/>
              <a:uLnTx/>
              <a:uFillTx/>
              <a:latin typeface="Calibri"/>
              <a:ea typeface="+mn-ea"/>
              <a:cs typeface="+mn-cs"/>
            </a:endParaRPr>
          </a:p>
        </p:txBody>
      </p:sp>
    </p:spTree>
    <p:extLst>
      <p:ext uri="{BB962C8B-B14F-4D97-AF65-F5344CB8AC3E}">
        <p14:creationId xmlns:p14="http://schemas.microsoft.com/office/powerpoint/2010/main" val="38787347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pic>
        <p:nvPicPr>
          <p:cNvPr id="4" name="Picture 3">
            <a:extLst>
              <a:ext uri="{FF2B5EF4-FFF2-40B4-BE49-F238E27FC236}">
                <a16:creationId xmlns:a16="http://schemas.microsoft.com/office/drawing/2014/main" id="{FF33CB05-BE40-91C6-C989-98340BBD25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6256" y="550814"/>
            <a:ext cx="7199487" cy="5756372"/>
          </a:xfrm>
          <a:prstGeom prst="rect">
            <a:avLst/>
          </a:prstGeom>
        </p:spPr>
      </p:pic>
    </p:spTree>
    <p:extLst>
      <p:ext uri="{BB962C8B-B14F-4D97-AF65-F5344CB8AC3E}">
        <p14:creationId xmlns:p14="http://schemas.microsoft.com/office/powerpoint/2010/main" val="2878146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52285" y="0"/>
            <a:ext cx="12192000" cy="6858000"/>
          </a:xfrm>
          <a:prstGeom prst="rect">
            <a:avLst/>
          </a:prstGeom>
        </p:spPr>
      </p:pic>
      <p:grpSp>
        <p:nvGrpSpPr>
          <p:cNvPr id="3" name="Group 2"/>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4" name="TextBox 13"/>
          <p:cNvSpPr txBox="1"/>
          <p:nvPr/>
        </p:nvSpPr>
        <p:spPr>
          <a:xfrm>
            <a:off x="2566924" y="2360398"/>
            <a:ext cx="8093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UTM Guanine" panose="02040603050506020204" pitchFamily="18" charset="0"/>
                <a:ea typeface="+mn-ea"/>
                <a:cs typeface="Times New Roman" panose="02020603050405020304" pitchFamily="18" charset="0"/>
              </a:rPr>
              <a:t>3</a:t>
            </a: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pic>
        <p:nvPicPr>
          <p:cNvPr id="8" name="Picture 7">
            <a:extLst>
              <a:ext uri="{FF2B5EF4-FFF2-40B4-BE49-F238E27FC236}">
                <a16:creationId xmlns:a16="http://schemas.microsoft.com/office/drawing/2014/main" id="{65DA01D9-8EA0-AB9D-3813-531F8AF2AFC8}"/>
              </a:ext>
            </a:extLst>
          </p:cNvPr>
          <p:cNvPicPr>
            <a:picLocks noChangeAspect="1"/>
          </p:cNvPicPr>
          <p:nvPr/>
        </p:nvPicPr>
        <p:blipFill>
          <a:blip r:embed="rId6"/>
          <a:stretch>
            <a:fillRect/>
          </a:stretch>
        </p:blipFill>
        <p:spPr>
          <a:xfrm>
            <a:off x="3477800" y="1869440"/>
            <a:ext cx="7517760" cy="2458853"/>
          </a:xfrm>
          <a:prstGeom prst="rect">
            <a:avLst/>
          </a:prstGeom>
        </p:spPr>
      </p:pic>
    </p:spTree>
    <p:extLst>
      <p:ext uri="{BB962C8B-B14F-4D97-AF65-F5344CB8AC3E}">
        <p14:creationId xmlns:p14="http://schemas.microsoft.com/office/powerpoint/2010/main" val="1031854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A64A8985-33BE-7242-81CE-BAE1412077BD}"/>
              </a:ext>
            </a:extLst>
          </p:cNvPr>
          <p:cNvSpPr/>
          <p:nvPr/>
        </p:nvSpPr>
        <p:spPr>
          <a:xfrm>
            <a:off x="247650" y="333375"/>
            <a:ext cx="11487150"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A6AB8EE-3A8C-12D5-C35C-4FC38A3B4AF5}"/>
              </a:ext>
            </a:extLst>
          </p:cNvPr>
          <p:cNvGrpSpPr/>
          <p:nvPr/>
        </p:nvGrpSpPr>
        <p:grpSpPr>
          <a:xfrm>
            <a:off x="1972007" y="634118"/>
            <a:ext cx="7404221" cy="1156804"/>
            <a:chOff x="1899329" y="788662"/>
            <a:chExt cx="8709869" cy="4835840"/>
          </a:xfrm>
        </p:grpSpPr>
        <p:sp>
          <p:nvSpPr>
            <p:cNvPr id="3" name="Rectangle: Rounded Corners 2">
              <a:extLst>
                <a:ext uri="{FF2B5EF4-FFF2-40B4-BE49-F238E27FC236}">
                  <a16:creationId xmlns:a16="http://schemas.microsoft.com/office/drawing/2014/main" id="{FA87FB4E-74F9-C9E3-399F-0D12425754CE}"/>
                </a:ext>
              </a:extLst>
            </p:cNvPr>
            <p:cNvSpPr/>
            <p:nvPr/>
          </p:nvSpPr>
          <p:spPr>
            <a:xfrm>
              <a:off x="1978741" y="12585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Căn cứ vào hình 3, em hãy hoàn thành sơ đồ theo mẫu sau và ghi vào vở:</a:t>
              </a:r>
              <a:endParaRPr kumimoji="0" lang="en-US" sz="2800" b="1" i="0" u="none" strike="noStrike" kern="1200" cap="none" spc="0" normalizeH="0" baseline="0" noProof="0" dirty="0">
                <a:ln>
                  <a:noFill/>
                </a:ln>
                <a:solidFill>
                  <a:schemeClr val="tx1"/>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E914BA2-0123-FFFD-66D6-18C9FEAAD768}"/>
                </a:ext>
              </a:extLst>
            </p:cNvPr>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D5D5F250-6DE5-626F-EF0C-922653622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61" y="2356545"/>
            <a:ext cx="10602223" cy="2637612"/>
          </a:xfrm>
          <a:prstGeom prst="rect">
            <a:avLst/>
          </a:prstGeom>
        </p:spPr>
      </p:pic>
    </p:spTree>
    <p:extLst>
      <p:ext uri="{BB962C8B-B14F-4D97-AF65-F5344CB8AC3E}">
        <p14:creationId xmlns:p14="http://schemas.microsoft.com/office/powerpoint/2010/main" val="341364851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D6837F-9F6A-6871-9144-6E7211F9852A}"/>
              </a:ext>
            </a:extLst>
          </p:cNvPr>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F99FE5E-F817-21D7-4A3C-912E3C1C69D4}"/>
              </a:ext>
            </a:extLst>
          </p:cNvPr>
          <p:cNvSpPr/>
          <p:nvPr/>
        </p:nvSpPr>
        <p:spPr>
          <a:xfrm>
            <a:off x="247650" y="333375"/>
            <a:ext cx="11487150"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Lịch Sử và Địa Lí lớp 4 Chân trời sáng tạo Bài 20: Dân cư và hoạt động sản xuất ở vùng Tây Nguyên">
            <a:extLst>
              <a:ext uri="{FF2B5EF4-FFF2-40B4-BE49-F238E27FC236}">
                <a16:creationId xmlns:a16="http://schemas.microsoft.com/office/drawing/2014/main" id="{DF40FF4E-591F-5B85-0AAE-BEE404FDB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0956"/>
            <a:ext cx="12095477" cy="425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58258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52285" y="0"/>
            <a:ext cx="12192000" cy="6858000"/>
          </a:xfrm>
          <a:prstGeom prst="rect">
            <a:avLst/>
          </a:prstGeom>
        </p:spPr>
      </p:pic>
      <p:grpSp>
        <p:nvGrpSpPr>
          <p:cNvPr id="3" name="Group 2"/>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4" name="TextBox 13"/>
          <p:cNvSpPr txBox="1"/>
          <p:nvPr/>
        </p:nvSpPr>
        <p:spPr>
          <a:xfrm>
            <a:off x="2566924" y="2360398"/>
            <a:ext cx="8093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UTM Guanine" panose="02040603050506020204" pitchFamily="18" charset="0"/>
                <a:ea typeface="+mn-ea"/>
                <a:cs typeface="Times New Roman" panose="02020603050405020304" pitchFamily="18" charset="0"/>
              </a:rPr>
              <a:t>4</a:t>
            </a: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pic>
        <p:nvPicPr>
          <p:cNvPr id="7" name="Picture 6">
            <a:extLst>
              <a:ext uri="{FF2B5EF4-FFF2-40B4-BE49-F238E27FC236}">
                <a16:creationId xmlns:a16="http://schemas.microsoft.com/office/drawing/2014/main" id="{434E2E9D-8210-AD72-B16E-E91EA6C75805}"/>
              </a:ext>
            </a:extLst>
          </p:cNvPr>
          <p:cNvPicPr>
            <a:picLocks noChangeAspect="1"/>
          </p:cNvPicPr>
          <p:nvPr/>
        </p:nvPicPr>
        <p:blipFill>
          <a:blip r:embed="rId6"/>
          <a:stretch>
            <a:fillRect/>
          </a:stretch>
        </p:blipFill>
        <p:spPr>
          <a:xfrm>
            <a:off x="3544130" y="2151423"/>
            <a:ext cx="7218290" cy="1926503"/>
          </a:xfrm>
          <a:prstGeom prst="rect">
            <a:avLst/>
          </a:prstGeom>
        </p:spPr>
      </p:pic>
    </p:spTree>
    <p:extLst>
      <p:ext uri="{BB962C8B-B14F-4D97-AF65-F5344CB8AC3E}">
        <p14:creationId xmlns:p14="http://schemas.microsoft.com/office/powerpoint/2010/main" val="1382107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D84764CF-99F2-1A41-47FD-E3B9CAC8ABC3}"/>
              </a:ext>
            </a:extLst>
          </p:cNvPr>
          <p:cNvSpPr txBox="1"/>
          <p:nvPr/>
        </p:nvSpPr>
        <p:spPr>
          <a:xfrm>
            <a:off x="2825843" y="2391355"/>
            <a:ext cx="6807199" cy="2826306"/>
          </a:xfrm>
          <a:prstGeom prst="wedgeRoundRectCallout">
            <a:avLst>
              <a:gd name="adj1" fmla="val 50339"/>
              <a:gd name="adj2" fmla="val -23284"/>
              <a:gd name="adj3" fmla="val 16667"/>
            </a:avLst>
          </a:prstGeom>
          <a:solidFill>
            <a:schemeClr val="accent6">
              <a:lumMod val="20000"/>
              <a:lumOff val="80000"/>
            </a:schemeClr>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a:solidFill>
                  <a:prstClr val="black"/>
                </a:solidFill>
                <a:ea typeface="Roboto" panose="02000000000000000000" pitchFamily="2" charset="0"/>
                <a:cs typeface="Arial" panose="020B0604020202020204" pitchFamily="34" charset="0"/>
              </a:rPr>
              <a:t>Em hãy sưu tầm hình ảnh, tư liệu về một nhà máy thuỷ điện của vùng Tây Nguyên mà em ấn tượng nhất và giới thiệu với các bạn cùng lớp</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843665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37"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52285" y="0"/>
            <a:ext cx="12192000" cy="6858000"/>
          </a:xfrm>
          <a:prstGeom prst="rect">
            <a:avLst/>
          </a:prstGeom>
        </p:spPr>
      </p:pic>
      <p:grpSp>
        <p:nvGrpSpPr>
          <p:cNvPr id="3" name="Group 2"/>
          <p:cNvGrpSpPr/>
          <p:nvPr/>
        </p:nvGrpSpPr>
        <p:grpSpPr>
          <a:xfrm>
            <a:off x="1750141" y="1574874"/>
            <a:ext cx="8691717" cy="2806208"/>
            <a:chOff x="1826341" y="1106129"/>
            <a:chExt cx="8691717" cy="4149213"/>
          </a:xfrm>
        </p:grpSpPr>
        <p:sp>
          <p:nvSpPr>
            <p:cNvPr id="5" name="Rectangle: Rounded Corners 4"/>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4" name="TextBox 13"/>
          <p:cNvSpPr txBox="1"/>
          <p:nvPr/>
        </p:nvSpPr>
        <p:spPr>
          <a:xfrm>
            <a:off x="2633494" y="2332926"/>
            <a:ext cx="8093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UTM Guanine" panose="02040603050506020204" pitchFamily="18" charset="0"/>
                <a:ea typeface="+mn-ea"/>
                <a:cs typeface="Times New Roman" panose="02020603050405020304" pitchFamily="18" charset="0"/>
              </a:rPr>
              <a:t>1</a:t>
            </a: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2958" r="13580" b="34382"/>
          <a:stretch/>
        </p:blipFill>
        <p:spPr>
          <a:xfrm>
            <a:off x="0" y="2857912"/>
            <a:ext cx="3868616" cy="4000088"/>
          </a:xfrm>
          <a:prstGeom prst="rect">
            <a:avLst/>
          </a:prstGeom>
        </p:spPr>
      </p:pic>
      <p:pic>
        <p:nvPicPr>
          <p:cNvPr id="7" name="Picture 6">
            <a:extLst>
              <a:ext uri="{FF2B5EF4-FFF2-40B4-BE49-F238E27FC236}">
                <a16:creationId xmlns:a16="http://schemas.microsoft.com/office/drawing/2014/main" id="{0334FCB9-4B39-50B3-3945-3D9A9D8C2F40}"/>
              </a:ext>
            </a:extLst>
          </p:cNvPr>
          <p:cNvPicPr>
            <a:picLocks noChangeAspect="1"/>
          </p:cNvPicPr>
          <p:nvPr/>
        </p:nvPicPr>
        <p:blipFill>
          <a:blip r:embed="rId6"/>
          <a:stretch>
            <a:fillRect/>
          </a:stretch>
        </p:blipFill>
        <p:spPr>
          <a:xfrm>
            <a:off x="3426801" y="2101884"/>
            <a:ext cx="6767147" cy="2139881"/>
          </a:xfrm>
          <a:prstGeom prst="rect">
            <a:avLst/>
          </a:prstGeom>
        </p:spPr>
      </p:pic>
    </p:spTree>
    <p:extLst>
      <p:ext uri="{BB962C8B-B14F-4D97-AF65-F5344CB8AC3E}">
        <p14:creationId xmlns:p14="http://schemas.microsoft.com/office/powerpoint/2010/main" val="19434082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3609974" y="3334881"/>
            <a:ext cx="5141281" cy="3437394"/>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3B13142-04D7-B4E2-CC5F-547A4E1F2D63}"/>
              </a:ext>
            </a:extLst>
          </p:cNvPr>
          <p:cNvPicPr>
            <a:picLocks noChangeAspect="1"/>
          </p:cNvPicPr>
          <p:nvPr/>
        </p:nvPicPr>
        <p:blipFill>
          <a:blip r:embed="rId3"/>
          <a:stretch>
            <a:fillRect/>
          </a:stretch>
        </p:blipFill>
        <p:spPr>
          <a:xfrm>
            <a:off x="4572000" y="-131928"/>
            <a:ext cx="6196949" cy="1734070"/>
          </a:xfrm>
          <a:prstGeom prst="rect">
            <a:avLst/>
          </a:prstGeom>
        </p:spPr>
      </p:pic>
      <p:sp>
        <p:nvSpPr>
          <p:cNvPr id="7" name="TextBox 6">
            <a:extLst>
              <a:ext uri="{FF2B5EF4-FFF2-40B4-BE49-F238E27FC236}">
                <a16:creationId xmlns:a16="http://schemas.microsoft.com/office/drawing/2014/main" id="{7365BAF6-3522-C047-2E20-F3D53F50B5E7}"/>
              </a:ext>
            </a:extLst>
          </p:cNvPr>
          <p:cNvSpPr txBox="1"/>
          <p:nvPr/>
        </p:nvSpPr>
        <p:spPr>
          <a:xfrm>
            <a:off x="2343784" y="1717686"/>
            <a:ext cx="7762876" cy="1464231"/>
          </a:xfrm>
          <a:prstGeom prst="roundRect">
            <a:avLst/>
          </a:prstGeom>
          <a:solidFill>
            <a:schemeClr val="bg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Ôn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học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Chuẩn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bị</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bài</a:t>
            </a: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21</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7037147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C6F88-F182-830A-CC51-E3921BAA7F81}"/>
              </a:ext>
            </a:extLst>
          </p:cNvPr>
          <p:cNvPicPr>
            <a:picLocks noChangeAspect="1"/>
          </p:cNvPicPr>
          <p:nvPr/>
        </p:nvPicPr>
        <p:blipFill>
          <a:blip r:embed="rId3"/>
          <a:stretch>
            <a:fillRect/>
          </a:stretch>
        </p:blipFill>
        <p:spPr>
          <a:xfrm>
            <a:off x="1299282" y="668223"/>
            <a:ext cx="10053175" cy="4102964"/>
          </a:xfrm>
          <a:prstGeom prst="rect">
            <a:avLst/>
          </a:prstGeom>
        </p:spPr>
      </p:pic>
    </p:spTree>
    <p:extLst>
      <p:ext uri="{BB962C8B-B14F-4D97-AF65-F5344CB8AC3E}">
        <p14:creationId xmlns:p14="http://schemas.microsoft.com/office/powerpoint/2010/main" val="11205472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A64A8985-33BE-7242-81CE-BAE1412077BD}"/>
              </a:ext>
            </a:extLst>
          </p:cNvPr>
          <p:cNvSpPr/>
          <p:nvPr/>
        </p:nvSpPr>
        <p:spPr>
          <a:xfrm>
            <a:off x="247650" y="333375"/>
            <a:ext cx="11487150"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C16CEE87-F0FC-1179-3E72-195574691675}"/>
              </a:ext>
            </a:extLst>
          </p:cNvPr>
          <p:cNvGrpSpPr/>
          <p:nvPr/>
        </p:nvGrpSpPr>
        <p:grpSpPr>
          <a:xfrm>
            <a:off x="4991099" y="928912"/>
            <a:ext cx="6113515" cy="2185763"/>
            <a:chOff x="979712" y="2020210"/>
            <a:chExt cx="4147459" cy="967919"/>
          </a:xfrm>
        </p:grpSpPr>
        <p:grpSp>
          <p:nvGrpSpPr>
            <p:cNvPr id="28" name="Group 27">
              <a:extLst>
                <a:ext uri="{FF2B5EF4-FFF2-40B4-BE49-F238E27FC236}">
                  <a16:creationId xmlns:a16="http://schemas.microsoft.com/office/drawing/2014/main" id="{9B4C0EEC-4160-E058-D7A0-822EE016B1C6}"/>
                </a:ext>
              </a:extLst>
            </p:cNvPr>
            <p:cNvGrpSpPr/>
            <p:nvPr/>
          </p:nvGrpSpPr>
          <p:grpSpPr>
            <a:xfrm>
              <a:off x="979712" y="2020210"/>
              <a:ext cx="4147459" cy="967919"/>
              <a:chOff x="1763486" y="2203296"/>
              <a:chExt cx="4147459" cy="967919"/>
            </a:xfrm>
          </p:grpSpPr>
          <p:sp>
            <p:nvSpPr>
              <p:cNvPr id="30" name="Rectangle: Rounded Corners 29">
                <a:extLst>
                  <a:ext uri="{FF2B5EF4-FFF2-40B4-BE49-F238E27FC236}">
                    <a16:creationId xmlns:a16="http://schemas.microsoft.com/office/drawing/2014/main" id="{B2C6DFE2-364D-8547-FA6E-48B7E3895C44}"/>
                  </a:ext>
                </a:extLst>
              </p:cNvPr>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0DC1D5AB-5BCC-020C-8B3B-0AF310ABE69B}"/>
                  </a:ext>
                </a:extLst>
              </p:cNvPr>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90352F4F-5A0C-FF30-8442-E3A97DACEEE4}"/>
                </a:ext>
              </a:extLst>
            </p:cNvPr>
            <p:cNvSpPr txBox="1"/>
            <p:nvPr/>
          </p:nvSpPr>
          <p:spPr>
            <a:xfrm>
              <a:off x="1049752" y="2031261"/>
              <a:ext cx="4077419" cy="913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0000"/>
                  </a:solidFill>
                  <a:latin typeface="Cambria" panose="02040503050406030204" pitchFamily="18" charset="0"/>
                  <a:ea typeface="Cambria" panose="02040503050406030204" pitchFamily="18" charset="0"/>
                </a:rPr>
                <a:t>+ Đ</a:t>
              </a:r>
              <a:r>
                <a:rPr kumimoji="0" lang="vi-VN" sz="32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ây là hoạt động sản xuất gì ở vùng Tây Nguyên?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H</a:t>
              </a:r>
              <a:r>
                <a:rPr kumimoji="0" lang="vi-VN" sz="32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oạt động sản xuất này giúp ích gì cho con người ?</a:t>
              </a:r>
              <a:endParaRPr kumimoji="0" lang="vi-VN"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32" name="TextBox 31">
            <a:extLst>
              <a:ext uri="{FF2B5EF4-FFF2-40B4-BE49-F238E27FC236}">
                <a16:creationId xmlns:a16="http://schemas.microsoft.com/office/drawing/2014/main" id="{8A3D364B-770B-E512-3863-C1176A30ABAD}"/>
              </a:ext>
            </a:extLst>
          </p:cNvPr>
          <p:cNvSpPr txBox="1"/>
          <p:nvPr/>
        </p:nvSpPr>
        <p:spPr>
          <a:xfrm>
            <a:off x="5087377" y="3770182"/>
            <a:ext cx="5841323" cy="1938992"/>
          </a:xfrm>
          <a:prstGeom prst="rect">
            <a:avLst/>
          </a:prstGeom>
          <a:noFill/>
        </p:spPr>
        <p:txBody>
          <a:bodyPr wrap="square" rtlCol="0">
            <a:spAutoFit/>
          </a:bodyPr>
          <a:lstStyle/>
          <a:p>
            <a:pPr lvl="0" algn="ctr"/>
            <a:r>
              <a:rPr lang="en-US" sz="4000">
                <a:solidFill>
                  <a:srgbClr val="FF0000"/>
                </a:solidFill>
                <a:latin typeface="Cambria" panose="02040503050406030204" pitchFamily="18" charset="0"/>
                <a:ea typeface="Cambria" panose="02040503050406030204" pitchFamily="18" charset="0"/>
              </a:rPr>
              <a:t>Đây là </a:t>
            </a:r>
            <a:r>
              <a:rPr lang="vi-VN" sz="4000">
                <a:solidFill>
                  <a:srgbClr val="FF0000"/>
                </a:solidFill>
                <a:latin typeface="Cambria" panose="02040503050406030204" pitchFamily="18" charset="0"/>
                <a:ea typeface="Cambria" panose="02040503050406030204" pitchFamily="18" charset="0"/>
              </a:rPr>
              <a:t>Nhà máy thuỷ điện</a:t>
            </a:r>
            <a:r>
              <a:rPr lang="en-US" sz="4000">
                <a:solidFill>
                  <a:srgbClr val="FF0000"/>
                </a:solidFill>
                <a:latin typeface="Cambria" panose="02040503050406030204" pitchFamily="18" charset="0"/>
                <a:ea typeface="Cambria" panose="02040503050406030204" pitchFamily="18" charset="0"/>
              </a:rPr>
              <a:t>. C</a:t>
            </a:r>
            <a:r>
              <a:rPr lang="vi-VN" sz="4000">
                <a:solidFill>
                  <a:srgbClr val="FF0000"/>
                </a:solidFill>
                <a:latin typeface="Cambria" panose="02040503050406030204" pitchFamily="18" charset="0"/>
                <a:ea typeface="Cambria" panose="02040503050406030204" pitchFamily="18" charset="0"/>
              </a:rPr>
              <a:t>ung cấp nguồn năng lượng điện</a:t>
            </a:r>
            <a:endParaRPr lang="vi-VN" sz="40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8B6724F-090C-5F74-7CCF-DDF14D48934F}"/>
              </a:ext>
            </a:extLst>
          </p:cNvPr>
          <p:cNvPicPr>
            <a:picLocks noChangeAspect="1"/>
          </p:cNvPicPr>
          <p:nvPr/>
        </p:nvPicPr>
        <p:blipFill rotWithShape="1">
          <a:blip r:embed="rId4"/>
          <a:srcRect l="47030" b="14890"/>
          <a:stretch/>
        </p:blipFill>
        <p:spPr bwMode="auto">
          <a:xfrm>
            <a:off x="802573" y="1002657"/>
            <a:ext cx="3199706" cy="2112017"/>
          </a:xfrm>
          <a:prstGeom prst="rect">
            <a:avLst/>
          </a:prstGeom>
          <a:ln>
            <a:noFill/>
          </a:ln>
          <a:extLst>
            <a:ext uri="{53640926-AAD7-44D8-BBD7-CCE9431645EC}">
              <a14:shadowObscured xmlns:a14="http://schemas.microsoft.com/office/drawing/2010/main"/>
            </a:ext>
          </a:extLst>
        </p:spPr>
      </p:pic>
      <p:pic>
        <p:nvPicPr>
          <p:cNvPr id="3" name="Picture 2" descr="Ký hợp đồng xây lắp Dự án Nhà máy thủy điện Ialy mở rộng | baotintuc.vn">
            <a:extLst>
              <a:ext uri="{FF2B5EF4-FFF2-40B4-BE49-F238E27FC236}">
                <a16:creationId xmlns:a16="http://schemas.microsoft.com/office/drawing/2014/main" id="{10EBD60E-5C58-632B-7F7D-B356B26083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573" y="3471862"/>
            <a:ext cx="3335227" cy="2112017"/>
          </a:xfrm>
          <a:prstGeom prst="rect">
            <a:avLst/>
          </a:prstGeom>
          <a:noFill/>
          <a:ln>
            <a:noFill/>
          </a:ln>
        </p:spPr>
      </p:pic>
    </p:spTree>
    <p:extLst>
      <p:ext uri="{BB962C8B-B14F-4D97-AF65-F5344CB8AC3E}">
        <p14:creationId xmlns:p14="http://schemas.microsoft.com/office/powerpoint/2010/main" val="33926929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52285" y="0"/>
            <a:ext cx="12192000" cy="6858000"/>
          </a:xfrm>
          <a:prstGeom prst="rect">
            <a:avLst/>
          </a:prstGeom>
        </p:spPr>
      </p:pic>
      <p:grpSp>
        <p:nvGrpSpPr>
          <p:cNvPr id="3" name="Group 2"/>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p:cNvSpPr txBox="1"/>
          <p:nvPr/>
        </p:nvSpPr>
        <p:spPr>
          <a:xfrm>
            <a:off x="3722567" y="2402139"/>
            <a:ext cx="721889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70AD47">
                    <a:lumMod val="75000"/>
                  </a:srgbClr>
                </a:solidFill>
                <a:effectLst/>
                <a:uLnTx/>
                <a:uFillTx/>
                <a:latin typeface="UTM Cooper Black" panose="02040603050506020204" pitchFamily="18" charset="0"/>
                <a:ea typeface="+mn-ea"/>
                <a:cs typeface="+mn-cs"/>
              </a:rPr>
              <a:t>KHÁM PHÁ</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4" name="TextBox 13"/>
          <p:cNvSpPr txBox="1"/>
          <p:nvPr/>
        </p:nvSpPr>
        <p:spPr>
          <a:xfrm>
            <a:off x="2566924" y="2360398"/>
            <a:ext cx="8093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UTM Guanine" panose="02040603050506020204" pitchFamily="18" charset="0"/>
                <a:ea typeface="+mn-ea"/>
                <a:cs typeface="Times New Roman" panose="02020603050405020304" pitchFamily="18" charset="0"/>
              </a:rPr>
              <a:t>2</a:t>
            </a: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738121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sp>
        <p:nvSpPr>
          <p:cNvPr id="2" name="文本框 46">
            <a:extLst>
              <a:ext uri="{FF2B5EF4-FFF2-40B4-BE49-F238E27FC236}">
                <a16:creationId xmlns:a16="http://schemas.microsoft.com/office/drawing/2014/main" id="{415DBC15-A9F7-2AEC-9777-AC2AA4EA1540}"/>
              </a:ext>
            </a:extLst>
          </p:cNvPr>
          <p:cNvSpPr txBox="1"/>
          <p:nvPr/>
        </p:nvSpPr>
        <p:spPr>
          <a:xfrm>
            <a:off x="3135443" y="1589056"/>
            <a:ext cx="7060920" cy="2860358"/>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vi-VN" altLang="zh-CN" sz="5400" b="1" spc="100">
                <a:ln w="12700">
                  <a:solidFill>
                    <a:srgbClr val="000000"/>
                  </a:solidFill>
                </a:ln>
                <a:solidFill>
                  <a:srgbClr val="002060"/>
                </a:solidFill>
                <a:latin typeface="Arial" panose="020B0604020202020204" pitchFamily="34" charset="0"/>
              </a:rPr>
              <a:t>Tìm hiểu về phát triển thuỷ điện ở vùng Tây Nguyên</a:t>
            </a:r>
            <a:endParaRPr kumimoji="0" lang="zh-CN" altLang="en-US" sz="5400" b="1" i="0" u="none" strike="noStrike" kern="1200" cap="none" spc="100" normalizeH="0" baseline="0" noProof="0" dirty="0">
              <a:ln w="12700">
                <a:solidFill>
                  <a:srgbClr val="000000"/>
                </a:solidFill>
              </a:ln>
              <a:solidFill>
                <a:srgbClr val="002060"/>
              </a:solidFill>
              <a:effectLst/>
              <a:uLnTx/>
              <a:uFillTx/>
              <a:latin typeface="Calibri" panose="020F0502020204030204"/>
              <a:ea typeface="思源黑体 CN Bold" panose="020B0800000000000000" pitchFamily="34" charset="-122"/>
              <a:cs typeface="+mn-cs"/>
            </a:endParaRPr>
          </a:p>
        </p:txBody>
      </p:sp>
      <p:pic>
        <p:nvPicPr>
          <p:cNvPr id="4" name="Picture 3">
            <a:extLst>
              <a:ext uri="{FF2B5EF4-FFF2-40B4-BE49-F238E27FC236}">
                <a16:creationId xmlns:a16="http://schemas.microsoft.com/office/drawing/2014/main" id="{2E1EF174-2AE6-965C-B531-B7218CAA1F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4166758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A64A8985-33BE-7242-81CE-BAE1412077BD}"/>
              </a:ext>
            </a:extLst>
          </p:cNvPr>
          <p:cNvSpPr/>
          <p:nvPr/>
        </p:nvSpPr>
        <p:spPr>
          <a:xfrm>
            <a:off x="247650" y="333375"/>
            <a:ext cx="11487150"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A6AB8EE-3A8C-12D5-C35C-4FC38A3B4AF5}"/>
              </a:ext>
            </a:extLst>
          </p:cNvPr>
          <p:cNvGrpSpPr/>
          <p:nvPr/>
        </p:nvGrpSpPr>
        <p:grpSpPr>
          <a:xfrm>
            <a:off x="814386" y="414821"/>
            <a:ext cx="10479549" cy="4103177"/>
            <a:chOff x="1711028" y="2044939"/>
            <a:chExt cx="8815758" cy="17152695"/>
          </a:xfrm>
        </p:grpSpPr>
        <p:sp>
          <p:nvSpPr>
            <p:cNvPr id="3" name="Rectangle: Rounded Corners 2">
              <a:extLst>
                <a:ext uri="{FF2B5EF4-FFF2-40B4-BE49-F238E27FC236}">
                  <a16:creationId xmlns:a16="http://schemas.microsoft.com/office/drawing/2014/main" id="{FA87FB4E-74F9-C9E3-399F-0D12425754CE}"/>
                </a:ext>
              </a:extLst>
            </p:cNvPr>
            <p:cNvSpPr/>
            <p:nvPr/>
          </p:nvSpPr>
          <p:spPr>
            <a:xfrm>
              <a:off x="1711028" y="2098042"/>
              <a:ext cx="8815758" cy="35313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Calibri" panose="020F0502020204030204"/>
                  <a:ea typeface="+mn-ea"/>
                  <a:cs typeface="+mn-cs"/>
                </a:rPr>
                <a:t>Quan sát hình 3 và đọc thông tin, em hãy kể tên một số nhà máy thuỷ điện ở vùng  Tây Nguyên. Cho biết các nhà máy đó được xây dựng trên những sông nào.</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E914BA2-0123-FFFD-66D6-18C9FEAAD768}"/>
                </a:ext>
              </a:extLst>
            </p:cNvPr>
            <p:cNvSpPr/>
            <p:nvPr/>
          </p:nvSpPr>
          <p:spPr>
            <a:xfrm>
              <a:off x="1711029" y="2044939"/>
              <a:ext cx="8684321" cy="3996811"/>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910FBA6-BDF0-6CAC-2383-D108AE1E978B}"/>
                </a:ext>
              </a:extLst>
            </p:cNvPr>
            <p:cNvSpPr/>
            <p:nvPr/>
          </p:nvSpPr>
          <p:spPr>
            <a:xfrm>
              <a:off x="5070155" y="15200823"/>
              <a:ext cx="5456631" cy="39968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chemeClr val="tx1"/>
                  </a:solidFill>
                  <a:effectLst/>
                  <a:uLnTx/>
                  <a:uFillTx/>
                  <a:latin typeface="Calibri" panose="020F0502020204030204"/>
                  <a:ea typeface="+mn-ea"/>
                  <a:cs typeface="+mn-cs"/>
                </a:rPr>
                <a:t>Tây Nguyên là vùng sản xuất thuỷ điện quan trọng của nước ta. Trên các hệ thống sông Đồng Nai, sông Sê-rê-pốk, sông Sê San,… nhiều nhà máy thuỷ điện đã và đang được xây dựng. Ialy là nhà máy thuỷ điện có công suất ớn nhất Tây Nguyên. Sản xuất thuỷ điện không chỉ phục vụ cho vùng Tây Nguyên mà còn cung cấp nguồn năng lượng quan trọng cho các vùng khác.</a:t>
              </a:r>
              <a:endParaRPr kumimoji="0" lang="en-US" sz="2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0C6FBD51-1210-E667-240A-18BAA64124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25" y="1626689"/>
            <a:ext cx="3966628" cy="4629254"/>
          </a:xfrm>
          <a:prstGeom prst="rect">
            <a:avLst/>
          </a:prstGeom>
        </p:spPr>
      </p:pic>
    </p:spTree>
    <p:extLst>
      <p:ext uri="{BB962C8B-B14F-4D97-AF65-F5344CB8AC3E}">
        <p14:creationId xmlns:p14="http://schemas.microsoft.com/office/powerpoint/2010/main" val="68385295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A64A8985-33BE-7242-81CE-BAE1412077BD}"/>
              </a:ext>
            </a:extLst>
          </p:cNvPr>
          <p:cNvSpPr/>
          <p:nvPr/>
        </p:nvSpPr>
        <p:spPr>
          <a:xfrm>
            <a:off x="247650" y="333375"/>
            <a:ext cx="11487150"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C6FBD51-1210-E667-240A-18BAA64124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64" y="394652"/>
            <a:ext cx="5252536" cy="6129973"/>
          </a:xfrm>
          <a:prstGeom prst="rect">
            <a:avLst/>
          </a:prstGeom>
        </p:spPr>
      </p:pic>
      <p:sp>
        <p:nvSpPr>
          <p:cNvPr id="7" name="Rectangle 6">
            <a:extLst>
              <a:ext uri="{FF2B5EF4-FFF2-40B4-BE49-F238E27FC236}">
                <a16:creationId xmlns:a16="http://schemas.microsoft.com/office/drawing/2014/main" id="{A65E825F-895D-0DF0-E314-AB5D77615E50}"/>
              </a:ext>
            </a:extLst>
          </p:cNvPr>
          <p:cNvSpPr/>
          <p:nvPr/>
        </p:nvSpPr>
        <p:spPr>
          <a:xfrm>
            <a:off x="2205552" y="1795989"/>
            <a:ext cx="894080" cy="5791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84AB8E5-11AE-3200-8FEF-15E282B1564A}"/>
              </a:ext>
            </a:extLst>
          </p:cNvPr>
          <p:cNvSpPr txBox="1"/>
          <p:nvPr/>
        </p:nvSpPr>
        <p:spPr>
          <a:xfrm>
            <a:off x="6231798" y="768396"/>
            <a:ext cx="5252536" cy="91940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 Nhà máy thủy điện Y-a-ly và Sê san 3 được xây dựng trên sông Sê San.</a:t>
            </a:r>
            <a:endParaRPr lang="en-US" sz="2400" b="1" dirty="0">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44E365C6-EED5-85E1-0ADA-580F26720FC7}"/>
              </a:ext>
            </a:extLst>
          </p:cNvPr>
          <p:cNvSpPr/>
          <p:nvPr/>
        </p:nvSpPr>
        <p:spPr>
          <a:xfrm>
            <a:off x="2472252" y="3581187"/>
            <a:ext cx="894080" cy="5791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C964003-027F-4878-C48D-819A4926348C}"/>
              </a:ext>
            </a:extLst>
          </p:cNvPr>
          <p:cNvSpPr txBox="1"/>
          <p:nvPr/>
        </p:nvSpPr>
        <p:spPr>
          <a:xfrm>
            <a:off x="6231798" y="2027525"/>
            <a:ext cx="5252536" cy="91940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Nhà máy thủy điện An Khê và Ayun Hạ được xây dựng trên sông Ba.</a:t>
            </a:r>
            <a:endParaRPr lang="vi-VN" sz="2400" b="1" dirty="0">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82FEBFFD-A553-E8EE-3024-58B39444C5C4}"/>
              </a:ext>
            </a:extLst>
          </p:cNvPr>
          <p:cNvSpPr/>
          <p:nvPr/>
        </p:nvSpPr>
        <p:spPr>
          <a:xfrm>
            <a:off x="2758002" y="4787052"/>
            <a:ext cx="894080" cy="5791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78535F-E0A8-09FB-0247-5B85904FA5CE}"/>
              </a:ext>
            </a:extLst>
          </p:cNvPr>
          <p:cNvSpPr txBox="1"/>
          <p:nvPr/>
        </p:nvSpPr>
        <p:spPr>
          <a:xfrm>
            <a:off x="6289132" y="3220965"/>
            <a:ext cx="5252536" cy="132802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Nhà máy thủy điện Đrây H’Linh và Buôn Kuốp được xây dựng trên sông Sê-rê-pốk.</a:t>
            </a:r>
          </a:p>
        </p:txBody>
      </p:sp>
      <p:sp>
        <p:nvSpPr>
          <p:cNvPr id="15" name="Oval 14">
            <a:extLst>
              <a:ext uri="{FF2B5EF4-FFF2-40B4-BE49-F238E27FC236}">
                <a16:creationId xmlns:a16="http://schemas.microsoft.com/office/drawing/2014/main" id="{EEE18116-3C8C-AD7A-6A5C-4DFD10462C89}"/>
              </a:ext>
            </a:extLst>
          </p:cNvPr>
          <p:cNvSpPr/>
          <p:nvPr/>
        </p:nvSpPr>
        <p:spPr>
          <a:xfrm>
            <a:off x="3367201" y="2027525"/>
            <a:ext cx="711313" cy="34758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801AD24-CFE5-3F08-7A6D-D79F0B79A932}"/>
              </a:ext>
            </a:extLst>
          </p:cNvPr>
          <p:cNvSpPr/>
          <p:nvPr/>
        </p:nvSpPr>
        <p:spPr>
          <a:xfrm>
            <a:off x="3114075" y="2746440"/>
            <a:ext cx="711313" cy="34758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E368411-D86E-4846-2488-AF999BD1BEA7}"/>
              </a:ext>
            </a:extLst>
          </p:cNvPr>
          <p:cNvSpPr txBox="1"/>
          <p:nvPr/>
        </p:nvSpPr>
        <p:spPr>
          <a:xfrm>
            <a:off x="6231798" y="4863735"/>
            <a:ext cx="5252536" cy="132802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Nhà máy thủy điện Đồng Nai 3 và Đồng Nai 4 được xây dựng trên sông Đồng Nai.</a:t>
            </a:r>
          </a:p>
        </p:txBody>
      </p:sp>
    </p:spTree>
    <p:extLst>
      <p:ext uri="{BB962C8B-B14F-4D97-AF65-F5344CB8AC3E}">
        <p14:creationId xmlns:p14="http://schemas.microsoft.com/office/powerpoint/2010/main" val="10463263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1" presetClass="emph" presetSubtype="0" repeatCount="indefinite" fill="hold" grpId="1" nodeType="afterEffect">
                                  <p:stCondLst>
                                    <p:cond delay="0"/>
                                  </p:stCondLst>
                                  <p:childTnLst>
                                    <p:animClr clrSpc="hsl" dir="cw">
                                      <p:cBhvr override="childStyle">
                                        <p:cTn id="10" dur="500" fill="hold"/>
                                        <p:tgtEl>
                                          <p:spTgt spid="7"/>
                                        </p:tgtEl>
                                        <p:attrNameLst>
                                          <p:attrName>style.color</p:attrName>
                                        </p:attrNameLst>
                                      </p:cBhvr>
                                      <p:by>
                                        <p:hsl h="7200000" s="0" l="0"/>
                                      </p:by>
                                    </p:animClr>
                                    <p:animClr clrSpc="hsl" dir="cw">
                                      <p:cBhvr>
                                        <p:cTn id="11" dur="500" fill="hold"/>
                                        <p:tgtEl>
                                          <p:spTgt spid="7"/>
                                        </p:tgtEl>
                                        <p:attrNameLst>
                                          <p:attrName>fillcolor</p:attrName>
                                        </p:attrNameLst>
                                      </p:cBhvr>
                                      <p:by>
                                        <p:hsl h="7200000" s="0" l="0"/>
                                      </p:by>
                                    </p:animClr>
                                    <p:animClr clrSpc="hsl" dir="cw">
                                      <p:cBhvr>
                                        <p:cTn id="12" dur="500" fill="hold"/>
                                        <p:tgtEl>
                                          <p:spTgt spid="7"/>
                                        </p:tgtEl>
                                        <p:attrNameLst>
                                          <p:attrName>stroke.color</p:attrName>
                                        </p:attrNameLst>
                                      </p:cBhvr>
                                      <p:by>
                                        <p:hsl h="7200000" s="0" l="0"/>
                                      </p:by>
                                    </p:animClr>
                                    <p:set>
                                      <p:cBhvr>
                                        <p:cTn id="13" dur="500" fill="hold"/>
                                        <p:tgtEl>
                                          <p:spTgt spid="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900" decel="100000" fill="hold"/>
                                        <p:tgtEl>
                                          <p:spTgt spid="12"/>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par>
                          <p:cTn id="44" fill="hold">
                            <p:stCondLst>
                              <p:cond delay="500"/>
                            </p:stCondLst>
                            <p:childTnLst>
                              <p:par>
                                <p:cTn id="45" presetID="21" presetClass="emph" presetSubtype="0" repeatCount="indefinite" fill="hold" grpId="1" nodeType="afterEffect">
                                  <p:stCondLst>
                                    <p:cond delay="0"/>
                                  </p:stCondLst>
                                  <p:childTnLst>
                                    <p:animClr clrSpc="hsl" dir="cw">
                                      <p:cBhvr override="childStyle">
                                        <p:cTn id="46" dur="500" fill="hold"/>
                                        <p:tgtEl>
                                          <p:spTgt spid="11"/>
                                        </p:tgtEl>
                                        <p:attrNameLst>
                                          <p:attrName>style.color</p:attrName>
                                        </p:attrNameLst>
                                      </p:cBhvr>
                                      <p:by>
                                        <p:hsl h="7200000" s="0" l="0"/>
                                      </p:by>
                                    </p:animClr>
                                    <p:animClr clrSpc="hsl" dir="cw">
                                      <p:cBhvr>
                                        <p:cTn id="47" dur="500" fill="hold"/>
                                        <p:tgtEl>
                                          <p:spTgt spid="11"/>
                                        </p:tgtEl>
                                        <p:attrNameLst>
                                          <p:attrName>fillcolor</p:attrName>
                                        </p:attrNameLst>
                                      </p:cBhvr>
                                      <p:by>
                                        <p:hsl h="7200000" s="0" l="0"/>
                                      </p:by>
                                    </p:animClr>
                                    <p:animClr clrSpc="hsl" dir="cw">
                                      <p:cBhvr>
                                        <p:cTn id="48" dur="500" fill="hold"/>
                                        <p:tgtEl>
                                          <p:spTgt spid="11"/>
                                        </p:tgtEl>
                                        <p:attrNameLst>
                                          <p:attrName>stroke.color</p:attrName>
                                        </p:attrNameLst>
                                      </p:cBhvr>
                                      <p:by>
                                        <p:hsl h="7200000" s="0" l="0"/>
                                      </p:by>
                                    </p:animClr>
                                    <p:set>
                                      <p:cBhvr>
                                        <p:cTn id="49" dur="500" fill="hold"/>
                                        <p:tgtEl>
                                          <p:spTgt spid="11"/>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900" decel="100000" fill="hold"/>
                                        <p:tgtEl>
                                          <p:spTgt spid="14"/>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par>
                          <p:cTn id="63" fill="hold">
                            <p:stCondLst>
                              <p:cond delay="500"/>
                            </p:stCondLst>
                            <p:childTnLst>
                              <p:par>
                                <p:cTn id="64" presetID="21" presetClass="emph" presetSubtype="0" repeatCount="indefinite" fill="hold" grpId="1" nodeType="afterEffect">
                                  <p:stCondLst>
                                    <p:cond delay="0"/>
                                  </p:stCondLst>
                                  <p:childTnLst>
                                    <p:animClr clrSpc="hsl" dir="cw">
                                      <p:cBhvr override="childStyle">
                                        <p:cTn id="65" dur="500" fill="hold"/>
                                        <p:tgtEl>
                                          <p:spTgt spid="13"/>
                                        </p:tgtEl>
                                        <p:attrNameLst>
                                          <p:attrName>style.color</p:attrName>
                                        </p:attrNameLst>
                                      </p:cBhvr>
                                      <p:by>
                                        <p:hsl h="7200000" s="0" l="0"/>
                                      </p:by>
                                    </p:animClr>
                                    <p:animClr clrSpc="hsl" dir="cw">
                                      <p:cBhvr>
                                        <p:cTn id="66" dur="500" fill="hold"/>
                                        <p:tgtEl>
                                          <p:spTgt spid="13"/>
                                        </p:tgtEl>
                                        <p:attrNameLst>
                                          <p:attrName>fillcolor</p:attrName>
                                        </p:attrNameLst>
                                      </p:cBhvr>
                                      <p:by>
                                        <p:hsl h="7200000" s="0" l="0"/>
                                      </p:by>
                                    </p:animClr>
                                    <p:animClr clrSpc="hsl" dir="cw">
                                      <p:cBhvr>
                                        <p:cTn id="67" dur="500" fill="hold"/>
                                        <p:tgtEl>
                                          <p:spTgt spid="13"/>
                                        </p:tgtEl>
                                        <p:attrNameLst>
                                          <p:attrName>stroke.color</p:attrName>
                                        </p:attrNameLst>
                                      </p:cBhvr>
                                      <p:by>
                                        <p:hsl h="7200000" s="0" l="0"/>
                                      </p:by>
                                    </p:animClr>
                                    <p:set>
                                      <p:cBhvr>
                                        <p:cTn id="68" dur="500" fill="hold"/>
                                        <p:tgtEl>
                                          <p:spTgt spid="13"/>
                                        </p:tgtEl>
                                        <p:attrNameLst>
                                          <p:attrName>fill.type</p:attrName>
                                        </p:attrNameLst>
                                      </p:cBhvr>
                                      <p:to>
                                        <p:strVal val="solid"/>
                                      </p:to>
                                    </p:set>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900" decel="100000" fill="hold"/>
                                        <p:tgtEl>
                                          <p:spTgt spid="17"/>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1" grpId="0" animBg="1"/>
      <p:bldP spid="11" grpId="1" animBg="1"/>
      <p:bldP spid="12" grpId="0" animBg="1"/>
      <p:bldP spid="13" grpId="0" animBg="1"/>
      <p:bldP spid="13" grpId="1"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pic>
        <p:nvPicPr>
          <p:cNvPr id="1026" name="Picture 2" descr="Đến thăm công trình thuỷ điện Yaly hoành tráng ở Gia Lai - Vntrip.vn">
            <a:extLst>
              <a:ext uri="{FF2B5EF4-FFF2-40B4-BE49-F238E27FC236}">
                <a16:creationId xmlns:a16="http://schemas.microsoft.com/office/drawing/2014/main" id="{75E09DB3-DA29-481E-AF1A-60F543483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680" y="578484"/>
            <a:ext cx="7483682" cy="4653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ECA004-B610-9357-DCE6-1879716F49B8}"/>
              </a:ext>
            </a:extLst>
          </p:cNvPr>
          <p:cNvSpPr txBox="1"/>
          <p:nvPr/>
        </p:nvSpPr>
        <p:spPr>
          <a:xfrm>
            <a:off x="3204845" y="5477521"/>
            <a:ext cx="596963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Y-a-</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594406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3296285" y="5416561"/>
            <a:ext cx="640651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Srê Pôk 3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Nhà máy Thủy điện SrêPốk 3">
            <a:extLst>
              <a:ext uri="{FF2B5EF4-FFF2-40B4-BE49-F238E27FC236}">
                <a16:creationId xmlns:a16="http://schemas.microsoft.com/office/drawing/2014/main" id="{21FBE5D3-18A0-63FE-2FAB-601BA66D3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49" y="781368"/>
            <a:ext cx="8230649" cy="423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8695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117</TotalTime>
  <Words>440</Words>
  <Application>Microsoft Office PowerPoint</Application>
  <PresentationFormat>Widescreen</PresentationFormat>
  <Paragraphs>30</Paragraphs>
  <Slides>21</Slides>
  <Notes>4</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21</vt:i4>
      </vt:variant>
    </vt:vector>
  </HeadingPairs>
  <TitlesOfParts>
    <vt:vector size="35" baseType="lpstr">
      <vt:lpstr>等线</vt:lpstr>
      <vt:lpstr>Arial</vt:lpstr>
      <vt:lpstr>Calibri</vt:lpstr>
      <vt:lpstr>Calibri Light</vt:lpstr>
      <vt:lpstr>Cambria</vt:lpstr>
      <vt:lpstr>UTM Cooper Black</vt:lpstr>
      <vt:lpstr>UTM Guanine</vt:lpstr>
      <vt:lpstr>印品黑体</vt:lpstr>
      <vt:lpstr>Office Theme</vt:lpstr>
      <vt:lpstr>Custom Design</vt:lpstr>
      <vt:lpstr>Office 主题​​</vt:lpstr>
      <vt:lpstr>1_Custom Design</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20</cp:revision>
  <dcterms:created xsi:type="dcterms:W3CDTF">2022-08-03T02:06:44Z</dcterms:created>
  <dcterms:modified xsi:type="dcterms:W3CDTF">2023-12-16T03:53:55Z</dcterms:modified>
  <cp:category>9Slide.vn</cp:category>
</cp:coreProperties>
</file>