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2"/>
  </p:notesMasterIdLst>
  <p:sldIdLst>
    <p:sldId id="302" r:id="rId2"/>
    <p:sldId id="256" r:id="rId3"/>
    <p:sldId id="257" r:id="rId4"/>
    <p:sldId id="258" r:id="rId5"/>
    <p:sldId id="281" r:id="rId6"/>
    <p:sldId id="260" r:id="rId7"/>
    <p:sldId id="282" r:id="rId8"/>
    <p:sldId id="263" r:id="rId9"/>
    <p:sldId id="270" r:id="rId10"/>
    <p:sldId id="271" r:id="rId11"/>
    <p:sldId id="296" r:id="rId12"/>
    <p:sldId id="272" r:id="rId13"/>
    <p:sldId id="297" r:id="rId14"/>
    <p:sldId id="299" r:id="rId15"/>
    <p:sldId id="298" r:id="rId16"/>
    <p:sldId id="300" r:id="rId17"/>
    <p:sldId id="301" r:id="rId18"/>
    <p:sldId id="276" r:id="rId19"/>
    <p:sldId id="277" r:id="rId20"/>
    <p:sldId id="279" r:id="rId21"/>
  </p:sldIdLst>
  <p:sldSz cx="18288000" cy="10287000"/>
  <p:notesSz cx="6858000" cy="9144000"/>
  <p:embeddedFontLst>
    <p:embeddedFont>
      <p:font typeface="Cabin Bold" panose="020B0604020202020204" charset="0"/>
      <p:regular r:id="rId23"/>
    </p:embeddedFont>
    <p:embeddedFont>
      <p:font typeface="Cambria Math" panose="02040503050406030204" pitchFamily="18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FFD"/>
    <a:srgbClr val="C1FF00"/>
    <a:srgbClr val="D137FF"/>
    <a:srgbClr val="FF8500"/>
    <a:srgbClr val="FF5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777" autoAdjust="0"/>
  </p:normalViewPr>
  <p:slideViewPr>
    <p:cSldViewPr>
      <p:cViewPr varScale="1">
        <p:scale>
          <a:sx n="78" d="100"/>
          <a:sy n="78" d="100"/>
        </p:scale>
        <p:origin x="3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D817F-A9E8-4A3B-BE57-64264BD191C9}" type="datetimeFigureOut">
              <a:rPr lang="en-US" smtClean="0"/>
              <a:t>18/2/2025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5DD59-71BF-44F7-B8E1-862DD6A8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1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8243-68A1-62E9-B6A7-BF171A052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E2FE4-60D8-B4B1-5870-97BA3F97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467A-ADE2-E503-9A4B-F3CB5559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941-DD4E-43FB-B985-32BF5D1A75C4}" type="datetimeFigureOut">
              <a:rPr lang="en-US" smtClean="0"/>
              <a:t>18/2/2025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57B4-10DC-5934-13C9-EF904D6C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ECA5A-6605-95A9-31B6-BFB7AB7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CDF6-69D4-4843-A6B1-BDEDE56F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94F7-B423-8080-19EA-7D70CC94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ECFB8-C941-1047-A5B3-A5F1C5DE1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7582-F891-FE0D-9DD5-3DBEAC80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941-DD4E-43FB-B985-32BF5D1A75C4}" type="datetimeFigureOut">
              <a:rPr lang="en-US" smtClean="0"/>
              <a:t>18/2/2025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DC91B-8484-29ED-0734-7956B8F3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CD531-6577-0EEC-B1F2-8C9DF3BA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CDF6-69D4-4843-A6B1-BDEDE56F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3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6C5384-1A15-0335-2E13-32FF9601A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50F1E-FB5D-A0DD-D5C9-ED7846DB4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49D17-F99A-976A-DA80-DBCDB109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941-DD4E-43FB-B985-32BF5D1A75C4}" type="datetimeFigureOut">
              <a:rPr lang="en-US" smtClean="0"/>
              <a:t>18/2/2025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EDFF4-31C7-40DC-C44D-7B5CF49A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1165D-A7F0-053B-7BBC-23161295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CDF6-69D4-4843-A6B1-BDEDE56F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1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1776-6970-421A-17A6-E8DC608B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D95BE-84C9-CB63-8396-59585C1DD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B7AFB-4FAF-2577-CB0E-A475F1D8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941-DD4E-43FB-B985-32BF5D1A75C4}" type="datetimeFigureOut">
              <a:rPr lang="en-US" smtClean="0"/>
              <a:t>18/2/2025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8287-F26E-27F9-92AC-C7CBAEBC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36B72-6D1E-7E4C-A7EB-9A92D9F0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CDF6-69D4-4843-A6B1-BDEDE56F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9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60FC-B40A-051F-1477-69678745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8F804-3CAB-3ED3-F8DB-4C9EA54D5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2EA1D-D4BE-F697-67CB-73A1CF4C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941-DD4E-43FB-B985-32BF5D1A75C4}" type="datetimeFigureOut">
              <a:rPr lang="en-US" smtClean="0"/>
              <a:t>18/2/2025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758B7-2CCF-9528-DF49-DFA99904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A2320-9205-1C03-A55C-FD8F6D38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CDF6-69D4-4843-A6B1-BDEDE56F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F88E-94C6-F0B4-9BCE-BD2EC878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81A8D-0BBC-BB7F-51B6-2829D5507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E29A4-CA23-2193-CA27-1B183BD30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F4049-F508-508E-366A-3BBBCEEF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941-DD4E-43FB-B985-32BF5D1A75C4}" type="datetimeFigureOut">
              <a:rPr lang="en-US" smtClean="0"/>
              <a:t>18/2/2025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9E9F3-CEB7-86B8-F1E2-6E0FCC5D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F3D0B-0A2E-86F3-917B-B62F1F65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CDF6-69D4-4843-A6B1-BDEDE56F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8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307DE-3F6C-0A9D-F485-112089F6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2C62D-8CD7-B167-5BC9-4F1AB1FE1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D9867-B8E4-F530-C7A2-814F04A72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4D5E3-0545-11E8-D8BD-D82DF74EF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428E6-2D54-5787-6907-EC37F5042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F0C8CF-BC6D-8B58-FBC7-1DA3E7DB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941-DD4E-43FB-B985-32BF5D1A75C4}" type="datetimeFigureOut">
              <a:rPr lang="en-US" smtClean="0"/>
              <a:t>18/2/2025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CC892-1DF5-6320-A0FB-FC415F3E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7DB52-33BE-A96F-DD07-E6131DF8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CDF6-69D4-4843-A6B1-BDEDE56F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35AC-F39A-19A3-B753-5C4AA7FB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8D8CD-E030-4F52-12D3-776EF510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941-DD4E-43FB-B985-32BF5D1A75C4}" type="datetimeFigureOut">
              <a:rPr lang="en-US" smtClean="0"/>
              <a:t>18/2/2025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6388A2-7B37-E134-78C4-C69C125D5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46E1C-34BA-8594-600B-F395CDDCD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CDF6-69D4-4843-A6B1-BDEDE56F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7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3CBDF-78A7-111E-9200-93ED8F66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941-DD4E-43FB-B985-32BF5D1A75C4}" type="datetimeFigureOut">
              <a:rPr lang="en-US" smtClean="0"/>
              <a:t>18/2/2025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A937AB-5961-EA93-CB33-AF5EE87A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4A3ED-4E11-1395-8EB5-90FF44B3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CDF6-69D4-4843-A6B1-BDEDE56F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3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790E-81FC-76A5-58CD-17641CA05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279B6-59BC-023C-1C52-B7F7499E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31586-51D4-8DE4-674C-861EC9E86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53908-CCA7-F5F9-B5FC-76FF4122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941-DD4E-43FB-B985-32BF5D1A75C4}" type="datetimeFigureOut">
              <a:rPr lang="en-US" smtClean="0"/>
              <a:t>18/2/2025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372B0-23DF-D9E6-243B-8CCCA2A1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F92E6-7AC8-2951-380B-25E08A45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CDF6-69D4-4843-A6B1-BDEDE56F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50B8-EAD2-5AA9-E3A8-D5ADF612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61E669-244C-59BC-B741-39B656165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189E9-3A3D-3D8A-8426-A934F1193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1AC70-8E6C-7050-DCF4-F6C49D20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941-DD4E-43FB-B985-32BF5D1A75C4}" type="datetimeFigureOut">
              <a:rPr lang="en-US" smtClean="0"/>
              <a:t>18/2/2025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7A5A1-CE3A-46CD-C0EC-43B15859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17EA1-C61E-B6B2-AB4C-E73CDEF9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CDF6-69D4-4843-A6B1-BDEDE56F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3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AAF9EC2-C227-856E-0F8A-F96644CBF08F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1D6EC-9AA4-79CF-FD42-C27B5B6E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DA45F-CB24-9AC6-2F05-9598887EB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7A10E-CDF5-F0F0-862F-3833B183C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F5D941-DD4E-43FB-B985-32BF5D1A75C4}" type="datetimeFigureOut">
              <a:rPr lang="en-US" smtClean="0"/>
              <a:t>18/2/2025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A02BC-BE0D-F184-6BCB-375C7DAC5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70DAF-4849-7450-9EA3-65A920007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B3CDF6-69D4-4843-A6B1-BDEDE56F9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D1E6E3-5500-4B94-B347-2065393261B8}"/>
              </a:ext>
            </a:extLst>
          </p:cNvPr>
          <p:cNvSpPr txBox="1"/>
          <p:nvPr/>
        </p:nvSpPr>
        <p:spPr>
          <a:xfrm>
            <a:off x="2508422" y="988541"/>
            <a:ext cx="128757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</a:t>
            </a:r>
            <a:r>
              <a:rPr lang="vi-VN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ngày 26 tháng 2 năm 2025</a:t>
            </a:r>
          </a:p>
          <a:p>
            <a:pPr algn="ctr" defTabSz="1371600">
              <a:defRPr/>
            </a:pPr>
            <a:r>
              <a:rPr lang="en-US" sz="6000" b="1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1371600">
              <a:defRPr/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Đề–xi –mét khối </a:t>
            </a:r>
          </a:p>
        </p:txBody>
      </p:sp>
    </p:spTree>
    <p:extLst>
      <p:ext uri="{BB962C8B-B14F-4D97-AF65-F5344CB8AC3E}">
        <p14:creationId xmlns:p14="http://schemas.microsoft.com/office/powerpoint/2010/main" val="15272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/>
              <p:cNvSpPr txBox="1"/>
              <p:nvPr/>
            </p:nvSpPr>
            <p:spPr>
              <a:xfrm>
                <a:off x="1796155" y="920888"/>
                <a:ext cx="16089116" cy="10907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9379"/>
                  </a:lnSpc>
                </a:pPr>
                <a:r>
                  <a:rPr lang="en-US" sz="6000">
                    <a:solidFill>
                      <a:schemeClr val="tx1"/>
                    </a:solidFill>
                    <a:latin typeface="Cabin Bold"/>
                    <a:ea typeface="Cabin Bold"/>
                    <a:cs typeface="Cabin Bold"/>
                    <a:sym typeface="Cabin Bold"/>
                  </a:rPr>
                  <a:t>Kể tên một vài đồ 1 vật có thể tích khoảng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𝑑𝑚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000">
                    <a:solidFill>
                      <a:schemeClr val="tx1"/>
                    </a:solidFill>
                    <a:latin typeface="Cabin Bold"/>
                    <a:ea typeface="Cabin Bold"/>
                    <a:cs typeface="Cabin Bold"/>
                    <a:sym typeface="Cabin Bold"/>
                  </a:rPr>
                  <a:t>.</a:t>
                </a:r>
                <a:endParaRPr lang="en-US" sz="4800">
                  <a:solidFill>
                    <a:schemeClr val="tx1"/>
                  </a:solidFill>
                  <a:latin typeface="Cabin Bold"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155" y="920888"/>
                <a:ext cx="16089116" cy="1090748"/>
              </a:xfrm>
              <a:prstGeom prst="rect">
                <a:avLst/>
              </a:prstGeom>
              <a:blipFill>
                <a:blip r:embed="rId2"/>
                <a:stretch>
                  <a:fillRect l="-2880" t="-5587" r="-1288" b="-4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39C29FA-ED4A-01A6-3906-7755E0089F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6" y="429853"/>
            <a:ext cx="1427839" cy="15545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43EE38-7BBC-F194-719C-D5D68F00A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22" y="2215021"/>
            <a:ext cx="16120147" cy="71174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/>
              <p:cNvSpPr txBox="1"/>
              <p:nvPr/>
            </p:nvSpPr>
            <p:spPr>
              <a:xfrm>
                <a:off x="1796155" y="920888"/>
                <a:ext cx="16089116" cy="71361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ts val="9379"/>
                  </a:lnSpc>
                </a:pPr>
                <a:r>
                  <a:rPr lang="vi-VN" sz="6000">
                    <a:solidFill>
                      <a:srgbClr val="FF0000"/>
                    </a:solidFill>
                    <a:ea typeface="Cabin Bold"/>
                    <a:cs typeface="Cabin Bold"/>
                    <a:sym typeface="Cabin Bold"/>
                  </a:rPr>
                  <a:t>a) </a:t>
                </a:r>
                <a:r>
                  <a:rPr lang="vi-VN" sz="6000">
                    <a:solidFill>
                      <a:prstClr val="black"/>
                    </a:solidFill>
                    <a:ea typeface="Cabin Bold"/>
                    <a:cs typeface="Cabin Bold"/>
                    <a:sym typeface="Cabin Bold"/>
                  </a:rPr>
                  <a:t>Đọc các số đo thể tích: 42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𝑑𝑚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6000">
                    <a:solidFill>
                      <a:prstClr val="black"/>
                    </a:solidFill>
                    <a:ea typeface="Cabin Bold"/>
                    <a:cs typeface="Cabin Bold"/>
                    <a:sym typeface="Cabin Bold"/>
                  </a:rPr>
                  <a:t>; 1 009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𝑑𝑚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6000">
                    <a:solidFill>
                      <a:prstClr val="black"/>
                    </a:solidFill>
                    <a:ea typeface="Cabin Bold"/>
                    <a:cs typeface="Cabin Bold"/>
                    <a:sym typeface="Cabin Bold"/>
                  </a:rPr>
                  <a:t>; </a:t>
                </a:r>
                <a:endParaRPr lang="en-US" sz="6000">
                  <a:solidFill>
                    <a:prstClr val="black"/>
                  </a:solidFill>
                  <a:ea typeface="Cabin Bold"/>
                  <a:cs typeface="Cabin Bold"/>
                  <a:sym typeface="Cabin Bold"/>
                </a:endParaRPr>
              </a:p>
              <a:p>
                <a:pPr lvl="0">
                  <a:lnSpc>
                    <a:spcPts val="9379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6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9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4</m:t>
                        </m:r>
                      </m:den>
                    </m:f>
                    <m:r>
                      <a:rPr lang="en-US" sz="6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  <m:sSup>
                      <m:sSup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𝑑𝑚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6000">
                    <a:solidFill>
                      <a:prstClr val="black"/>
                    </a:solidFill>
                    <a:ea typeface="Cabin Bold"/>
                    <a:cs typeface="Cabin Bold"/>
                    <a:sym typeface="Cabin Bold"/>
                  </a:rPr>
                  <a:t>; 80,05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𝑑𝑚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6000">
                    <a:solidFill>
                      <a:prstClr val="black"/>
                    </a:solidFill>
                    <a:ea typeface="Cabin Bold"/>
                    <a:cs typeface="Cabin Bold"/>
                    <a:sym typeface="Cabin Bold"/>
                  </a:rPr>
                  <a:t>.</a:t>
                </a:r>
              </a:p>
              <a:p>
                <a:pPr lvl="0">
                  <a:lnSpc>
                    <a:spcPts val="9379"/>
                  </a:lnSpc>
                </a:pPr>
                <a:r>
                  <a:rPr lang="vi-VN" sz="6000">
                    <a:solidFill>
                      <a:srgbClr val="FF0000"/>
                    </a:solidFill>
                    <a:ea typeface="Cabin Bold"/>
                    <a:cs typeface="Cabin Bold"/>
                    <a:sym typeface="Cabin Bold"/>
                  </a:rPr>
                  <a:t>b) </a:t>
                </a:r>
                <a:r>
                  <a:rPr lang="vi-VN" sz="6000">
                    <a:solidFill>
                      <a:prstClr val="black"/>
                    </a:solidFill>
                    <a:ea typeface="Cabin Bold"/>
                    <a:cs typeface="Cabin Bold"/>
                    <a:sym typeface="Cabin Bold"/>
                  </a:rPr>
                  <a:t>Viết các số đo thể tích:</a:t>
                </a:r>
              </a:p>
              <a:p>
                <a:pPr lvl="0">
                  <a:lnSpc>
                    <a:spcPts val="9379"/>
                  </a:lnSpc>
                </a:pPr>
                <a:r>
                  <a:rPr lang="vi-VN" sz="6000">
                    <a:solidFill>
                      <a:prstClr val="black"/>
                    </a:solidFill>
                    <a:ea typeface="Cabin Bold"/>
                    <a:cs typeface="Cabin Bold"/>
                    <a:sym typeface="Cabin Bold"/>
                  </a:rPr>
                  <a:t>• Bốn mươi hai đề-xi-mét khối.</a:t>
                </a:r>
              </a:p>
              <a:p>
                <a:pPr lvl="0">
                  <a:lnSpc>
                    <a:spcPts val="9379"/>
                  </a:lnSpc>
                </a:pPr>
                <a:r>
                  <a:rPr lang="vi-VN" sz="6000">
                    <a:solidFill>
                      <a:prstClr val="black"/>
                    </a:solidFill>
                    <a:ea typeface="Cabin Bold"/>
                    <a:cs typeface="Cabin Bold"/>
                    <a:sym typeface="Cabin Bold"/>
                  </a:rPr>
                  <a:t>• Sáu phần bảy đề-xi-mét khối.</a:t>
                </a:r>
              </a:p>
              <a:p>
                <a:pPr lvl="0">
                  <a:lnSpc>
                    <a:spcPts val="9379"/>
                  </a:lnSpc>
                </a:pPr>
                <a:r>
                  <a:rPr lang="vi-VN" sz="6000">
                    <a:solidFill>
                      <a:prstClr val="black"/>
                    </a:solidFill>
                    <a:ea typeface="Cabin Bold"/>
                    <a:cs typeface="Cabin Bold"/>
                    <a:sym typeface="Cabin Bold"/>
                  </a:rPr>
                  <a:t>• Ba trăm phẩy tám đề-xi-mét khối.</a:t>
                </a: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155" y="920888"/>
                <a:ext cx="16089116" cy="7136121"/>
              </a:xfrm>
              <a:prstGeom prst="rect">
                <a:avLst/>
              </a:prstGeom>
              <a:blipFill>
                <a:blip r:embed="rId2"/>
                <a:stretch>
                  <a:fillRect l="-2880" t="-1110" r="-796" b="-5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F41F06B-7575-2272-0C41-EEA914C95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2" y="301727"/>
            <a:ext cx="1199240" cy="130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94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" y="2379803"/>
            <a:ext cx="5188146" cy="7907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9D9722-D84C-A02C-F72B-B94C8F5F3EFB}"/>
                  </a:ext>
                </a:extLst>
              </p:cNvPr>
              <p:cNvSpPr txBox="1"/>
              <p:nvPr/>
            </p:nvSpPr>
            <p:spPr>
              <a:xfrm>
                <a:off x="8563897" y="716495"/>
                <a:ext cx="3962400" cy="1206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9379"/>
                  </a:lnSpc>
                </a:pPr>
                <a:r>
                  <a:rPr lang="vi-VN" sz="7200">
                    <a:solidFill>
                      <a:prstClr val="black"/>
                    </a:solidFill>
                    <a:ea typeface="Cabin Bold"/>
                    <a:cs typeface="Cabin Bold"/>
                    <a:sym typeface="Cabin Bold"/>
                  </a:rPr>
                  <a:t>42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7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𝑑𝑚</m:t>
                        </m:r>
                      </m:e>
                      <m:sup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endParaRPr lang="vi-VN" sz="7200">
                  <a:solidFill>
                    <a:prstClr val="black"/>
                  </a:solidFill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9D9722-D84C-A02C-F72B-B94C8F5F3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897" y="716495"/>
                <a:ext cx="3962400" cy="1206292"/>
              </a:xfrm>
              <a:prstGeom prst="rect">
                <a:avLst/>
              </a:prstGeom>
              <a:blipFill>
                <a:blip r:embed="rId3"/>
                <a:stretch>
                  <a:fillRect l="-11692" t="-18782" b="-4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E1417D7-879C-60DE-00FC-6B28F58F4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80" y="727556"/>
            <a:ext cx="1199240" cy="1305649"/>
          </a:xfrm>
          <a:prstGeom prst="rect">
            <a:avLst/>
          </a:prstGeom>
        </p:spPr>
      </p:pic>
      <p:grpSp>
        <p:nvGrpSpPr>
          <p:cNvPr id="13" name="Group 10">
            <a:extLst>
              <a:ext uri="{FF2B5EF4-FFF2-40B4-BE49-F238E27FC236}">
                <a16:creationId xmlns:a16="http://schemas.microsoft.com/office/drawing/2014/main" id="{ABBE42A8-8E95-01D6-BFF9-124808B2C3C2}"/>
              </a:ext>
            </a:extLst>
          </p:cNvPr>
          <p:cNvGrpSpPr/>
          <p:nvPr/>
        </p:nvGrpSpPr>
        <p:grpSpPr>
          <a:xfrm>
            <a:off x="5543616" y="2416067"/>
            <a:ext cx="11772904" cy="1724025"/>
            <a:chOff x="-1075144" y="0"/>
            <a:chExt cx="15697206" cy="2298700"/>
          </a:xfrm>
        </p:grpSpPr>
        <p:grpSp>
          <p:nvGrpSpPr>
            <p:cNvPr id="14" name="Group 11">
              <a:extLst>
                <a:ext uri="{FF2B5EF4-FFF2-40B4-BE49-F238E27FC236}">
                  <a16:creationId xmlns:a16="http://schemas.microsoft.com/office/drawing/2014/main" id="{B2881857-D74A-5A99-4E55-54F7C144CA8D}"/>
                </a:ext>
              </a:extLst>
            </p:cNvPr>
            <p:cNvGrpSpPr/>
            <p:nvPr/>
          </p:nvGrpSpPr>
          <p:grpSpPr>
            <a:xfrm>
              <a:off x="-1075144" y="0"/>
              <a:ext cx="15697206" cy="2298700"/>
              <a:chOff x="-279480" y="0"/>
              <a:chExt cx="4080436" cy="597539"/>
            </a:xfrm>
          </p:grpSpPr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55F5D60-E32D-C105-F2CB-614CC87FE1DA}"/>
                  </a:ext>
                </a:extLst>
              </p:cNvPr>
              <p:cNvSpPr/>
              <p:nvPr/>
            </p:nvSpPr>
            <p:spPr>
              <a:xfrm>
                <a:off x="-279480" y="0"/>
                <a:ext cx="4080436" cy="597539"/>
              </a:xfrm>
              <a:custGeom>
                <a:avLst/>
                <a:gdLst/>
                <a:ahLst/>
                <a:cxnLst/>
                <a:rect l="l" t="t" r="r" b="b"/>
                <a:pathLst>
                  <a:path w="3800956" h="597539">
                    <a:moveTo>
                      <a:pt x="0" y="0"/>
                    </a:moveTo>
                    <a:lnTo>
                      <a:pt x="3800956" y="0"/>
                    </a:lnTo>
                    <a:lnTo>
                      <a:pt x="3800956" y="597539"/>
                    </a:lnTo>
                    <a:lnTo>
                      <a:pt x="0" y="597539"/>
                    </a:lnTo>
                    <a:close/>
                  </a:path>
                </a:pathLst>
              </a:custGeom>
              <a:solidFill>
                <a:srgbClr val="00DA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CA4D0370-6350-7C98-4CE0-3F7C4219EFDF}"/>
                </a:ext>
              </a:extLst>
            </p:cNvPr>
            <p:cNvSpPr txBox="1"/>
            <p:nvPr/>
          </p:nvSpPr>
          <p:spPr>
            <a:xfrm>
              <a:off x="-733993" y="376767"/>
              <a:ext cx="14622062" cy="1441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099"/>
                </a:lnSpc>
              </a:pPr>
              <a:r>
                <a:rPr lang="vi-VN" sz="6499">
                  <a:solidFill>
                    <a:srgbClr val="000000"/>
                  </a:solidFill>
                  <a:latin typeface="Cabin Bold"/>
                  <a:ea typeface="Cabin Bold"/>
                  <a:cs typeface="Cabin Bold"/>
                  <a:sym typeface="Cabin Bold"/>
                </a:rPr>
                <a:t>Bốn mươi hai đề-xi-mét khối.</a:t>
              </a:r>
              <a:endParaRPr lang="en-US" sz="6499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15AD69-5FFE-DE94-C057-50171D1C5B10}"/>
                  </a:ext>
                </a:extLst>
              </p:cNvPr>
              <p:cNvSpPr txBox="1"/>
              <p:nvPr/>
            </p:nvSpPr>
            <p:spPr>
              <a:xfrm>
                <a:off x="8563897" y="4709024"/>
                <a:ext cx="3962400" cy="1206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9379"/>
                  </a:lnSpc>
                </a:pPr>
                <a:r>
                  <a:rPr lang="vi-VN" sz="6000">
                    <a:solidFill>
                      <a:prstClr val="black"/>
                    </a:solidFill>
                    <a:ea typeface="Cabin Bold"/>
                    <a:cs typeface="Cabin Bold"/>
                    <a:sym typeface="Cabin Bold"/>
                  </a:rPr>
                  <a:t>1 009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𝑑𝑚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endParaRPr lang="vi-VN" sz="7200">
                  <a:solidFill>
                    <a:prstClr val="black"/>
                  </a:solidFill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15AD69-5FFE-DE94-C057-50171D1C5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897" y="4709024"/>
                <a:ext cx="3962400" cy="1206292"/>
              </a:xfrm>
              <a:prstGeom prst="rect">
                <a:avLst/>
              </a:prstGeom>
              <a:blipFill>
                <a:blip r:embed="rId5"/>
                <a:stretch>
                  <a:fillRect l="-9385" t="-2525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0">
            <a:extLst>
              <a:ext uri="{FF2B5EF4-FFF2-40B4-BE49-F238E27FC236}">
                <a16:creationId xmlns:a16="http://schemas.microsoft.com/office/drawing/2014/main" id="{017EAC61-D0E0-AE71-CCE9-CB2FA31BA110}"/>
              </a:ext>
            </a:extLst>
          </p:cNvPr>
          <p:cNvGrpSpPr/>
          <p:nvPr/>
        </p:nvGrpSpPr>
        <p:grpSpPr>
          <a:xfrm>
            <a:off x="5543616" y="6333401"/>
            <a:ext cx="11772904" cy="2848700"/>
            <a:chOff x="-1075144" y="0"/>
            <a:chExt cx="15697206" cy="3798266"/>
          </a:xfrm>
        </p:grpSpPr>
        <p:grpSp>
          <p:nvGrpSpPr>
            <p:cNvPr id="19" name="Group 11">
              <a:extLst>
                <a:ext uri="{FF2B5EF4-FFF2-40B4-BE49-F238E27FC236}">
                  <a16:creationId xmlns:a16="http://schemas.microsoft.com/office/drawing/2014/main" id="{3EEBCDA9-B6A7-88FA-52F7-0F947AA6C56E}"/>
                </a:ext>
              </a:extLst>
            </p:cNvPr>
            <p:cNvGrpSpPr/>
            <p:nvPr/>
          </p:nvGrpSpPr>
          <p:grpSpPr>
            <a:xfrm>
              <a:off x="-1075144" y="0"/>
              <a:ext cx="15697206" cy="3798266"/>
              <a:chOff x="-279480" y="0"/>
              <a:chExt cx="4080436" cy="987346"/>
            </a:xfrm>
          </p:grpSpPr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4BDD4685-67E9-27B4-4E48-B75AFE66A8AD}"/>
                  </a:ext>
                </a:extLst>
              </p:cNvPr>
              <p:cNvSpPr/>
              <p:nvPr/>
            </p:nvSpPr>
            <p:spPr>
              <a:xfrm>
                <a:off x="-279480" y="0"/>
                <a:ext cx="4080436" cy="987346"/>
              </a:xfrm>
              <a:custGeom>
                <a:avLst/>
                <a:gdLst/>
                <a:ahLst/>
                <a:cxnLst/>
                <a:rect l="l" t="t" r="r" b="b"/>
                <a:pathLst>
                  <a:path w="3800956" h="597539">
                    <a:moveTo>
                      <a:pt x="0" y="0"/>
                    </a:moveTo>
                    <a:lnTo>
                      <a:pt x="3800956" y="0"/>
                    </a:lnTo>
                    <a:lnTo>
                      <a:pt x="3800956" y="597539"/>
                    </a:lnTo>
                    <a:lnTo>
                      <a:pt x="0" y="597539"/>
                    </a:lnTo>
                    <a:close/>
                  </a:path>
                </a:pathLst>
              </a:custGeom>
              <a:solidFill>
                <a:srgbClr val="00DA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936F1636-2C65-B691-FF9B-C70B4C84E1E9}"/>
                </a:ext>
              </a:extLst>
            </p:cNvPr>
            <p:cNvSpPr txBox="1"/>
            <p:nvPr/>
          </p:nvSpPr>
          <p:spPr>
            <a:xfrm>
              <a:off x="-733993" y="376767"/>
              <a:ext cx="14622062" cy="29974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099"/>
                </a:lnSpc>
              </a:pPr>
              <a:r>
                <a:rPr lang="vi-VN" sz="6499">
                  <a:solidFill>
                    <a:srgbClr val="000000"/>
                  </a:solidFill>
                  <a:latin typeface="Cabin Bold"/>
                  <a:ea typeface="Cabin Bold"/>
                  <a:cs typeface="Cabin Bold"/>
                  <a:sym typeface="Cabin Bold"/>
                </a:rPr>
                <a:t>Một nghìn không trăm linh chín đề-xi-mét khối.</a:t>
              </a:r>
              <a:endParaRPr lang="en-US" sz="6499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" y="2379803"/>
            <a:ext cx="5188146" cy="7907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9D9722-D84C-A02C-F72B-B94C8F5F3EFB}"/>
                  </a:ext>
                </a:extLst>
              </p:cNvPr>
              <p:cNvSpPr txBox="1"/>
              <p:nvPr/>
            </p:nvSpPr>
            <p:spPr>
              <a:xfrm>
                <a:off x="8563897" y="951982"/>
                <a:ext cx="3962400" cy="1322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937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9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4</m:t>
                          </m:r>
                        </m:den>
                      </m:f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Cabin Bold"/>
                        </a:rPr>
                        <m:t> </m:t>
                      </m:r>
                      <m:sSup>
                        <m:sSupPr>
                          <m:ctrlPr>
                            <a:rPr lang="vi-VN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𝑑𝑚</m:t>
                          </m:r>
                        </m:e>
                        <m:sup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vi-VN" sz="7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9D9722-D84C-A02C-F72B-B94C8F5F3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897" y="951982"/>
                <a:ext cx="3962400" cy="1322798"/>
              </a:xfrm>
              <a:prstGeom prst="rect">
                <a:avLst/>
              </a:prstGeom>
              <a:blipFill>
                <a:blip r:embed="rId3"/>
                <a:stretch>
                  <a:fillRect t="-17972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E1417D7-879C-60DE-00FC-6B28F58F4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80" y="727556"/>
            <a:ext cx="1199240" cy="1305649"/>
          </a:xfrm>
          <a:prstGeom prst="rect">
            <a:avLst/>
          </a:prstGeom>
        </p:spPr>
      </p:pic>
      <p:grpSp>
        <p:nvGrpSpPr>
          <p:cNvPr id="13" name="Group 10">
            <a:extLst>
              <a:ext uri="{FF2B5EF4-FFF2-40B4-BE49-F238E27FC236}">
                <a16:creationId xmlns:a16="http://schemas.microsoft.com/office/drawing/2014/main" id="{ABBE42A8-8E95-01D6-BFF9-124808B2C3C2}"/>
              </a:ext>
            </a:extLst>
          </p:cNvPr>
          <p:cNvGrpSpPr/>
          <p:nvPr/>
        </p:nvGrpSpPr>
        <p:grpSpPr>
          <a:xfrm>
            <a:off x="5543616" y="2416067"/>
            <a:ext cx="11772904" cy="1724025"/>
            <a:chOff x="-1075144" y="0"/>
            <a:chExt cx="15697206" cy="2298700"/>
          </a:xfrm>
        </p:grpSpPr>
        <p:grpSp>
          <p:nvGrpSpPr>
            <p:cNvPr id="14" name="Group 11">
              <a:extLst>
                <a:ext uri="{FF2B5EF4-FFF2-40B4-BE49-F238E27FC236}">
                  <a16:creationId xmlns:a16="http://schemas.microsoft.com/office/drawing/2014/main" id="{B2881857-D74A-5A99-4E55-54F7C144CA8D}"/>
                </a:ext>
              </a:extLst>
            </p:cNvPr>
            <p:cNvGrpSpPr/>
            <p:nvPr/>
          </p:nvGrpSpPr>
          <p:grpSpPr>
            <a:xfrm>
              <a:off x="-1075144" y="0"/>
              <a:ext cx="15697206" cy="2298700"/>
              <a:chOff x="-279480" y="0"/>
              <a:chExt cx="4080436" cy="597539"/>
            </a:xfrm>
          </p:grpSpPr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55F5D60-E32D-C105-F2CB-614CC87FE1DA}"/>
                  </a:ext>
                </a:extLst>
              </p:cNvPr>
              <p:cNvSpPr/>
              <p:nvPr/>
            </p:nvSpPr>
            <p:spPr>
              <a:xfrm>
                <a:off x="-279480" y="0"/>
                <a:ext cx="4080436" cy="597539"/>
              </a:xfrm>
              <a:custGeom>
                <a:avLst/>
                <a:gdLst/>
                <a:ahLst/>
                <a:cxnLst/>
                <a:rect l="l" t="t" r="r" b="b"/>
                <a:pathLst>
                  <a:path w="3800956" h="597539">
                    <a:moveTo>
                      <a:pt x="0" y="0"/>
                    </a:moveTo>
                    <a:lnTo>
                      <a:pt x="3800956" y="0"/>
                    </a:lnTo>
                    <a:lnTo>
                      <a:pt x="3800956" y="597539"/>
                    </a:lnTo>
                    <a:lnTo>
                      <a:pt x="0" y="597539"/>
                    </a:lnTo>
                    <a:close/>
                  </a:path>
                </a:pathLst>
              </a:custGeom>
              <a:solidFill>
                <a:srgbClr val="00DA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CA4D0370-6350-7C98-4CE0-3F7C4219EFDF}"/>
                </a:ext>
              </a:extLst>
            </p:cNvPr>
            <p:cNvSpPr txBox="1"/>
            <p:nvPr/>
          </p:nvSpPr>
          <p:spPr>
            <a:xfrm>
              <a:off x="-733993" y="376767"/>
              <a:ext cx="14622062" cy="1441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bin Bold"/>
                  <a:ea typeface="Cabin Bold"/>
                  <a:cs typeface="Cabin Bold"/>
                  <a:sym typeface="Cabin Bold"/>
                </a:rPr>
                <a:t>Chín phần tư đề-xi-mét khối.</a:t>
              </a:r>
              <a:endParaRPr kumimoji="0" lang="en-US" sz="6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 Bold"/>
                <a:ea typeface="Cabin Bold"/>
                <a:cs typeface="Cabin Bold"/>
                <a:sym typeface="Cabin Bold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15AD69-5FFE-DE94-C057-50171D1C5B10}"/>
                  </a:ext>
                </a:extLst>
              </p:cNvPr>
              <p:cNvSpPr txBox="1"/>
              <p:nvPr/>
            </p:nvSpPr>
            <p:spPr>
              <a:xfrm>
                <a:off x="8563897" y="4690457"/>
                <a:ext cx="5188145" cy="1171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9379"/>
                  </a:lnSpc>
                </a:pPr>
                <a:r>
                  <a:rPr lang="vi-VN" sz="6000">
                    <a:solidFill>
                      <a:prstClr val="black"/>
                    </a:solidFill>
                    <a:ea typeface="Cabin Bold"/>
                    <a:cs typeface="Cabin Bold"/>
                    <a:sym typeface="Cabin Bold"/>
                  </a:rPr>
                  <a:t> 80,05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𝑑𝑚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6000">
                    <a:solidFill>
                      <a:prstClr val="black"/>
                    </a:solidFill>
                    <a:ea typeface="Cabin Bold"/>
                    <a:cs typeface="Cabin Bold"/>
                    <a:sym typeface="Cabin Bold"/>
                  </a:rPr>
                  <a:t>.</a:t>
                </a:r>
                <a:endParaRPr kumimoji="0" lang="vi-VN" sz="7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15AD69-5FFE-DE94-C057-50171D1C5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897" y="4690457"/>
                <a:ext cx="5188145" cy="1171283"/>
              </a:xfrm>
              <a:prstGeom prst="rect">
                <a:avLst/>
              </a:prstGeom>
              <a:blipFill>
                <a:blip r:embed="rId5"/>
                <a:stretch>
                  <a:fillRect l="-7168" t="-2591" b="-33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0">
            <a:extLst>
              <a:ext uri="{FF2B5EF4-FFF2-40B4-BE49-F238E27FC236}">
                <a16:creationId xmlns:a16="http://schemas.microsoft.com/office/drawing/2014/main" id="{017EAC61-D0E0-AE71-CCE9-CB2FA31BA110}"/>
              </a:ext>
            </a:extLst>
          </p:cNvPr>
          <p:cNvGrpSpPr/>
          <p:nvPr/>
        </p:nvGrpSpPr>
        <p:grpSpPr>
          <a:xfrm>
            <a:off x="5543616" y="6333401"/>
            <a:ext cx="11772904" cy="2848700"/>
            <a:chOff x="-1075144" y="0"/>
            <a:chExt cx="15697206" cy="3798266"/>
          </a:xfrm>
        </p:grpSpPr>
        <p:grpSp>
          <p:nvGrpSpPr>
            <p:cNvPr id="19" name="Group 11">
              <a:extLst>
                <a:ext uri="{FF2B5EF4-FFF2-40B4-BE49-F238E27FC236}">
                  <a16:creationId xmlns:a16="http://schemas.microsoft.com/office/drawing/2014/main" id="{3EEBCDA9-B6A7-88FA-52F7-0F947AA6C56E}"/>
                </a:ext>
              </a:extLst>
            </p:cNvPr>
            <p:cNvGrpSpPr/>
            <p:nvPr/>
          </p:nvGrpSpPr>
          <p:grpSpPr>
            <a:xfrm>
              <a:off x="-1075144" y="0"/>
              <a:ext cx="15697206" cy="3798266"/>
              <a:chOff x="-279480" y="0"/>
              <a:chExt cx="4080436" cy="987346"/>
            </a:xfrm>
          </p:grpSpPr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4BDD4685-67E9-27B4-4E48-B75AFE66A8AD}"/>
                  </a:ext>
                </a:extLst>
              </p:cNvPr>
              <p:cNvSpPr/>
              <p:nvPr/>
            </p:nvSpPr>
            <p:spPr>
              <a:xfrm>
                <a:off x="-279480" y="0"/>
                <a:ext cx="4080436" cy="987346"/>
              </a:xfrm>
              <a:custGeom>
                <a:avLst/>
                <a:gdLst/>
                <a:ahLst/>
                <a:cxnLst/>
                <a:rect l="l" t="t" r="r" b="b"/>
                <a:pathLst>
                  <a:path w="3800956" h="597539">
                    <a:moveTo>
                      <a:pt x="0" y="0"/>
                    </a:moveTo>
                    <a:lnTo>
                      <a:pt x="3800956" y="0"/>
                    </a:lnTo>
                    <a:lnTo>
                      <a:pt x="3800956" y="597539"/>
                    </a:lnTo>
                    <a:lnTo>
                      <a:pt x="0" y="597539"/>
                    </a:lnTo>
                    <a:close/>
                  </a:path>
                </a:pathLst>
              </a:custGeom>
              <a:solidFill>
                <a:srgbClr val="00DA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936F1636-2C65-B691-FF9B-C70B4C84E1E9}"/>
                </a:ext>
              </a:extLst>
            </p:cNvPr>
            <p:cNvSpPr txBox="1"/>
            <p:nvPr/>
          </p:nvSpPr>
          <p:spPr>
            <a:xfrm>
              <a:off x="-733993" y="376767"/>
              <a:ext cx="14622062" cy="29974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bin Bold"/>
                  <a:ea typeface="Cabin Bold"/>
                  <a:cs typeface="Cabin Bold"/>
                  <a:sym typeface="Cabin Bold"/>
                </a:rPr>
                <a:t>Tám mươi phẩy không năm đề-xi-mét khối.</a:t>
              </a:r>
              <a:endParaRPr kumimoji="0" lang="en-US" sz="6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 Bold"/>
                <a:ea typeface="Cabin Bold"/>
                <a:cs typeface="Cabin Bold"/>
                <a:sym typeface="Cabi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828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96155" y="920888"/>
            <a:ext cx="16089116" cy="7136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bin Bold"/>
                <a:cs typeface="Cabin Bold"/>
                <a:sym typeface="Cabin Bold"/>
              </a:rPr>
              <a:t>b) </a:t>
            </a: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bin Bold"/>
                <a:cs typeface="Cabin Bold"/>
                <a:sym typeface="Cabin Bold"/>
              </a:rPr>
              <a:t>Viết các số đo thể tích:</a:t>
            </a:r>
          </a:p>
          <a:p>
            <a:pPr marL="0" marR="0" lvl="0" indent="0" algn="l" defTabSz="914400" rtl="0" eaLnBrk="1" fontAlgn="auto" latinLnBrk="0" hangingPunct="1">
              <a:lnSpc>
                <a:spcPts val="9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bin Bold"/>
                <a:cs typeface="Cabin Bold"/>
                <a:sym typeface="Cabin Bold"/>
              </a:rPr>
              <a:t>• Bốn mươi hai đề-xi-mét khối.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bin Bold"/>
              <a:cs typeface="Cabin Bold"/>
              <a:sym typeface="Cabin Bold"/>
            </a:endParaRPr>
          </a:p>
          <a:p>
            <a:pPr marL="0" marR="0" lvl="0" indent="0" algn="l" defTabSz="914400" rtl="0" eaLnBrk="1" fontAlgn="auto" latinLnBrk="0" hangingPunct="1">
              <a:lnSpc>
                <a:spcPts val="9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bin Bold"/>
              <a:cs typeface="Cabin Bold"/>
              <a:sym typeface="Cabin Bold"/>
            </a:endParaRPr>
          </a:p>
          <a:p>
            <a:pPr marL="0" marR="0" lvl="0" indent="0" algn="l" defTabSz="914400" rtl="0" eaLnBrk="1" fontAlgn="auto" latinLnBrk="0" hangingPunct="1">
              <a:lnSpc>
                <a:spcPts val="9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bin Bold"/>
                <a:cs typeface="Cabin Bold"/>
                <a:sym typeface="Cabin Bold"/>
              </a:rPr>
              <a:t>• Sáu phần bảy đề-xi-mét khối.</a:t>
            </a:r>
          </a:p>
          <a:p>
            <a:pPr marL="0" marR="0" lvl="0" indent="0" algn="l" defTabSz="914400" rtl="0" eaLnBrk="1" fontAlgn="auto" latinLnBrk="0" hangingPunct="1">
              <a:lnSpc>
                <a:spcPts val="9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bin Bold"/>
              <a:cs typeface="Cabin Bold"/>
              <a:sym typeface="Cabin Bold"/>
            </a:endParaRPr>
          </a:p>
          <a:p>
            <a:pPr marL="0" marR="0" lvl="0" indent="0" algn="l" defTabSz="914400" rtl="0" eaLnBrk="1" fontAlgn="auto" latinLnBrk="0" hangingPunct="1">
              <a:lnSpc>
                <a:spcPts val="9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bin Bold"/>
                <a:cs typeface="Cabin Bold"/>
                <a:sym typeface="Cabin Bold"/>
              </a:rPr>
              <a:t>• Ba trăm phẩy tám đề-xi-mét khối.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bin Bold"/>
              <a:cs typeface="Cabin Bold"/>
              <a:sym typeface="Cabin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1F06B-7575-2272-0C41-EEA914C95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2" y="301727"/>
            <a:ext cx="1199240" cy="1305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29989850-B7A2-A6EF-077E-C62631A91529}"/>
                  </a:ext>
                </a:extLst>
              </p:cNvPr>
              <p:cNvSpPr txBox="1"/>
              <p:nvPr/>
            </p:nvSpPr>
            <p:spPr>
              <a:xfrm>
                <a:off x="5715000" y="3369378"/>
                <a:ext cx="3657600" cy="110850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37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bin Bold"/>
                    <a:cs typeface="Cabin Bold"/>
                    <a:sym typeface="Cabin Bold"/>
                  </a:rPr>
                  <a:t>42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bin Bold"/>
                          </a:rPr>
                        </m:ctrlPr>
                      </m:sSupPr>
                      <m:e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bin Bold"/>
                          </a:rPr>
                          <m:t>𝑑𝑚</m:t>
                        </m:r>
                      </m:e>
                      <m:sup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29989850-B7A2-A6EF-077E-C62631A91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369378"/>
                <a:ext cx="3657600" cy="1108509"/>
              </a:xfrm>
              <a:prstGeom prst="rect">
                <a:avLst/>
              </a:prstGeom>
              <a:blipFill>
                <a:blip r:embed="rId3"/>
                <a:stretch>
                  <a:fillRect l="-12667" t="-7143" b="-37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18D0A5E4-6E2E-1DA4-6144-2E30CE3FB647}"/>
                  </a:ext>
                </a:extLst>
              </p:cNvPr>
              <p:cNvSpPr txBox="1"/>
              <p:nvPr/>
            </p:nvSpPr>
            <p:spPr>
              <a:xfrm>
                <a:off x="5710084" y="5682467"/>
                <a:ext cx="3657600" cy="125092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37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vi-VN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bin Bold"/>
                          </a:rPr>
                          <m:t>6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bin Bold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vi-VN" sz="6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bin Bold"/>
                    <a:cs typeface="Cabin Bold"/>
                    <a:sym typeface="Cabin Bold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bin Bold"/>
                          </a:rPr>
                        </m:ctrlPr>
                      </m:sSupPr>
                      <m:e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bin Bold"/>
                          </a:rPr>
                          <m:t>𝑑𝑚</m:t>
                        </m:r>
                      </m:e>
                      <m:sup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18D0A5E4-6E2E-1DA4-6144-2E30CE3FB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84" y="5682467"/>
                <a:ext cx="3657600" cy="1250920"/>
              </a:xfrm>
              <a:prstGeom prst="rect">
                <a:avLst/>
              </a:prstGeom>
              <a:blipFill>
                <a:blip r:embed="rId4"/>
                <a:stretch>
                  <a:fillRect l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C3733907-0B06-86AE-1EBF-B0382EDB23BA}"/>
                  </a:ext>
                </a:extLst>
              </p:cNvPr>
              <p:cNvSpPr txBox="1"/>
              <p:nvPr/>
            </p:nvSpPr>
            <p:spPr>
              <a:xfrm>
                <a:off x="5717458" y="8175568"/>
                <a:ext cx="3657600" cy="10880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ts val="9379"/>
                  </a:lnSpc>
                </a:pPr>
                <a:r>
                  <a:rPr lang="en-US" sz="5400">
                    <a:solidFill>
                      <a:srgbClr val="FF0000"/>
                    </a:solidFill>
                  </a:rPr>
                  <a:t>300,8 </a:t>
                </a:r>
                <a14:m>
                  <m:oMath xmlns:m="http://schemas.openxmlformats.org/officeDocument/2006/math">
                    <m:r>
                      <a:rPr kumimoji="0" lang="en-US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  <m:sSup>
                      <m:sSupPr>
                        <m:ctrlPr>
                          <a:rPr kumimoji="0" lang="vi-VN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bin Bold"/>
                          </a:rPr>
                          <m:t>𝑑𝑚</m:t>
                        </m:r>
                      </m:e>
                      <m:sup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C3733907-0B06-86AE-1EBF-B0382EDB2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458" y="8175568"/>
                <a:ext cx="3657600" cy="1088055"/>
              </a:xfrm>
              <a:prstGeom prst="rect">
                <a:avLst/>
              </a:prstGeom>
              <a:blipFill>
                <a:blip r:embed="rId5"/>
                <a:stretch>
                  <a:fillRect l="-11500" b="-3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44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/>
              <p:cNvSpPr txBox="1"/>
              <p:nvPr/>
            </p:nvSpPr>
            <p:spPr>
              <a:xfrm>
                <a:off x="1066800" y="671338"/>
                <a:ext cx="16601569" cy="406265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Số?</a:t>
                </a:r>
              </a:p>
              <a:p>
                <a:r>
                  <a:rPr lang="en-US" sz="66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66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.?.</a:t>
                </a:r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m</m:t>
                        </m:r>
                      </m:e>
                      <m:sup>
                        <m: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  <m:r>
                      <a:rPr lang="en-US" sz="6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</m:oMath>
                </a14:m>
                <a:endParaRPr lang="en-US" sz="6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66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.?.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cm</m:t>
                        </m:r>
                      </m:e>
                      <m:sup>
                        <m: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endParaRPr lang="en-US"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11,3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  <m:r>
                      <a:rPr lang="en-US" sz="6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</m:oMath>
                </a14:m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66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.?.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cm</m:t>
                        </m:r>
                      </m:e>
                      <m:sup>
                        <m: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endParaRPr lang="en-US"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71338"/>
                <a:ext cx="16601569" cy="4062651"/>
              </a:xfrm>
              <a:prstGeom prst="rect">
                <a:avLst/>
              </a:prstGeom>
              <a:blipFill>
                <a:blip r:embed="rId2"/>
                <a:stretch>
                  <a:fillRect l="-3048" t="-6447" b="-1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DF5330FB-512A-73B9-4AA3-3132DC4B7B54}"/>
                  </a:ext>
                </a:extLst>
              </p:cNvPr>
              <p:cNvSpPr txBox="1"/>
              <p:nvPr/>
            </p:nvSpPr>
            <p:spPr>
              <a:xfrm>
                <a:off x="9134168" y="1690688"/>
                <a:ext cx="16601569" cy="30469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66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cm</m:t>
                        </m:r>
                      </m:e>
                      <m:sup>
                        <m: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66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.?.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  <m:r>
                      <a:rPr lang="en-US" sz="6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</m:oMath>
                </a14:m>
                <a:endParaRPr lang="en-US" sz="6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15 000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lang="en-US" sz="6600" b="0" i="0" smtClean="0">
                            <a:latin typeface="Cambria Math" panose="02040503050406030204" pitchFamily="18" charset="0"/>
                            <a:sym typeface="Cabin Bold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cm</m:t>
                        </m:r>
                      </m:e>
                      <m:sup>
                        <m: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66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.?.</a:t>
                </a:r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  <m:r>
                      <a:rPr lang="en-US" sz="6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</m:oMath>
                </a14:m>
                <a:endParaRPr lang="en-US" sz="6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127 400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cm</m:t>
                        </m:r>
                      </m:e>
                      <m:sup>
                        <m: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  <m:r>
                      <a:rPr lang="en-US" sz="6600" i="1"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</m:oMath>
                </a14:m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66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.?.</a:t>
                </a:r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endParaRPr lang="vi-VN" sz="6600">
                  <a:solidFill>
                    <a:schemeClr val="tx1"/>
                  </a:solidFill>
                  <a:latin typeface="Arial" panose="020B0604020202020204" pitchFamily="34" charset="0"/>
                  <a:ea typeface="Cabin Bold"/>
                  <a:cs typeface="Arial" panose="020B0604020202020204" pitchFamily="34" charset="0"/>
                  <a:sym typeface="Cabin Bold"/>
                </a:endParaRPr>
              </a:p>
            </p:txBody>
          </p:sp>
        </mc:Choice>
        <mc:Fallback xmlns="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DF5330FB-512A-73B9-4AA3-3132DC4B7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168" y="1690688"/>
                <a:ext cx="16601569" cy="3046988"/>
              </a:xfrm>
              <a:prstGeom prst="rect">
                <a:avLst/>
              </a:prstGeom>
              <a:blipFill>
                <a:blip r:embed="rId3"/>
                <a:stretch>
                  <a:fillRect l="-3047" t="-8600" b="-1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5BA54F26-4804-5D1E-A50E-A5F14799933C}"/>
                  </a:ext>
                </a:extLst>
              </p:cNvPr>
              <p:cNvSpPr txBox="1"/>
              <p:nvPr/>
            </p:nvSpPr>
            <p:spPr>
              <a:xfrm>
                <a:off x="4930188" y="5564073"/>
                <a:ext cx="8874791" cy="3482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66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cm</m:t>
                        </m:r>
                      </m:e>
                      <m:sup>
                        <m: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66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.?.</a:t>
                </a:r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  <m:r>
                      <a:rPr lang="en-US" sz="6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</m:oMath>
                </a14:m>
                <a:endParaRPr lang="en-US" sz="6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cm</m:t>
                        </m:r>
                      </m:e>
                      <m:sup>
                        <m: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66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.?</a:t>
                </a:r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  <m:r>
                      <a:rPr lang="en-US" sz="6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</m:oMath>
                </a14:m>
                <a:endParaRPr lang="en-US" sz="6600">
                  <a:solidFill>
                    <a:schemeClr val="tx1"/>
                  </a:solidFill>
                  <a:latin typeface="Cambria Math" panose="02040503050406030204" pitchFamily="18" charset="0"/>
                  <a:sym typeface="Cabin Bold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  <m:r>
                      <a:rPr lang="en-US" sz="6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</m:oMath>
                </a14:m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66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.?.</a:t>
                </a:r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m</m:t>
                        </m:r>
                      </m:e>
                      <m:sup>
                        <m: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endParaRPr lang="vi-VN" sz="6600">
                  <a:solidFill>
                    <a:schemeClr val="tx1"/>
                  </a:solidFill>
                  <a:latin typeface="Arial" panose="020B0604020202020204" pitchFamily="34" charset="0"/>
                  <a:ea typeface="Cabin Bold"/>
                  <a:cs typeface="Arial" panose="020B0604020202020204" pitchFamily="34" charset="0"/>
                  <a:sym typeface="Cabin Bold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5BA54F26-4804-5D1E-A50E-A5F147999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188" y="5564073"/>
                <a:ext cx="8874791" cy="3482107"/>
              </a:xfrm>
              <a:prstGeom prst="rect">
                <a:avLst/>
              </a:prstGeom>
              <a:blipFill>
                <a:blip r:embed="rId4"/>
                <a:stretch>
                  <a:fillRect l="-5769" t="-7531" b="-7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904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C4CB71E4-0F47-A480-6B43-82186381DB44}"/>
                  </a:ext>
                </a:extLst>
              </p:cNvPr>
              <p:cNvSpPr txBox="1"/>
              <p:nvPr/>
            </p:nvSpPr>
            <p:spPr>
              <a:xfrm>
                <a:off x="1066800" y="1104900"/>
                <a:ext cx="9262923" cy="30469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66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66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1000</a:t>
                </a:r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m</m:t>
                        </m:r>
                      </m:e>
                      <m:sup>
                        <m: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  <m:r>
                      <a:rPr lang="en-US" sz="6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</m:oMath>
                </a14:m>
                <a:endParaRPr lang="en-US" sz="6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66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cm</m:t>
                        </m:r>
                      </m:e>
                      <m:sup>
                        <m: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endParaRPr lang="en-US"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11,3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6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  <m:r>
                      <a:rPr lang="en-US" sz="6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</m:oMath>
                </a14:m>
                <a:r>
                  <a:rPr lang="en-US" sz="6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66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11 300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cm</m:t>
                        </m:r>
                      </m:e>
                      <m:sup>
                        <m:r>
                          <a:rPr lang="en-US" sz="6600"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endParaRPr lang="en-US"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C4CB71E4-0F47-A480-6B43-82186381D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104900"/>
                <a:ext cx="9262923" cy="3046988"/>
              </a:xfrm>
              <a:prstGeom prst="rect">
                <a:avLst/>
              </a:prstGeom>
              <a:blipFill>
                <a:blip r:embed="rId2"/>
                <a:stretch>
                  <a:fillRect l="-5461" t="-8600" b="-1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3EFC6CD2-79B2-D1CF-647E-A0289079C754}"/>
                  </a:ext>
                </a:extLst>
              </p:cNvPr>
              <p:cNvSpPr txBox="1"/>
              <p:nvPr/>
            </p:nvSpPr>
            <p:spPr>
              <a:xfrm>
                <a:off x="7620000" y="5143500"/>
                <a:ext cx="10048369" cy="30469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/>
                <a:r>
                  <a:rPr lang="en-US" sz="66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6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cm</m:t>
                        </m:r>
                      </m:e>
                      <m:sup>
                        <m:r>
                          <a:rPr lang="en-US" sz="6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   </a:t>
                </a:r>
                <a:r>
                  <a:rPr lang="en-US" sz="66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lang="en-US" sz="66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6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6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  <m:r>
                      <a:rPr lang="en-US" sz="66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</m:oMath>
                </a14:m>
                <a:endParaRPr lang="en-US" sz="6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sz="6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15 000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lang="en-US" sz="6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6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cm</m:t>
                        </m:r>
                      </m:e>
                      <m:sup>
                        <m:r>
                          <a:rPr lang="en-US" sz="6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66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r>
                  <a:rPr lang="en-US" sz="6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6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  <m:r>
                      <a:rPr lang="en-US" sz="66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</m:oMath>
                </a14:m>
                <a:endParaRPr lang="en-US" sz="6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sz="6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127 400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cm</m:t>
                        </m:r>
                      </m:e>
                      <m:sup>
                        <m:r>
                          <a:rPr lang="en-US" sz="6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</m:oMath>
                </a14:m>
                <a:r>
                  <a:rPr lang="en-US" sz="6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66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66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Cabin Bold"/>
                      </a:rPr>
                      <m:t>27</m:t>
                    </m:r>
                    <m:r>
                      <a:rPr lang="en-US" sz="66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Cabin Bold"/>
                      </a:rPr>
                      <m:t>,</m:t>
                    </m:r>
                    <m:r>
                      <a:rPr lang="en-US" sz="66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Cabin Bold"/>
                      </a:rPr>
                      <m:t>4</m:t>
                    </m:r>
                    <m:r>
                      <a:rPr lang="en-US" sz="6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  <m:sSup>
                      <m:sSupPr>
                        <m:ctrlP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6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endParaRPr lang="en-US"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3EFC6CD2-79B2-D1CF-647E-A0289079C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143500"/>
                <a:ext cx="10048369" cy="3046988"/>
              </a:xfrm>
              <a:prstGeom prst="rect">
                <a:avLst/>
              </a:prstGeom>
              <a:blipFill>
                <a:blip r:embed="rId3"/>
                <a:stretch>
                  <a:fillRect l="-5036" t="-8600" b="-1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F2B6790-A001-B359-0E54-9F5B7CAF1D22}"/>
              </a:ext>
            </a:extLst>
          </p:cNvPr>
          <p:cNvSpPr/>
          <p:nvPr/>
        </p:nvSpPr>
        <p:spPr>
          <a:xfrm>
            <a:off x="4012223" y="2171194"/>
            <a:ext cx="2057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00B0F0"/>
                </a:solidFill>
              </a:rPr>
              <a:t>.?..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9C88F6-AC39-EBEF-D10A-3A049F7DB592}"/>
              </a:ext>
            </a:extLst>
          </p:cNvPr>
          <p:cNvSpPr/>
          <p:nvPr/>
        </p:nvSpPr>
        <p:spPr>
          <a:xfrm>
            <a:off x="5334000" y="3176954"/>
            <a:ext cx="2590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00B0F0"/>
                </a:solidFill>
              </a:rPr>
              <a:t>.?..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92E935-391B-59AA-D731-A94DE5395670}"/>
              </a:ext>
            </a:extLst>
          </p:cNvPr>
          <p:cNvSpPr/>
          <p:nvPr/>
        </p:nvSpPr>
        <p:spPr>
          <a:xfrm>
            <a:off x="12954000" y="5143500"/>
            <a:ext cx="2057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00B0F0"/>
                </a:solidFill>
              </a:rPr>
              <a:t>.?..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F1A044-86E8-E59B-BB00-E36E1AB071EA}"/>
              </a:ext>
            </a:extLst>
          </p:cNvPr>
          <p:cNvSpPr/>
          <p:nvPr/>
        </p:nvSpPr>
        <p:spPr>
          <a:xfrm>
            <a:off x="12344400" y="6143904"/>
            <a:ext cx="1905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00B0F0"/>
                </a:solidFill>
              </a:rPr>
              <a:t>.?..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090568-64BE-D0A3-1A67-558DB1E405DD}"/>
              </a:ext>
            </a:extLst>
          </p:cNvPr>
          <p:cNvSpPr/>
          <p:nvPr/>
        </p:nvSpPr>
        <p:spPr>
          <a:xfrm>
            <a:off x="13296900" y="7278295"/>
            <a:ext cx="1905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00B0F0"/>
                </a:solidFill>
              </a:rPr>
              <a:t>.?..</a:t>
            </a:r>
          </a:p>
        </p:txBody>
      </p:sp>
    </p:spTree>
    <p:extLst>
      <p:ext uri="{BB962C8B-B14F-4D97-AF65-F5344CB8AC3E}">
        <p14:creationId xmlns:p14="http://schemas.microsoft.com/office/powerpoint/2010/main" val="3903856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4057D7E5-88B6-BFA8-FCE2-CE3FD43BCDCD}"/>
                  </a:ext>
                </a:extLst>
              </p:cNvPr>
              <p:cNvSpPr txBox="1"/>
              <p:nvPr/>
            </p:nvSpPr>
            <p:spPr>
              <a:xfrm>
                <a:off x="6858000" y="2379803"/>
                <a:ext cx="9970619" cy="52093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8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r>
                  <a:rPr lang="en-US" sz="8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8800" i="1"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8800">
                            <a:latin typeface="Cambria Math" panose="02040503050406030204" pitchFamily="18" charset="0"/>
                            <a:sym typeface="Cabin Bold"/>
                          </a:rPr>
                          <m:t>cm</m:t>
                        </m:r>
                      </m:e>
                      <m:sup>
                        <m:r>
                          <a:rPr lang="en-US" sz="8800"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8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8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8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a:rPr lang="en-US" sz="8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8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8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  <m:r>
                      <a:rPr lang="en-US" sz="8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</m:oMath>
                </a14:m>
                <a:endParaRPr lang="en-US" sz="8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8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8800" i="1"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8800">
                            <a:latin typeface="Cambria Math" panose="02040503050406030204" pitchFamily="18" charset="0"/>
                            <a:sym typeface="Cabin Bold"/>
                          </a:rPr>
                          <m:t>cm</m:t>
                        </m:r>
                      </m:e>
                      <m:sup>
                        <m:r>
                          <a:rPr lang="en-US" sz="8800"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8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88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0,7</a:t>
                </a:r>
                <a:r>
                  <a:rPr lang="en-US" sz="8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8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8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8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  <m:r>
                      <a:rPr lang="en-US" sz="8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</m:oMath>
                </a14:m>
                <a:endParaRPr lang="en-US" sz="8800">
                  <a:solidFill>
                    <a:schemeClr val="tx1"/>
                  </a:solidFill>
                  <a:latin typeface="Cambria Math" panose="02040503050406030204" pitchFamily="18" charset="0"/>
                  <a:sym typeface="Cabin Bold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8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8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8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8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8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dm</m:t>
                        </m:r>
                      </m:e>
                      <m:sup>
                        <m:r>
                          <a:rPr lang="en-US" sz="8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  <m:r>
                      <a:rPr lang="en-US" sz="8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Cabin Bold"/>
                      </a:rPr>
                      <m:t> </m:t>
                    </m:r>
                  </m:oMath>
                </a14:m>
                <a:r>
                  <a:rPr lang="en-US" sz="8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88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2 500</a:t>
                </a:r>
                <a:r>
                  <a:rPr lang="en-US" sz="8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8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8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8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m</m:t>
                        </m:r>
                      </m:e>
                      <m:sup>
                        <m:r>
                          <a:rPr lang="en-US" sz="8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 Bold"/>
                          </a:rPr>
                          <m:t>3</m:t>
                        </m:r>
                      </m:sup>
                    </m:sSup>
                  </m:oMath>
                </a14:m>
                <a:endParaRPr lang="vi-VN" sz="8800">
                  <a:solidFill>
                    <a:schemeClr val="tx1"/>
                  </a:solidFill>
                  <a:latin typeface="Arial" panose="020B0604020202020204" pitchFamily="34" charset="0"/>
                  <a:ea typeface="Cabin Bold"/>
                  <a:cs typeface="Arial" panose="020B0604020202020204" pitchFamily="34" charset="0"/>
                  <a:sym typeface="Cabin Bold"/>
                </a:endParaRPr>
              </a:p>
            </p:txBody>
          </p:sp>
        </mc:Choice>
        <mc:Fallback xmlns="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4057D7E5-88B6-BFA8-FCE2-CE3FD43BC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379803"/>
                <a:ext cx="9970619" cy="5209311"/>
              </a:xfrm>
              <a:prstGeom prst="rect">
                <a:avLst/>
              </a:prstGeom>
              <a:blipFill>
                <a:blip r:embed="rId2"/>
                <a:stretch>
                  <a:fillRect l="-6724" t="-1754" b="-6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BB8FE6D-D656-9036-783B-239B48020791}"/>
              </a:ext>
            </a:extLst>
          </p:cNvPr>
          <p:cNvSpPr/>
          <p:nvPr/>
        </p:nvSpPr>
        <p:spPr>
          <a:xfrm>
            <a:off x="11430000" y="2379803"/>
            <a:ext cx="2057400" cy="1925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00B0F0"/>
                </a:solidFill>
              </a:rPr>
              <a:t>.?..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FD180A-64DA-CA7C-5F29-6ED4D1C35C0A}"/>
              </a:ext>
            </a:extLst>
          </p:cNvPr>
          <p:cNvSpPr/>
          <p:nvPr/>
        </p:nvSpPr>
        <p:spPr>
          <a:xfrm>
            <a:off x="11585331" y="4423562"/>
            <a:ext cx="1746738" cy="1121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00B0F0"/>
                </a:solidFill>
              </a:rPr>
              <a:t>.?..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A08152-B31C-A2DB-AAD8-7B90BF336AA9}"/>
              </a:ext>
            </a:extLst>
          </p:cNvPr>
          <p:cNvSpPr/>
          <p:nvPr/>
        </p:nvSpPr>
        <p:spPr>
          <a:xfrm>
            <a:off x="10969940" y="5981700"/>
            <a:ext cx="2822260" cy="1121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00B0F0"/>
                </a:solidFill>
              </a:rPr>
              <a:t>.?..</a:t>
            </a:r>
          </a:p>
        </p:txBody>
      </p:sp>
    </p:spTree>
    <p:extLst>
      <p:ext uri="{BB962C8B-B14F-4D97-AF65-F5344CB8AC3E}">
        <p14:creationId xmlns:p14="http://schemas.microsoft.com/office/powerpoint/2010/main" val="2559777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9314933" y="1783430"/>
            <a:ext cx="7781215" cy="6720140"/>
          </a:xfrm>
          <a:custGeom>
            <a:avLst/>
            <a:gdLst/>
            <a:ahLst/>
            <a:cxnLst/>
            <a:rect l="l" t="t" r="r" b="b"/>
            <a:pathLst>
              <a:path w="7781215" h="6720140">
                <a:moveTo>
                  <a:pt x="0" y="0"/>
                </a:moveTo>
                <a:lnTo>
                  <a:pt x="7781215" y="0"/>
                </a:lnTo>
                <a:lnTo>
                  <a:pt x="7781215" y="6720140"/>
                </a:lnTo>
                <a:lnTo>
                  <a:pt x="0" y="672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94635"/>
            <a:ext cx="10236071" cy="960203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6FE497E-D8E4-C273-B6E2-8CCE60DFF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708" y="1562100"/>
            <a:ext cx="7064320" cy="6727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3">
                <a:extLst>
                  <a:ext uri="{FF2B5EF4-FFF2-40B4-BE49-F238E27FC236}">
                    <a16:creationId xmlns:a16="http://schemas.microsoft.com/office/drawing/2014/main" id="{48F63797-AE41-73D0-20D7-9EE83C8D1A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5356" y="3390900"/>
                <a:ext cx="7975628" cy="4367153"/>
              </a:xfrm>
              <a:prstGeom prst="roundRect">
                <a:avLst>
                  <a:gd name="adj" fmla="val 31163"/>
                </a:avLst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13716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6600" ker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72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 dm</a:t>
                </a:r>
                <a:r>
                  <a:rPr lang="en-US" altLang="vi-VN" sz="7200" b="1" baseline="30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altLang="vi-VN" sz="72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1000 cm</a:t>
                </a:r>
                <a:r>
                  <a:rPr lang="en-US" altLang="vi-VN" sz="7200" b="1" baseline="30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 defTabSz="13716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6600" ker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72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 cm</a:t>
                </a:r>
                <a:r>
                  <a:rPr lang="en-US" altLang="vi-VN" sz="7200" b="1" baseline="30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altLang="vi-VN" sz="72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vi-VN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vi-VN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altLang="vi-VN" sz="72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altLang="vi-VN" sz="7200" b="1" baseline="30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altLang="vi-VN" sz="72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en-US" sz="6600" b="1" kern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 Box 13">
                <a:extLst>
                  <a:ext uri="{FF2B5EF4-FFF2-40B4-BE49-F238E27FC236}">
                    <a16:creationId xmlns:a16="http://schemas.microsoft.com/office/drawing/2014/main" id="{48F63797-AE41-73D0-20D7-9EE83C8D1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5356" y="3390900"/>
                <a:ext cx="7975628" cy="4367153"/>
              </a:xfrm>
              <a:prstGeom prst="roundRect">
                <a:avLst>
                  <a:gd name="adj" fmla="val 31163"/>
                </a:avLst>
              </a:prstGeom>
              <a:blipFill>
                <a:blip r:embed="rId3"/>
                <a:stretch>
                  <a:fillRect l="-15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9942025" y="1601366"/>
            <a:ext cx="6718952" cy="6768175"/>
          </a:xfrm>
          <a:custGeom>
            <a:avLst/>
            <a:gdLst/>
            <a:ahLst/>
            <a:cxnLst/>
            <a:rect l="l" t="t" r="r" b="b"/>
            <a:pathLst>
              <a:path w="6718952" h="6768175">
                <a:moveTo>
                  <a:pt x="0" y="0"/>
                </a:moveTo>
                <a:lnTo>
                  <a:pt x="6718952" y="0"/>
                </a:lnTo>
                <a:lnTo>
                  <a:pt x="6718952" y="6768175"/>
                </a:lnTo>
                <a:lnTo>
                  <a:pt x="0" y="6768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33238"/>
            <a:ext cx="10431160" cy="960203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0165381" y="2554356"/>
            <a:ext cx="6701314" cy="5178288"/>
          </a:xfrm>
          <a:custGeom>
            <a:avLst/>
            <a:gdLst/>
            <a:ahLst/>
            <a:cxnLst/>
            <a:rect l="l" t="t" r="r" b="b"/>
            <a:pathLst>
              <a:path w="6701314" h="5178288">
                <a:moveTo>
                  <a:pt x="0" y="0"/>
                </a:moveTo>
                <a:lnTo>
                  <a:pt x="6701314" y="0"/>
                </a:lnTo>
                <a:lnTo>
                  <a:pt x="6701314" y="5178288"/>
                </a:lnTo>
                <a:lnTo>
                  <a:pt x="0" y="5178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91" y="1104900"/>
            <a:ext cx="8577815" cy="960203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348162" y="1028700"/>
            <a:ext cx="11591675" cy="2535696"/>
            <a:chOff x="0" y="0"/>
            <a:chExt cx="1874215" cy="4099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74215" cy="409987"/>
            </a:xfrm>
            <a:custGeom>
              <a:avLst/>
              <a:gdLst/>
              <a:ahLst/>
              <a:cxnLst/>
              <a:rect l="l" t="t" r="r" b="b"/>
              <a:pathLst>
                <a:path w="1874215" h="409987">
                  <a:moveTo>
                    <a:pt x="0" y="0"/>
                  </a:moveTo>
                  <a:lnTo>
                    <a:pt x="1874215" y="0"/>
                  </a:lnTo>
                  <a:lnTo>
                    <a:pt x="1874215" y="409987"/>
                  </a:lnTo>
                  <a:lnTo>
                    <a:pt x="0" y="409987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205865"/>
            <a:ext cx="7287183" cy="2515364"/>
            <a:chOff x="0" y="0"/>
            <a:chExt cx="9716244" cy="3353818"/>
          </a:xfrm>
        </p:grpSpPr>
        <p:grpSp>
          <p:nvGrpSpPr>
            <p:cNvPr id="7" name="Group 7"/>
            <p:cNvGrpSpPr/>
            <p:nvPr/>
          </p:nvGrpSpPr>
          <p:grpSpPr>
            <a:xfrm>
              <a:off x="590637" y="0"/>
              <a:ext cx="9125606" cy="2730235"/>
              <a:chOff x="0" y="0"/>
              <a:chExt cx="1802589" cy="5393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02589" cy="539306"/>
              </a:xfrm>
              <a:custGeom>
                <a:avLst/>
                <a:gdLst/>
                <a:ahLst/>
                <a:cxnLst/>
                <a:rect l="l" t="t" r="r" b="b"/>
                <a:pathLst>
                  <a:path w="1802589" h="539306">
                    <a:moveTo>
                      <a:pt x="57689" y="0"/>
                    </a:moveTo>
                    <a:lnTo>
                      <a:pt x="1744900" y="0"/>
                    </a:lnTo>
                    <a:cubicBezTo>
                      <a:pt x="1760200" y="0"/>
                      <a:pt x="1774873" y="6078"/>
                      <a:pt x="1785692" y="16897"/>
                    </a:cubicBezTo>
                    <a:cubicBezTo>
                      <a:pt x="1796511" y="27716"/>
                      <a:pt x="1802589" y="42389"/>
                      <a:pt x="1802589" y="57689"/>
                    </a:cubicBezTo>
                    <a:lnTo>
                      <a:pt x="1802589" y="481616"/>
                    </a:lnTo>
                    <a:cubicBezTo>
                      <a:pt x="1802589" y="496916"/>
                      <a:pt x="1796511" y="511590"/>
                      <a:pt x="1785692" y="522409"/>
                    </a:cubicBezTo>
                    <a:cubicBezTo>
                      <a:pt x="1774873" y="533228"/>
                      <a:pt x="1760200" y="539306"/>
                      <a:pt x="1744900" y="539306"/>
                    </a:cubicBezTo>
                    <a:lnTo>
                      <a:pt x="57689" y="539306"/>
                    </a:lnTo>
                    <a:cubicBezTo>
                      <a:pt x="42389" y="539306"/>
                      <a:pt x="27716" y="533228"/>
                      <a:pt x="16897" y="522409"/>
                    </a:cubicBezTo>
                    <a:cubicBezTo>
                      <a:pt x="6078" y="511590"/>
                      <a:pt x="0" y="496916"/>
                      <a:pt x="0" y="481616"/>
                    </a:cubicBezTo>
                    <a:lnTo>
                      <a:pt x="0" y="57689"/>
                    </a:lnTo>
                    <a:cubicBezTo>
                      <a:pt x="0" y="42389"/>
                      <a:pt x="6078" y="27716"/>
                      <a:pt x="16897" y="16897"/>
                    </a:cubicBezTo>
                    <a:cubicBezTo>
                      <a:pt x="27716" y="6078"/>
                      <a:pt x="42389" y="0"/>
                      <a:pt x="57689" y="0"/>
                    </a:cubicBezTo>
                    <a:close/>
                  </a:path>
                </a:pathLst>
              </a:custGeom>
              <a:solidFill>
                <a:srgbClr val="FF516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802589" cy="5774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4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442271"/>
              <a:ext cx="2911547" cy="2911547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8E5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4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590637" y="811531"/>
              <a:ext cx="1730272" cy="2173027"/>
            </a:xfrm>
            <a:custGeom>
              <a:avLst/>
              <a:gdLst/>
              <a:ahLst/>
              <a:cxnLst/>
              <a:rect l="l" t="t" r="r" b="b"/>
              <a:pathLst>
                <a:path w="1730272" h="2173027">
                  <a:moveTo>
                    <a:pt x="0" y="0"/>
                  </a:moveTo>
                  <a:lnTo>
                    <a:pt x="1730273" y="0"/>
                  </a:lnTo>
                  <a:lnTo>
                    <a:pt x="1730273" y="2173027"/>
                  </a:lnTo>
                  <a:lnTo>
                    <a:pt x="0" y="21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05847" y="7029050"/>
            <a:ext cx="7487257" cy="2410825"/>
            <a:chOff x="0" y="0"/>
            <a:chExt cx="9983010" cy="3214433"/>
          </a:xfrm>
        </p:grpSpPr>
        <p:grpSp>
          <p:nvGrpSpPr>
            <p:cNvPr id="15" name="Group 15"/>
            <p:cNvGrpSpPr/>
            <p:nvPr/>
          </p:nvGrpSpPr>
          <p:grpSpPr>
            <a:xfrm>
              <a:off x="857403" y="0"/>
              <a:ext cx="9125606" cy="2730235"/>
              <a:chOff x="0" y="0"/>
              <a:chExt cx="1802589" cy="5393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802589" cy="539306"/>
              </a:xfrm>
              <a:custGeom>
                <a:avLst/>
                <a:gdLst/>
                <a:ahLst/>
                <a:cxnLst/>
                <a:rect l="l" t="t" r="r" b="b"/>
                <a:pathLst>
                  <a:path w="1802589" h="539306">
                    <a:moveTo>
                      <a:pt x="57689" y="0"/>
                    </a:moveTo>
                    <a:lnTo>
                      <a:pt x="1744900" y="0"/>
                    </a:lnTo>
                    <a:cubicBezTo>
                      <a:pt x="1760200" y="0"/>
                      <a:pt x="1774873" y="6078"/>
                      <a:pt x="1785692" y="16897"/>
                    </a:cubicBezTo>
                    <a:cubicBezTo>
                      <a:pt x="1796511" y="27716"/>
                      <a:pt x="1802589" y="42389"/>
                      <a:pt x="1802589" y="57689"/>
                    </a:cubicBezTo>
                    <a:lnTo>
                      <a:pt x="1802589" y="481616"/>
                    </a:lnTo>
                    <a:cubicBezTo>
                      <a:pt x="1802589" y="496916"/>
                      <a:pt x="1796511" y="511590"/>
                      <a:pt x="1785692" y="522409"/>
                    </a:cubicBezTo>
                    <a:cubicBezTo>
                      <a:pt x="1774873" y="533228"/>
                      <a:pt x="1760200" y="539306"/>
                      <a:pt x="1744900" y="539306"/>
                    </a:cubicBezTo>
                    <a:lnTo>
                      <a:pt x="57689" y="539306"/>
                    </a:lnTo>
                    <a:cubicBezTo>
                      <a:pt x="42389" y="539306"/>
                      <a:pt x="27716" y="533228"/>
                      <a:pt x="16897" y="522409"/>
                    </a:cubicBezTo>
                    <a:cubicBezTo>
                      <a:pt x="6078" y="511590"/>
                      <a:pt x="0" y="496916"/>
                      <a:pt x="0" y="481616"/>
                    </a:cubicBezTo>
                    <a:lnTo>
                      <a:pt x="0" y="57689"/>
                    </a:lnTo>
                    <a:cubicBezTo>
                      <a:pt x="0" y="42389"/>
                      <a:pt x="6078" y="27716"/>
                      <a:pt x="16897" y="16897"/>
                    </a:cubicBezTo>
                    <a:cubicBezTo>
                      <a:pt x="27716" y="6078"/>
                      <a:pt x="42389" y="0"/>
                      <a:pt x="57689" y="0"/>
                    </a:cubicBezTo>
                    <a:close/>
                  </a:path>
                </a:pathLst>
              </a:custGeom>
              <a:solidFill>
                <a:srgbClr val="FF516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1802589" cy="5774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4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302886"/>
              <a:ext cx="2911547" cy="2911547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8E5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4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857403" y="664525"/>
              <a:ext cx="1531208" cy="2065711"/>
            </a:xfrm>
            <a:custGeom>
              <a:avLst/>
              <a:gdLst/>
              <a:ahLst/>
              <a:cxnLst/>
              <a:rect l="l" t="t" r="r" b="b"/>
              <a:pathLst>
                <a:path w="1531208" h="2065711">
                  <a:moveTo>
                    <a:pt x="0" y="0"/>
                  </a:moveTo>
                  <a:lnTo>
                    <a:pt x="1531208" y="0"/>
                  </a:lnTo>
                  <a:lnTo>
                    <a:pt x="1531208" y="2065710"/>
                  </a:lnTo>
                  <a:lnTo>
                    <a:pt x="0" y="2065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7029050"/>
            <a:ext cx="7287183" cy="2410825"/>
            <a:chOff x="0" y="0"/>
            <a:chExt cx="9716244" cy="3214433"/>
          </a:xfrm>
        </p:grpSpPr>
        <p:grpSp>
          <p:nvGrpSpPr>
            <p:cNvPr id="23" name="Group 23"/>
            <p:cNvGrpSpPr/>
            <p:nvPr/>
          </p:nvGrpSpPr>
          <p:grpSpPr>
            <a:xfrm>
              <a:off x="590637" y="0"/>
              <a:ext cx="9125606" cy="2730235"/>
              <a:chOff x="0" y="0"/>
              <a:chExt cx="1802589" cy="53930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802589" cy="539306"/>
              </a:xfrm>
              <a:custGeom>
                <a:avLst/>
                <a:gdLst/>
                <a:ahLst/>
                <a:cxnLst/>
                <a:rect l="l" t="t" r="r" b="b"/>
                <a:pathLst>
                  <a:path w="1802589" h="539306">
                    <a:moveTo>
                      <a:pt x="57689" y="0"/>
                    </a:moveTo>
                    <a:lnTo>
                      <a:pt x="1744900" y="0"/>
                    </a:lnTo>
                    <a:cubicBezTo>
                      <a:pt x="1760200" y="0"/>
                      <a:pt x="1774873" y="6078"/>
                      <a:pt x="1785692" y="16897"/>
                    </a:cubicBezTo>
                    <a:cubicBezTo>
                      <a:pt x="1796511" y="27716"/>
                      <a:pt x="1802589" y="42389"/>
                      <a:pt x="1802589" y="57689"/>
                    </a:cubicBezTo>
                    <a:lnTo>
                      <a:pt x="1802589" y="481616"/>
                    </a:lnTo>
                    <a:cubicBezTo>
                      <a:pt x="1802589" y="496916"/>
                      <a:pt x="1796511" y="511590"/>
                      <a:pt x="1785692" y="522409"/>
                    </a:cubicBezTo>
                    <a:cubicBezTo>
                      <a:pt x="1774873" y="533228"/>
                      <a:pt x="1760200" y="539306"/>
                      <a:pt x="1744900" y="539306"/>
                    </a:cubicBezTo>
                    <a:lnTo>
                      <a:pt x="57689" y="539306"/>
                    </a:lnTo>
                    <a:cubicBezTo>
                      <a:pt x="42389" y="539306"/>
                      <a:pt x="27716" y="533228"/>
                      <a:pt x="16897" y="522409"/>
                    </a:cubicBezTo>
                    <a:cubicBezTo>
                      <a:pt x="6078" y="511590"/>
                      <a:pt x="0" y="496916"/>
                      <a:pt x="0" y="481616"/>
                    </a:cubicBezTo>
                    <a:lnTo>
                      <a:pt x="0" y="57689"/>
                    </a:lnTo>
                    <a:cubicBezTo>
                      <a:pt x="0" y="42389"/>
                      <a:pt x="6078" y="27716"/>
                      <a:pt x="16897" y="16897"/>
                    </a:cubicBezTo>
                    <a:cubicBezTo>
                      <a:pt x="27716" y="6078"/>
                      <a:pt x="42389" y="0"/>
                      <a:pt x="57689" y="0"/>
                    </a:cubicBezTo>
                    <a:close/>
                  </a:path>
                </a:pathLst>
              </a:custGeom>
              <a:solidFill>
                <a:srgbClr val="FF516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1802589" cy="5774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4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302886"/>
              <a:ext cx="2911547" cy="291154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8E5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4"/>
                  </a:lnSpc>
                </a:pPr>
                <a:endParaRPr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723043" y="787083"/>
              <a:ext cx="1465460" cy="1943152"/>
            </a:xfrm>
            <a:custGeom>
              <a:avLst/>
              <a:gdLst/>
              <a:ahLst/>
              <a:cxnLst/>
              <a:rect l="l" t="t" r="r" b="b"/>
              <a:pathLst>
                <a:path w="1465460" h="1943152">
                  <a:moveTo>
                    <a:pt x="0" y="0"/>
                  </a:moveTo>
                  <a:lnTo>
                    <a:pt x="1465461" y="0"/>
                  </a:lnTo>
                  <a:lnTo>
                    <a:pt x="1465461" y="1943152"/>
                  </a:lnTo>
                  <a:lnTo>
                    <a:pt x="0" y="194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549272" y="4205865"/>
            <a:ext cx="7543833" cy="2515364"/>
            <a:chOff x="0" y="0"/>
            <a:chExt cx="10058444" cy="3353818"/>
          </a:xfrm>
        </p:grpSpPr>
        <p:grpSp>
          <p:nvGrpSpPr>
            <p:cNvPr id="31" name="Group 31"/>
            <p:cNvGrpSpPr/>
            <p:nvPr/>
          </p:nvGrpSpPr>
          <p:grpSpPr>
            <a:xfrm>
              <a:off x="932838" y="0"/>
              <a:ext cx="9125606" cy="2730235"/>
              <a:chOff x="0" y="0"/>
              <a:chExt cx="1802589" cy="5393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802589" cy="539306"/>
              </a:xfrm>
              <a:custGeom>
                <a:avLst/>
                <a:gdLst/>
                <a:ahLst/>
                <a:cxnLst/>
                <a:rect l="l" t="t" r="r" b="b"/>
                <a:pathLst>
                  <a:path w="1802589" h="539306">
                    <a:moveTo>
                      <a:pt x="57689" y="0"/>
                    </a:moveTo>
                    <a:lnTo>
                      <a:pt x="1744900" y="0"/>
                    </a:lnTo>
                    <a:cubicBezTo>
                      <a:pt x="1760200" y="0"/>
                      <a:pt x="1774873" y="6078"/>
                      <a:pt x="1785692" y="16897"/>
                    </a:cubicBezTo>
                    <a:cubicBezTo>
                      <a:pt x="1796511" y="27716"/>
                      <a:pt x="1802589" y="42389"/>
                      <a:pt x="1802589" y="57689"/>
                    </a:cubicBezTo>
                    <a:lnTo>
                      <a:pt x="1802589" y="481616"/>
                    </a:lnTo>
                    <a:cubicBezTo>
                      <a:pt x="1802589" y="496916"/>
                      <a:pt x="1796511" y="511590"/>
                      <a:pt x="1785692" y="522409"/>
                    </a:cubicBezTo>
                    <a:cubicBezTo>
                      <a:pt x="1774873" y="533228"/>
                      <a:pt x="1760200" y="539306"/>
                      <a:pt x="1744900" y="539306"/>
                    </a:cubicBezTo>
                    <a:lnTo>
                      <a:pt x="57689" y="539306"/>
                    </a:lnTo>
                    <a:cubicBezTo>
                      <a:pt x="42389" y="539306"/>
                      <a:pt x="27716" y="533228"/>
                      <a:pt x="16897" y="522409"/>
                    </a:cubicBezTo>
                    <a:cubicBezTo>
                      <a:pt x="6078" y="511590"/>
                      <a:pt x="0" y="496916"/>
                      <a:pt x="0" y="481616"/>
                    </a:cubicBezTo>
                    <a:lnTo>
                      <a:pt x="0" y="57689"/>
                    </a:lnTo>
                    <a:cubicBezTo>
                      <a:pt x="0" y="42389"/>
                      <a:pt x="6078" y="27716"/>
                      <a:pt x="16897" y="16897"/>
                    </a:cubicBezTo>
                    <a:cubicBezTo>
                      <a:pt x="27716" y="6078"/>
                      <a:pt x="42389" y="0"/>
                      <a:pt x="57689" y="0"/>
                    </a:cubicBezTo>
                    <a:close/>
                  </a:path>
                </a:pathLst>
              </a:custGeom>
              <a:solidFill>
                <a:srgbClr val="FF516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1802589" cy="5774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4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442271"/>
              <a:ext cx="2911547" cy="291154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8E5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4"/>
                  </a:lnSpc>
                </a:pPr>
                <a:endParaRPr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633192" y="811531"/>
              <a:ext cx="1645162" cy="2173027"/>
            </a:xfrm>
            <a:custGeom>
              <a:avLst/>
              <a:gdLst/>
              <a:ahLst/>
              <a:cxnLst/>
              <a:rect l="l" t="t" r="r" b="b"/>
              <a:pathLst>
                <a:path w="1645162" h="2173027">
                  <a:moveTo>
                    <a:pt x="0" y="0"/>
                  </a:moveTo>
                  <a:lnTo>
                    <a:pt x="1645163" y="0"/>
                  </a:lnTo>
                  <a:lnTo>
                    <a:pt x="1645163" y="2173027"/>
                  </a:lnTo>
                  <a:lnTo>
                    <a:pt x="0" y="21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Freeform 38"/>
          <p:cNvSpPr/>
          <p:nvPr/>
        </p:nvSpPr>
        <p:spPr>
          <a:xfrm>
            <a:off x="7187761" y="4706134"/>
            <a:ext cx="1688639" cy="1547408"/>
          </a:xfrm>
          <a:custGeom>
            <a:avLst/>
            <a:gdLst/>
            <a:ahLst/>
            <a:cxnLst/>
            <a:rect l="l" t="t" r="r" b="b"/>
            <a:pathLst>
              <a:path w="1688639" h="1547408">
                <a:moveTo>
                  <a:pt x="0" y="0"/>
                </a:moveTo>
                <a:lnTo>
                  <a:pt x="1688640" y="0"/>
                </a:lnTo>
                <a:lnTo>
                  <a:pt x="1688640" y="1547407"/>
                </a:lnTo>
                <a:lnTo>
                  <a:pt x="0" y="15474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40"/>
          <p:cNvSpPr txBox="1"/>
          <p:nvPr/>
        </p:nvSpPr>
        <p:spPr>
          <a:xfrm>
            <a:off x="3750876" y="1273678"/>
            <a:ext cx="10786249" cy="1670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5"/>
              </a:lnSpc>
              <a:spcBef>
                <a:spcPct val="0"/>
              </a:spcBef>
            </a:pPr>
            <a:r>
              <a:rPr lang="vi-VN" sz="720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Xăng-ti-mét khối </a:t>
            </a:r>
            <a:r>
              <a:rPr lang="en-US" sz="720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viết là?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1"/>
              <p:cNvSpPr txBox="1"/>
              <p:nvPr/>
            </p:nvSpPr>
            <p:spPr>
              <a:xfrm>
                <a:off x="3273963" y="4273853"/>
                <a:ext cx="3937598" cy="19236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005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718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</m:ctrlPr>
                        </m:sSupPr>
                        <m:e>
                          <m:r>
                            <a:rPr lang="en-US" sz="1071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𝑐𝑚</m:t>
                          </m:r>
                        </m:e>
                        <m:sup>
                          <m:r>
                            <a:rPr lang="en-US" sz="1071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0718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41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963" y="4273853"/>
                <a:ext cx="3937598" cy="1923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2"/>
              <p:cNvSpPr txBox="1"/>
              <p:nvPr/>
            </p:nvSpPr>
            <p:spPr>
              <a:xfrm>
                <a:off x="11888405" y="4273853"/>
                <a:ext cx="3937598" cy="19236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005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718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</m:ctrlPr>
                        </m:sSupPr>
                        <m:e>
                          <m:r>
                            <a:rPr lang="en-US" sz="1071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𝑐𝑚</m:t>
                          </m:r>
                        </m:e>
                        <m:sup>
                          <m:r>
                            <a:rPr lang="en-US" sz="1071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718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42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405" y="4273853"/>
                <a:ext cx="3937598" cy="1923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3"/>
              <p:cNvSpPr txBox="1"/>
              <p:nvPr/>
            </p:nvSpPr>
            <p:spPr>
              <a:xfrm>
                <a:off x="3348162" y="6997588"/>
                <a:ext cx="3937598" cy="19236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005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718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</m:ctrlPr>
                        </m:sSupPr>
                        <m:e>
                          <m:r>
                            <a:rPr lang="en-US" sz="1071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𝑚</m:t>
                          </m:r>
                        </m:e>
                        <m:sup>
                          <m:r>
                            <a:rPr lang="en-US" sz="1071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718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43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162" y="6997588"/>
                <a:ext cx="3937598" cy="19236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4"/>
              <p:cNvSpPr txBox="1"/>
              <p:nvPr/>
            </p:nvSpPr>
            <p:spPr>
              <a:xfrm>
                <a:off x="12104617" y="7149854"/>
                <a:ext cx="3937598" cy="19236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005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718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</m:ctrlPr>
                        </m:sSupPr>
                        <m:e>
                          <m:r>
                            <a:rPr lang="en-US" sz="1071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𝑑𝑚</m:t>
                          </m:r>
                        </m:e>
                        <m:sup>
                          <m:r>
                            <a:rPr lang="en-US" sz="1071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718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44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617" y="7149854"/>
                <a:ext cx="3937598" cy="19236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tieng-vo-tay-tra-loi-dung-www.tiengdong.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85800" y="167274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348162" y="1028700"/>
            <a:ext cx="11591675" cy="2535696"/>
            <a:chOff x="0" y="0"/>
            <a:chExt cx="1874215" cy="4099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74215" cy="409987"/>
            </a:xfrm>
            <a:custGeom>
              <a:avLst/>
              <a:gdLst/>
              <a:ahLst/>
              <a:cxnLst/>
              <a:rect l="l" t="t" r="r" b="b"/>
              <a:pathLst>
                <a:path w="1874215" h="409987">
                  <a:moveTo>
                    <a:pt x="0" y="0"/>
                  </a:moveTo>
                  <a:lnTo>
                    <a:pt x="1874215" y="0"/>
                  </a:lnTo>
                  <a:lnTo>
                    <a:pt x="1874215" y="409987"/>
                  </a:lnTo>
                  <a:lnTo>
                    <a:pt x="0" y="409987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205865"/>
            <a:ext cx="7287183" cy="2515364"/>
            <a:chOff x="0" y="0"/>
            <a:chExt cx="9716244" cy="3353818"/>
          </a:xfrm>
        </p:grpSpPr>
        <p:grpSp>
          <p:nvGrpSpPr>
            <p:cNvPr id="7" name="Group 7"/>
            <p:cNvGrpSpPr/>
            <p:nvPr/>
          </p:nvGrpSpPr>
          <p:grpSpPr>
            <a:xfrm>
              <a:off x="590637" y="0"/>
              <a:ext cx="9125606" cy="2730235"/>
              <a:chOff x="0" y="0"/>
              <a:chExt cx="1802589" cy="5393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02589" cy="539306"/>
              </a:xfrm>
              <a:custGeom>
                <a:avLst/>
                <a:gdLst/>
                <a:ahLst/>
                <a:cxnLst/>
                <a:rect l="l" t="t" r="r" b="b"/>
                <a:pathLst>
                  <a:path w="1802589" h="539306">
                    <a:moveTo>
                      <a:pt x="57689" y="0"/>
                    </a:moveTo>
                    <a:lnTo>
                      <a:pt x="1744900" y="0"/>
                    </a:lnTo>
                    <a:cubicBezTo>
                      <a:pt x="1760200" y="0"/>
                      <a:pt x="1774873" y="6078"/>
                      <a:pt x="1785692" y="16897"/>
                    </a:cubicBezTo>
                    <a:cubicBezTo>
                      <a:pt x="1796511" y="27716"/>
                      <a:pt x="1802589" y="42389"/>
                      <a:pt x="1802589" y="57689"/>
                    </a:cubicBezTo>
                    <a:lnTo>
                      <a:pt x="1802589" y="481616"/>
                    </a:lnTo>
                    <a:cubicBezTo>
                      <a:pt x="1802589" y="496916"/>
                      <a:pt x="1796511" y="511590"/>
                      <a:pt x="1785692" y="522409"/>
                    </a:cubicBezTo>
                    <a:cubicBezTo>
                      <a:pt x="1774873" y="533228"/>
                      <a:pt x="1760200" y="539306"/>
                      <a:pt x="1744900" y="539306"/>
                    </a:cubicBezTo>
                    <a:lnTo>
                      <a:pt x="57689" y="539306"/>
                    </a:lnTo>
                    <a:cubicBezTo>
                      <a:pt x="42389" y="539306"/>
                      <a:pt x="27716" y="533228"/>
                      <a:pt x="16897" y="522409"/>
                    </a:cubicBezTo>
                    <a:cubicBezTo>
                      <a:pt x="6078" y="511590"/>
                      <a:pt x="0" y="496916"/>
                      <a:pt x="0" y="481616"/>
                    </a:cubicBezTo>
                    <a:lnTo>
                      <a:pt x="0" y="57689"/>
                    </a:lnTo>
                    <a:cubicBezTo>
                      <a:pt x="0" y="42389"/>
                      <a:pt x="6078" y="27716"/>
                      <a:pt x="16897" y="16897"/>
                    </a:cubicBezTo>
                    <a:cubicBezTo>
                      <a:pt x="27716" y="6078"/>
                      <a:pt x="42389" y="0"/>
                      <a:pt x="57689" y="0"/>
                    </a:cubicBezTo>
                    <a:close/>
                  </a:path>
                </a:pathLst>
              </a:custGeom>
              <a:solidFill>
                <a:srgbClr val="FF516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802589" cy="5774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4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442271"/>
              <a:ext cx="2911547" cy="2911547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8E5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4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590637" y="811531"/>
              <a:ext cx="1730272" cy="2173027"/>
            </a:xfrm>
            <a:custGeom>
              <a:avLst/>
              <a:gdLst/>
              <a:ahLst/>
              <a:cxnLst/>
              <a:rect l="l" t="t" r="r" b="b"/>
              <a:pathLst>
                <a:path w="1730272" h="2173027">
                  <a:moveTo>
                    <a:pt x="0" y="0"/>
                  </a:moveTo>
                  <a:lnTo>
                    <a:pt x="1730273" y="0"/>
                  </a:lnTo>
                  <a:lnTo>
                    <a:pt x="1730273" y="2173027"/>
                  </a:lnTo>
                  <a:lnTo>
                    <a:pt x="0" y="21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05847" y="7029050"/>
            <a:ext cx="7487257" cy="2410825"/>
            <a:chOff x="0" y="0"/>
            <a:chExt cx="9983010" cy="3214433"/>
          </a:xfrm>
        </p:grpSpPr>
        <p:grpSp>
          <p:nvGrpSpPr>
            <p:cNvPr id="15" name="Group 15"/>
            <p:cNvGrpSpPr/>
            <p:nvPr/>
          </p:nvGrpSpPr>
          <p:grpSpPr>
            <a:xfrm>
              <a:off x="857403" y="0"/>
              <a:ext cx="9125606" cy="2730235"/>
              <a:chOff x="0" y="0"/>
              <a:chExt cx="1802589" cy="5393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802589" cy="539306"/>
              </a:xfrm>
              <a:custGeom>
                <a:avLst/>
                <a:gdLst/>
                <a:ahLst/>
                <a:cxnLst/>
                <a:rect l="l" t="t" r="r" b="b"/>
                <a:pathLst>
                  <a:path w="1802589" h="539306">
                    <a:moveTo>
                      <a:pt x="57689" y="0"/>
                    </a:moveTo>
                    <a:lnTo>
                      <a:pt x="1744900" y="0"/>
                    </a:lnTo>
                    <a:cubicBezTo>
                      <a:pt x="1760200" y="0"/>
                      <a:pt x="1774873" y="6078"/>
                      <a:pt x="1785692" y="16897"/>
                    </a:cubicBezTo>
                    <a:cubicBezTo>
                      <a:pt x="1796511" y="27716"/>
                      <a:pt x="1802589" y="42389"/>
                      <a:pt x="1802589" y="57689"/>
                    </a:cubicBezTo>
                    <a:lnTo>
                      <a:pt x="1802589" y="481616"/>
                    </a:lnTo>
                    <a:cubicBezTo>
                      <a:pt x="1802589" y="496916"/>
                      <a:pt x="1796511" y="511590"/>
                      <a:pt x="1785692" y="522409"/>
                    </a:cubicBezTo>
                    <a:cubicBezTo>
                      <a:pt x="1774873" y="533228"/>
                      <a:pt x="1760200" y="539306"/>
                      <a:pt x="1744900" y="539306"/>
                    </a:cubicBezTo>
                    <a:lnTo>
                      <a:pt x="57689" y="539306"/>
                    </a:lnTo>
                    <a:cubicBezTo>
                      <a:pt x="42389" y="539306"/>
                      <a:pt x="27716" y="533228"/>
                      <a:pt x="16897" y="522409"/>
                    </a:cubicBezTo>
                    <a:cubicBezTo>
                      <a:pt x="6078" y="511590"/>
                      <a:pt x="0" y="496916"/>
                      <a:pt x="0" y="481616"/>
                    </a:cubicBezTo>
                    <a:lnTo>
                      <a:pt x="0" y="57689"/>
                    </a:lnTo>
                    <a:cubicBezTo>
                      <a:pt x="0" y="42389"/>
                      <a:pt x="6078" y="27716"/>
                      <a:pt x="16897" y="16897"/>
                    </a:cubicBezTo>
                    <a:cubicBezTo>
                      <a:pt x="27716" y="6078"/>
                      <a:pt x="42389" y="0"/>
                      <a:pt x="57689" y="0"/>
                    </a:cubicBezTo>
                    <a:close/>
                  </a:path>
                </a:pathLst>
              </a:custGeom>
              <a:solidFill>
                <a:srgbClr val="FF516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1802589" cy="5774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4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302886"/>
              <a:ext cx="2911547" cy="2911547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8E5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4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857403" y="664525"/>
              <a:ext cx="1531208" cy="2065711"/>
            </a:xfrm>
            <a:custGeom>
              <a:avLst/>
              <a:gdLst/>
              <a:ahLst/>
              <a:cxnLst/>
              <a:rect l="l" t="t" r="r" b="b"/>
              <a:pathLst>
                <a:path w="1531208" h="2065711">
                  <a:moveTo>
                    <a:pt x="0" y="0"/>
                  </a:moveTo>
                  <a:lnTo>
                    <a:pt x="1531208" y="0"/>
                  </a:lnTo>
                  <a:lnTo>
                    <a:pt x="1531208" y="2065710"/>
                  </a:lnTo>
                  <a:lnTo>
                    <a:pt x="0" y="2065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7029050"/>
            <a:ext cx="7287183" cy="2410825"/>
            <a:chOff x="0" y="0"/>
            <a:chExt cx="9716244" cy="3214433"/>
          </a:xfrm>
        </p:grpSpPr>
        <p:grpSp>
          <p:nvGrpSpPr>
            <p:cNvPr id="23" name="Group 23"/>
            <p:cNvGrpSpPr/>
            <p:nvPr/>
          </p:nvGrpSpPr>
          <p:grpSpPr>
            <a:xfrm>
              <a:off x="590637" y="0"/>
              <a:ext cx="9125606" cy="2730235"/>
              <a:chOff x="0" y="0"/>
              <a:chExt cx="1802589" cy="53930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802589" cy="539306"/>
              </a:xfrm>
              <a:custGeom>
                <a:avLst/>
                <a:gdLst/>
                <a:ahLst/>
                <a:cxnLst/>
                <a:rect l="l" t="t" r="r" b="b"/>
                <a:pathLst>
                  <a:path w="1802589" h="539306">
                    <a:moveTo>
                      <a:pt x="57689" y="0"/>
                    </a:moveTo>
                    <a:lnTo>
                      <a:pt x="1744900" y="0"/>
                    </a:lnTo>
                    <a:cubicBezTo>
                      <a:pt x="1760200" y="0"/>
                      <a:pt x="1774873" y="6078"/>
                      <a:pt x="1785692" y="16897"/>
                    </a:cubicBezTo>
                    <a:cubicBezTo>
                      <a:pt x="1796511" y="27716"/>
                      <a:pt x="1802589" y="42389"/>
                      <a:pt x="1802589" y="57689"/>
                    </a:cubicBezTo>
                    <a:lnTo>
                      <a:pt x="1802589" y="481616"/>
                    </a:lnTo>
                    <a:cubicBezTo>
                      <a:pt x="1802589" y="496916"/>
                      <a:pt x="1796511" y="511590"/>
                      <a:pt x="1785692" y="522409"/>
                    </a:cubicBezTo>
                    <a:cubicBezTo>
                      <a:pt x="1774873" y="533228"/>
                      <a:pt x="1760200" y="539306"/>
                      <a:pt x="1744900" y="539306"/>
                    </a:cubicBezTo>
                    <a:lnTo>
                      <a:pt x="57689" y="539306"/>
                    </a:lnTo>
                    <a:cubicBezTo>
                      <a:pt x="42389" y="539306"/>
                      <a:pt x="27716" y="533228"/>
                      <a:pt x="16897" y="522409"/>
                    </a:cubicBezTo>
                    <a:cubicBezTo>
                      <a:pt x="6078" y="511590"/>
                      <a:pt x="0" y="496916"/>
                      <a:pt x="0" y="481616"/>
                    </a:cubicBezTo>
                    <a:lnTo>
                      <a:pt x="0" y="57689"/>
                    </a:lnTo>
                    <a:cubicBezTo>
                      <a:pt x="0" y="42389"/>
                      <a:pt x="6078" y="27716"/>
                      <a:pt x="16897" y="16897"/>
                    </a:cubicBezTo>
                    <a:cubicBezTo>
                      <a:pt x="27716" y="6078"/>
                      <a:pt x="42389" y="0"/>
                      <a:pt x="57689" y="0"/>
                    </a:cubicBezTo>
                    <a:close/>
                  </a:path>
                </a:pathLst>
              </a:custGeom>
              <a:solidFill>
                <a:srgbClr val="FF516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1802589" cy="5774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4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302886"/>
              <a:ext cx="2911547" cy="291154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8E5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4"/>
                  </a:lnSpc>
                </a:pPr>
                <a:endParaRPr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723043" y="787083"/>
              <a:ext cx="1465460" cy="1943152"/>
            </a:xfrm>
            <a:custGeom>
              <a:avLst/>
              <a:gdLst/>
              <a:ahLst/>
              <a:cxnLst/>
              <a:rect l="l" t="t" r="r" b="b"/>
              <a:pathLst>
                <a:path w="1465460" h="1943152">
                  <a:moveTo>
                    <a:pt x="0" y="0"/>
                  </a:moveTo>
                  <a:lnTo>
                    <a:pt x="1465461" y="0"/>
                  </a:lnTo>
                  <a:lnTo>
                    <a:pt x="1465461" y="1943152"/>
                  </a:lnTo>
                  <a:lnTo>
                    <a:pt x="0" y="194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549272" y="4205865"/>
            <a:ext cx="7543833" cy="2515364"/>
            <a:chOff x="0" y="0"/>
            <a:chExt cx="10058444" cy="3353818"/>
          </a:xfrm>
        </p:grpSpPr>
        <p:grpSp>
          <p:nvGrpSpPr>
            <p:cNvPr id="31" name="Group 31"/>
            <p:cNvGrpSpPr/>
            <p:nvPr/>
          </p:nvGrpSpPr>
          <p:grpSpPr>
            <a:xfrm>
              <a:off x="932838" y="0"/>
              <a:ext cx="9125606" cy="2730235"/>
              <a:chOff x="0" y="0"/>
              <a:chExt cx="1802589" cy="5393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802589" cy="539306"/>
              </a:xfrm>
              <a:custGeom>
                <a:avLst/>
                <a:gdLst/>
                <a:ahLst/>
                <a:cxnLst/>
                <a:rect l="l" t="t" r="r" b="b"/>
                <a:pathLst>
                  <a:path w="1802589" h="539306">
                    <a:moveTo>
                      <a:pt x="57689" y="0"/>
                    </a:moveTo>
                    <a:lnTo>
                      <a:pt x="1744900" y="0"/>
                    </a:lnTo>
                    <a:cubicBezTo>
                      <a:pt x="1760200" y="0"/>
                      <a:pt x="1774873" y="6078"/>
                      <a:pt x="1785692" y="16897"/>
                    </a:cubicBezTo>
                    <a:cubicBezTo>
                      <a:pt x="1796511" y="27716"/>
                      <a:pt x="1802589" y="42389"/>
                      <a:pt x="1802589" y="57689"/>
                    </a:cubicBezTo>
                    <a:lnTo>
                      <a:pt x="1802589" y="481616"/>
                    </a:lnTo>
                    <a:cubicBezTo>
                      <a:pt x="1802589" y="496916"/>
                      <a:pt x="1796511" y="511590"/>
                      <a:pt x="1785692" y="522409"/>
                    </a:cubicBezTo>
                    <a:cubicBezTo>
                      <a:pt x="1774873" y="533228"/>
                      <a:pt x="1760200" y="539306"/>
                      <a:pt x="1744900" y="539306"/>
                    </a:cubicBezTo>
                    <a:lnTo>
                      <a:pt x="57689" y="539306"/>
                    </a:lnTo>
                    <a:cubicBezTo>
                      <a:pt x="42389" y="539306"/>
                      <a:pt x="27716" y="533228"/>
                      <a:pt x="16897" y="522409"/>
                    </a:cubicBezTo>
                    <a:cubicBezTo>
                      <a:pt x="6078" y="511590"/>
                      <a:pt x="0" y="496916"/>
                      <a:pt x="0" y="481616"/>
                    </a:cubicBezTo>
                    <a:lnTo>
                      <a:pt x="0" y="57689"/>
                    </a:lnTo>
                    <a:cubicBezTo>
                      <a:pt x="0" y="42389"/>
                      <a:pt x="6078" y="27716"/>
                      <a:pt x="16897" y="16897"/>
                    </a:cubicBezTo>
                    <a:cubicBezTo>
                      <a:pt x="27716" y="6078"/>
                      <a:pt x="42389" y="0"/>
                      <a:pt x="57689" y="0"/>
                    </a:cubicBezTo>
                    <a:close/>
                  </a:path>
                </a:pathLst>
              </a:custGeom>
              <a:solidFill>
                <a:srgbClr val="FF516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1802589" cy="5774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4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442271"/>
              <a:ext cx="2911547" cy="291154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8E5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4"/>
                  </a:lnSpc>
                </a:pPr>
                <a:endParaRPr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633192" y="811531"/>
              <a:ext cx="1645162" cy="2173027"/>
            </a:xfrm>
            <a:custGeom>
              <a:avLst/>
              <a:gdLst/>
              <a:ahLst/>
              <a:cxnLst/>
              <a:rect l="l" t="t" r="r" b="b"/>
              <a:pathLst>
                <a:path w="1645162" h="2173027">
                  <a:moveTo>
                    <a:pt x="0" y="0"/>
                  </a:moveTo>
                  <a:lnTo>
                    <a:pt x="1645163" y="0"/>
                  </a:lnTo>
                  <a:lnTo>
                    <a:pt x="1645163" y="2173027"/>
                  </a:lnTo>
                  <a:lnTo>
                    <a:pt x="0" y="21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3549519" y="1273678"/>
            <a:ext cx="11188962" cy="172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5"/>
              </a:lnSpc>
              <a:spcBef>
                <a:spcPct val="0"/>
              </a:spcBef>
            </a:pPr>
            <a:r>
              <a:rPr lang="vi-VN" sz="800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Bảy xăng-ti-mét khối.</a:t>
            </a:r>
            <a:endParaRPr lang="en-US" sz="8000">
              <a:solidFill>
                <a:srgbClr val="000000"/>
              </a:solidFill>
              <a:latin typeface="Cabin Bold"/>
              <a:ea typeface="Cabin Bold"/>
              <a:cs typeface="Cabin Bold"/>
              <a:sym typeface="Cabin Bold"/>
            </a:endParaRPr>
          </a:p>
        </p:txBody>
      </p:sp>
      <p:sp>
        <p:nvSpPr>
          <p:cNvPr id="40" name="Freeform 40"/>
          <p:cNvSpPr/>
          <p:nvPr/>
        </p:nvSpPr>
        <p:spPr>
          <a:xfrm flipH="1">
            <a:off x="6488768" y="6721229"/>
            <a:ext cx="2655232" cy="2500746"/>
          </a:xfrm>
          <a:custGeom>
            <a:avLst/>
            <a:gdLst/>
            <a:ahLst/>
            <a:cxnLst/>
            <a:rect l="l" t="t" r="r" b="b"/>
            <a:pathLst>
              <a:path w="2655232" h="2500746">
                <a:moveTo>
                  <a:pt x="2655232" y="0"/>
                </a:moveTo>
                <a:lnTo>
                  <a:pt x="0" y="0"/>
                </a:lnTo>
                <a:lnTo>
                  <a:pt x="0" y="2500745"/>
                </a:lnTo>
                <a:lnTo>
                  <a:pt x="2655232" y="2500745"/>
                </a:lnTo>
                <a:lnTo>
                  <a:pt x="265523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1"/>
              <p:cNvSpPr txBox="1"/>
              <p:nvPr/>
            </p:nvSpPr>
            <p:spPr>
              <a:xfrm>
                <a:off x="3273963" y="4273853"/>
                <a:ext cx="3937598" cy="19236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lvl="0" algn="ctr">
                  <a:lnSpc>
                    <a:spcPts val="15005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718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</m:ctrlPr>
                        </m:sSupPr>
                        <m:e>
                          <m:r>
                            <a:rPr lang="en-US" sz="1071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7 </m:t>
                          </m:r>
                          <m:r>
                            <a:rPr lang="en-US" sz="1071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𝑐𝑚</m:t>
                          </m:r>
                        </m:e>
                        <m:sup>
                          <m:r>
                            <a:rPr lang="en-US" sz="1071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718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41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963" y="4273853"/>
                <a:ext cx="3937598" cy="1923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2"/>
              <p:cNvSpPr txBox="1"/>
              <p:nvPr/>
            </p:nvSpPr>
            <p:spPr>
              <a:xfrm>
                <a:off x="12346282" y="4302704"/>
                <a:ext cx="3937598" cy="19236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lvl="0" algn="ctr">
                  <a:lnSpc>
                    <a:spcPts val="15005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718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</m:ctrlPr>
                        </m:sSupPr>
                        <m:e>
                          <m:r>
                            <a:rPr lang="en-US" sz="1071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7</m:t>
                          </m:r>
                          <m:r>
                            <a:rPr lang="en-US" sz="1071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0</m:t>
                          </m:r>
                          <m:r>
                            <a:rPr lang="en-US" sz="1071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 </m:t>
                          </m:r>
                          <m:r>
                            <a:rPr lang="en-US" sz="1071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𝑐𝑚</m:t>
                          </m:r>
                        </m:e>
                        <m:sup>
                          <m:r>
                            <a:rPr lang="en-US" sz="1071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0718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42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282" y="4302704"/>
                <a:ext cx="3937598" cy="1923604"/>
              </a:xfrm>
              <a:prstGeom prst="rect">
                <a:avLst/>
              </a:prstGeom>
              <a:blipFill>
                <a:blip r:embed="rId11"/>
                <a:stretch>
                  <a:fillRect l="-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3"/>
              <p:cNvSpPr txBox="1"/>
              <p:nvPr/>
            </p:nvSpPr>
            <p:spPr>
              <a:xfrm>
                <a:off x="3348162" y="6997588"/>
                <a:ext cx="3937598" cy="19236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lvl="0" algn="ctr">
                  <a:lnSpc>
                    <a:spcPts val="15005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718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</m:ctrlPr>
                        </m:sSupPr>
                        <m:e>
                          <m:r>
                            <a:rPr lang="en-US" sz="1071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7 </m:t>
                          </m:r>
                          <m:r>
                            <a:rPr lang="en-US" sz="1071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𝑐𝑚</m:t>
                          </m:r>
                        </m:e>
                        <m:sup>
                          <m:r>
                            <a:rPr lang="en-US" sz="1071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0718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43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162" y="6997588"/>
                <a:ext cx="3937598" cy="19236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4"/>
              <p:cNvSpPr txBox="1"/>
              <p:nvPr/>
            </p:nvSpPr>
            <p:spPr>
              <a:xfrm>
                <a:off x="12394779" y="7153122"/>
                <a:ext cx="3937598" cy="19236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lvl="0" algn="ctr">
                  <a:lnSpc>
                    <a:spcPts val="15005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718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</m:ctrlPr>
                        </m:sSupPr>
                        <m:e>
                          <m:r>
                            <a:rPr lang="en-US" sz="1071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0</m:t>
                          </m:r>
                          <m:r>
                            <a:rPr lang="en-US" sz="1071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7</m:t>
                          </m:r>
                          <m:r>
                            <a:rPr lang="en-US" sz="1071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1</m:t>
                          </m:r>
                          <m:r>
                            <a:rPr lang="en-US" sz="1071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 </m:t>
                          </m:r>
                          <m:r>
                            <a:rPr lang="en-US" sz="1071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𝑐𝑚</m:t>
                          </m:r>
                        </m:e>
                        <m:sup>
                          <m:r>
                            <a:rPr lang="en-US" sz="1071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bin Bold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0718" dirty="0">
                  <a:solidFill>
                    <a:srgbClr val="FFFFFF"/>
                  </a:solidFill>
                  <a:latin typeface="Cabin Bold"/>
                  <a:ea typeface="Cabin Bold"/>
                  <a:cs typeface="Cabin Bold"/>
                  <a:sym typeface="Cabin Bold"/>
                </a:endParaRPr>
              </a:p>
            </p:txBody>
          </p:sp>
        </mc:Choice>
        <mc:Fallback xmlns="">
          <p:sp>
            <p:nvSpPr>
              <p:cNvPr id="44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4779" y="7153122"/>
                <a:ext cx="3937598" cy="1923604"/>
              </a:xfrm>
              <a:prstGeom prst="rect">
                <a:avLst/>
              </a:prstGeom>
              <a:blipFill>
                <a:blip r:embed="rId13"/>
                <a:stretch>
                  <a:fillRect l="-15015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tieng-vo-tay-tra-loi-dung-www.tiengdong.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85800" y="167274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3BC8AE71-1BB1-BA7E-A42B-0D19EFC518F8}"/>
              </a:ext>
            </a:extLst>
          </p:cNvPr>
          <p:cNvSpPr/>
          <p:nvPr/>
        </p:nvSpPr>
        <p:spPr>
          <a:xfrm>
            <a:off x="1274742" y="8039100"/>
            <a:ext cx="15720931" cy="767862"/>
          </a:xfrm>
          <a:prstGeom prst="wedgeRoundRectCallout">
            <a:avLst>
              <a:gd name="adj1" fmla="val -55252"/>
              <a:gd name="adj2" fmla="val 51640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465773C-6A58-7083-88F8-FCC3636B3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42" y="2561492"/>
            <a:ext cx="16035004" cy="5858607"/>
          </a:xfrm>
          <a:prstGeom prst="rect">
            <a:avLst/>
          </a:prstGeom>
        </p:spPr>
      </p:pic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E2160F27-F70C-450C-EBD8-6FC9C5B3E977}"/>
              </a:ext>
            </a:extLst>
          </p:cNvPr>
          <p:cNvSpPr/>
          <p:nvPr/>
        </p:nvSpPr>
        <p:spPr>
          <a:xfrm>
            <a:off x="1292328" y="4000500"/>
            <a:ext cx="4495800" cy="1295400"/>
          </a:xfrm>
          <a:prstGeom prst="wedgeRoundRectCallout">
            <a:avLst>
              <a:gd name="adj1" fmla="val 49050"/>
              <a:gd name="adj2" fmla="val 66120"/>
              <a:gd name="adj3" fmla="val 16667"/>
            </a:avLst>
          </a:prstGeom>
          <a:solidFill>
            <a:srgbClr val="D4E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u="none" strike="noStrike" baseline="0">
                <a:solidFill>
                  <a:schemeClr val="tx1"/>
                </a:solidFill>
              </a:rPr>
              <a:t>Đo thể tích bể cá</a:t>
            </a:r>
          </a:p>
          <a:p>
            <a:pPr algn="ctr"/>
            <a:r>
              <a:rPr lang="vi-VN" sz="3200" b="0" i="0" u="none" strike="noStrike" baseline="0">
                <a:solidFill>
                  <a:schemeClr val="tx1"/>
                </a:solidFill>
              </a:rPr>
              <a:t>theo đơn vị nào?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6489017E-C5A1-AD27-5056-E10D4105401A}"/>
              </a:ext>
            </a:extLst>
          </p:cNvPr>
          <p:cNvSpPr/>
          <p:nvPr/>
        </p:nvSpPr>
        <p:spPr>
          <a:xfrm>
            <a:off x="12831532" y="3812931"/>
            <a:ext cx="4495800" cy="1295400"/>
          </a:xfrm>
          <a:prstGeom prst="wedgeRoundRectCallout">
            <a:avLst>
              <a:gd name="adj1" fmla="val -55252"/>
              <a:gd name="adj2" fmla="val 51640"/>
              <a:gd name="adj3" fmla="val 16667"/>
            </a:avLst>
          </a:prstGeom>
          <a:solidFill>
            <a:srgbClr val="D4E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u="none" strike="noStrike" baseline="0">
                <a:solidFill>
                  <a:schemeClr val="tx1"/>
                </a:solidFill>
              </a:rPr>
              <a:t>Có đơn vị khác để đo thể tích không?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E8214B9F-16E5-BCAC-F19E-C8C563F2D840}"/>
              </a:ext>
            </a:extLst>
          </p:cNvPr>
          <p:cNvSpPr/>
          <p:nvPr/>
        </p:nvSpPr>
        <p:spPr>
          <a:xfrm>
            <a:off x="3934628" y="2165838"/>
            <a:ext cx="12753172" cy="767862"/>
          </a:xfrm>
          <a:prstGeom prst="wedgeRoundRectCallout">
            <a:avLst>
              <a:gd name="adj1" fmla="val -55252"/>
              <a:gd name="adj2" fmla="val 51640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66FC4017-D943-D387-6C06-CD585BEAAF21}"/>
              </a:ext>
            </a:extLst>
          </p:cNvPr>
          <p:cNvSpPr/>
          <p:nvPr/>
        </p:nvSpPr>
        <p:spPr>
          <a:xfrm>
            <a:off x="6200114" y="2705100"/>
            <a:ext cx="4495800" cy="1295400"/>
          </a:xfrm>
          <a:prstGeom prst="wedgeRoundRectCallout">
            <a:avLst>
              <a:gd name="adj1" fmla="val 5764"/>
              <a:gd name="adj2" fmla="val 80600"/>
              <a:gd name="adj3" fmla="val 16667"/>
            </a:avLst>
          </a:prstGeom>
          <a:solidFill>
            <a:srgbClr val="D4E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i="0" u="none" strike="noStrike" baseline="0">
                <a:solidFill>
                  <a:schemeClr val="tx1"/>
                </a:solidFill>
              </a:rPr>
              <a:t>Theo xăng-ti-mét khối.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11069212" y="2057400"/>
            <a:ext cx="4724539" cy="6172200"/>
          </a:xfrm>
          <a:custGeom>
            <a:avLst/>
            <a:gdLst/>
            <a:ahLst/>
            <a:cxnLst/>
            <a:rect l="l" t="t" r="r" b="b"/>
            <a:pathLst>
              <a:path w="4724539" h="6172200">
                <a:moveTo>
                  <a:pt x="0" y="0"/>
                </a:moveTo>
                <a:lnTo>
                  <a:pt x="4724538" y="0"/>
                </a:lnTo>
                <a:lnTo>
                  <a:pt x="472453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28" y="684968"/>
            <a:ext cx="10522608" cy="96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7071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30D3BD-1A60-DF23-0564-E7F21325812D}"/>
                  </a:ext>
                </a:extLst>
              </p:cNvPr>
              <p:cNvSpPr txBox="1"/>
              <p:nvPr/>
            </p:nvSpPr>
            <p:spPr>
              <a:xfrm>
                <a:off x="1325893" y="1154203"/>
                <a:ext cx="15636214" cy="802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vi-VN" sz="5400" b="1" i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Đề-xi-mét khối </a:t>
                </a:r>
                <a:r>
                  <a:rPr lang="vi-VN" sz="5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là một đơn vị đo thể tích.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vi-VN" sz="5400" b="1" i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Đề-xi-mét khối </a:t>
                </a:r>
                <a:r>
                  <a:rPr lang="vi-VN" sz="5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viết tắt là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5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vi-VN" sz="5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•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5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là thể tích của hình lập phương có cạnh dài 1 dm.</a:t>
                </a:r>
                <a:endParaRPr lang="en-US" sz="54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en-US" sz="5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:r>
                  <a:rPr lang="vi-VN" sz="5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5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.?.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vi-VN" sz="54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vi-VN" sz="5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Dựa vào hình bên, tính số hình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vi-VN" sz="5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lập phương nhỏ cạnh 1 cm khi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vi-VN" sz="5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xếp đầy hình lập phương lớn.</a:t>
                </a:r>
                <a:endPara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30D3BD-1A60-DF23-0564-E7F213258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93" y="1154203"/>
                <a:ext cx="15636214" cy="8022966"/>
              </a:xfrm>
              <a:prstGeom prst="rect">
                <a:avLst/>
              </a:prstGeom>
              <a:blipFill>
                <a:blip r:embed="rId2"/>
                <a:stretch>
                  <a:fillRect l="-2106" t="-1140" r="-3081" b="-3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0AD4CD4-5E5E-EDA7-43D2-EE0857688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4445379"/>
            <a:ext cx="4854520" cy="462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5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D9015BE-874B-1913-DC16-C4F1A5FE9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708" y="1562100"/>
            <a:ext cx="7064320" cy="6727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3">
                <a:extLst>
                  <a:ext uri="{FF2B5EF4-FFF2-40B4-BE49-F238E27FC236}">
                    <a16:creationId xmlns:a16="http://schemas.microsoft.com/office/drawing/2014/main" id="{76F1539D-83AB-2217-6677-BE4F8A6604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5356" y="3390900"/>
                <a:ext cx="7975628" cy="4367153"/>
              </a:xfrm>
              <a:prstGeom prst="roundRect">
                <a:avLst>
                  <a:gd name="adj" fmla="val 31163"/>
                </a:avLst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13716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6600" ker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72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 dm</a:t>
                </a:r>
                <a:r>
                  <a:rPr lang="en-US" altLang="vi-VN" sz="7200" b="1" baseline="30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altLang="vi-VN" sz="72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1000 cm</a:t>
                </a:r>
                <a:r>
                  <a:rPr lang="en-US" altLang="vi-VN" sz="7200" b="1" baseline="30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 defTabSz="13716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6600" ker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72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 cm</a:t>
                </a:r>
                <a:r>
                  <a:rPr lang="en-US" altLang="vi-VN" sz="7200" b="1" baseline="30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altLang="vi-VN" sz="72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vi-VN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vi-VN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altLang="vi-VN" sz="72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altLang="vi-VN" sz="7200" b="1" baseline="30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altLang="vi-VN" sz="72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en-US" sz="6600" b="1" kern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 Box 13">
                <a:extLst>
                  <a:ext uri="{FF2B5EF4-FFF2-40B4-BE49-F238E27FC236}">
                    <a16:creationId xmlns:a16="http://schemas.microsoft.com/office/drawing/2014/main" id="{76F1539D-83AB-2217-6677-BE4F8A660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5356" y="3390900"/>
                <a:ext cx="7975628" cy="4367153"/>
              </a:xfrm>
              <a:prstGeom prst="roundRect">
                <a:avLst>
                  <a:gd name="adj" fmla="val 31163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631" y="633238"/>
            <a:ext cx="17048739" cy="9020524"/>
            <a:chOff x="0" y="0"/>
            <a:chExt cx="5909018" cy="3126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9018" cy="3126474"/>
            </a:xfrm>
            <a:custGeom>
              <a:avLst/>
              <a:gdLst/>
              <a:ahLst/>
              <a:cxnLst/>
              <a:rect l="l" t="t" r="r" b="b"/>
              <a:pathLst>
                <a:path w="5909018" h="3126474">
                  <a:moveTo>
                    <a:pt x="0" y="0"/>
                  </a:moveTo>
                  <a:lnTo>
                    <a:pt x="5909018" y="0"/>
                  </a:lnTo>
                  <a:lnTo>
                    <a:pt x="5909018" y="3126474"/>
                  </a:lnTo>
                  <a:lnTo>
                    <a:pt x="0" y="312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9420408" y="1624154"/>
            <a:ext cx="6897918" cy="7038692"/>
          </a:xfrm>
          <a:custGeom>
            <a:avLst/>
            <a:gdLst/>
            <a:ahLst/>
            <a:cxnLst/>
            <a:rect l="l" t="t" r="r" b="b"/>
            <a:pathLst>
              <a:path w="6897918" h="7038692">
                <a:moveTo>
                  <a:pt x="0" y="0"/>
                </a:moveTo>
                <a:lnTo>
                  <a:pt x="6897918" y="0"/>
                </a:lnTo>
                <a:lnTo>
                  <a:pt x="6897918" y="7038692"/>
                </a:lnTo>
                <a:lnTo>
                  <a:pt x="0" y="7038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5F83C-D1F7-03FA-C5C6-4870F726EDD0}"/>
              </a:ext>
            </a:extLst>
          </p:cNvPr>
          <p:cNvSpPr txBox="1"/>
          <p:nvPr/>
        </p:nvSpPr>
        <p:spPr>
          <a:xfrm>
            <a:off x="1343208" y="2445759"/>
            <a:ext cx="80772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latin typeface="UTM Showcard" panose="02040603050506020204" pitchFamily="18" charset="0"/>
              </a:rPr>
              <a:t>THỰC HÀNH</a:t>
            </a:r>
            <a:endParaRPr lang="en-US" sz="19900" dirty="0">
              <a:latin typeface="UTM Showcard" panose="0204060305050602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242</TotalTime>
  <Words>383</Words>
  <Application>Microsoft Office PowerPoint</Application>
  <PresentationFormat>Custom</PresentationFormat>
  <Paragraphs>80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UTM Showcard</vt:lpstr>
      <vt:lpstr>Times New Roman</vt:lpstr>
      <vt:lpstr>Aptos Display</vt:lpstr>
      <vt:lpstr>Cabin Bold</vt:lpstr>
      <vt:lpstr>Cambria Math</vt:lpstr>
      <vt:lpstr>Aptos</vt:lpstr>
      <vt:lpstr>Calibri</vt:lpstr>
      <vt:lpstr>Arial</vt:lpstr>
      <vt:lpstr>Cambria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T5_B11_(Tr.38) SoSanhSoThapPhan_MNT</dc:title>
  <dc:subject>9Slide.vn</dc:subject>
  <dc:creator>huong</dc:creator>
  <dc:description>9Slide.vn</dc:description>
  <cp:lastModifiedBy>Admin</cp:lastModifiedBy>
  <cp:revision>28</cp:revision>
  <dcterms:created xsi:type="dcterms:W3CDTF">2006-08-16T00:00:00Z</dcterms:created>
  <dcterms:modified xsi:type="dcterms:W3CDTF">2025-02-18T14:21:53Z</dcterms:modified>
  <cp:category>9Slide.vn</cp:category>
  <dc:identifier>DAGOxf03uX4</dc:identifier>
</cp:coreProperties>
</file>