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291" r:id="rId4"/>
    <p:sldId id="264" r:id="rId5"/>
    <p:sldId id="267" r:id="rId6"/>
    <p:sldId id="292" r:id="rId7"/>
    <p:sldId id="273" r:id="rId8"/>
    <p:sldId id="294" r:id="rId9"/>
    <p:sldId id="296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10" r:id="rId25"/>
    <p:sldId id="311" r:id="rId26"/>
    <p:sldId id="312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0066"/>
    <a:srgbClr val="0099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7474" autoAdjust="0"/>
  </p:normalViewPr>
  <p:slideViewPr>
    <p:cSldViewPr snapToGrid="0">
      <p:cViewPr varScale="1">
        <p:scale>
          <a:sx n="101" d="100"/>
          <a:sy n="101" d="100"/>
        </p:scale>
        <p:origin x="100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4867-1AD9-E299-9CCE-6AE4C6B9D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56B56-8749-9A76-26D8-D2950AF1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61185-64F9-F111-C79F-7DBFE7EA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3ED41-760C-C3A3-13B7-2BA5355A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51D56-C474-F5BE-0F47-C0D07BE7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0190-F49C-EA7B-CF54-9E6C71BA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3811B-DDB1-C410-F65C-10095833F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A30D6-D7B2-351C-8130-597A38E9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0ED9-CEFA-0F50-D0AE-8F11B3CB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CE236-BE9B-0F91-E535-594907BE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BF17E-69BB-47D4-BCEE-2B0A87F4E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88B31-AC87-78F7-8F16-E774E083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936FC-DAD2-AD6F-CE2E-70BDCDD2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9E0F0-0BC0-562C-E131-55A46DA7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784F-6D82-9567-F7D7-8DE96D58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E413-B18A-1148-CCEC-F409374E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022D-D20F-9FC8-5128-DA4D7AA72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7A039-9036-1345-78C2-B382E3C8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2EC10-1915-2E97-2130-1D03E2E1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F7790-2EC2-BB5E-3DA6-D20642A9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F5B2-422E-53F6-D8A2-E5B5E0D1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1E7DD-6E74-30F9-8A1E-ADFF494DD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0C50-E0E5-1C04-5186-EBA84BC1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E10A4-E1DC-DC5E-0308-2BBF2C61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65E37-0D55-D7E9-4BB3-CFCF8978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7BA5-C7A8-EDC5-0400-0B4CB623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5533-A6E1-F5E0-91A6-85A5E529B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CD2CC-9577-196C-5AAE-913CDC2B5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F93DA-DE93-185E-FADB-919239BA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E2B3C-688C-315F-8196-A7E81EA9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1AD7-8261-402C-2488-34D6E781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3C20-3344-1B4B-84FE-96BBEA72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6D87-0C78-2B64-5A95-C98A09E16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AD240-69F2-F900-CE19-BF7BDFF1D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A127E-5292-76E8-1D5D-F92EA1EA9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8B59C-A9E6-640F-0779-931D1FD05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8AD16-5123-FD5B-8AF2-862F61B5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5A906-6E2A-3FC1-E61F-8838CE00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36731-ED88-921C-2346-53A955D4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1DA8-A8D3-BD26-1707-1F218D18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8B22D-9CAA-4B72-8519-13ECCC78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92F84-C610-961B-76D3-21F7C81C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7648D-8E6E-DD4C-366F-72CC5FC2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9FB4E-22FD-5856-76CB-2C8C16E1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1886A-8C62-3717-58B8-F00FACD1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44AE-7376-2D8A-5154-08CD1371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9C93-BD2A-83F2-7D9C-805DFFBA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A464F-B491-48BD-8AA6-BEC2D8C0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97B43-3021-9F88-5BAB-E2182D35F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BCF4-5281-D6AC-31F6-183A70FF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AF534-AFAE-1F65-8F77-DBB6960B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8C459-C021-42E2-755F-37CDA078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F0F7-F5F5-F8BE-26B2-5A84C658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B5A62-DE97-F9F0-FEC0-058E5224B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42D52-A026-AA0E-4063-8F42D0A07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0EFCE-F7DF-509D-C662-370330E6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58C44-35D0-53EE-A584-C071BB7E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E5EB1-1E7D-B453-CFB2-42B8B05B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72C7DCD9-3DA4-DAB4-A7AD-C99D5F3F542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43643-8518-A61E-1DFC-4182DBD9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1134C-788B-23D2-F281-F0D65221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F540C-5A5E-3AB2-AFA9-44BC321A0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5C154-047F-4C3F-9B9E-7AE015085D89}" type="datetimeFigureOut">
              <a:rPr lang="en-US" smtClean="0"/>
              <a:t>23/2/2025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AB65A-35D3-620B-C6B1-83378802B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14121-343E-54B7-B449-E138CECC5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A45D-4DE5-4BB6-9073-61013EF6A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1E6E3-5500-4B94-B347-2065393261B8}"/>
              </a:ext>
            </a:extLst>
          </p:cNvPr>
          <p:cNvSpPr txBox="1"/>
          <p:nvPr/>
        </p:nvSpPr>
        <p:spPr>
          <a:xfrm>
            <a:off x="1672281" y="659027"/>
            <a:ext cx="8583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25 tháng 2 năm 2025</a:t>
            </a:r>
          </a:p>
          <a:p>
            <a:pPr algn="ctr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 –ti –mét khối</a:t>
            </a:r>
          </a:p>
        </p:txBody>
      </p:sp>
    </p:spTree>
    <p:extLst>
      <p:ext uri="{BB962C8B-B14F-4D97-AF65-F5344CB8AC3E}">
        <p14:creationId xmlns:p14="http://schemas.microsoft.com/office/powerpoint/2010/main" val="15272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game&#10;&#10;Description automatically generated">
            <a:extLst>
              <a:ext uri="{FF2B5EF4-FFF2-40B4-BE49-F238E27FC236}">
                <a16:creationId xmlns:a16="http://schemas.microsoft.com/office/drawing/2014/main" id="{C4F51568-7B39-B779-1D2E-8EBFC6EE771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-1" b="-1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262682" y="518015"/>
            <a:ext cx="9943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600" b="1">
                <a:solidFill>
                  <a:srgbClr val="FF0000"/>
                </a:solidFill>
                <a:cs typeface="Arial" panose="020B0604020202020204" pitchFamily="34" charset="0"/>
              </a:rPr>
              <a:t>b) </a:t>
            </a:r>
            <a:r>
              <a:rPr lang="vi-VN" sz="3600" b="1">
                <a:cs typeface="Arial" panose="020B0604020202020204" pitchFamily="34" charset="0"/>
              </a:rPr>
              <a:t>Mười xăng-ti-mét khối.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1A59E-77E5-8754-E48B-63B29AFC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2" y="2164242"/>
            <a:ext cx="11198772" cy="40366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2E3136-699D-89BE-A866-75174B64C9C3}"/>
              </a:ext>
            </a:extLst>
          </p:cNvPr>
          <p:cNvSpPr/>
          <p:nvPr/>
        </p:nvSpPr>
        <p:spPr>
          <a:xfrm>
            <a:off x="635112" y="2164242"/>
            <a:ext cx="1304047" cy="484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352767-9BE6-F5CD-F5D5-BA15768CA54C}"/>
              </a:ext>
            </a:extLst>
          </p:cNvPr>
          <p:cNvSpPr/>
          <p:nvPr/>
        </p:nvSpPr>
        <p:spPr>
          <a:xfrm>
            <a:off x="2873814" y="2164242"/>
            <a:ext cx="3731937" cy="862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B7991F-062F-1632-7482-A11BF62B1498}"/>
              </a:ext>
            </a:extLst>
          </p:cNvPr>
          <p:cNvSpPr/>
          <p:nvPr/>
        </p:nvSpPr>
        <p:spPr>
          <a:xfrm>
            <a:off x="5439102" y="5013433"/>
            <a:ext cx="6117785" cy="1024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0F8AA3EE-5D88-14C9-1C77-85496A7A577D}"/>
              </a:ext>
            </a:extLst>
          </p:cNvPr>
          <p:cNvSpPr/>
          <p:nvPr/>
        </p:nvSpPr>
        <p:spPr>
          <a:xfrm>
            <a:off x="5644815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A577115-B917-13EB-A553-E42C26ED42D4}"/>
              </a:ext>
            </a:extLst>
          </p:cNvPr>
          <p:cNvSpPr/>
          <p:nvPr/>
        </p:nvSpPr>
        <p:spPr>
          <a:xfrm>
            <a:off x="6008525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E1FB069B-9AF0-C072-557B-B222F0A457AD}"/>
              </a:ext>
            </a:extLst>
          </p:cNvPr>
          <p:cNvSpPr/>
          <p:nvPr/>
        </p:nvSpPr>
        <p:spPr>
          <a:xfrm>
            <a:off x="6349731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DDD8EB18-C331-FCCC-2B1B-0A55DC95102C}"/>
              </a:ext>
            </a:extLst>
          </p:cNvPr>
          <p:cNvSpPr/>
          <p:nvPr/>
        </p:nvSpPr>
        <p:spPr>
          <a:xfrm>
            <a:off x="6713441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3F15DD9E-E64E-7368-6B23-1E37515B6667}"/>
              </a:ext>
            </a:extLst>
          </p:cNvPr>
          <p:cNvSpPr/>
          <p:nvPr/>
        </p:nvSpPr>
        <p:spPr>
          <a:xfrm>
            <a:off x="7054647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3BD600D1-C46B-E446-4157-DD50DA853B92}"/>
              </a:ext>
            </a:extLst>
          </p:cNvPr>
          <p:cNvSpPr/>
          <p:nvPr/>
        </p:nvSpPr>
        <p:spPr>
          <a:xfrm>
            <a:off x="7395853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1136F95D-8BBE-7D6D-564C-FA5E9D234818}"/>
              </a:ext>
            </a:extLst>
          </p:cNvPr>
          <p:cNvSpPr/>
          <p:nvPr/>
        </p:nvSpPr>
        <p:spPr>
          <a:xfrm>
            <a:off x="7759563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D11F313-E627-4129-C84C-D484484395B4}"/>
                  </a:ext>
                </a:extLst>
              </p:cNvPr>
              <p:cNvSpPr/>
              <p:nvPr/>
            </p:nvSpPr>
            <p:spPr>
              <a:xfrm>
                <a:off x="9505463" y="5156827"/>
                <a:ext cx="1671145" cy="737972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10 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D11F313-E627-4129-C84C-D4844843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463" y="5156827"/>
                <a:ext cx="1671145" cy="73797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be 5">
            <a:extLst>
              <a:ext uri="{FF2B5EF4-FFF2-40B4-BE49-F238E27FC236}">
                <a16:creationId xmlns:a16="http://schemas.microsoft.com/office/drawing/2014/main" id="{967BF453-9E12-90B1-95D9-93E8CBB225A5}"/>
              </a:ext>
            </a:extLst>
          </p:cNvPr>
          <p:cNvSpPr/>
          <p:nvPr/>
        </p:nvSpPr>
        <p:spPr>
          <a:xfrm>
            <a:off x="8104538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76F71CFC-5621-AC4D-E4D2-6C280EA1ADD0}"/>
              </a:ext>
            </a:extLst>
          </p:cNvPr>
          <p:cNvSpPr/>
          <p:nvPr/>
        </p:nvSpPr>
        <p:spPr>
          <a:xfrm>
            <a:off x="8445744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A8EFFA31-4E5B-1970-81EE-7BC7C72B4AC4}"/>
              </a:ext>
            </a:extLst>
          </p:cNvPr>
          <p:cNvSpPr/>
          <p:nvPr/>
        </p:nvSpPr>
        <p:spPr>
          <a:xfrm>
            <a:off x="8809454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1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 animBg="1"/>
      <p:bldP spid="1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0A6A3-A6F0-A7BD-750A-CCDDECD401B3}"/>
              </a:ext>
            </a:extLst>
          </p:cNvPr>
          <p:cNvSpPr txBox="1"/>
          <p:nvPr/>
        </p:nvSpPr>
        <p:spPr>
          <a:xfrm>
            <a:off x="-145230" y="992207"/>
            <a:ext cx="8876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LUYỆN TẬP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4B1A4-F543-C77C-7492-764B1A67D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" y="2058368"/>
            <a:ext cx="11155705" cy="29867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103CF4-A351-303E-E050-DCB74F0B265F}"/>
              </a:ext>
            </a:extLst>
          </p:cNvPr>
          <p:cNvSpPr/>
          <p:nvPr/>
        </p:nvSpPr>
        <p:spPr>
          <a:xfrm>
            <a:off x="407453" y="1540978"/>
            <a:ext cx="734960" cy="62661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142413" y="386816"/>
            <a:ext cx="100487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i="1">
                <a:solidFill>
                  <a:prstClr val="black"/>
                </a:solidFill>
              </a:rPr>
              <a:t>Trong các Bài </a:t>
            </a:r>
            <a:r>
              <a:rPr lang="en-US" sz="3600" b="1" i="1">
                <a:solidFill>
                  <a:prstClr val="black"/>
                </a:solidFill>
              </a:rPr>
              <a:t>       và       </a:t>
            </a:r>
            <a:r>
              <a:rPr lang="vi-VN" sz="3600" b="1" i="1">
                <a:solidFill>
                  <a:prstClr val="black"/>
                </a:solidFill>
              </a:rPr>
              <a:t>, các hình lập phương nhỏ có cạnh 1 cm.</a:t>
            </a:r>
          </a:p>
          <a:p>
            <a:pPr lvl="0"/>
            <a:r>
              <a:rPr lang="vi-VN" sz="3600" b="1">
                <a:solidFill>
                  <a:prstClr val="black"/>
                </a:solidFill>
              </a:rPr>
              <a:t>Viết và đọc số đo thể tích của mỗi hình</a:t>
            </a:r>
            <a:r>
              <a:rPr lang="en-US" sz="3600" b="1">
                <a:solidFill>
                  <a:prstClr val="black"/>
                </a:solidFill>
              </a:rPr>
              <a:t> </a:t>
            </a:r>
            <a:r>
              <a:rPr lang="vi-VN" sz="3600" b="1">
                <a:solidFill>
                  <a:prstClr val="black"/>
                </a:solidFill>
              </a:rPr>
              <a:t>dưới đây.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D2C2C-15E2-818F-C2FE-70C3FECCC15A}"/>
              </a:ext>
            </a:extLst>
          </p:cNvPr>
          <p:cNvSpPr/>
          <p:nvPr/>
        </p:nvSpPr>
        <p:spPr>
          <a:xfrm>
            <a:off x="4326405" y="334297"/>
            <a:ext cx="659692" cy="59508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F135D9-4308-D7D0-2209-F78443753AD6}"/>
              </a:ext>
            </a:extLst>
          </p:cNvPr>
          <p:cNvSpPr/>
          <p:nvPr/>
        </p:nvSpPr>
        <p:spPr>
          <a:xfrm>
            <a:off x="5569342" y="386816"/>
            <a:ext cx="659692" cy="59508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187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4B1A4-F543-C77C-7492-764B1A67D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5" r="75743" b="4071"/>
          <a:stretch/>
        </p:blipFill>
        <p:spPr>
          <a:xfrm>
            <a:off x="963788" y="2694901"/>
            <a:ext cx="4017456" cy="288683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103CF4-A351-303E-E050-DCB74F0B265F}"/>
              </a:ext>
            </a:extLst>
          </p:cNvPr>
          <p:cNvSpPr/>
          <p:nvPr/>
        </p:nvSpPr>
        <p:spPr>
          <a:xfrm>
            <a:off x="265892" y="386816"/>
            <a:ext cx="734960" cy="7134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266744" y="640021"/>
            <a:ext cx="10048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 và đọc số đo thể tích của mỗi hình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dưới đây.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48B4E-2E8F-1508-A67A-359F8D8367B0}"/>
              </a:ext>
            </a:extLst>
          </p:cNvPr>
          <p:cNvSpPr txBox="1"/>
          <p:nvPr/>
        </p:nvSpPr>
        <p:spPr>
          <a:xfrm>
            <a:off x="5586155" y="2804907"/>
            <a:ext cx="6093372" cy="226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 cm</a:t>
            </a:r>
            <a:r>
              <a:rPr kumimoji="0" lang="vi-VN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 xăng-ti-mét khối.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4B1A4-F543-C77C-7492-764B1A67D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0" t="20349" r="40086" b="8089"/>
          <a:stretch/>
        </p:blipFill>
        <p:spPr>
          <a:xfrm>
            <a:off x="790881" y="2592920"/>
            <a:ext cx="3740354" cy="317318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103CF4-A351-303E-E050-DCB74F0B265F}"/>
              </a:ext>
            </a:extLst>
          </p:cNvPr>
          <p:cNvSpPr/>
          <p:nvPr/>
        </p:nvSpPr>
        <p:spPr>
          <a:xfrm>
            <a:off x="265892" y="386816"/>
            <a:ext cx="734960" cy="7134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266744" y="474635"/>
            <a:ext cx="10048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 và đọc số đo thể tích của mỗi hình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dưới đây.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48B4E-2E8F-1508-A67A-359F8D8367B0}"/>
              </a:ext>
            </a:extLst>
          </p:cNvPr>
          <p:cNvSpPr txBox="1"/>
          <p:nvPr/>
        </p:nvSpPr>
        <p:spPr>
          <a:xfrm>
            <a:off x="4710673" y="2664371"/>
            <a:ext cx="7215434" cy="226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18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cm</a:t>
            </a:r>
            <a:r>
              <a:rPr kumimoji="0" lang="vi-VN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Mười tám xăng-ti-mét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khối.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8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4B1A4-F543-C77C-7492-764B1A67D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8" t="750" r="2929" b="9049"/>
          <a:stretch/>
        </p:blipFill>
        <p:spPr>
          <a:xfrm>
            <a:off x="1000852" y="2007673"/>
            <a:ext cx="3983594" cy="399966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103CF4-A351-303E-E050-DCB74F0B265F}"/>
              </a:ext>
            </a:extLst>
          </p:cNvPr>
          <p:cNvSpPr/>
          <p:nvPr/>
        </p:nvSpPr>
        <p:spPr>
          <a:xfrm>
            <a:off x="265892" y="386816"/>
            <a:ext cx="734960" cy="7134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266744" y="474635"/>
            <a:ext cx="10048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Viết và đọc số đo thể tích của mỗi hình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dưới đây.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48B4E-2E8F-1508-A67A-359F8D8367B0}"/>
              </a:ext>
            </a:extLst>
          </p:cNvPr>
          <p:cNvSpPr txBox="1"/>
          <p:nvPr/>
        </p:nvSpPr>
        <p:spPr>
          <a:xfrm>
            <a:off x="5507327" y="2208062"/>
            <a:ext cx="6093372" cy="2987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27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cm</a:t>
            </a:r>
            <a:r>
              <a:rPr kumimoji="0" lang="vi-VN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 mươi bảy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8580" marR="89535" lvl="0" indent="0" algn="l" defTabSz="9144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xăng-ti-mét khối.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103CF4-A351-303E-E050-DCB74F0B265F}"/>
              </a:ext>
            </a:extLst>
          </p:cNvPr>
          <p:cNvSpPr/>
          <p:nvPr/>
        </p:nvSpPr>
        <p:spPr>
          <a:xfrm>
            <a:off x="265892" y="386816"/>
            <a:ext cx="734960" cy="7134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235213" y="386816"/>
            <a:ext cx="100487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sát hai hình D và E dưới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Mỗi hình có thể tích là bao nhiêu xăng-ti-mét khối?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Nếu ghép hai hình D và E dưới đây thì được hình nào ở Bài 1 ?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A7ECF-059F-34AA-917D-72DEA66E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2" b="22957"/>
          <a:stretch/>
        </p:blipFill>
        <p:spPr>
          <a:xfrm>
            <a:off x="1235214" y="3581847"/>
            <a:ext cx="9059670" cy="2077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D5B8A-6412-58FC-B125-B4B1AE69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6" t="77494" r="-13674" b="-54537"/>
          <a:stretch/>
        </p:blipFill>
        <p:spPr>
          <a:xfrm>
            <a:off x="2224278" y="5651071"/>
            <a:ext cx="9059670" cy="20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103CF4-A351-303E-E050-DCB74F0B265F}"/>
              </a:ext>
            </a:extLst>
          </p:cNvPr>
          <p:cNvSpPr/>
          <p:nvPr/>
        </p:nvSpPr>
        <p:spPr>
          <a:xfrm>
            <a:off x="265892" y="386816"/>
            <a:ext cx="734960" cy="7134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235213" y="386816"/>
            <a:ext cx="10048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Mỗi hình có thể tích là bao nhiêu xăng-ti-mét khối?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A7ECF-059F-34AA-917D-72DEA66E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2" b="22957"/>
          <a:stretch/>
        </p:blipFill>
        <p:spPr>
          <a:xfrm>
            <a:off x="1235214" y="1843339"/>
            <a:ext cx="9059670" cy="2077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D5B8A-6412-58FC-B125-B4B1AE69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6" t="77494" r="-13674" b="-54537"/>
          <a:stretch/>
        </p:blipFill>
        <p:spPr>
          <a:xfrm>
            <a:off x="2224278" y="3912563"/>
            <a:ext cx="9059670" cy="2077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A97735-4281-9B8F-C373-1ED6CE2393CE}"/>
                  </a:ext>
                </a:extLst>
              </p:cNvPr>
              <p:cNvSpPr txBox="1"/>
              <p:nvPr/>
            </p:nvSpPr>
            <p:spPr>
              <a:xfrm>
                <a:off x="1963826" y="4925768"/>
                <a:ext cx="10048735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11</a:t>
                </a:r>
                <a:r>
                  <a:rPr kumimoji="0" lang="en-US" sz="4800" b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𝐜𝐦</m:t>
                        </m:r>
                      </m:e>
                      <m:sup>
                        <m:r>
                          <a:rPr kumimoji="0" lang="en-US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endParaRPr kumimoji="0" lang="vi-VN" sz="48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A97735-4281-9B8F-C373-1ED6CE239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826" y="4925768"/>
                <a:ext cx="10048735" cy="847733"/>
              </a:xfrm>
              <a:prstGeom prst="rect">
                <a:avLst/>
              </a:prstGeom>
              <a:blipFill>
                <a:blip r:embed="rId4"/>
                <a:stretch>
                  <a:fillRect l="-2729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BAAE76-F2FC-4D1E-18CC-2CCC7D55A0CC}"/>
                  </a:ext>
                </a:extLst>
              </p:cNvPr>
              <p:cNvSpPr txBox="1"/>
              <p:nvPr/>
            </p:nvSpPr>
            <p:spPr>
              <a:xfrm>
                <a:off x="7177535" y="4855563"/>
                <a:ext cx="2790187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𝐜𝐦</m:t>
                        </m:r>
                      </m:e>
                      <m:sup>
                        <m:r>
                          <a:rPr kumimoji="0" lang="en-US" sz="4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endParaRPr kumimoji="0" lang="vi-VN" sz="48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BAAE76-F2FC-4D1E-18CC-2CCC7D55A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35" y="4855563"/>
                <a:ext cx="2790187" cy="847733"/>
              </a:xfrm>
              <a:prstGeom prst="rect">
                <a:avLst/>
              </a:prstGeom>
              <a:blipFill>
                <a:blip r:embed="rId5"/>
                <a:stretch>
                  <a:fillRect l="-9825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103CF4-A351-303E-E050-DCB74F0B265F}"/>
              </a:ext>
            </a:extLst>
          </p:cNvPr>
          <p:cNvSpPr/>
          <p:nvPr/>
        </p:nvSpPr>
        <p:spPr>
          <a:xfrm>
            <a:off x="265892" y="386816"/>
            <a:ext cx="734960" cy="7134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235213" y="386816"/>
            <a:ext cx="10048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600" b="1">
                <a:solidFill>
                  <a:srgbClr val="FF0000"/>
                </a:solidFill>
              </a:rPr>
              <a:t>b) </a:t>
            </a:r>
            <a:r>
              <a:rPr lang="vi-VN" sz="3600" b="1">
                <a:solidFill>
                  <a:prstClr val="black"/>
                </a:solidFill>
              </a:rPr>
              <a:t>Nếu ghép hai hình D và E dưới đây thì được hình nào ở Bài 1 ?</a:t>
            </a:r>
            <a:endParaRPr lang="en-US" sz="3600" b="1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A7ECF-059F-34AA-917D-72DEA66E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2" b="22957"/>
          <a:stretch/>
        </p:blipFill>
        <p:spPr>
          <a:xfrm>
            <a:off x="2380592" y="1677272"/>
            <a:ext cx="6485429" cy="1487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D5B8A-6412-58FC-B125-B4B1AE69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6" t="77494" r="-13674" b="-54537"/>
          <a:stretch/>
        </p:blipFill>
        <p:spPr>
          <a:xfrm>
            <a:off x="2935137" y="3164804"/>
            <a:ext cx="6648886" cy="1525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A97735-4281-9B8F-C373-1ED6CE2393CE}"/>
              </a:ext>
            </a:extLst>
          </p:cNvPr>
          <p:cNvSpPr txBox="1"/>
          <p:nvPr/>
        </p:nvSpPr>
        <p:spPr>
          <a:xfrm>
            <a:off x="1412031" y="3769034"/>
            <a:ext cx="100487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</a:rPr>
              <a:t>•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vi-VN" sz="3200" b="1">
                <a:solidFill>
                  <a:srgbClr val="FF0000"/>
                </a:solidFill>
              </a:rPr>
              <a:t>Ghép sao cho phần lồi của hình E khớp với</a:t>
            </a:r>
          </a:p>
          <a:p>
            <a:pPr lvl="0"/>
            <a:r>
              <a:rPr lang="vi-VN" sz="3200" b="1">
                <a:solidFill>
                  <a:srgbClr val="FF0000"/>
                </a:solidFill>
              </a:rPr>
              <a:t>phần lõm của hình D.</a:t>
            </a:r>
          </a:p>
          <a:p>
            <a:pPr lvl="0"/>
            <a:r>
              <a:rPr lang="vi-VN" sz="3200" b="1">
                <a:solidFill>
                  <a:srgbClr val="FF0000"/>
                </a:solidFill>
              </a:rPr>
              <a:t>•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vi-VN" sz="3200" b="1">
                <a:solidFill>
                  <a:srgbClr val="FF0000"/>
                </a:solidFill>
              </a:rPr>
              <a:t>Khi đó ta có một hình gồm hai lớp, mỗi lớp có 9 hình lập phương nhỏ</a:t>
            </a:r>
          </a:p>
          <a:p>
            <a:pPr lvl="0"/>
            <a:r>
              <a:rPr lang="vi-VN" sz="3200" b="1">
                <a:solidFill>
                  <a:srgbClr val="6666FF"/>
                </a:solidFill>
                <a:sym typeface="Wingdings" panose="05000000000000000000" pitchFamily="2" charset="2"/>
              </a:rPr>
              <a:t></a:t>
            </a:r>
            <a:r>
              <a:rPr lang="en-US" sz="3200" b="1">
                <a:solidFill>
                  <a:srgbClr val="6666FF"/>
                </a:solidFill>
                <a:sym typeface="Wingdings" panose="05000000000000000000" pitchFamily="2" charset="2"/>
              </a:rPr>
              <a:t> </a:t>
            </a:r>
            <a:r>
              <a:rPr lang="vi-VN" sz="3200" b="1">
                <a:solidFill>
                  <a:srgbClr val="6666FF"/>
                </a:solidFill>
              </a:rPr>
              <a:t>Đó là hình </a:t>
            </a:r>
            <a:r>
              <a:rPr lang="en-US" sz="3200" b="1">
                <a:solidFill>
                  <a:srgbClr val="6666FF"/>
                </a:solidFill>
              </a:rPr>
              <a:t>A</a:t>
            </a:r>
            <a:r>
              <a:rPr lang="vi-VN" sz="3200" b="1">
                <a:solidFill>
                  <a:srgbClr val="6666FF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A16E10-587A-696A-D06C-50A8D4AB0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5" r="75743" b="4071"/>
          <a:stretch/>
        </p:blipFill>
        <p:spPr>
          <a:xfrm>
            <a:off x="6436399" y="5348891"/>
            <a:ext cx="1624594" cy="11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0A6A3-A6F0-A7BD-750A-CCDDECD401B3}"/>
              </a:ext>
            </a:extLst>
          </p:cNvPr>
          <p:cNvSpPr txBox="1"/>
          <p:nvPr/>
        </p:nvSpPr>
        <p:spPr>
          <a:xfrm>
            <a:off x="-145230" y="992207"/>
            <a:ext cx="8876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THỬ</a:t>
            </a:r>
            <a:r>
              <a:rPr kumimoji="0" lang="en-US" sz="8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THÁCH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2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DE1D3-B9CE-E93A-AA5E-51D11C7DA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05"/>
            <a:ext cx="12192000" cy="34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753015" y="623299"/>
            <a:ext cx="109250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Viết số đo thể tích của một hình lập phương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nhỏ màu hồng dưới dạng phân số và số thập phân.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18E4C9-CCEF-695F-E3FF-9FE8F2F7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9" y="2156337"/>
            <a:ext cx="3562760" cy="3140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60DD4-E4A5-C3C9-D9DA-5A94425AB00C}"/>
                  </a:ext>
                </a:extLst>
              </p:cNvPr>
              <p:cNvSpPr txBox="1"/>
              <p:nvPr/>
            </p:nvSpPr>
            <p:spPr>
              <a:xfrm>
                <a:off x="4225159" y="1734855"/>
                <a:ext cx="7304442" cy="4869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Trong hình vẽ có 5 hình lập phương màu hồng. Nếu thêm vào 3 hình lập phương màu hồng để được tất cả 8 hình lập phương thì sẽ lấp đầy hình lập phương cạnh 1 cm, tức là được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Như vậy, thể tích của 1 hình lập phương nhỏ màu hồng là: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200" b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vi-VN" sz="3200" b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sz="3200" b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vi-VN" sz="3200" b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 = 0,125 </a:t>
                </a:r>
                <a:r>
                  <a:rPr lang="en-US" sz="3200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vi-VN" sz="3200" b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60DD4-E4A5-C3C9-D9DA-5A94425AB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59" y="1734855"/>
                <a:ext cx="7304442" cy="4869410"/>
              </a:xfrm>
              <a:prstGeom prst="rect">
                <a:avLst/>
              </a:prstGeom>
              <a:blipFill>
                <a:blip r:embed="rId4"/>
                <a:stretch>
                  <a:fillRect l="-2087" t="-1629" r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3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0A6A3-A6F0-A7BD-750A-CCDDECD401B3}"/>
              </a:ext>
            </a:extLst>
          </p:cNvPr>
          <p:cNvSpPr txBox="1"/>
          <p:nvPr/>
        </p:nvSpPr>
        <p:spPr>
          <a:xfrm>
            <a:off x="789534" y="949508"/>
            <a:ext cx="8876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800">
                <a:solidFill>
                  <a:srgbClr val="FF0000"/>
                </a:solidFill>
                <a:latin typeface="UTM Showcard" panose="02040603050506020204" pitchFamily="18" charset="0"/>
              </a:rPr>
              <a:t>Hoạt động thực tế</a:t>
            </a:r>
          </a:p>
        </p:txBody>
      </p:sp>
    </p:spTree>
    <p:extLst>
      <p:ext uri="{BB962C8B-B14F-4D97-AF65-F5344CB8AC3E}">
        <p14:creationId xmlns:p14="http://schemas.microsoft.com/office/powerpoint/2010/main" val="2533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753015" y="623299"/>
            <a:ext cx="109250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đoán xem, thể tích của hộp phấn mà các bạn đang thảo luận là bao nhiêu xăng-ti-mét khối?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146DE-1DC7-E9B5-BE54-BDB65146C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8" y="1865465"/>
            <a:ext cx="10489324" cy="42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60474-2651-E6BD-11A0-43412AA1A57C}"/>
                  </a:ext>
                </a:extLst>
              </p:cNvPr>
              <p:cNvSpPr txBox="1"/>
              <p:nvPr/>
            </p:nvSpPr>
            <p:spPr>
              <a:xfrm>
                <a:off x="908051" y="598470"/>
                <a:ext cx="10925071" cy="2565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Hộp phấn xếp đầy các hình lập phương cạnh 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 cm, mà hộp phấn có cạnh 1 dm = 10 cm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Vậy để lấp đầy hộp phần bằng các hình lập phương cạnh 1 cm, cần 10 × 10 × 10 = 1 000 (hình)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	</a:t>
                </a:r>
                <a:r>
                  <a:rPr kumimoji="0" lang="vi-V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Vậy thể tích hộp phấn là 1 000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𝒄𝒎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60474-2651-E6BD-11A0-43412AA1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51" y="598470"/>
                <a:ext cx="10925071" cy="2565702"/>
              </a:xfrm>
              <a:prstGeom prst="rect">
                <a:avLst/>
              </a:prstGeom>
              <a:blipFill>
                <a:blip r:embed="rId3"/>
                <a:stretch>
                  <a:fillRect l="-1451" t="-3088" b="-6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A4146DE-1DC7-E9B5-BE54-BDB65146C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27" y="3242132"/>
            <a:ext cx="8152170" cy="32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0A6A3-A6F0-A7BD-750A-CCDDECD401B3}"/>
              </a:ext>
            </a:extLst>
          </p:cNvPr>
          <p:cNvSpPr txBox="1"/>
          <p:nvPr/>
        </p:nvSpPr>
        <p:spPr>
          <a:xfrm>
            <a:off x="-791616" y="1197158"/>
            <a:ext cx="8876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CỦNG</a:t>
            </a:r>
            <a:r>
              <a:rPr kumimoji="0" lang="en-US" sz="8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CỐ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60474-2651-E6BD-11A0-43412AA1A57C}"/>
                  </a:ext>
                </a:extLst>
              </p:cNvPr>
              <p:cNvSpPr txBox="1"/>
              <p:nvPr/>
            </p:nvSpPr>
            <p:spPr>
              <a:xfrm>
                <a:off x="2301763" y="674244"/>
                <a:ext cx="8513381" cy="121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Trong cuộc sống, em biết những vật dụng nào sử dụng đơn vị đo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𝒄𝒎</m:t>
                        </m:r>
                      </m:e>
                      <m:sup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endPara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60474-2651-E6BD-11A0-43412AA1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63" y="674244"/>
                <a:ext cx="8513381" cy="1212896"/>
              </a:xfrm>
              <a:prstGeom prst="rect">
                <a:avLst/>
              </a:prstGeom>
              <a:blipFill>
                <a:blip r:embed="rId3"/>
                <a:stretch>
                  <a:fillRect l="-2221" t="-8040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007CCC-5900-D73A-08B9-9D642B715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flipH="1">
            <a:off x="2758075" y="3338764"/>
            <a:ext cx="7771812" cy="2193758"/>
          </a:xfrm>
          <a:prstGeom prst="rect">
            <a:avLst/>
          </a:prstGeom>
          <a:ln>
            <a:noFill/>
          </a:ln>
        </p:spPr>
      </p:pic>
      <p:grpSp>
        <p:nvGrpSpPr>
          <p:cNvPr id="13" name="组合 16">
            <a:extLst>
              <a:ext uri="{FF2B5EF4-FFF2-40B4-BE49-F238E27FC236}">
                <a16:creationId xmlns:a16="http://schemas.microsoft.com/office/drawing/2014/main" id="{EB0CEDAD-05B8-F384-CAAB-022C0F90D792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2FF9726C-4AEE-8756-15DF-6D9CAAFCC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15" name="文本框 21">
              <a:extLst>
                <a:ext uri="{FF2B5EF4-FFF2-40B4-BE49-F238E27FC236}">
                  <a16:creationId xmlns:a16="http://schemas.microsoft.com/office/drawing/2014/main" id="{988B2734-BFEB-ED82-BB6A-FD5C95D8F7FA}"/>
                </a:ext>
              </a:extLst>
            </p:cNvPr>
            <p:cNvSpPr txBox="1"/>
            <p:nvPr/>
          </p:nvSpPr>
          <p:spPr>
            <a:xfrm>
              <a:off x="4847631" y="227781"/>
              <a:ext cx="27608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4800" spc="-3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HỘP SỮA</a:t>
              </a:r>
              <a:endParaRPr lang="zh-CN" altLang="en-US" sz="4800" spc="-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F535CF0-61A2-D0C4-68E0-438FCC00E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609600"/>
            <a:ext cx="7115175" cy="657225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F371134-227A-2C56-A2FD-DF252E58D865}"/>
              </a:ext>
            </a:extLst>
          </p:cNvPr>
          <p:cNvSpPr/>
          <p:nvPr/>
        </p:nvSpPr>
        <p:spPr>
          <a:xfrm>
            <a:off x="7696200" y="45720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E61254D5-7230-9EC3-FAC3-0CC89B4A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935474"/>
          </a:xfrm>
          <a:prstGeom prst="roundRect">
            <a:avLst>
              <a:gd name="adj" fmla="val 20351"/>
            </a:avLst>
          </a:prstGeom>
          <a:solidFill>
            <a:srgbClr val="00078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180</a:t>
            </a: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800" b="1" i="1">
                <a:solidFill>
                  <a:schemeClr val="bg1"/>
                </a:solidFill>
                <a:latin typeface="Times New Roman" panose="02020603050405020304" pitchFamily="18" charset="0"/>
              </a:rPr>
              <a:t>ml</a:t>
            </a:r>
            <a:r>
              <a:rPr lang="vi-VN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 = 180</a:t>
            </a: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r>
              <a:rPr lang="vi-VN" altLang="en-US" sz="48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endParaRPr lang="en-US" altLang="en-US" sz="4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blue sky with clouds and rainbows&#10;&#10;Description automatically generated">
            <a:extLst>
              <a:ext uri="{FF2B5EF4-FFF2-40B4-BE49-F238E27FC236}">
                <a16:creationId xmlns:a16="http://schemas.microsoft.com/office/drawing/2014/main" id="{328C41A9-2877-E08F-F24D-4EEE14850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5C914-7581-2240-E8EC-7E2727B24A06}"/>
              </a:ext>
            </a:extLst>
          </p:cNvPr>
          <p:cNvSpPr txBox="1"/>
          <p:nvPr/>
        </p:nvSpPr>
        <p:spPr>
          <a:xfrm>
            <a:off x="1438383" y="1726029"/>
            <a:ext cx="9953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latin typeface="MTD Summer Show" pitchFamily="50" charset="0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7429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game&#10;&#10;Description automatically generated">
            <a:extLst>
              <a:ext uri="{FF2B5EF4-FFF2-40B4-BE49-F238E27FC236}">
                <a16:creationId xmlns:a16="http://schemas.microsoft.com/office/drawing/2014/main" id="{C4F51568-7B39-B779-1D2E-8EBFC6EE771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-1" b="-1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44128" y="314631"/>
            <a:ext cx="11474245" cy="6272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DF936-0558-D6D2-A9BC-EBC39B25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0"/>
          <a:stretch/>
        </p:blipFill>
        <p:spPr>
          <a:xfrm>
            <a:off x="686621" y="1491770"/>
            <a:ext cx="10811112" cy="409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9CC659-96F0-C552-6D2F-AD0BC750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55" y="328686"/>
            <a:ext cx="1198577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1F6C7-80FE-400D-5598-5745C51A9718}"/>
                  </a:ext>
                </a:extLst>
              </p:cNvPr>
              <p:cNvSpPr txBox="1"/>
              <p:nvPr/>
            </p:nvSpPr>
            <p:spPr>
              <a:xfrm>
                <a:off x="4104453" y="819631"/>
                <a:ext cx="7222299" cy="5441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800" b="1">
                    <a:ea typeface="Calibri" panose="020F0502020204030204" pitchFamily="34" charset="0"/>
                  </a:rPr>
                  <a:t>• </a:t>
                </a:r>
                <a:r>
                  <a:rPr lang="vi-VN" sz="4800" b="1" i="1">
                    <a:ea typeface="Calibri" panose="020F0502020204030204" pitchFamily="34" charset="0"/>
                  </a:rPr>
                  <a:t>Xăng-ti-mét khối</a:t>
                </a:r>
                <a:r>
                  <a:rPr lang="vi-VN" sz="4800" b="1">
                    <a:ea typeface="Calibri" panose="020F0502020204030204" pitchFamily="34" charset="0"/>
                  </a:rPr>
                  <a:t> là một đơn vị đo thể tích.</a:t>
                </a:r>
              </a:p>
              <a:p>
                <a:pPr algn="just"/>
                <a:r>
                  <a:rPr lang="vi-VN" sz="4800" b="1">
                    <a:ea typeface="Calibri" panose="020F0502020204030204" pitchFamily="34" charset="0"/>
                  </a:rPr>
                  <a:t>• Xăng-ti-mét khối viết tắt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800" b="1">
                    <a:ea typeface="Calibri" panose="020F0502020204030204" pitchFamily="34" charset="0"/>
                  </a:rPr>
                  <a:t>.</a:t>
                </a:r>
              </a:p>
              <a:p>
                <a:pPr algn="just"/>
                <a:r>
                  <a:rPr lang="vi-VN" sz="4800" b="1">
                    <a:ea typeface="Calibri" panose="020F0502020204030204" pitchFamily="34" charset="0"/>
                  </a:rPr>
                  <a:t>•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800" b="1">
                    <a:ea typeface="Calibri" panose="020F0502020204030204" pitchFamily="34" charset="0"/>
                  </a:rPr>
                  <a:t>là thể tích của hình lập phương có cạnh dài 1 cm.</a:t>
                </a:r>
                <a:endParaRPr lang="en-US" sz="5400" b="1">
                  <a:solidFill>
                    <a:srgbClr val="FF0066"/>
                  </a:solidFill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51F6C7-80FE-400D-5598-5745C51A9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53" y="819631"/>
                <a:ext cx="7222299" cy="5441298"/>
              </a:xfrm>
              <a:prstGeom prst="rect">
                <a:avLst/>
              </a:prstGeom>
              <a:blipFill>
                <a:blip r:embed="rId3"/>
                <a:stretch>
                  <a:fillRect l="-3797" t="-2688" r="-6329" b="-1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4B38E94-32F4-BB0D-5965-934C366CE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8" y="1955422"/>
            <a:ext cx="3094264" cy="25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0A6A3-A6F0-A7BD-750A-CCDDECD401B3}"/>
              </a:ext>
            </a:extLst>
          </p:cNvPr>
          <p:cNvSpPr txBox="1"/>
          <p:nvPr/>
        </p:nvSpPr>
        <p:spPr>
          <a:xfrm>
            <a:off x="-145230" y="992207"/>
            <a:ext cx="8876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9817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801680" y="548694"/>
            <a:ext cx="89571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Thực hiện theo yêu cầu.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B4EE2-86B9-5106-F0AF-346957E14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4" y="1811916"/>
            <a:ext cx="10173972" cy="3989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C96245-733C-9F50-EAF3-CAB465BA2028}"/>
                  </a:ext>
                </a:extLst>
              </p:cNvPr>
              <p:cNvSpPr txBox="1"/>
              <p:nvPr/>
            </p:nvSpPr>
            <p:spPr>
              <a:xfrm>
                <a:off x="1669641" y="3477364"/>
                <a:ext cx="2019489" cy="65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𝐜𝐦</m:t>
                        </m:r>
                      </m:e>
                      <m:sup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C96245-733C-9F50-EAF3-CAB465BA2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41" y="3477364"/>
                <a:ext cx="2019489" cy="658898"/>
              </a:xfrm>
              <a:prstGeom prst="rect">
                <a:avLst/>
              </a:prstGeom>
              <a:blipFill>
                <a:blip r:embed="rId4"/>
                <a:stretch>
                  <a:fillRect l="-300" t="-10811" b="-3153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C7A9C5-185D-2611-3104-91949F2DE380}"/>
              </a:ext>
            </a:extLst>
          </p:cNvPr>
          <p:cNvSpPr txBox="1"/>
          <p:nvPr/>
        </p:nvSpPr>
        <p:spPr>
          <a:xfrm>
            <a:off x="4162097" y="4258825"/>
            <a:ext cx="687376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 phẩy bảy xăng-ti-mét khối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28D9EA-8791-9F79-B230-6F2C9D74327E}"/>
                  </a:ext>
                </a:extLst>
              </p:cNvPr>
              <p:cNvSpPr txBox="1"/>
              <p:nvPr/>
            </p:nvSpPr>
            <p:spPr>
              <a:xfrm>
                <a:off x="1669640" y="4996638"/>
                <a:ext cx="2019489" cy="11294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𝐜𝐦</m:t>
                          </m:r>
                        </m:e>
                        <m:sup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28D9EA-8791-9F79-B230-6F2C9D74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40" y="4996638"/>
                <a:ext cx="2019489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2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D7C751-B00B-AA88-A5CE-DF326618804E}"/>
              </a:ext>
            </a:extLst>
          </p:cNvPr>
          <p:cNvSpPr/>
          <p:nvPr/>
        </p:nvSpPr>
        <p:spPr>
          <a:xfrm>
            <a:off x="358877" y="334297"/>
            <a:ext cx="11474245" cy="61894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262682" y="518015"/>
            <a:ext cx="9943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vi-VN" sz="3600" b="1">
                <a:solidFill>
                  <a:prstClr val="black"/>
                </a:solidFill>
                <a:cs typeface="Arial" panose="020B0604020202020204" pitchFamily="34" charset="0"/>
              </a:rPr>
              <a:t>Lấy các hình lập phương có cạnh dài 1 cm theo yêu cầu rồi viết số đo.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1A59E-77E5-8754-E48B-63B29AFC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2" y="2164242"/>
            <a:ext cx="11198772" cy="40366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2E3136-699D-89BE-A866-75174B64C9C3}"/>
              </a:ext>
            </a:extLst>
          </p:cNvPr>
          <p:cNvSpPr/>
          <p:nvPr/>
        </p:nvSpPr>
        <p:spPr>
          <a:xfrm>
            <a:off x="635112" y="2164242"/>
            <a:ext cx="1304047" cy="484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352767-9BE6-F5CD-F5D5-BA15768CA54C}"/>
              </a:ext>
            </a:extLst>
          </p:cNvPr>
          <p:cNvSpPr/>
          <p:nvPr/>
        </p:nvSpPr>
        <p:spPr>
          <a:xfrm>
            <a:off x="2873814" y="2164242"/>
            <a:ext cx="3731937" cy="862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84C684-A688-6332-2619-A99120415A8D}"/>
              </a:ext>
            </a:extLst>
          </p:cNvPr>
          <p:cNvSpPr/>
          <p:nvPr/>
        </p:nvSpPr>
        <p:spPr>
          <a:xfrm>
            <a:off x="5092263" y="3026979"/>
            <a:ext cx="6464626" cy="3173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192C7-ACF8-47A7-905D-77EA8B84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60474-2651-E6BD-11A0-43412AA1A57C}"/>
              </a:ext>
            </a:extLst>
          </p:cNvPr>
          <p:cNvSpPr txBox="1"/>
          <p:nvPr/>
        </p:nvSpPr>
        <p:spPr>
          <a:xfrm>
            <a:off x="1262682" y="518015"/>
            <a:ext cx="9943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600" b="1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vi-VN" sz="3600" b="1">
                <a:solidFill>
                  <a:prstClr val="black"/>
                </a:solidFill>
                <a:cs typeface="Arial" panose="020B0604020202020204" pitchFamily="34" charset="0"/>
              </a:rPr>
              <a:t>Bảy xăng-ti-mét khối.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1A59E-77E5-8754-E48B-63B29AFC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2" y="2164242"/>
            <a:ext cx="11198772" cy="40366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2E3136-699D-89BE-A866-75174B64C9C3}"/>
              </a:ext>
            </a:extLst>
          </p:cNvPr>
          <p:cNvSpPr/>
          <p:nvPr/>
        </p:nvSpPr>
        <p:spPr>
          <a:xfrm>
            <a:off x="635112" y="2164242"/>
            <a:ext cx="1304047" cy="484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352767-9BE6-F5CD-F5D5-BA15768CA54C}"/>
              </a:ext>
            </a:extLst>
          </p:cNvPr>
          <p:cNvSpPr/>
          <p:nvPr/>
        </p:nvSpPr>
        <p:spPr>
          <a:xfrm>
            <a:off x="2873814" y="2164242"/>
            <a:ext cx="3731937" cy="862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B7991F-062F-1632-7482-A11BF62B1498}"/>
              </a:ext>
            </a:extLst>
          </p:cNvPr>
          <p:cNvSpPr/>
          <p:nvPr/>
        </p:nvSpPr>
        <p:spPr>
          <a:xfrm>
            <a:off x="5439102" y="5013433"/>
            <a:ext cx="6117785" cy="1024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0F8AA3EE-5D88-14C9-1C77-85496A7A577D}"/>
              </a:ext>
            </a:extLst>
          </p:cNvPr>
          <p:cNvSpPr/>
          <p:nvPr/>
        </p:nvSpPr>
        <p:spPr>
          <a:xfrm>
            <a:off x="5644815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A577115-B917-13EB-A553-E42C26ED42D4}"/>
              </a:ext>
            </a:extLst>
          </p:cNvPr>
          <p:cNvSpPr/>
          <p:nvPr/>
        </p:nvSpPr>
        <p:spPr>
          <a:xfrm>
            <a:off x="6008525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E1FB069B-9AF0-C072-557B-B222F0A457AD}"/>
              </a:ext>
            </a:extLst>
          </p:cNvPr>
          <p:cNvSpPr/>
          <p:nvPr/>
        </p:nvSpPr>
        <p:spPr>
          <a:xfrm>
            <a:off x="6349731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DDD8EB18-C331-FCCC-2B1B-0A55DC95102C}"/>
              </a:ext>
            </a:extLst>
          </p:cNvPr>
          <p:cNvSpPr/>
          <p:nvPr/>
        </p:nvSpPr>
        <p:spPr>
          <a:xfrm>
            <a:off x="6713441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3F15DD9E-E64E-7368-6B23-1E37515B6667}"/>
              </a:ext>
            </a:extLst>
          </p:cNvPr>
          <p:cNvSpPr/>
          <p:nvPr/>
        </p:nvSpPr>
        <p:spPr>
          <a:xfrm>
            <a:off x="7054647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3BD600D1-C46B-E446-4157-DD50DA853B92}"/>
              </a:ext>
            </a:extLst>
          </p:cNvPr>
          <p:cNvSpPr/>
          <p:nvPr/>
        </p:nvSpPr>
        <p:spPr>
          <a:xfrm>
            <a:off x="7395853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1136F95D-8BBE-7D6D-564C-FA5E9D234818}"/>
              </a:ext>
            </a:extLst>
          </p:cNvPr>
          <p:cNvSpPr/>
          <p:nvPr/>
        </p:nvSpPr>
        <p:spPr>
          <a:xfrm>
            <a:off x="7759563" y="5300221"/>
            <a:ext cx="451184" cy="45118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D11F313-E627-4129-C84C-D484484395B4}"/>
                  </a:ext>
                </a:extLst>
              </p:cNvPr>
              <p:cNvSpPr/>
              <p:nvPr/>
            </p:nvSpPr>
            <p:spPr>
              <a:xfrm>
                <a:off x="8907517" y="5156827"/>
                <a:ext cx="1671145" cy="737972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D11F313-E627-4129-C84C-D4844843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517" y="5156827"/>
                <a:ext cx="1671145" cy="73797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7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181</TotalTime>
  <Words>474</Words>
  <Application>Microsoft Office PowerPoint</Application>
  <PresentationFormat>Widescreen</PresentationFormat>
  <Paragraphs>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等线</vt:lpstr>
      <vt:lpstr>Arial</vt:lpstr>
      <vt:lpstr>Calibri</vt:lpstr>
      <vt:lpstr>Calibri Light</vt:lpstr>
      <vt:lpstr>Cambria Math</vt:lpstr>
      <vt:lpstr>MTD Summer Show</vt:lpstr>
      <vt:lpstr>Times New Roman</vt:lpstr>
      <vt:lpstr>UTM Showcard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16</cp:revision>
  <dcterms:created xsi:type="dcterms:W3CDTF">2023-09-11T11:21:33Z</dcterms:created>
  <dcterms:modified xsi:type="dcterms:W3CDTF">2025-02-23T12:01:13Z</dcterms:modified>
  <cp:category>9Slide.vn</cp:category>
</cp:coreProperties>
</file>