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75" r:id="rId2"/>
  </p:sldMasterIdLst>
  <p:notesMasterIdLst>
    <p:notesMasterId r:id="rId21"/>
  </p:notesMasterIdLst>
  <p:sldIdLst>
    <p:sldId id="350" r:id="rId3"/>
    <p:sldId id="262" r:id="rId4"/>
    <p:sldId id="318" r:id="rId5"/>
    <p:sldId id="336" r:id="rId6"/>
    <p:sldId id="337" r:id="rId7"/>
    <p:sldId id="339" r:id="rId8"/>
    <p:sldId id="340" r:id="rId9"/>
    <p:sldId id="341" r:id="rId10"/>
    <p:sldId id="342" r:id="rId11"/>
    <p:sldId id="343" r:id="rId12"/>
    <p:sldId id="338" r:id="rId13"/>
    <p:sldId id="344" r:id="rId14"/>
    <p:sldId id="345" r:id="rId15"/>
    <p:sldId id="346" r:id="rId16"/>
    <p:sldId id="347" r:id="rId17"/>
    <p:sldId id="348" r:id="rId18"/>
    <p:sldId id="349" r:id="rId19"/>
    <p:sldId id="30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7FB7"/>
    <a:srgbClr val="FEC751"/>
    <a:srgbClr val="9BE5FF"/>
    <a:srgbClr val="71DAFF"/>
    <a:srgbClr val="F2F6EA"/>
    <a:srgbClr val="2FB054"/>
    <a:srgbClr val="FF9409"/>
    <a:srgbClr val="48B7E7"/>
    <a:srgbClr val="ECFAFF"/>
    <a:srgbClr val="9A5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170" autoAdjust="0"/>
  </p:normalViewPr>
  <p:slideViewPr>
    <p:cSldViewPr snapToGrid="0">
      <p:cViewPr varScale="1">
        <p:scale>
          <a:sx n="113" d="100"/>
          <a:sy n="113" d="100"/>
        </p:scale>
        <p:origin x="7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6010A-1C62-4E25-88FD-A2C1D027BB27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46C0D-B94D-4146-924C-145FB4C8C0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19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46C0D-B94D-4146-924C-145FB4C8C0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053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321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47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770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1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35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71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780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80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85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38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401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42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4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6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29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7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7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6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5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6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96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64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23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04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1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07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8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38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749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68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81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60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9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95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31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27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66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99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69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1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41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3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4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387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87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9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9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68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94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34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8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30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730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3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8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8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2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2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C491990-BA35-AB8F-C536-1D14EF1B719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70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43B7754-732B-E938-F887-175212F9303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D1E6E3-5500-4B94-B347-2065393261B8}"/>
              </a:ext>
            </a:extLst>
          </p:cNvPr>
          <p:cNvSpPr txBox="1"/>
          <p:nvPr/>
        </p:nvSpPr>
        <p:spPr>
          <a:xfrm>
            <a:off x="1672281" y="659027"/>
            <a:ext cx="8583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hai, ngày 24 tháng 2 năm 2025</a:t>
            </a:r>
          </a:p>
          <a:p>
            <a:pPr algn="ctr"/>
            <a:r>
              <a:rPr 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một hình (Tiếp theo)</a:t>
            </a:r>
          </a:p>
        </p:txBody>
      </p:sp>
    </p:spTree>
    <p:extLst>
      <p:ext uri="{BB962C8B-B14F-4D97-AF65-F5344CB8AC3E}">
        <p14:creationId xmlns:p14="http://schemas.microsoft.com/office/powerpoint/2010/main" val="152725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A91F90-56D0-4968-3DC6-2223B64609D1}"/>
              </a:ext>
            </a:extLst>
          </p:cNvPr>
          <p:cNvSpPr/>
          <p:nvPr/>
        </p:nvSpPr>
        <p:spPr>
          <a:xfrm>
            <a:off x="133350" y="109221"/>
            <a:ext cx="11730877" cy="66395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1D81A-E327-1F38-0245-36A447F6EAC2}"/>
              </a:ext>
            </a:extLst>
          </p:cNvPr>
          <p:cNvSpPr txBox="1"/>
          <p:nvPr/>
        </p:nvSpPr>
        <p:spPr>
          <a:xfrm>
            <a:off x="678520" y="1732022"/>
            <a:ext cx="113495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S có 28 hình lập phương nhỏ (7 cột, mỗi cột 4 hình lập phương nhỏ: 7 × 4 = 28); </a:t>
            </a: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T có 40 hình lập phương nhỏ (10 cột, mỗi cột 4 hình lập phương nhỏ: 10 × 4 = 40); </a:t>
            </a: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U có 16 hình lập phương nhỏ (4 cột, mỗi cột 4 hình lập phương nhỏ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× 4 = 16); </a:t>
            </a: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V có 12 hình lập phương nhỏ (3 cột, mỗi cột 4 hình lập phương nhỏ: 3 × 4 = 12)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Hình S bằng tổng thể tích hai hình U và V. Hình T bằng tổng thể tích hai hình S và V.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853114-10D3-2802-2D9D-166E6804B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433" y="-34966"/>
            <a:ext cx="6798709" cy="188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A91F90-56D0-4968-3DC6-2223B64609D1}"/>
              </a:ext>
            </a:extLst>
          </p:cNvPr>
          <p:cNvSpPr/>
          <p:nvPr/>
        </p:nvSpPr>
        <p:spPr>
          <a:xfrm>
            <a:off x="469557" y="574135"/>
            <a:ext cx="10997513" cy="55571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1D81A-E327-1F38-0245-36A447F6EAC2}"/>
              </a:ext>
            </a:extLst>
          </p:cNvPr>
          <p:cNvSpPr txBox="1"/>
          <p:nvPr/>
        </p:nvSpPr>
        <p:spPr>
          <a:xfrm>
            <a:off x="1326608" y="726758"/>
            <a:ext cx="9423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Dưới đây là hình ảnh các hình hộp chữ nhật (A, B, C).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Để xếp đầy, mỗi hình A, B, C cần thêm bao nhiêu hình lập phương?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Hình nào có thể tích lớn nhất?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85EFE9-950C-8468-D4F8-BE8CB8546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4" y="659836"/>
            <a:ext cx="751802" cy="7518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4ABDD8-66E0-E9E3-1B08-D6FAFDAB42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65"/>
          <a:stretch/>
        </p:blipFill>
        <p:spPr>
          <a:xfrm>
            <a:off x="885215" y="3705764"/>
            <a:ext cx="14944228" cy="1409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EA70A4-74C0-1DFB-8D18-9B05F4710081}"/>
              </a:ext>
            </a:extLst>
          </p:cNvPr>
          <p:cNvSpPr txBox="1"/>
          <p:nvPr/>
        </p:nvSpPr>
        <p:spPr>
          <a:xfrm>
            <a:off x="1261116" y="5329336"/>
            <a:ext cx="983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 A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 B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 C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7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A91F90-56D0-4968-3DC6-2223B64609D1}"/>
              </a:ext>
            </a:extLst>
          </p:cNvPr>
          <p:cNvSpPr/>
          <p:nvPr/>
        </p:nvSpPr>
        <p:spPr>
          <a:xfrm>
            <a:off x="469557" y="574135"/>
            <a:ext cx="10997513" cy="55571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1D81A-E327-1F38-0245-36A447F6EAC2}"/>
              </a:ext>
            </a:extLst>
          </p:cNvPr>
          <p:cNvSpPr txBox="1"/>
          <p:nvPr/>
        </p:nvSpPr>
        <p:spPr>
          <a:xfrm>
            <a:off x="799070" y="2828835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>
                <a:solidFill>
                  <a:srgbClr val="C00000"/>
                </a:solidFill>
              </a:rPr>
              <a:t>a) </a:t>
            </a:r>
            <a:r>
              <a:rPr lang="vi-VN" sz="3600">
                <a:solidFill>
                  <a:prstClr val="black"/>
                </a:solidFill>
              </a:rPr>
              <a:t>Hình A có 2 hàng, mỗi hàng có 6 hình lập phương. Hình A Thêm 5 hình lập phương.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1D763F-9DFB-30C2-7D53-9068B9114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690092"/>
            <a:ext cx="12192000" cy="2023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5C8952-53F0-22A0-5AB5-F4D6445A08AE}"/>
              </a:ext>
            </a:extLst>
          </p:cNvPr>
          <p:cNvSpPr txBox="1"/>
          <p:nvPr/>
        </p:nvSpPr>
        <p:spPr>
          <a:xfrm>
            <a:off x="898182" y="4188177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>
                <a:solidFill>
                  <a:prstClr val="black"/>
                </a:solidFill>
              </a:rPr>
              <a:t>Hình B thêm 7 hình lập phương. </a:t>
            </a: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C2178-AF5C-5924-56AA-FB31FA9DBA11}"/>
              </a:ext>
            </a:extLst>
          </p:cNvPr>
          <p:cNvSpPr txBox="1"/>
          <p:nvPr/>
        </p:nvSpPr>
        <p:spPr>
          <a:xfrm>
            <a:off x="898182" y="5038492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>
                <a:solidFill>
                  <a:prstClr val="black"/>
                </a:solidFill>
              </a:rPr>
              <a:t>Hình C thêm 5 hình lập phương.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03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A91F90-56D0-4968-3DC6-2223B64609D1}"/>
              </a:ext>
            </a:extLst>
          </p:cNvPr>
          <p:cNvSpPr/>
          <p:nvPr/>
        </p:nvSpPr>
        <p:spPr>
          <a:xfrm>
            <a:off x="469557" y="574135"/>
            <a:ext cx="10997513" cy="55571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1D81A-E327-1F38-0245-36A447F6EAC2}"/>
              </a:ext>
            </a:extLst>
          </p:cNvPr>
          <p:cNvSpPr txBox="1"/>
          <p:nvPr/>
        </p:nvSpPr>
        <p:spPr>
          <a:xfrm>
            <a:off x="1657350" y="2931410"/>
            <a:ext cx="1066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>
                <a:solidFill>
                  <a:srgbClr val="C00000"/>
                </a:solidFill>
                <a:latin typeface="Calibri"/>
              </a:rPr>
              <a:t>b) </a:t>
            </a:r>
            <a:r>
              <a:rPr lang="vi-VN" sz="4000">
                <a:solidFill>
                  <a:srgbClr val="C00000"/>
                </a:solidFill>
                <a:latin typeface="Calibri"/>
              </a:rPr>
              <a:t>Hình A gồm </a:t>
            </a:r>
            <a:r>
              <a:rPr lang="en-US" sz="4000">
                <a:solidFill>
                  <a:srgbClr val="C00000"/>
                </a:solidFill>
                <a:latin typeface="Calibri"/>
              </a:rPr>
              <a:t>12</a:t>
            </a:r>
            <a:r>
              <a:rPr lang="vi-VN" sz="4000">
                <a:solidFill>
                  <a:srgbClr val="C00000"/>
                </a:solidFill>
                <a:latin typeface="Calibri"/>
              </a:rPr>
              <a:t> hình lập phương</a:t>
            </a:r>
          </a:p>
          <a:p>
            <a:pPr lvl="0"/>
            <a:r>
              <a:rPr lang="vi-VN" sz="4000">
                <a:solidFill>
                  <a:srgbClr val="C00000"/>
                </a:solidFill>
                <a:latin typeface="Calibri"/>
              </a:rPr>
              <a:t>Hình B gồm </a:t>
            </a:r>
            <a:r>
              <a:rPr lang="en-US" sz="4000">
                <a:solidFill>
                  <a:srgbClr val="C00000"/>
                </a:solidFill>
                <a:latin typeface="Calibri"/>
              </a:rPr>
              <a:t>11</a:t>
            </a:r>
            <a:r>
              <a:rPr lang="vi-VN" sz="4000">
                <a:solidFill>
                  <a:srgbClr val="C00000"/>
                </a:solidFill>
                <a:latin typeface="Calibri"/>
              </a:rPr>
              <a:t> hình lập phương</a:t>
            </a:r>
          </a:p>
          <a:p>
            <a:pPr lvl="0"/>
            <a:r>
              <a:rPr lang="vi-VN" sz="4000">
                <a:solidFill>
                  <a:srgbClr val="C00000"/>
                </a:solidFill>
                <a:latin typeface="Calibri"/>
              </a:rPr>
              <a:t>Hình C gồm 1</a:t>
            </a:r>
            <a:r>
              <a:rPr lang="en-US" sz="4000">
                <a:solidFill>
                  <a:srgbClr val="C00000"/>
                </a:solidFill>
                <a:latin typeface="Calibri"/>
              </a:rPr>
              <a:t>6</a:t>
            </a:r>
            <a:r>
              <a:rPr lang="vi-VN" sz="4000">
                <a:solidFill>
                  <a:srgbClr val="C00000"/>
                </a:solidFill>
                <a:latin typeface="Calibri"/>
              </a:rPr>
              <a:t> hình lập phương</a:t>
            </a:r>
          </a:p>
          <a:p>
            <a:pPr lvl="0"/>
            <a:r>
              <a:rPr lang="vi-VN" sz="4000" b="1">
                <a:solidFill>
                  <a:srgbClr val="0070C0"/>
                </a:solidFill>
                <a:latin typeface="Calibri"/>
              </a:rPr>
              <a:t>Vậy hình có thể tích lớn nhất là hình C.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1D763F-9DFB-30C2-7D53-9068B9114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690092"/>
            <a:ext cx="12192000" cy="2023713"/>
          </a:xfrm>
          <a:prstGeom prst="rect">
            <a:avLst/>
          </a:prstGeom>
        </p:spPr>
      </p:pic>
      <p:sp>
        <p:nvSpPr>
          <p:cNvPr id="3" name="Cube 2">
            <a:extLst>
              <a:ext uri="{FF2B5EF4-FFF2-40B4-BE49-F238E27FC236}">
                <a16:creationId xmlns:a16="http://schemas.microsoft.com/office/drawing/2014/main" id="{9E31FB8C-BCD7-09FE-50EB-93DE69A9F7A3}"/>
              </a:ext>
            </a:extLst>
          </p:cNvPr>
          <p:cNvSpPr/>
          <p:nvPr/>
        </p:nvSpPr>
        <p:spPr>
          <a:xfrm>
            <a:off x="2076450" y="1166717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2EA441F8-E8FE-1D2F-95D7-EB2962EBE279}"/>
              </a:ext>
            </a:extLst>
          </p:cNvPr>
          <p:cNvSpPr/>
          <p:nvPr/>
        </p:nvSpPr>
        <p:spPr>
          <a:xfrm>
            <a:off x="2438915" y="1166717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A14AC85D-13BE-D9FC-6B25-E57A813B32D2}"/>
              </a:ext>
            </a:extLst>
          </p:cNvPr>
          <p:cNvSpPr/>
          <p:nvPr/>
        </p:nvSpPr>
        <p:spPr>
          <a:xfrm>
            <a:off x="2834974" y="1166717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BF84798E-62C5-307F-40A5-3620E54792CC}"/>
              </a:ext>
            </a:extLst>
          </p:cNvPr>
          <p:cNvSpPr/>
          <p:nvPr/>
        </p:nvSpPr>
        <p:spPr>
          <a:xfrm>
            <a:off x="3230519" y="1166717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89533FF4-8E75-C5BF-8CBE-C3DD01E4FFC1}"/>
              </a:ext>
            </a:extLst>
          </p:cNvPr>
          <p:cNvSpPr/>
          <p:nvPr/>
        </p:nvSpPr>
        <p:spPr>
          <a:xfrm>
            <a:off x="3658887" y="1187598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5B4BFBD9-5881-5EF7-3649-C4CCF0AA3BEB}"/>
              </a:ext>
            </a:extLst>
          </p:cNvPr>
          <p:cNvSpPr/>
          <p:nvPr/>
        </p:nvSpPr>
        <p:spPr>
          <a:xfrm>
            <a:off x="5422069" y="787226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4BC0893D-9853-192B-C9A4-B9D6C24D89F9}"/>
              </a:ext>
            </a:extLst>
          </p:cNvPr>
          <p:cNvSpPr/>
          <p:nvPr/>
        </p:nvSpPr>
        <p:spPr>
          <a:xfrm>
            <a:off x="5936419" y="673385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230862CE-229F-51B7-94C3-1BB965E6A6A5}"/>
              </a:ext>
            </a:extLst>
          </p:cNvPr>
          <p:cNvSpPr/>
          <p:nvPr/>
        </p:nvSpPr>
        <p:spPr>
          <a:xfrm>
            <a:off x="6355519" y="673385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78206E59-3E7D-CB81-E0FB-FA380B3068E4}"/>
              </a:ext>
            </a:extLst>
          </p:cNvPr>
          <p:cNvSpPr/>
          <p:nvPr/>
        </p:nvSpPr>
        <p:spPr>
          <a:xfrm>
            <a:off x="5823434" y="1187598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6BD34867-1B65-1DC0-5235-6ED32C398363}"/>
              </a:ext>
            </a:extLst>
          </p:cNvPr>
          <p:cNvSpPr/>
          <p:nvPr/>
        </p:nvSpPr>
        <p:spPr>
          <a:xfrm>
            <a:off x="6242534" y="1187598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0DF2D175-6859-86F5-E8EC-01496BD9D4E7}"/>
              </a:ext>
            </a:extLst>
          </p:cNvPr>
          <p:cNvSpPr/>
          <p:nvPr/>
        </p:nvSpPr>
        <p:spPr>
          <a:xfrm>
            <a:off x="5841169" y="787226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1CD54051-D0C8-E776-84CE-08D6C382E390}"/>
              </a:ext>
            </a:extLst>
          </p:cNvPr>
          <p:cNvSpPr/>
          <p:nvPr/>
        </p:nvSpPr>
        <p:spPr>
          <a:xfrm>
            <a:off x="6281292" y="787226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B0C08814-E819-2073-9DB4-B52B5B2FDAAF}"/>
              </a:ext>
            </a:extLst>
          </p:cNvPr>
          <p:cNvSpPr/>
          <p:nvPr/>
        </p:nvSpPr>
        <p:spPr>
          <a:xfrm>
            <a:off x="8396944" y="803196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DD289C88-A64F-E747-0C78-BE8847C663E6}"/>
              </a:ext>
            </a:extLst>
          </p:cNvPr>
          <p:cNvSpPr/>
          <p:nvPr/>
        </p:nvSpPr>
        <p:spPr>
          <a:xfrm>
            <a:off x="8773323" y="783964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A4581660-992F-C229-6C8A-ED933397C989}"/>
              </a:ext>
            </a:extLst>
          </p:cNvPr>
          <p:cNvSpPr/>
          <p:nvPr/>
        </p:nvSpPr>
        <p:spPr>
          <a:xfrm>
            <a:off x="9299029" y="651055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51CC6A51-B14F-2964-28B0-06A58893E8FE}"/>
              </a:ext>
            </a:extLst>
          </p:cNvPr>
          <p:cNvSpPr/>
          <p:nvPr/>
        </p:nvSpPr>
        <p:spPr>
          <a:xfrm>
            <a:off x="9153178" y="1204442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904BCAE5-F601-3F89-15D0-53CC8CF9D441}"/>
              </a:ext>
            </a:extLst>
          </p:cNvPr>
          <p:cNvSpPr/>
          <p:nvPr/>
        </p:nvSpPr>
        <p:spPr>
          <a:xfrm>
            <a:off x="9180108" y="783964"/>
            <a:ext cx="514350" cy="514350"/>
          </a:xfrm>
          <a:prstGeom prst="cube">
            <a:avLst/>
          </a:prstGeom>
          <a:solidFill>
            <a:srgbClr val="BC7F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5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1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8000" y="809625"/>
            <a:ext cx="7874000" cy="4491038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7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62687" y="2705746"/>
            <a:ext cx="5323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Khám</a:t>
            </a:r>
            <a:r>
              <a:rPr kumimoji="0" lang="en-US" sz="8000" b="0" i="0" u="none" strike="noStrike" kern="1200" cap="none" spc="0" normalizeH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phá</a:t>
            </a:r>
            <a:endParaRPr kumimoji="0" lang="en-US" sz="8000" b="0" i="0" u="none" strike="noStrike" kern="1200" cap="none" spc="0" normalizeH="0" baseline="0" noProof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4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A91F90-56D0-4968-3DC6-2223B64609D1}"/>
              </a:ext>
            </a:extLst>
          </p:cNvPr>
          <p:cNvSpPr/>
          <p:nvPr/>
        </p:nvSpPr>
        <p:spPr>
          <a:xfrm>
            <a:off x="469557" y="574135"/>
            <a:ext cx="10997513" cy="55571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1D81A-E327-1F38-0245-36A447F6EAC2}"/>
              </a:ext>
            </a:extLst>
          </p:cNvPr>
          <p:cNvSpPr txBox="1"/>
          <p:nvPr/>
        </p:nvSpPr>
        <p:spPr>
          <a:xfrm>
            <a:off x="901559" y="816358"/>
            <a:ext cx="8010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>
                <a:solidFill>
                  <a:srgbClr val="0070C0"/>
                </a:solidFill>
                <a:latin typeface="Calibri"/>
              </a:rPr>
              <a:t>Tại sao khi thả đá lạnh vào cốc nước, nước có thể bị tràn ra ngoài?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2FBC3-A977-1CDF-6EEE-5A2CED898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98" y="2013929"/>
            <a:ext cx="5098743" cy="3617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EC7E9A-AB87-47FD-ADAE-75FF04879BEF}"/>
              </a:ext>
            </a:extLst>
          </p:cNvPr>
          <p:cNvSpPr txBox="1"/>
          <p:nvPr/>
        </p:nvSpPr>
        <p:spPr>
          <a:xfrm>
            <a:off x="6463542" y="3329117"/>
            <a:ext cx="4775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>
                <a:solidFill>
                  <a:srgbClr val="FF0000"/>
                </a:solidFill>
                <a:latin typeface="Calibri"/>
              </a:rPr>
              <a:t>Vì thể tích nước và đá lớn hơn thể tích cốc.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0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1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8000" y="809625"/>
            <a:ext cx="7874000" cy="4491038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7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/>
        </p:nvGrpSpPr>
        <p:grpSpPr>
          <a:xfrm>
            <a:off x="3083053" y="791305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828626" y="1791380"/>
            <a:ext cx="6027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800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Hoạt động</a:t>
            </a:r>
          </a:p>
          <a:p>
            <a:pPr lvl="0" defTabSz="914400"/>
            <a:r>
              <a:rPr lang="en-US" sz="800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thực tế</a:t>
            </a:r>
            <a:endParaRPr kumimoji="0" lang="en-US" sz="8000" b="0" i="0" u="none" strike="noStrike" kern="1200" cap="none" spc="0" normalizeH="0" baseline="0" noProof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035803" y="-113378"/>
            <a:ext cx="14570703" cy="1409891"/>
          </a:xfrm>
          <a:prstGeom prst="rect">
            <a:avLst/>
          </a:prstGeom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A91F90-56D0-4968-3DC6-2223B64609D1}"/>
              </a:ext>
            </a:extLst>
          </p:cNvPr>
          <p:cNvSpPr/>
          <p:nvPr/>
        </p:nvSpPr>
        <p:spPr>
          <a:xfrm>
            <a:off x="469557" y="574135"/>
            <a:ext cx="10997513" cy="55571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1D81A-E327-1F38-0245-36A447F6EAC2}"/>
              </a:ext>
            </a:extLst>
          </p:cNvPr>
          <p:cNvSpPr txBox="1"/>
          <p:nvPr/>
        </p:nvSpPr>
        <p:spPr>
          <a:xfrm>
            <a:off x="1963224" y="840806"/>
            <a:ext cx="8010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>
                <a:solidFill>
                  <a:srgbClr val="0070C0"/>
                </a:solidFill>
                <a:latin typeface="Calibri"/>
              </a:rPr>
              <a:t>Sử dụng 12 khối nhựa có dạng hình lập phương, xếp một toà nhà có dạng hình hộp chữ nhật.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7AF23C4-FF16-6175-274E-3713782B5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4" y="3333956"/>
            <a:ext cx="3669167" cy="24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0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0" y="3241453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5D8DDB7-626D-402A-A4B2-F6A947695C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834" y="821453"/>
            <a:ext cx="5215094" cy="5215094"/>
          </a:xfrm>
          <a:prstGeom prst="rect">
            <a:avLst/>
          </a:prstGeom>
        </p:spPr>
      </p:pic>
      <p:sp>
        <p:nvSpPr>
          <p:cNvPr id="21" name="TextBox 29">
            <a:extLst>
              <a:ext uri="{FF2B5EF4-FFF2-40B4-BE49-F238E27FC236}">
                <a16:creationId xmlns:a16="http://schemas.microsoft.com/office/drawing/2014/main" id="{E8197EF4-C2F5-4DE9-9973-A8E2EC69B1C9}"/>
              </a:ext>
            </a:extLst>
          </p:cNvPr>
          <p:cNvSpPr txBox="1"/>
          <p:nvPr/>
        </p:nvSpPr>
        <p:spPr>
          <a:xfrm>
            <a:off x="4947124" y="2396632"/>
            <a:ext cx="58752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Chúc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các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em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học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tốt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339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1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8000" y="809625"/>
            <a:ext cx="7874000" cy="4491038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7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216275" y="2678430"/>
            <a:ext cx="64858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图片 8">
            <a:extLst>
              <a:ext uri="{FF2B5EF4-FFF2-40B4-BE49-F238E27FC236}">
                <a16:creationId xmlns:a16="http://schemas.microsoft.com/office/drawing/2014/main" id="{0B23A7DD-3C2A-47E7-BD28-7E80C27140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7328" y="-580912"/>
            <a:ext cx="3726152" cy="3726152"/>
          </a:xfrm>
          <a:prstGeom prst="rect">
            <a:avLst/>
          </a:prstGeom>
        </p:spPr>
      </p:pic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4" y="2671246"/>
            <a:ext cx="5008666" cy="45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37622" y="2351644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Parallelogram 18"/>
          <p:cNvSpPr/>
          <p:nvPr/>
        </p:nvSpPr>
        <p:spPr>
          <a:xfrm flipH="1">
            <a:off x="1644350" y="4309949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arallelogram 19"/>
          <p:cNvSpPr/>
          <p:nvPr/>
        </p:nvSpPr>
        <p:spPr>
          <a:xfrm rot="5400000" flipH="1" flipV="1">
            <a:off x="3798728" y="3143710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33508" y="3853349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2" name="Parallelogram 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Parallelogram 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Parallelogram 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Parallelogram 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36286" y="3444298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9" name="Parallelogram 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 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Parallelogram 4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Parallelogram 4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Parallelogram 4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28662" y="302179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47" name="Parallelogram 46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Parallelogram 47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Parallelogram 48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Parallelogram 49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Parallelogram 50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22300" y="2655199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54" name="Parallelogram 53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Parallelogram 54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Parallelogram 55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Parallelogram 56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Parallelogram 57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15596" y="2379207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61" name="Parallelogram 60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Parallelogram 61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Parallelogram 62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Parallelogram 63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Parallelogram 64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7" name="Parallelogram 66"/>
          <p:cNvSpPr/>
          <p:nvPr/>
        </p:nvSpPr>
        <p:spPr>
          <a:xfrm rot="5400000" flipH="1" flipV="1">
            <a:off x="836033" y="3147446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491765" y="2849382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Parallelogram 68"/>
          <p:cNvSpPr/>
          <p:nvPr/>
        </p:nvSpPr>
        <p:spPr>
          <a:xfrm flipH="1">
            <a:off x="1632776" y="2356490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7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18" y="2710758"/>
            <a:ext cx="5234865" cy="44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ctangle 117"/>
          <p:cNvSpPr/>
          <p:nvPr/>
        </p:nvSpPr>
        <p:spPr>
          <a:xfrm>
            <a:off x="7383989" y="2845945"/>
            <a:ext cx="2306516" cy="1519674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Parallelogram 118"/>
          <p:cNvSpPr/>
          <p:nvPr/>
        </p:nvSpPr>
        <p:spPr>
          <a:xfrm flipH="1">
            <a:off x="7401374" y="4384640"/>
            <a:ext cx="2968760" cy="379440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Parallelogram 119"/>
          <p:cNvSpPr/>
          <p:nvPr/>
        </p:nvSpPr>
        <p:spPr>
          <a:xfrm rot="5400000" flipH="1" flipV="1">
            <a:off x="9082335" y="3474230"/>
            <a:ext cx="1904944" cy="670654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7395460" y="4024656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22" name="Parallelogram 1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Parallelogram 1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Parallelogram 1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Parallelogram 1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Parallelogram 1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398538" y="3722454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29" name="Parallelogram 1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Parallelogram 129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Parallelogram 13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Parallelogram 13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Parallelogram 132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397373" y="3405489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36" name="Parallelogram 135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Parallelogram 1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Parallelogram 137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Parallelogram 138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Parallelogram 139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398320" y="3072696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43" name="Parallelogram 142"/>
            <p:cNvSpPr/>
            <p:nvPr/>
          </p:nvSpPr>
          <p:spPr>
            <a:xfrm flipH="1">
              <a:off x="7356455" y="3859953"/>
              <a:ext cx="3794761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Parallelogram 143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Parallelogram 144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Parallelogram 145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Parallelogram 146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390339" y="2873039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60" name="Parallelogram 159"/>
            <p:cNvSpPr/>
            <p:nvPr/>
          </p:nvSpPr>
          <p:spPr>
            <a:xfrm flipH="1">
              <a:off x="7356455" y="3859953"/>
              <a:ext cx="3794761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Parallelogram 160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Parallelogram 161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Parallelogram 162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Parallelogram 16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8062282" y="3245207"/>
            <a:ext cx="2306516" cy="1519674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Parallelogram 155"/>
          <p:cNvSpPr/>
          <p:nvPr/>
        </p:nvSpPr>
        <p:spPr>
          <a:xfrm rot="5400000" flipH="1" flipV="1">
            <a:off x="6766844" y="3475640"/>
            <a:ext cx="1904944" cy="670654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Parallelogram 157"/>
          <p:cNvSpPr/>
          <p:nvPr/>
        </p:nvSpPr>
        <p:spPr>
          <a:xfrm flipH="1">
            <a:off x="7402811" y="2861637"/>
            <a:ext cx="2960872" cy="379440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2359129" y="656325"/>
            <a:ext cx="7064822" cy="960422"/>
            <a:chOff x="5192889" y="3398363"/>
            <a:chExt cx="3954444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9" name="Rounded Rectangle 168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192889" y="3904790"/>
              <a:ext cx="3954444" cy="14306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Đố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chiếc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bể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nào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thể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tích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lớn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hơn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Neo Sans Intel" pitchFamily="18" charset="0"/>
                  <a:ea typeface="+mn-ea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54" y="1554851"/>
            <a:ext cx="3595443" cy="3595443"/>
          </a:xfrm>
          <a:prstGeom prst="rect">
            <a:avLst/>
          </a:prstGeom>
        </p:spPr>
      </p:pic>
      <p:pic>
        <p:nvPicPr>
          <p:cNvPr id="174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B68A75BB-B769-4ADB-B09C-0E64C3B15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-1556309" y="2930546"/>
            <a:ext cx="603393" cy="5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74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7" grpId="0" animBg="1"/>
      <p:bldP spid="68" grpId="0" animBg="1"/>
      <p:bldP spid="69" grpId="0" animBg="1"/>
      <p:bldP spid="118" grpId="0" animBg="1"/>
      <p:bldP spid="119" grpId="0" animBg="1"/>
      <p:bldP spid="120" grpId="0" animBg="1"/>
      <p:bldP spid="157" grpId="0" animBg="1"/>
      <p:bldP spid="156" grpId="0" animBg="1"/>
      <p:bldP spid="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1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8000" y="809625"/>
            <a:ext cx="7874000" cy="4491038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7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62687" y="2705746"/>
            <a:ext cx="53719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Luyện</a:t>
            </a:r>
            <a:r>
              <a:rPr kumimoji="0" lang="en-US" sz="8000" b="0" i="0" u="none" strike="noStrike" kern="1200" cap="none" spc="0" normalizeH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tập</a:t>
            </a:r>
            <a:endParaRPr kumimoji="0" lang="en-US" sz="8000" b="0" i="0" u="none" strike="noStrike" kern="1200" cap="none" spc="0" normalizeH="0" baseline="0" noProof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4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A91F90-56D0-4968-3DC6-2223B64609D1}"/>
              </a:ext>
            </a:extLst>
          </p:cNvPr>
          <p:cNvSpPr/>
          <p:nvPr/>
        </p:nvSpPr>
        <p:spPr>
          <a:xfrm>
            <a:off x="133351" y="574135"/>
            <a:ext cx="11333720" cy="58452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1D81A-E327-1F38-0245-36A447F6EAC2}"/>
              </a:ext>
            </a:extLst>
          </p:cNvPr>
          <p:cNvSpPr txBox="1"/>
          <p:nvPr/>
        </p:nvSpPr>
        <p:spPr>
          <a:xfrm>
            <a:off x="1054134" y="602909"/>
            <a:ext cx="8079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1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hay lớn hơn?</a:t>
            </a:r>
            <a:endParaRPr kumimoji="0" lang="en-US" sz="3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D9B83-3DE0-0775-F405-84E187C11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" y="438576"/>
            <a:ext cx="751802" cy="7518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823260-9335-A2D1-6CCC-EC88F5919D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52" y="944622"/>
            <a:ext cx="1529438" cy="50310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8AB8C6-64D0-765B-B922-024587329D8A}"/>
              </a:ext>
            </a:extLst>
          </p:cNvPr>
          <p:cNvSpPr txBox="1"/>
          <p:nvPr/>
        </p:nvSpPr>
        <p:spPr>
          <a:xfrm>
            <a:off x="455981" y="1495618"/>
            <a:ext cx="8937971" cy="386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 M và hình N, mỗi hình gồm 4 hình lập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phương. Thể tích hình M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en-US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thể tích hình N.</a:t>
            </a:r>
          </a:p>
          <a:p>
            <a:pPr algn="l">
              <a:lnSpc>
                <a:spcPct val="130000"/>
              </a:lnSpc>
            </a:pPr>
            <a:r>
              <a:rPr lang="vi-VN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 L gồm nhiều hình lập phương hơn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 M. Thể tích hình L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</a:t>
            </a:r>
            <a:r>
              <a:rPr lang="en-US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thể tích hình M.</a:t>
            </a:r>
          </a:p>
          <a:p>
            <a:pPr algn="l">
              <a:lnSpc>
                <a:spcPct val="130000"/>
              </a:lnSpc>
            </a:pPr>
            <a:r>
              <a:rPr lang="vi-VN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 L gồm 8 hình lập phương nên thể tích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 L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</a:t>
            </a:r>
            <a:r>
              <a:rPr lang="en-US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tổng thể tích hai hình M và N.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B5420C-7BDE-AE8C-B960-450854AF3383}"/>
              </a:ext>
            </a:extLst>
          </p:cNvPr>
          <p:cNvSpPr txBox="1"/>
          <p:nvPr/>
        </p:nvSpPr>
        <p:spPr>
          <a:xfrm>
            <a:off x="5164400" y="2209639"/>
            <a:ext cx="12335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6DD6C3-5767-2919-97B2-F6F0798EB766}"/>
              </a:ext>
            </a:extLst>
          </p:cNvPr>
          <p:cNvSpPr txBox="1"/>
          <p:nvPr/>
        </p:nvSpPr>
        <p:spPr>
          <a:xfrm>
            <a:off x="3867717" y="3460145"/>
            <a:ext cx="17371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0" i="0" u="none" strike="noStrike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233C9B-CE75-9B99-EAD3-2C1DA8E708BE}"/>
              </a:ext>
            </a:extLst>
          </p:cNvPr>
          <p:cNvSpPr txBox="1"/>
          <p:nvPr/>
        </p:nvSpPr>
        <p:spPr>
          <a:xfrm>
            <a:off x="1663931" y="4742682"/>
            <a:ext cx="12335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A91F90-56D0-4968-3DC6-2223B64609D1}"/>
              </a:ext>
            </a:extLst>
          </p:cNvPr>
          <p:cNvSpPr/>
          <p:nvPr/>
        </p:nvSpPr>
        <p:spPr>
          <a:xfrm>
            <a:off x="133351" y="574135"/>
            <a:ext cx="11333720" cy="58452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1D81A-E327-1F38-0245-36A447F6EAC2}"/>
              </a:ext>
            </a:extLst>
          </p:cNvPr>
          <p:cNvSpPr txBox="1"/>
          <p:nvPr/>
        </p:nvSpPr>
        <p:spPr>
          <a:xfrm>
            <a:off x="1353348" y="1077553"/>
            <a:ext cx="8079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sánh thể tích hai hình.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BBE46-CC35-B18B-C9B9-B63435104E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7" y="956164"/>
            <a:ext cx="751802" cy="7518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5523DD-9988-0141-D207-E561BB7D9F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7" y="2179803"/>
            <a:ext cx="10651901" cy="249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A91F90-56D0-4968-3DC6-2223B64609D1}"/>
              </a:ext>
            </a:extLst>
          </p:cNvPr>
          <p:cNvSpPr/>
          <p:nvPr/>
        </p:nvSpPr>
        <p:spPr>
          <a:xfrm>
            <a:off x="133351" y="574135"/>
            <a:ext cx="11333720" cy="58452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1D81A-E327-1F38-0245-36A447F6EAC2}"/>
              </a:ext>
            </a:extLst>
          </p:cNvPr>
          <p:cNvSpPr txBox="1"/>
          <p:nvPr/>
        </p:nvSpPr>
        <p:spPr>
          <a:xfrm>
            <a:off x="905389" y="3429000"/>
            <a:ext cx="10381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D gồm 3 hàng, mỗi hàng có 4 hình lập phương nhỏ. Hình D gồm 12 hình lập phương nhỏ.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E gồm 3 cột, mỗi cột có 4 hình lập phương nhỏ. Hình E gồm 12 hình lập phương nhỏ.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 thể tích hình D bằng thể tích hình E (hoặc: Hai hình D và E có thể tích bằng nhau).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523DD-9988-0141-D207-E561BB7D9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95"/>
          <a:stretch/>
        </p:blipFill>
        <p:spPr>
          <a:xfrm>
            <a:off x="2759141" y="691584"/>
            <a:ext cx="5646023" cy="249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3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A91F90-56D0-4968-3DC6-2223B64609D1}"/>
              </a:ext>
            </a:extLst>
          </p:cNvPr>
          <p:cNvSpPr/>
          <p:nvPr/>
        </p:nvSpPr>
        <p:spPr>
          <a:xfrm>
            <a:off x="133351" y="574135"/>
            <a:ext cx="11333720" cy="58452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1D81A-E327-1F38-0245-36A447F6EAC2}"/>
              </a:ext>
            </a:extLst>
          </p:cNvPr>
          <p:cNvSpPr txBox="1"/>
          <p:nvPr/>
        </p:nvSpPr>
        <p:spPr>
          <a:xfrm>
            <a:off x="905389" y="3429000"/>
            <a:ext cx="103812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i="1">
                <a:solidFill>
                  <a:srgbClr val="000000"/>
                </a:solidFill>
                <a:cs typeface="Arial" panose="020B0604020202020204" pitchFamily="34" charset="0"/>
              </a:rPr>
              <a:t>Hình H gồm 2 lớp, mỗi lớp có 8 hình lập phương nhỏ. Hình H gồm 16 hình lập phương nhỏ.</a:t>
            </a:r>
          </a:p>
          <a:p>
            <a:pPr lvl="0"/>
            <a:r>
              <a:rPr lang="vi-VN" sz="3200" i="1">
                <a:solidFill>
                  <a:srgbClr val="000000"/>
                </a:solidFill>
                <a:cs typeface="Arial" panose="020B0604020202020204" pitchFamily="34" charset="0"/>
              </a:rPr>
              <a:t>Hình K gồm 2 lớp, mỗi lớp có 9 hình lập phương nhỏ. Hình K gồm 18 hình lập phương nhỏ.</a:t>
            </a:r>
          </a:p>
          <a:p>
            <a:pPr lvl="0"/>
            <a:r>
              <a:rPr lang="vi-VN" sz="3200" i="1">
                <a:solidFill>
                  <a:srgbClr val="C00000"/>
                </a:solidFill>
                <a:cs typeface="Arial" panose="020B0604020202020204" pitchFamily="34" charset="0"/>
              </a:rPr>
              <a:t>–	Vậy thể tích hình H bé hơn thể tích hình K (hoặc: Thể tích hình K lớn hơn thể tích hình H).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523DD-9988-0141-D207-E561BB7D9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1" t="-6597" r="-4473" b="-2970"/>
          <a:stretch/>
        </p:blipFill>
        <p:spPr>
          <a:xfrm>
            <a:off x="2606741" y="555060"/>
            <a:ext cx="5546659" cy="273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A91F90-56D0-4968-3DC6-2223B64609D1}"/>
              </a:ext>
            </a:extLst>
          </p:cNvPr>
          <p:cNvSpPr/>
          <p:nvPr/>
        </p:nvSpPr>
        <p:spPr>
          <a:xfrm>
            <a:off x="133351" y="574135"/>
            <a:ext cx="11333720" cy="58452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1D81A-E327-1F38-0245-36A447F6EAC2}"/>
              </a:ext>
            </a:extLst>
          </p:cNvPr>
          <p:cNvSpPr txBox="1"/>
          <p:nvPr/>
        </p:nvSpPr>
        <p:spPr>
          <a:xfrm>
            <a:off x="1469779" y="933224"/>
            <a:ext cx="9748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 các hình dưới đây, thể tích của hình nào bằng tổng thể tích của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trong ba hình còn lại?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EB14B-3270-C656-73CB-2C8FE862F7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6" y="977640"/>
            <a:ext cx="751802" cy="7518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77AE56-7A4B-9281-1DF5-3F571D3027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54" b="17033"/>
          <a:stretch/>
        </p:blipFill>
        <p:spPr>
          <a:xfrm>
            <a:off x="382113" y="2666526"/>
            <a:ext cx="10836196" cy="2198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63A76B-5482-5A7F-6966-3CBC38E1441C}"/>
              </a:ext>
            </a:extLst>
          </p:cNvPr>
          <p:cNvSpPr txBox="1"/>
          <p:nvPr/>
        </p:nvSpPr>
        <p:spPr>
          <a:xfrm>
            <a:off x="977447" y="4894402"/>
            <a:ext cx="1029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S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  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T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Hình U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 V</a:t>
            </a:r>
          </a:p>
        </p:txBody>
      </p:sp>
    </p:spTree>
    <p:extLst>
      <p:ext uri="{BB962C8B-B14F-4D97-AF65-F5344CB8AC3E}">
        <p14:creationId xmlns:p14="http://schemas.microsoft.com/office/powerpoint/2010/main" val="18536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6DBBB9F-87CD-4AF8-A673-C9572A11157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891</TotalTime>
  <Words>604</Words>
  <Application>Microsoft Office PowerPoint</Application>
  <PresentationFormat>Widescreen</PresentationFormat>
  <Paragraphs>58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等线</vt:lpstr>
      <vt:lpstr>Arial</vt:lpstr>
      <vt:lpstr>Calibri</vt:lpstr>
      <vt:lpstr>Calibri Light</vt:lpstr>
      <vt:lpstr>Coiny</vt:lpstr>
      <vt:lpstr>Montserrat Light</vt:lpstr>
      <vt:lpstr>Times New Roman</vt:lpstr>
      <vt:lpstr>UTM Gradoo</vt:lpstr>
      <vt:lpstr>UTM Neo Sans Intel</vt:lpstr>
      <vt:lpstr>Wingdings</vt:lpstr>
      <vt:lpstr>印品黑体</vt:lpstr>
      <vt:lpstr>思源黑体 CN Normal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</dc:title>
  <dc:subject>9Slide.vn</dc:subject>
  <dc:creator>huong</dc:creator>
  <dc:description>9Slide.vn</dc:description>
  <cp:lastModifiedBy>Admin</cp:lastModifiedBy>
  <cp:revision>275</cp:revision>
  <dcterms:created xsi:type="dcterms:W3CDTF">2017-08-18T03:02:00Z</dcterms:created>
  <dcterms:modified xsi:type="dcterms:W3CDTF">2025-02-24T11:51:17Z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