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0" r:id="rId4"/>
    <p:sldMasterId id="2147483692" r:id="rId5"/>
    <p:sldMasterId id="2147483698" r:id="rId6"/>
  </p:sldMasterIdLst>
  <p:notesMasterIdLst>
    <p:notesMasterId r:id="rId52"/>
  </p:notesMasterIdLst>
  <p:sldIdLst>
    <p:sldId id="480" r:id="rId7"/>
    <p:sldId id="282" r:id="rId8"/>
    <p:sldId id="307" r:id="rId9"/>
    <p:sldId id="295" r:id="rId10"/>
    <p:sldId id="450" r:id="rId11"/>
    <p:sldId id="323" r:id="rId12"/>
    <p:sldId id="452" r:id="rId13"/>
    <p:sldId id="453" r:id="rId14"/>
    <p:sldId id="327" r:id="rId15"/>
    <p:sldId id="341" r:id="rId16"/>
    <p:sldId id="322" r:id="rId17"/>
    <p:sldId id="460" r:id="rId18"/>
    <p:sldId id="304" r:id="rId19"/>
    <p:sldId id="265" r:id="rId20"/>
    <p:sldId id="266" r:id="rId21"/>
    <p:sldId id="461" r:id="rId22"/>
    <p:sldId id="426" r:id="rId23"/>
    <p:sldId id="462" r:id="rId24"/>
    <p:sldId id="427" r:id="rId25"/>
    <p:sldId id="386" r:id="rId26"/>
    <p:sldId id="463" r:id="rId27"/>
    <p:sldId id="464" r:id="rId28"/>
    <p:sldId id="465" r:id="rId29"/>
    <p:sldId id="466" r:id="rId30"/>
    <p:sldId id="467" r:id="rId31"/>
    <p:sldId id="468" r:id="rId32"/>
    <p:sldId id="469" r:id="rId33"/>
    <p:sldId id="441" r:id="rId34"/>
    <p:sldId id="470" r:id="rId35"/>
    <p:sldId id="325" r:id="rId36"/>
    <p:sldId id="374" r:id="rId37"/>
    <p:sldId id="481" r:id="rId38"/>
    <p:sldId id="471" r:id="rId39"/>
    <p:sldId id="354" r:id="rId40"/>
    <p:sldId id="403" r:id="rId41"/>
    <p:sldId id="302" r:id="rId42"/>
    <p:sldId id="356" r:id="rId43"/>
    <p:sldId id="472" r:id="rId44"/>
    <p:sldId id="473" r:id="rId45"/>
    <p:sldId id="475" r:id="rId46"/>
    <p:sldId id="476" r:id="rId47"/>
    <p:sldId id="477" r:id="rId48"/>
    <p:sldId id="478" r:id="rId49"/>
    <p:sldId id="479" r:id="rId50"/>
    <p:sldId id="321" r:id="rId5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99FF99"/>
    <a:srgbClr val="FCB89A"/>
    <a:srgbClr val="33FF33"/>
    <a:srgbClr val="F4BA96"/>
    <a:srgbClr val="F3B189"/>
    <a:srgbClr val="F2AF86"/>
    <a:srgbClr val="336600"/>
    <a:srgbClr val="D9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69" autoAdjust="0"/>
  </p:normalViewPr>
  <p:slideViewPr>
    <p:cSldViewPr snapToGrid="0">
      <p:cViewPr varScale="1">
        <p:scale>
          <a:sx n="99" d="100"/>
          <a:sy n="99" d="100"/>
        </p:scale>
        <p:origin x="9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4494F-BB8C-4EE9-A3CD-C9121296A409}" type="datetimeFigureOut">
              <a:rPr lang="en-US" smtClean="0"/>
              <a:t>25/1/2025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EBD61-A1CA-41CD-BF43-158AA3EE1607}" type="slidenum">
              <a:rPr lang="en-US" smtClean="0"/>
              <a:t>‹#›</a:t>
            </a:fld>
            <a:endParaRPr lang="en-US"/>
          </a:p>
        </p:txBody>
      </p:sp>
    </p:spTree>
    <p:extLst>
      <p:ext uri="{BB962C8B-B14F-4D97-AF65-F5344CB8AC3E}">
        <p14:creationId xmlns:p14="http://schemas.microsoft.com/office/powerpoint/2010/main" val="357449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EBD61-A1CA-41CD-BF43-158AA3EE1607}" type="slidenum">
              <a:rPr lang="en-US" smtClean="0"/>
              <a:t>3</a:t>
            </a:fld>
            <a:endParaRPr lang="en-US"/>
          </a:p>
        </p:txBody>
      </p:sp>
    </p:spTree>
    <p:extLst>
      <p:ext uri="{BB962C8B-B14F-4D97-AF65-F5344CB8AC3E}">
        <p14:creationId xmlns:p14="http://schemas.microsoft.com/office/powerpoint/2010/main" val="50100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0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6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EBD61-A1CA-41CD-BF43-158AA3E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32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EBD61-A1CA-41CD-BF43-158AA3EE1607}" type="slidenum">
              <a:rPr lang="en-US" smtClean="0"/>
              <a:t>31</a:t>
            </a:fld>
            <a:endParaRPr lang="en-US"/>
          </a:p>
        </p:txBody>
      </p:sp>
    </p:spTree>
    <p:extLst>
      <p:ext uri="{BB962C8B-B14F-4D97-AF65-F5344CB8AC3E}">
        <p14:creationId xmlns:p14="http://schemas.microsoft.com/office/powerpoint/2010/main" val="338077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774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83068-B7AC-4F5F-B5AC-7283E0BD28E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390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2B38-622D-47C5-828E-A41825959B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A7425A-EC41-41AB-B6C3-AEB152B0302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5CEA94-D3BE-4C17-A480-1283B718C37D}"/>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5" name="Footer Placeholder 4">
            <a:extLst>
              <a:ext uri="{FF2B5EF4-FFF2-40B4-BE49-F238E27FC236}">
                <a16:creationId xmlns:a16="http://schemas.microsoft.com/office/drawing/2014/main" id="{4F7FB9C6-FA28-470B-AFDC-72318EC592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11522E-8F5D-464C-A9C7-111A8A2FCD3F}"/>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2462904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A68C0-4895-4778-A69B-16CF8EF27D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60D33-7023-42B6-B05B-62EE753A255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0E55B-6CD2-489B-A82D-04BB220AB4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13B3ED-496D-4065-B8E1-023C17010352}"/>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6" name="Footer Placeholder 5">
            <a:extLst>
              <a:ext uri="{FF2B5EF4-FFF2-40B4-BE49-F238E27FC236}">
                <a16:creationId xmlns:a16="http://schemas.microsoft.com/office/drawing/2014/main" id="{13BF09CD-9B47-4396-9944-BDC7EEC2D6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E554DD-DEA0-4E82-ABBF-E12196C31D19}"/>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49403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9042-7906-4DF6-9A9C-7F7A2695F0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A6E621-C202-4067-91D2-553AB6885A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B49FE-4E80-4053-9A4F-16DB929898EC}"/>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5" name="Footer Placeholder 4">
            <a:extLst>
              <a:ext uri="{FF2B5EF4-FFF2-40B4-BE49-F238E27FC236}">
                <a16:creationId xmlns:a16="http://schemas.microsoft.com/office/drawing/2014/main" id="{A4753660-F04F-4A28-A075-F36640164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7823E8-5AA5-445D-8408-D83CBA65E25A}"/>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46832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8423F-FBC7-4ED5-9680-5C12EFEADA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F3C82D-A5A8-431C-B11F-27FD53454E4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DB8AA-F27E-48AB-B9C8-71E7A3F20273}"/>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5" name="Footer Placeholder 4">
            <a:extLst>
              <a:ext uri="{FF2B5EF4-FFF2-40B4-BE49-F238E27FC236}">
                <a16:creationId xmlns:a16="http://schemas.microsoft.com/office/drawing/2014/main" id="{69C2CFA7-A5B9-43BD-9E58-576D0360E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A62D0-1A6B-485B-899C-4B0627A6A0CE}"/>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37245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AEAC-5FB2-08E9-CCD5-9813D79B5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3D8E60C-0436-1FDC-98E3-AF3F4940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B0669D-C273-9F85-F19B-E25522E21980}"/>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5" name="Footer Placeholder 4">
            <a:extLst>
              <a:ext uri="{FF2B5EF4-FFF2-40B4-BE49-F238E27FC236}">
                <a16:creationId xmlns:a16="http://schemas.microsoft.com/office/drawing/2014/main" id="{A716C428-1512-A2DA-2884-F5C4875A58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7892F8-EC9F-6159-7AB1-CFE856E1E74F}"/>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5462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8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6027-9AF9-74F1-2384-C238D794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DBF42DA-200A-07E9-A51B-DB26853CD5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22B268-B5FF-50CA-5243-7003C21D37F9}"/>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5" name="Footer Placeholder 4">
            <a:extLst>
              <a:ext uri="{FF2B5EF4-FFF2-40B4-BE49-F238E27FC236}">
                <a16:creationId xmlns:a16="http://schemas.microsoft.com/office/drawing/2014/main" id="{24E9E907-DF6D-A1C9-851D-904AF70485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4997DC-959D-D7E9-73E0-C85828B07D18}"/>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402635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067D-D945-2579-FC01-53477D28B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3033C38-72C2-E15E-394F-2EA8E22AFB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51A6C25-503B-49E5-05A2-1C0D45F1F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0D3411-DCD5-FE1D-4D73-8AC30C39B784}"/>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6" name="Footer Placeholder 5">
            <a:extLst>
              <a:ext uri="{FF2B5EF4-FFF2-40B4-BE49-F238E27FC236}">
                <a16:creationId xmlns:a16="http://schemas.microsoft.com/office/drawing/2014/main" id="{D85E3A0E-093C-713E-36D3-1E42FC7ED76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834F19-434C-9824-C15B-BDAA2A8646B7}"/>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3672378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1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372E-DFFE-E21E-390D-080485A4B75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127FF66-3E5A-2ACD-63B2-50242A2C7929}"/>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4" name="Footer Placeholder 3">
            <a:extLst>
              <a:ext uri="{FF2B5EF4-FFF2-40B4-BE49-F238E27FC236}">
                <a16:creationId xmlns:a16="http://schemas.microsoft.com/office/drawing/2014/main" id="{C535937B-26A2-3942-4B6C-B47E9404697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290D2F-8A3F-A5E0-31A3-E3E3508F9721}"/>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3391947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08009-F480-A8F6-A939-1F3A6BA5EB66}"/>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3" name="Footer Placeholder 2">
            <a:extLst>
              <a:ext uri="{FF2B5EF4-FFF2-40B4-BE49-F238E27FC236}">
                <a16:creationId xmlns:a16="http://schemas.microsoft.com/office/drawing/2014/main" id="{444A0778-7983-9E14-AEE3-D2021B7777C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2D2E973-882E-A34F-0D8C-19B5DE4133B6}"/>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26055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7431-CD3A-4FBD-8033-7185B111C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4B4D55-7DD3-4BB7-B11D-498D6B4DB19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EF355-565A-40F2-AFB9-48A6D9B91A28}"/>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5" name="Footer Placeholder 4">
            <a:extLst>
              <a:ext uri="{FF2B5EF4-FFF2-40B4-BE49-F238E27FC236}">
                <a16:creationId xmlns:a16="http://schemas.microsoft.com/office/drawing/2014/main" id="{F48BE0F8-8E35-4D3A-81C6-8C41F842D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10F506-30D6-4A25-8C1D-87166DAFA5C1}"/>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53882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067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13F9-1715-E943-6C57-E8D3D254B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E34A5D4-07F1-9C95-E830-A352825A63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61CE7E2-337A-EDBF-DE94-918BE17F3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5DB97-649A-AE30-45D4-D47A6672407F}"/>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6" name="Footer Placeholder 5">
            <a:extLst>
              <a:ext uri="{FF2B5EF4-FFF2-40B4-BE49-F238E27FC236}">
                <a16:creationId xmlns:a16="http://schemas.microsoft.com/office/drawing/2014/main" id="{7A4171E9-AB6E-35F0-1009-3420F83B7B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BA9AE21-B673-E4EE-58F2-3BA08FD2699B}"/>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18275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E02E-5942-CA0B-B202-7B737BA66ED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403E4F4-38FA-6696-2575-42E26AEB0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C1F8F7-E757-EDDE-4CB6-98605F490390}"/>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5" name="Footer Placeholder 4">
            <a:extLst>
              <a:ext uri="{FF2B5EF4-FFF2-40B4-BE49-F238E27FC236}">
                <a16:creationId xmlns:a16="http://schemas.microsoft.com/office/drawing/2014/main" id="{C4001DFB-0596-295D-D196-C751421525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479F89-FADE-9EEE-BD82-B5BF5F846B70}"/>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2003200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B2472-1987-472F-7962-395433FD96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C63616-EEE3-1DC9-FEB8-17EB63845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5FD56F-374D-6C6B-58B2-FB131B5DEFCE}"/>
              </a:ext>
            </a:extLst>
          </p:cNvPr>
          <p:cNvSpPr>
            <a:spLocks noGrp="1"/>
          </p:cNvSpPr>
          <p:nvPr>
            <p:ph type="dt" sz="half" idx="10"/>
          </p:nvPr>
        </p:nvSpPr>
        <p:spPr/>
        <p:txBody>
          <a:bodyPr/>
          <a:lstStyle/>
          <a:p>
            <a:fld id="{8024E6F7-8C42-4B35-8C70-F922A5EC82E3}" type="datetimeFigureOut">
              <a:rPr lang="vi-VN" smtClean="0"/>
              <a:t>25/01/2025</a:t>
            </a:fld>
            <a:endParaRPr lang="vi-VN"/>
          </a:p>
        </p:txBody>
      </p:sp>
      <p:sp>
        <p:nvSpPr>
          <p:cNvPr id="5" name="Footer Placeholder 4">
            <a:extLst>
              <a:ext uri="{FF2B5EF4-FFF2-40B4-BE49-F238E27FC236}">
                <a16:creationId xmlns:a16="http://schemas.microsoft.com/office/drawing/2014/main" id="{632C4298-F0EE-DC1D-28F3-FCF311371A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FBBF90-0904-1E04-0B7B-EFF095BE3CA0}"/>
              </a:ext>
            </a:extLst>
          </p:cNvPr>
          <p:cNvSpPr>
            <a:spLocks noGrp="1"/>
          </p:cNvSpPr>
          <p:nvPr>
            <p:ph type="sldNum" sz="quarter" idx="12"/>
          </p:nvPr>
        </p:nvSpPr>
        <p:spPr/>
        <p:txBody>
          <a:bodyPr/>
          <a:lstStyle/>
          <a:p>
            <a:fld id="{E868E5C7-CD3B-47E1-B7C5-A1B45D590B6D}" type="slidenum">
              <a:rPr lang="vi-VN" smtClean="0"/>
              <a:t>‹#›</a:t>
            </a:fld>
            <a:endParaRPr lang="vi-VN"/>
          </a:p>
        </p:txBody>
      </p:sp>
    </p:spTree>
    <p:extLst>
      <p:ext uri="{BB962C8B-B14F-4D97-AF65-F5344CB8AC3E}">
        <p14:creationId xmlns:p14="http://schemas.microsoft.com/office/powerpoint/2010/main" val="197037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615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3548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2482032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BE75CE-BAC5-4BC2-A059-F913E305BFA4}" type="datetimeFigureOut">
              <a:rPr lang="en-US" smtClean="0"/>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95A197-C2C0-42E6-ADEA-2F16D4C435EB}" type="slidenum">
              <a:rPr lang="en-US" smtClean="0"/>
              <a:t>‹#›</a:t>
            </a:fld>
            <a:endParaRPr lang="en-US"/>
          </a:p>
        </p:txBody>
      </p:sp>
    </p:spTree>
    <p:extLst>
      <p:ext uri="{BB962C8B-B14F-4D97-AF65-F5344CB8AC3E}">
        <p14:creationId xmlns:p14="http://schemas.microsoft.com/office/powerpoint/2010/main" val="208945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7E87E1-0E06-4410-A534-B81FBA0190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652" b="33190"/>
          <a:stretch/>
        </p:blipFill>
        <p:spPr>
          <a:xfrm>
            <a:off x="0" y="0"/>
            <a:ext cx="12192000" cy="6857999"/>
          </a:xfrm>
          <a:prstGeom prst="rect">
            <a:avLst/>
          </a:prstGeom>
        </p:spPr>
      </p:pic>
    </p:spTree>
    <p:extLst>
      <p:ext uri="{BB962C8B-B14F-4D97-AF65-F5344CB8AC3E}">
        <p14:creationId xmlns:p14="http://schemas.microsoft.com/office/powerpoint/2010/main" val="4059298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0B9C-65A0-4DB4-902C-996F7F0D45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1E97B-41B0-46D5-A1A7-B52BCE3D9C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20B18-E230-4A48-872A-CE4413FE89C9}"/>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5" name="Footer Placeholder 4">
            <a:extLst>
              <a:ext uri="{FF2B5EF4-FFF2-40B4-BE49-F238E27FC236}">
                <a16:creationId xmlns:a16="http://schemas.microsoft.com/office/drawing/2014/main" id="{B2FAF14D-3917-46A6-843E-337B42992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6910B-467D-4250-8CF7-FB71D5A7BA43}"/>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55841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5358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473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2445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22571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695428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3451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55963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9366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3963136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FF2B-20EA-431B-8284-4FAEFA2A99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972BA-55D4-4F11-98AF-61E73E73B9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94FE2-E7E4-4063-A927-B28649E03B1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7060C7-EC34-4BA2-8DCE-F6B9804B9DCB}"/>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6" name="Footer Placeholder 5">
            <a:extLst>
              <a:ext uri="{FF2B5EF4-FFF2-40B4-BE49-F238E27FC236}">
                <a16:creationId xmlns:a16="http://schemas.microsoft.com/office/drawing/2014/main" id="{ACDE118F-6221-467D-8758-E650C13EC0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544BB9-97EF-47A6-B3B0-164B25A9755B}"/>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422222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DA46-2912-4486-925E-658808791E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3C227E1-AF07-4B04-AB7F-15EBEBAE77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8CDF84-0DAC-43BE-A8A0-2359F12E11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B7171-675D-42D8-839D-FC92369A94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8CA90-061B-49A8-8385-D53D47177C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04CDCF-0C51-43BB-A760-3EB87AAD6AC0}"/>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8" name="Footer Placeholder 7">
            <a:extLst>
              <a:ext uri="{FF2B5EF4-FFF2-40B4-BE49-F238E27FC236}">
                <a16:creationId xmlns:a16="http://schemas.microsoft.com/office/drawing/2014/main" id="{025FB0F1-50BC-4720-ADB2-41CEB4A19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062588D-6DD5-4C2F-9B7F-D249F7F90C14}"/>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04886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25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621239-1F26-4ED0-A391-0B3584E70E47}"/>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3" name="Footer Placeholder 2">
            <a:extLst>
              <a:ext uri="{FF2B5EF4-FFF2-40B4-BE49-F238E27FC236}">
                <a16:creationId xmlns:a16="http://schemas.microsoft.com/office/drawing/2014/main" id="{564AB337-D59F-4EDE-81DE-33C852BA2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8679B2-8A96-4817-BC3B-4E7A7966CA76}"/>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127015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A9BF6-AED7-49DB-A73C-0CD1B2036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FE036C-D32A-459D-9A08-C4C7CF9828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EC2243-9C7A-44D3-B889-7E7B535AB7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108D4-C1A8-424C-8E71-1689DFEF14C5}"/>
              </a:ext>
            </a:extLst>
          </p:cNvPr>
          <p:cNvSpPr>
            <a:spLocks noGrp="1"/>
          </p:cNvSpPr>
          <p:nvPr>
            <p:ph type="dt" sz="half" idx="10"/>
          </p:nvPr>
        </p:nvSpPr>
        <p:spPr>
          <a:xfrm>
            <a:off x="838200" y="6356350"/>
            <a:ext cx="2743200" cy="365125"/>
          </a:xfrm>
          <a:prstGeom prst="rect">
            <a:avLst/>
          </a:prstGeom>
        </p:spPr>
        <p:txBody>
          <a:bodyPr/>
          <a:lstStyle/>
          <a:p>
            <a:fld id="{4F655F0A-4C0F-4AB9-852D-D9DD3D2E2E86}" type="datetimeFigureOut">
              <a:rPr lang="en-US" smtClean="0"/>
              <a:t>25/1/2025</a:t>
            </a:fld>
            <a:endParaRPr lang="en-US"/>
          </a:p>
        </p:txBody>
      </p:sp>
      <p:sp>
        <p:nvSpPr>
          <p:cNvPr id="6" name="Footer Placeholder 5">
            <a:extLst>
              <a:ext uri="{FF2B5EF4-FFF2-40B4-BE49-F238E27FC236}">
                <a16:creationId xmlns:a16="http://schemas.microsoft.com/office/drawing/2014/main" id="{E86D964A-864C-4331-B263-B577D7802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ADCF91-C96C-4769-A551-8C2BC8915367}"/>
              </a:ext>
            </a:extLst>
          </p:cNvPr>
          <p:cNvSpPr>
            <a:spLocks noGrp="1"/>
          </p:cNvSpPr>
          <p:nvPr>
            <p:ph type="sldNum" sz="quarter" idx="12"/>
          </p:nvPr>
        </p:nvSpPr>
        <p:spPr>
          <a:xfrm>
            <a:off x="8610600" y="6356350"/>
            <a:ext cx="2743200" cy="365125"/>
          </a:xfrm>
          <a:prstGeom prst="rect">
            <a:avLst/>
          </a:prstGeom>
        </p:spPr>
        <p:txBody>
          <a:bodyPr/>
          <a:lstStyle/>
          <a:p>
            <a:fld id="{19FD5D8E-B49D-4831-869E-F0F302BE431C}" type="slidenum">
              <a:rPr lang="en-US" smtClean="0"/>
              <a:t>‹#›</a:t>
            </a:fld>
            <a:endParaRPr lang="en-US"/>
          </a:p>
        </p:txBody>
      </p:sp>
    </p:spTree>
    <p:extLst>
      <p:ext uri="{BB962C8B-B14F-4D97-AF65-F5344CB8AC3E}">
        <p14:creationId xmlns:p14="http://schemas.microsoft.com/office/powerpoint/2010/main" val="382139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4411FF0-0A0C-11EA-51F3-E5EB32E615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a:extLst>
              <a:ext uri="{FF2B5EF4-FFF2-40B4-BE49-F238E27FC236}">
                <a16:creationId xmlns:a16="http://schemas.microsoft.com/office/drawing/2014/main" id="{A13223D7-12F0-405F-A126-82BFD42AFA45}"/>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3DEBE0F-67C2-AEAB-1C18-DD2A1BE3ECA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4" name="Picture 3">
            <a:extLst>
              <a:ext uri="{FF2B5EF4-FFF2-40B4-BE49-F238E27FC236}">
                <a16:creationId xmlns:a16="http://schemas.microsoft.com/office/drawing/2014/main" id="{0EACF952-665D-CE5D-113F-60B107393D7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316821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EABFABD-F6A3-69DD-012B-CD31ED5F67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2B08C8C-0181-7C72-5DBB-E9002FF2D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3F9C51-ADBC-08D3-FFE9-32D33519A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2E53A1-864A-84A9-5053-4066D576A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4E6F7-8C42-4B35-8C70-F922A5EC82E3}" type="datetimeFigureOut">
              <a:rPr lang="vi-VN" smtClean="0"/>
              <a:t>25/01/2025</a:t>
            </a:fld>
            <a:endParaRPr lang="vi-VN"/>
          </a:p>
        </p:txBody>
      </p:sp>
      <p:sp>
        <p:nvSpPr>
          <p:cNvPr id="5" name="Footer Placeholder 4">
            <a:extLst>
              <a:ext uri="{FF2B5EF4-FFF2-40B4-BE49-F238E27FC236}">
                <a16:creationId xmlns:a16="http://schemas.microsoft.com/office/drawing/2014/main" id="{778C7EEC-6B83-8B42-78E3-39FBA8EDE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DA77F17-8DEB-E6F9-E6AD-BAE57901B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E5C7-CD3B-47E1-B7C5-A1B45D590B6D}" type="slidenum">
              <a:rPr lang="vi-VN" smtClean="0"/>
              <a:t>‹#›</a:t>
            </a:fld>
            <a:endParaRPr lang="vi-VN"/>
          </a:p>
        </p:txBody>
      </p:sp>
      <p:pic>
        <p:nvPicPr>
          <p:cNvPr id="8" name="Picture 7">
            <a:extLst>
              <a:ext uri="{FF2B5EF4-FFF2-40B4-BE49-F238E27FC236}">
                <a16:creationId xmlns:a16="http://schemas.microsoft.com/office/drawing/2014/main" id="{00233AB7-3A06-4DAC-95E0-E43FBC0A86AC}"/>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85DE263-E4B5-C438-0069-563C1150834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9" name="Picture 8">
            <a:extLst>
              <a:ext uri="{FF2B5EF4-FFF2-40B4-BE49-F238E27FC236}">
                <a16:creationId xmlns:a16="http://schemas.microsoft.com/office/drawing/2014/main" id="{6ED23510-28CA-1703-8E88-5B9D0D706E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072814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DA4F5F3-B2E5-7A89-7AFB-0B361D91CB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45ACE3C-F998-5257-E13C-E285490134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3" name="Picture 2">
            <a:extLst>
              <a:ext uri="{FF2B5EF4-FFF2-40B4-BE49-F238E27FC236}">
                <a16:creationId xmlns:a16="http://schemas.microsoft.com/office/drawing/2014/main" id="{EEBB8EBD-5CB6-231B-CE68-90EAF44371E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26030358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703" r:id="rId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1105EF04-AE8D-E337-E91A-1AA572FADB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2" name="Picture 1">
            <a:extLst>
              <a:ext uri="{FF2B5EF4-FFF2-40B4-BE49-F238E27FC236}">
                <a16:creationId xmlns:a16="http://schemas.microsoft.com/office/drawing/2014/main" id="{EB54BFBA-7386-77F2-BF00-5EBD9A897A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3" name="Picture 2">
            <a:extLst>
              <a:ext uri="{FF2B5EF4-FFF2-40B4-BE49-F238E27FC236}">
                <a16:creationId xmlns:a16="http://schemas.microsoft.com/office/drawing/2014/main" id="{56AE6CB5-9B58-278E-B687-697AA93570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605856014"/>
      </p:ext>
    </p:extLst>
  </p:cSld>
  <p:clrMap bg1="lt1" tx1="dk1" bg2="lt2" tx2="dk2" accent1="accent1" accent2="accent2" accent3="accent3" accent4="accent4" accent5="accent5" accent6="accent6" hlink="hlink" folHlink="folHlink"/>
  <p:sldLayoutIdLst>
    <p:sldLayoutId id="2147483691" r:id="rId1"/>
    <p:sldLayoutId id="2147483697" r:id="rId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47276E5-6EE5-0715-DB82-F514935152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4614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E7AC4E9-E654-EF0C-79D5-1005C8A99E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0914E6-782F-177F-A74E-5F1F90412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5412" y="1464406"/>
            <a:ext cx="1961823" cy="1964594"/>
          </a:xfrm>
          <a:prstGeom prst="rect">
            <a:avLst/>
          </a:prstGeom>
        </p:spPr>
      </p:pic>
      <p:pic>
        <p:nvPicPr>
          <p:cNvPr id="4" name="Picture 3">
            <a:extLst>
              <a:ext uri="{FF2B5EF4-FFF2-40B4-BE49-F238E27FC236}">
                <a16:creationId xmlns:a16="http://schemas.microsoft.com/office/drawing/2014/main" id="{2EDE01AC-588A-BEA2-27F5-FEDCA8CD10A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24788" y="9503506"/>
            <a:ext cx="1961823" cy="1964594"/>
          </a:xfrm>
          <a:prstGeom prst="rect">
            <a:avLst/>
          </a:prstGeom>
        </p:spPr>
      </p:pic>
    </p:spTree>
    <p:extLst>
      <p:ext uri="{BB962C8B-B14F-4D97-AF65-F5344CB8AC3E}">
        <p14:creationId xmlns:p14="http://schemas.microsoft.com/office/powerpoint/2010/main" val="14535405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5.wav"/><Relationship Id="rId7" Type="http://schemas.openxmlformats.org/officeDocument/2006/relationships/image" Target="../media/image19.png"/><Relationship Id="rId2" Type="http://schemas.openxmlformats.org/officeDocument/2006/relationships/audio" Target="../media/audio4.wav"/><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5.png"/><Relationship Id="rId15" Type="http://schemas.openxmlformats.org/officeDocument/2006/relationships/audio" Target="../media/audio5.wav"/><Relationship Id="rId4" Type="http://schemas.openxmlformats.org/officeDocument/2006/relationships/image" Target="../media/image14.png"/><Relationship Id="rId14" Type="http://schemas.openxmlformats.org/officeDocument/2006/relationships/audio" Target="../media/audio4.wav"/></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 Id="rId11" Type="http://schemas.openxmlformats.org/officeDocument/2006/relationships/audio" Target="../media/audio6.wav"/><Relationship Id="rId10" Type="http://schemas.openxmlformats.org/officeDocument/2006/relationships/audio" Target="../media/audio1.wav"/></Relationships>
</file>

<file path=ppt/slides/_rels/slide15.xml.rels><?xml version="1.0" encoding="UTF-8" standalone="yes"?>
<Relationships xmlns="http://schemas.openxmlformats.org/package/2006/relationships"><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7.sv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7.sv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png"/><Relationship Id="rId7" Type="http://schemas.openxmlformats.org/officeDocument/2006/relationships/image" Target="../media/image25.sv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4.png"/><Relationship Id="rId11" Type="http://schemas.openxmlformats.org/officeDocument/2006/relationships/image" Target="../media/image39.png"/><Relationship Id="rId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7.sv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microsoft.com/office/2007/relationships/hdphoto" Target="../media/hdphoto5.wdp"/></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7.sv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EA27A-93C8-4FC8-A51D-F0E10C29ABB7}"/>
              </a:ext>
            </a:extLst>
          </p:cNvPr>
          <p:cNvSpPr txBox="1"/>
          <p:nvPr/>
        </p:nvSpPr>
        <p:spPr>
          <a:xfrm>
            <a:off x="1304924" y="285750"/>
            <a:ext cx="9972675" cy="2554545"/>
          </a:xfrm>
          <a:prstGeom prst="rect">
            <a:avLst/>
          </a:prstGeom>
          <a:noFill/>
        </p:spPr>
        <p:txBody>
          <a:bodyPr wrap="square" rtlCol="0">
            <a:spAutoFit/>
          </a:bodyPr>
          <a:lstStyle/>
          <a:p>
            <a:pPr algn="ctr"/>
            <a:r>
              <a:rPr lang="en-US" sz="4000" b="1">
                <a:solidFill>
                  <a:srgbClr val="0033CC"/>
                </a:solidFill>
                <a:latin typeface="Times New Roman" panose="02020603050405020304" pitchFamily="18" charset="0"/>
                <a:cs typeface="Times New Roman" panose="02020603050405020304" pitchFamily="18" charset="0"/>
              </a:rPr>
              <a:t>Thứ hai, ngày 24 tháng 2 năm 2025</a:t>
            </a:r>
          </a:p>
          <a:p>
            <a:pPr algn="ctr"/>
            <a:r>
              <a:rPr lang="en-US" sz="4000" b="1" u="sng">
                <a:solidFill>
                  <a:srgbClr val="0033CC"/>
                </a:solidFill>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Đọc:  Sự tích con Rồng cháu Tiên </a:t>
            </a:r>
          </a:p>
          <a:p>
            <a:pPr algn="ctr"/>
            <a:r>
              <a:rPr lang="en-US" sz="4000" b="1">
                <a:solidFill>
                  <a:srgbClr val="0000FF"/>
                </a:solidFill>
                <a:latin typeface="Times New Roman" panose="02020603050405020304" pitchFamily="18" charset="0"/>
                <a:cs typeface="Times New Roman" panose="02020603050405020304" pitchFamily="18" charset="0"/>
              </a:rPr>
              <a:t>               Theo: Nguyễn Đổng Chi</a:t>
            </a:r>
          </a:p>
        </p:txBody>
      </p:sp>
    </p:spTree>
    <p:extLst>
      <p:ext uri="{BB962C8B-B14F-4D97-AF65-F5344CB8AC3E}">
        <p14:creationId xmlns:p14="http://schemas.microsoft.com/office/powerpoint/2010/main" val="185466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id="{E6EAB50B-235F-0806-CB7B-2CA42B33F015}"/>
              </a:ext>
            </a:extLst>
          </p:cNvPr>
          <p:cNvPicPr>
            <a:picLocks noChangeAspect="1"/>
          </p:cNvPicPr>
          <p:nvPr/>
        </p:nvPicPr>
        <p:blipFill>
          <a:blip r:embed="rId4">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5"/>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6"/>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6"/>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5"/>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8" name="Picture 25">
            <a:extLst>
              <a:ext uri="{FF2B5EF4-FFF2-40B4-BE49-F238E27FC236}">
                <a16:creationId xmlns:a16="http://schemas.microsoft.com/office/drawing/2014/main" id="{6FCE8882-BF2B-EAEC-D6C2-5B9DA35287D4}"/>
              </a:ext>
            </a:extLst>
          </p:cNvPr>
          <p:cNvPicPr>
            <a:picLocks noChangeAspect="1"/>
          </p:cNvPicPr>
          <p:nvPr/>
        </p:nvPicPr>
        <p:blipFill>
          <a:blip r:embed="rId6"/>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id="{6B6E777D-6AF5-167E-F1AE-B857BC43B8D7}"/>
              </a:ext>
            </a:extLst>
          </p:cNvPr>
          <p:cNvPicPr>
            <a:picLocks noChangeAspect="1"/>
          </p:cNvPicPr>
          <p:nvPr/>
        </p:nvPicPr>
        <p:blipFill>
          <a:blip r:embed="rId6"/>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id="{4830AAC0-C133-5897-28F3-2E097575CBED}"/>
              </a:ext>
            </a:extLst>
          </p:cNvPr>
          <p:cNvPicPr>
            <a:picLocks noChangeAspect="1"/>
          </p:cNvPicPr>
          <p:nvPr/>
        </p:nvPicPr>
        <p:blipFill>
          <a:blip r:embed="rId5"/>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Picture 13" descr="Text&#10;&#10;Description automatically generated">
            <a:extLst>
              <a:ext uri="{FF2B5EF4-FFF2-40B4-BE49-F238E27FC236}">
                <a16:creationId xmlns:a16="http://schemas.microsoft.com/office/drawing/2014/main" id="{1A3FEDD2-2700-4013-56C5-62D298A33A5A}"/>
              </a:ext>
            </a:extLst>
          </p:cNvPr>
          <p:cNvPicPr>
            <a:picLocks noChangeAspect="1"/>
          </p:cNvPicPr>
          <p:nvPr/>
        </p:nvPicPr>
        <p:blipFill rotWithShape="1">
          <a:blip r:embed="rId7" cstate="print">
            <a:duotone>
              <a:srgbClr val="F79646">
                <a:shade val="45000"/>
                <a:satMod val="135000"/>
              </a:srgbClr>
              <a:prstClr val="white"/>
            </a:duotone>
            <a:extLst>
              <a:ext uri="{BEBA8EAE-BF5A-486C-A8C5-ECC9F3942E4B}">
                <a14:imgProps xmlns:a14="http://schemas.microsoft.com/office/drawing/2010/main">
                  <a14:imgLayer r:embed="rId8">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856678" y="5180590"/>
            <a:ext cx="3079334" cy="1505173"/>
          </a:xfrm>
          <a:prstGeom prst="rect">
            <a:avLst/>
          </a:prstGeom>
        </p:spPr>
      </p:pic>
      <p:grpSp>
        <p:nvGrpSpPr>
          <p:cNvPr id="15" name="Group 14">
            <a:extLst>
              <a:ext uri="{FF2B5EF4-FFF2-40B4-BE49-F238E27FC236}">
                <a16:creationId xmlns:a16="http://schemas.microsoft.com/office/drawing/2014/main" id="{6571A291-901D-4286-851C-8E1039D7A9FC}"/>
              </a:ext>
            </a:extLst>
          </p:cNvPr>
          <p:cNvGrpSpPr/>
          <p:nvPr/>
        </p:nvGrpSpPr>
        <p:grpSpPr>
          <a:xfrm>
            <a:off x="3053711" y="1243804"/>
            <a:ext cx="6473069" cy="2144722"/>
            <a:chOff x="5250005" y="6557789"/>
            <a:chExt cx="13208092" cy="3097293"/>
          </a:xfrm>
        </p:grpSpPr>
        <p:sp>
          <p:nvSpPr>
            <p:cNvPr id="16" name="TextBox 15">
              <a:extLst>
                <a:ext uri="{FF2B5EF4-FFF2-40B4-BE49-F238E27FC236}">
                  <a16:creationId xmlns:a16="http://schemas.microsoft.com/office/drawing/2014/main" id="{3B8EFE3C-7AF2-458D-ADBA-CAA31B5FA643}"/>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Đọc mẫu</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
          <p:nvSpPr>
            <p:cNvPr id="17" name="TextBox 16">
              <a:extLst>
                <a:ext uri="{FF2B5EF4-FFF2-40B4-BE49-F238E27FC236}">
                  <a16:creationId xmlns:a16="http://schemas.microsoft.com/office/drawing/2014/main" id="{B200EE91-CD08-4DEA-8408-8B8F10D576C8}"/>
                </a:ext>
              </a:extLst>
            </p:cNvPr>
            <p:cNvSpPr txBox="1"/>
            <p:nvPr/>
          </p:nvSpPr>
          <p:spPr>
            <a:xfrm>
              <a:off x="5250005" y="6557789"/>
              <a:ext cx="13208092" cy="307002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Đ</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ọ</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m</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ẫ</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u</a:t>
              </a:r>
              <a:endParaRPr kumimoji="0" lang="en-US" sz="8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grpSp>
    </p:spTree>
    <p:extLst>
      <p:ext uri="{BB962C8B-B14F-4D97-AF65-F5344CB8AC3E}">
        <p14:creationId xmlns:p14="http://schemas.microsoft.com/office/powerpoint/2010/main" val="170296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id="{E6EAB50B-235F-0806-CB7B-2CA42B33F015}"/>
              </a:ext>
            </a:extLst>
          </p:cNvPr>
          <p:cNvPicPr>
            <a:picLocks noChangeAspect="1"/>
          </p:cNvPicPr>
          <p:nvPr/>
        </p:nvPicPr>
        <p:blipFill>
          <a:blip r:embed="rId2">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descr="A picture containing picture frame&#10;&#10;Description automatically generated">
            <a:extLst>
              <a:ext uri="{FF2B5EF4-FFF2-40B4-BE49-F238E27FC236}">
                <a16:creationId xmlns:a16="http://schemas.microsoft.com/office/drawing/2014/main" id="{27520DD4-9AF7-7889-5E67-C3D6B8B9334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1473768" y="-256320"/>
            <a:ext cx="7455388" cy="7696739"/>
          </a:xfrm>
          <a:prstGeom prst="rect">
            <a:avLst/>
          </a:prstGeom>
        </p:spPr>
      </p:pic>
      <p:pic>
        <p:nvPicPr>
          <p:cNvPr id="8" name="Picture 25">
            <a:extLst>
              <a:ext uri="{FF2B5EF4-FFF2-40B4-BE49-F238E27FC236}">
                <a16:creationId xmlns:a16="http://schemas.microsoft.com/office/drawing/2014/main" id="{6FCE8882-BF2B-EAEC-D6C2-5B9DA35287D4}"/>
              </a:ext>
            </a:extLst>
          </p:cNvPr>
          <p:cNvPicPr>
            <a:picLocks noChangeAspect="1"/>
          </p:cNvPicPr>
          <p:nvPr/>
        </p:nvPicPr>
        <p:blipFill>
          <a:blip r:embed="rId4"/>
          <a:srcRect/>
          <a:stretch>
            <a:fillRect/>
          </a:stretch>
        </p:blipFill>
        <p:spPr>
          <a:xfrm>
            <a:off x="3219656" y="5197015"/>
            <a:ext cx="6568842" cy="2857446"/>
          </a:xfrm>
          <a:prstGeom prst="rect">
            <a:avLst/>
          </a:prstGeom>
        </p:spPr>
      </p:pic>
      <p:pic>
        <p:nvPicPr>
          <p:cNvPr id="11" name="Picture 25">
            <a:extLst>
              <a:ext uri="{FF2B5EF4-FFF2-40B4-BE49-F238E27FC236}">
                <a16:creationId xmlns:a16="http://schemas.microsoft.com/office/drawing/2014/main" id="{6B6E777D-6AF5-167E-F1AE-B857BC43B8D7}"/>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12" name="Picture 26">
            <a:extLst>
              <a:ext uri="{FF2B5EF4-FFF2-40B4-BE49-F238E27FC236}">
                <a16:creationId xmlns:a16="http://schemas.microsoft.com/office/drawing/2014/main" id="{4830AAC0-C133-5897-28F3-2E097575CBED}"/>
              </a:ext>
            </a:extLst>
          </p:cNvPr>
          <p:cNvPicPr>
            <a:picLocks noChangeAspect="1"/>
          </p:cNvPicPr>
          <p:nvPr/>
        </p:nvPicPr>
        <p:blipFill>
          <a:blip r:embed="rId3"/>
          <a:srcRect/>
          <a:stretch>
            <a:fillRect/>
          </a:stretch>
        </p:blipFill>
        <p:spPr>
          <a:xfrm>
            <a:off x="7675416" y="4371238"/>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3" name="TextBox 12">
            <a:extLst>
              <a:ext uri="{FF2B5EF4-FFF2-40B4-BE49-F238E27FC236}">
                <a16:creationId xmlns:a16="http://schemas.microsoft.com/office/drawing/2014/main" id="{01C28AAF-0455-8CBE-8F60-4723B3773B2E}"/>
              </a:ext>
            </a:extLst>
          </p:cNvPr>
          <p:cNvSpPr txBox="1"/>
          <p:nvPr/>
        </p:nvSpPr>
        <p:spPr>
          <a:xfrm>
            <a:off x="1212444" y="790366"/>
            <a:ext cx="2714841" cy="478996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LUYỆN</a:t>
            </a:r>
            <a:r>
              <a:rPr kumimoji="0" lang="en-US" sz="5400" b="0" i="0" u="none" strike="noStrike" kern="1200" cap="none" spc="0" normalizeH="0" noProof="0">
                <a:ln>
                  <a:noFill/>
                </a:ln>
                <a:solidFill>
                  <a:srgbClr val="ED7D31">
                    <a:lumMod val="50000"/>
                  </a:srgbClr>
                </a:solidFill>
                <a:effectLst/>
                <a:uLnTx/>
                <a:uFillTx/>
                <a:latin typeface="iCiel Crocante" panose="02000000000000000000" pitchFamily="50" charset="0"/>
                <a:ea typeface="+mn-ea"/>
                <a:cs typeface="+mn-cs"/>
              </a:rPr>
              <a:t> ĐỌC</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noProof="0">
                <a:ln>
                  <a:noFill/>
                </a:ln>
                <a:solidFill>
                  <a:srgbClr val="ED7D31">
                    <a:lumMod val="50000"/>
                  </a:srgbClr>
                </a:solidFill>
                <a:effectLst/>
                <a:uLnTx/>
                <a:uFillTx/>
                <a:latin typeface="iCiel Crocante" panose="02000000000000000000" pitchFamily="50" charset="0"/>
                <a:ea typeface="+mn-ea"/>
                <a:cs typeface="+mn-cs"/>
              </a:rPr>
              <a:t> TỪ</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noProof="0">
                <a:ln>
                  <a:noFill/>
                </a:ln>
                <a:solidFill>
                  <a:srgbClr val="ED7D31">
                    <a:lumMod val="50000"/>
                  </a:srgbClr>
                </a:solidFill>
                <a:effectLst/>
                <a:uLnTx/>
                <a:uFillTx/>
                <a:latin typeface="iCiel Crocante" panose="02000000000000000000" pitchFamily="50" charset="0"/>
                <a:ea typeface="+mn-ea"/>
                <a:cs typeface="+mn-cs"/>
              </a:rPr>
              <a:t> KHÓ</a:t>
            </a:r>
            <a:endParaRPr kumimoji="0" lang="en-US" sz="54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endParaRPr>
          </a:p>
        </p:txBody>
      </p:sp>
      <p:pic>
        <p:nvPicPr>
          <p:cNvPr id="14" name="Picture 13" descr="Text&#10;&#10;Description automatically generated">
            <a:extLst>
              <a:ext uri="{FF2B5EF4-FFF2-40B4-BE49-F238E27FC236}">
                <a16:creationId xmlns:a16="http://schemas.microsoft.com/office/drawing/2014/main" id="{1A3FEDD2-2700-4013-56C5-62D298A33A5A}"/>
              </a:ext>
            </a:extLst>
          </p:cNvPr>
          <p:cNvPicPr>
            <a:picLocks noChangeAspect="1"/>
          </p:cNvPicPr>
          <p:nvPr/>
        </p:nvPicPr>
        <p:blipFill rotWithShape="1">
          <a:blip r:embed="rId7" cstate="print">
            <a:duotone>
              <a:srgbClr val="F79646">
                <a:shade val="45000"/>
                <a:satMod val="135000"/>
              </a:srgbClr>
              <a:prstClr val="white"/>
            </a:duotone>
            <a:extLst>
              <a:ext uri="{BEBA8EAE-BF5A-486C-A8C5-ECC9F3942E4B}">
                <a14:imgProps xmlns:a14="http://schemas.microsoft.com/office/drawing/2010/main">
                  <a14:imgLayer r:embed="rId8">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097308" y="5609104"/>
            <a:ext cx="3079334" cy="1505173"/>
          </a:xfrm>
          <a:prstGeom prst="rect">
            <a:avLst/>
          </a:prstGeom>
        </p:spPr>
      </p:pic>
      <p:sp>
        <p:nvSpPr>
          <p:cNvPr id="15" name="Rectangle: Rounded Corners 14">
            <a:extLst>
              <a:ext uri="{FF2B5EF4-FFF2-40B4-BE49-F238E27FC236}">
                <a16:creationId xmlns:a16="http://schemas.microsoft.com/office/drawing/2014/main" id="{EAEE473F-9457-4718-A539-BCC178CF7013}"/>
              </a:ext>
            </a:extLst>
          </p:cNvPr>
          <p:cNvSpPr/>
          <p:nvPr/>
        </p:nvSpPr>
        <p:spPr>
          <a:xfrm>
            <a:off x="5809180" y="683010"/>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a:solidFill>
                  <a:srgbClr val="000000"/>
                </a:solidFill>
                <a:effectLst/>
                <a:latin typeface="Arial" panose="020B0604020202020204" pitchFamily="34" charset="0"/>
                <a:ea typeface="Calibri" panose="020F0502020204030204" pitchFamily="34" charset="0"/>
                <a:cs typeface="Arial" panose="020B0604020202020204" pitchFamily="34" charset="0"/>
              </a:rPr>
              <a:t>tuyệt trần</a:t>
            </a:r>
            <a:endParaRPr lang="en-US" sz="660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24A4CC8-00AE-4E02-8C17-6133FA692FEA}"/>
              </a:ext>
            </a:extLst>
          </p:cNvPr>
          <p:cNvSpPr/>
          <p:nvPr/>
        </p:nvSpPr>
        <p:spPr>
          <a:xfrm>
            <a:off x="5809180" y="2538023"/>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a:solidFill>
                  <a:srgbClr val="000000"/>
                </a:solidFill>
                <a:effectLst/>
                <a:latin typeface="Arial" panose="020B0604020202020204" pitchFamily="34" charset="0"/>
                <a:ea typeface="Calibri" panose="020F0502020204030204" pitchFamily="34" charset="0"/>
                <a:cs typeface="Arial" panose="020B0604020202020204" pitchFamily="34" charset="0"/>
              </a:rPr>
              <a:t>tập quán</a:t>
            </a:r>
            <a:endParaRPr lang="en-US" sz="66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78E5088F-B50F-4A3A-9321-28359E6E91B4}"/>
              </a:ext>
            </a:extLst>
          </p:cNvPr>
          <p:cNvSpPr/>
          <p:nvPr/>
        </p:nvSpPr>
        <p:spPr>
          <a:xfrm>
            <a:off x="5819794" y="4223674"/>
            <a:ext cx="4646094" cy="139086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6600" i="1">
                <a:solidFill>
                  <a:srgbClr val="000000"/>
                </a:solidFill>
                <a:effectLst/>
                <a:latin typeface="Arial" panose="020B0604020202020204" pitchFamily="34" charset="0"/>
                <a:ea typeface="Calibri" panose="020F0502020204030204" pitchFamily="34" charset="0"/>
                <a:cs typeface="Arial" panose="020B0604020202020204" pitchFamily="34" charset="0"/>
              </a:rPr>
              <a:t>trăm trứng</a:t>
            </a:r>
            <a:endParaRPr lang="en-US" sz="6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6141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158238"/>
            <a:ext cx="10717746" cy="2308324"/>
          </a:xfrm>
          <a:prstGeom prst="rect">
            <a:avLst/>
          </a:prstGeom>
          <a:noFill/>
        </p:spPr>
        <p:txBody>
          <a:bodyPr wrap="square">
            <a:spAutoFit/>
          </a:bodyPr>
          <a:lstStyle/>
          <a:p>
            <a:pPr lvl="0" algn="just">
              <a:defRPr/>
            </a:pPr>
            <a:r>
              <a:rPr lang="vi-VN" sz="4800" b="1">
                <a:solidFill>
                  <a:prstClr val="black"/>
                </a:solidFill>
                <a:latin typeface="Calibri" panose="020F0502020204030204" pitchFamily="34" charset="0"/>
                <a:cs typeface="Calibri" panose="020F0502020204030204" pitchFamily="34" charset="0"/>
              </a:rPr>
              <a:t>•	</a:t>
            </a:r>
            <a:r>
              <a:rPr lang="en-US" sz="4800" b="1">
                <a:solidFill>
                  <a:prstClr val="black"/>
                </a:solidFill>
                <a:latin typeface="Calibri" panose="020F0502020204030204" pitchFamily="34" charset="0"/>
                <a:cs typeface="Calibri" panose="020F0502020204030204" pitchFamily="34" charset="0"/>
              </a:rPr>
              <a:t>T</a:t>
            </a:r>
            <a:r>
              <a:rPr lang="vi-VN" sz="4800" b="1">
                <a:solidFill>
                  <a:prstClr val="black"/>
                </a:solidFill>
                <a:latin typeface="Calibri" panose="020F0502020204030204" pitchFamily="34" charset="0"/>
                <a:cs typeface="Calibri" panose="020F0502020204030204" pitchFamily="34" charset="0"/>
              </a:rPr>
              <a:t>ập quán</a:t>
            </a:r>
            <a:r>
              <a:rPr lang="vi-VN" sz="4800" i="1">
                <a:solidFill>
                  <a:prstClr val="black"/>
                </a:solidFill>
                <a:latin typeface="Calibri" panose="020F0502020204030204" pitchFamily="34" charset="0"/>
                <a:cs typeface="Calibri" panose="020F0502020204030204" pitchFamily="34" charset="0"/>
              </a:rPr>
              <a:t> (tập quán là một thói quen được hình thành lâu đời được mọi người tuân theo)</a:t>
            </a:r>
            <a:r>
              <a:rPr lang="en-US" sz="4800" i="1">
                <a:solidFill>
                  <a:prstClr val="black"/>
                </a:solidFill>
                <a:latin typeface="Calibri" panose="020F0502020204030204" pitchFamily="34" charset="0"/>
                <a:cs typeface="Calibri" panose="020F0502020204030204" pitchFamily="34" charset="0"/>
              </a:rPr>
              <a:t>.</a:t>
            </a:r>
            <a:endParaRPr kumimoji="0" lang="vi-VN" sz="480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4679F9A-0008-4194-935A-8050353D3196}"/>
              </a:ext>
            </a:extLst>
          </p:cNvPr>
          <p:cNvPicPr>
            <a:picLocks noChangeAspect="1"/>
          </p:cNvPicPr>
          <p:nvPr/>
        </p:nvPicPr>
        <p:blipFill>
          <a:blip r:embed="rId3"/>
          <a:stretch>
            <a:fillRect/>
          </a:stretch>
        </p:blipFill>
        <p:spPr>
          <a:xfrm>
            <a:off x="948489" y="372150"/>
            <a:ext cx="10498222" cy="1213209"/>
          </a:xfrm>
          <a:prstGeom prst="rect">
            <a:avLst/>
          </a:prstGeom>
        </p:spPr>
      </p:pic>
      <p:pic>
        <p:nvPicPr>
          <p:cNvPr id="5" name="Picture 4">
            <a:extLst>
              <a:ext uri="{FF2B5EF4-FFF2-40B4-BE49-F238E27FC236}">
                <a16:creationId xmlns:a16="http://schemas.microsoft.com/office/drawing/2014/main" id="{432555A3-6733-4A2E-84AF-99E5F670250A}"/>
              </a:ext>
            </a:extLst>
          </p:cNvPr>
          <p:cNvPicPr>
            <a:picLocks noChangeAspect="1"/>
          </p:cNvPicPr>
          <p:nvPr/>
        </p:nvPicPr>
        <p:blipFill>
          <a:blip r:embed="rId4"/>
          <a:stretch>
            <a:fillRect/>
          </a:stretch>
        </p:blipFill>
        <p:spPr>
          <a:xfrm>
            <a:off x="4045724" y="3633179"/>
            <a:ext cx="5075637" cy="2852671"/>
          </a:xfrm>
          <a:prstGeom prst="rect">
            <a:avLst/>
          </a:prstGeom>
        </p:spPr>
      </p:pic>
    </p:spTree>
    <p:extLst>
      <p:ext uri="{BB962C8B-B14F-4D97-AF65-F5344CB8AC3E}">
        <p14:creationId xmlns:p14="http://schemas.microsoft.com/office/powerpoint/2010/main" val="12881763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6209358"/>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3465372" y="2991436"/>
            <a:ext cx="6448634" cy="1433255"/>
            <a:chOff x="892967" y="2103140"/>
            <a:chExt cx="10089994" cy="802640"/>
          </a:xfrm>
          <a:solidFill>
            <a:srgbClr val="D9F1FF"/>
          </a:solidFill>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grpFill/>
            <a:ln w="28575">
              <a:solidFill>
                <a:srgbClr val="33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526981" y="2176826"/>
              <a:ext cx="8608995" cy="672199"/>
            </a:xfrm>
            <a:prstGeom prst="rect">
              <a:avLst/>
            </a:prstGeom>
            <a:grp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Đoạn 1: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 đầu đến “khoẻ mạnh như thần”.</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4668495" y="888173"/>
            <a:ext cx="5849257" cy="1635133"/>
            <a:chOff x="715316" y="628899"/>
            <a:chExt cx="10807300" cy="1600438"/>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1600438"/>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6" y="727878"/>
              <a:ext cx="1535319" cy="797968"/>
            </a:xfrm>
            <a:prstGeom prst="rect">
              <a:avLst/>
            </a:prstGeom>
          </p:spPr>
        </p:pic>
      </p:grpSp>
      <p:grpSp>
        <p:nvGrpSpPr>
          <p:cNvPr id="17" name="Group 16">
            <a:extLst>
              <a:ext uri="{FF2B5EF4-FFF2-40B4-BE49-F238E27FC236}">
                <a16:creationId xmlns:a16="http://schemas.microsoft.com/office/drawing/2014/main" id="{FCAAE6D5-F29D-4C28-930F-7A67869274FB}"/>
              </a:ext>
            </a:extLst>
          </p:cNvPr>
          <p:cNvGrpSpPr/>
          <p:nvPr/>
        </p:nvGrpSpPr>
        <p:grpSpPr>
          <a:xfrm>
            <a:off x="5326742" y="5004703"/>
            <a:ext cx="6448634" cy="1433255"/>
            <a:chOff x="892967" y="3219281"/>
            <a:chExt cx="10089994" cy="802640"/>
          </a:xfrm>
          <a:solidFill>
            <a:srgbClr val="D9F1FF"/>
          </a:solidFill>
        </p:grpSpPr>
        <p:sp>
          <p:nvSpPr>
            <p:cNvPr id="18" name="Rectangle: Rounded Corners 17">
              <a:extLst>
                <a:ext uri="{FF2B5EF4-FFF2-40B4-BE49-F238E27FC236}">
                  <a16:creationId xmlns:a16="http://schemas.microsoft.com/office/drawing/2014/main" id="{6C6A8AF4-A682-4994-9ADC-10C44C9E91C1}"/>
                </a:ext>
              </a:extLst>
            </p:cNvPr>
            <p:cNvSpPr/>
            <p:nvPr/>
          </p:nvSpPr>
          <p:spPr>
            <a:xfrm>
              <a:off x="892967" y="3219281"/>
              <a:ext cx="10089994" cy="802640"/>
            </a:xfrm>
            <a:prstGeom prst="roundRect">
              <a:avLst>
                <a:gd name="adj" fmla="val 50000"/>
              </a:avLst>
            </a:prstGeom>
            <a:grpFill/>
            <a:ln w="28575">
              <a:solidFill>
                <a:srgbClr val="33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FD22259-F538-4F92-BA9F-3B1E04B6FC70}"/>
                </a:ext>
              </a:extLst>
            </p:cNvPr>
            <p:cNvSpPr txBox="1"/>
            <p:nvPr/>
          </p:nvSpPr>
          <p:spPr>
            <a:xfrm>
              <a:off x="3238990" y="3434835"/>
              <a:ext cx="5776202" cy="361953"/>
            </a:xfrm>
            <a:prstGeom prst="rect">
              <a:avLst/>
            </a:prstGeom>
            <a:grp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Đoạn 2 : </a:t>
              </a: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Còn lại.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9" name="Picture 20">
            <a:extLst>
              <a:ext uri="{FF2B5EF4-FFF2-40B4-BE49-F238E27FC236}">
                <a16:creationId xmlns:a16="http://schemas.microsoft.com/office/drawing/2014/main" id="{27822F29-AC7D-40F9-82C8-3714A8CD710E}"/>
              </a:ext>
            </a:extLst>
          </p:cNvPr>
          <p:cNvPicPr>
            <a:picLocks noChangeAspect="1"/>
          </p:cNvPicPr>
          <p:nvPr/>
        </p:nvPicPr>
        <p:blipFill>
          <a:blip r:embed="rId3">
            <a:alphaModFix amt="83000"/>
          </a:blip>
          <a:srcRect/>
          <a:stretch>
            <a:fillRect/>
          </a:stretch>
        </p:blipFill>
        <p:spPr>
          <a:xfrm flipH="1">
            <a:off x="62851" y="-76548"/>
            <a:ext cx="5565058" cy="7011093"/>
          </a:xfrm>
          <a:prstGeom prst="rect">
            <a:avLst/>
          </a:prstGeom>
        </p:spPr>
      </p:pic>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66448C-B3A5-4B46-A136-174FF32C6D06}"/>
              </a:ext>
            </a:extLst>
          </p:cNvPr>
          <p:cNvGrpSpPr/>
          <p:nvPr/>
        </p:nvGrpSpPr>
        <p:grpSpPr>
          <a:xfrm rot="879217">
            <a:off x="4438417" y="595865"/>
            <a:ext cx="3357290" cy="1025140"/>
            <a:chOff x="158758" y="984526"/>
            <a:chExt cx="4264862" cy="1025140"/>
          </a:xfrm>
        </p:grpSpPr>
        <p:sp>
          <p:nvSpPr>
            <p:cNvPr id="4" name="TextBox 3">
              <a:extLst>
                <a:ext uri="{FF2B5EF4-FFF2-40B4-BE49-F238E27FC236}">
                  <a16:creationId xmlns:a16="http://schemas.microsoft.com/office/drawing/2014/main"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6" name="Group 5">
            <a:extLst>
              <a:ext uri="{FF2B5EF4-FFF2-40B4-BE49-F238E27FC236}">
                <a16:creationId xmlns:a16="http://schemas.microsoft.com/office/drawing/2014/main" id="{F538BB57-FB68-4DC6-984E-8B446B0C5C8A}"/>
              </a:ext>
            </a:extLst>
          </p:cNvPr>
          <p:cNvGrpSpPr/>
          <p:nvPr/>
        </p:nvGrpSpPr>
        <p:grpSpPr>
          <a:xfrm>
            <a:off x="81928" y="1202540"/>
            <a:ext cx="12057568" cy="2074142"/>
            <a:chOff x="712557" y="1659320"/>
            <a:chExt cx="16873686" cy="2074142"/>
          </a:xfrm>
        </p:grpSpPr>
        <p:sp>
          <p:nvSpPr>
            <p:cNvPr id="7" name="TextBox 6">
              <a:extLst>
                <a:ext uri="{FF2B5EF4-FFF2-40B4-BE49-F238E27FC236}">
                  <a16:creationId xmlns:a16="http://schemas.microsoft.com/office/drawing/2014/main" id="{4A44A7A7-370C-43C8-93B8-91D80F37AD36}"/>
                </a:ext>
              </a:extLst>
            </p:cNvPr>
            <p:cNvSpPr txBox="1"/>
            <p:nvPr/>
          </p:nvSpPr>
          <p:spPr>
            <a:xfrm>
              <a:off x="730330" y="16698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LUYỆN </a:t>
              </a: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ĐỌC NỐI TIẾP ĐOẠN THEO NHÓM</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9AFF576B-7FDE-4C8C-AAAD-2F297EC04B79}"/>
                </a:ext>
              </a:extLst>
            </p:cNvPr>
            <p:cNvSpPr txBox="1"/>
            <p:nvPr/>
          </p:nvSpPr>
          <p:spPr>
            <a:xfrm>
              <a:off x="712557" y="1659320"/>
              <a:ext cx="16855913" cy="206364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8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Ế</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Ạ</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 </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E</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endPar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77000">
                                          <p:cBhvr additive="base">
                                            <p:cTn id="14"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4" name="TextBox 3">
              <a:extLst>
                <a:ext uri="{FF2B5EF4-FFF2-40B4-BE49-F238E27FC236}">
                  <a16:creationId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6" name="Group 5">
            <a:extLst>
              <a:ext uri="{FF2B5EF4-FFF2-40B4-BE49-F238E27FC236}">
                <a16:creationId xmlns:a16="http://schemas.microsoft.com/office/drawing/2014/main" id="{342C167A-D1A8-4BB2-A0FE-A9958A0C492F}"/>
              </a:ext>
            </a:extLst>
          </p:cNvPr>
          <p:cNvGrpSpPr/>
          <p:nvPr/>
        </p:nvGrpSpPr>
        <p:grpSpPr>
          <a:xfrm>
            <a:off x="330192" y="2031371"/>
            <a:ext cx="12057568" cy="1186448"/>
            <a:chOff x="712557" y="1660810"/>
            <a:chExt cx="16873686" cy="1186448"/>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7743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THI ĐUA ĐỌC TRƯỚC</a:t>
              </a:r>
              <a:endParaRPr kumimoji="0" lang="en-US" sz="88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011302"/>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77000">
                                          <p:cBhvr additive="base">
                                            <p:cTn id="14"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id="{51A0A7D8-8A4C-FC26-93CB-F5BA442BE8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id="{E370591C-A785-98B7-B2E9-A5EAE9323654}"/>
              </a:ext>
            </a:extLst>
          </p:cNvPr>
          <p:cNvPicPr>
            <a:picLocks noChangeAspect="1"/>
          </p:cNvPicPr>
          <p:nvPr/>
        </p:nvPicPr>
        <p:blipFill>
          <a:blip r:embed="rId9">
            <a:alphaModFix amt="66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id="{7B6FF4D9-D75B-F4CC-615B-517BADE737D2}"/>
              </a:ext>
            </a:extLst>
          </p:cNvPr>
          <p:cNvPicPr>
            <a:picLocks noChangeAspect="1"/>
          </p:cNvPicPr>
          <p:nvPr/>
        </p:nvPicPr>
        <p:blipFill>
          <a:blip r:embed="rId11"/>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id="{76AD94B5-0C41-4ABF-912C-F7889AB87D9D}"/>
              </a:ext>
            </a:extLst>
          </p:cNvPr>
          <p:cNvPicPr>
            <a:picLocks noChangeAspect="1"/>
          </p:cNvPicPr>
          <p:nvPr/>
        </p:nvPicPr>
        <p:blipFill>
          <a:blip r:embed="rId12"/>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sp>
          <p:nvSpPr>
            <p:cNvPr id="19" name="TextBox 18">
              <a:extLst>
                <a:ext uri="{FF2B5EF4-FFF2-40B4-BE49-F238E27FC236}">
                  <a16:creationId xmlns:a16="http://schemas.microsoft.com/office/drawing/2014/main"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grpSp>
      <p:grpSp>
        <p:nvGrpSpPr>
          <p:cNvPr id="20" name="Group 19">
            <a:extLst>
              <a:ext uri="{FF2B5EF4-FFF2-40B4-BE49-F238E27FC236}">
                <a16:creationId xmlns:a16="http://schemas.microsoft.com/office/drawing/2014/main"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2" name="Picture 1">
            <a:extLst>
              <a:ext uri="{FF2B5EF4-FFF2-40B4-BE49-F238E27FC236}">
                <a16:creationId xmlns:a16="http://schemas.microsoft.com/office/drawing/2014/main" id="{80277F9A-0ABE-44F9-8739-A340E07543B5}"/>
              </a:ext>
            </a:extLst>
          </p:cNvPr>
          <p:cNvPicPr>
            <a:picLocks noChangeAspect="1"/>
          </p:cNvPicPr>
          <p:nvPr/>
        </p:nvPicPr>
        <p:blipFill>
          <a:blip r:embed="rId13"/>
          <a:stretch>
            <a:fillRect/>
          </a:stretch>
        </p:blipFill>
        <p:spPr>
          <a:xfrm>
            <a:off x="2029940" y="1005630"/>
            <a:ext cx="9254530" cy="4846740"/>
          </a:xfrm>
          <a:prstGeom prst="rect">
            <a:avLst/>
          </a:prstGeom>
        </p:spPr>
      </p:pic>
    </p:spTree>
    <p:extLst>
      <p:ext uri="{BB962C8B-B14F-4D97-AF65-F5344CB8AC3E}">
        <p14:creationId xmlns:p14="http://schemas.microsoft.com/office/powerpoint/2010/main" val="246442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3A0854F-7ECB-409F-BE90-788D93154089}"/>
              </a:ext>
            </a:extLst>
          </p:cNvPr>
          <p:cNvGrpSpPr/>
          <p:nvPr/>
        </p:nvGrpSpPr>
        <p:grpSpPr>
          <a:xfrm>
            <a:off x="192710" y="48963"/>
            <a:ext cx="11482607" cy="2159825"/>
            <a:chOff x="192710" y="48963"/>
            <a:chExt cx="11482607" cy="2159825"/>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a:t>
              </a: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Tìm trong đoạn đầu những chi tiết nói về vẻ đẹp và tài năng của Lạc Long Quân và Âu Cơ.</a:t>
              </a:r>
            </a:p>
          </p:txBody>
        </p:sp>
        <p:pic>
          <p:nvPicPr>
            <p:cNvPr id="7" name="Picture 6" descr="A red and yellow bubbles with a question mark&#10;&#10;Description automatically generated">
              <a:extLst>
                <a:ext uri="{FF2B5EF4-FFF2-40B4-BE49-F238E27FC236}">
                  <a16:creationId xmlns:a16="http://schemas.microsoft.com/office/drawing/2014/main" id="{8DF8042F-B7C8-4F59-AB48-797B85B9D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pic>
        <p:nvPicPr>
          <p:cNvPr id="13" name="Picture 12">
            <a:extLst>
              <a:ext uri="{FF2B5EF4-FFF2-40B4-BE49-F238E27FC236}">
                <a16:creationId xmlns:a16="http://schemas.microsoft.com/office/drawing/2014/main" id="{BE43DC0C-2323-40F3-A3DD-CCA1EFA38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829" y="2511545"/>
            <a:ext cx="6560457" cy="3793479"/>
          </a:xfrm>
          <a:prstGeom prst="rect">
            <a:avLst/>
          </a:prstGeom>
          <a:ln>
            <a:noFill/>
          </a:ln>
          <a:effectLst>
            <a:softEdge rad="112500"/>
          </a:effectLst>
        </p:spPr>
      </p:pic>
    </p:spTree>
    <p:extLst>
      <p:ext uri="{BB962C8B-B14F-4D97-AF65-F5344CB8AC3E}">
        <p14:creationId xmlns:p14="http://schemas.microsoft.com/office/powerpoint/2010/main" val="285056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A6EEB3-F710-49B5-944E-23B8EBBB7DC3}"/>
              </a:ext>
            </a:extLst>
          </p:cNvPr>
          <p:cNvPicPr>
            <a:picLocks noChangeAspect="1"/>
          </p:cNvPicPr>
          <p:nvPr/>
        </p:nvPicPr>
        <p:blipFill>
          <a:blip r:embed="rId3"/>
          <a:stretch>
            <a:fillRect/>
          </a:stretch>
        </p:blipFill>
        <p:spPr>
          <a:xfrm>
            <a:off x="11156905" y="5643964"/>
            <a:ext cx="866492" cy="1311885"/>
          </a:xfrm>
          <a:prstGeom prst="rect">
            <a:avLst/>
          </a:prstGeom>
        </p:spPr>
      </p:pic>
      <p:sp>
        <p:nvSpPr>
          <p:cNvPr id="5" name="Rectangle 4">
            <a:extLst>
              <a:ext uri="{FF2B5EF4-FFF2-40B4-BE49-F238E27FC236}">
                <a16:creationId xmlns:a16="http://schemas.microsoft.com/office/drawing/2014/main" id="{F403931B-02E5-487F-99D5-BAE0455FB937}"/>
              </a:ext>
            </a:extLst>
          </p:cNvPr>
          <p:cNvSpPr/>
          <p:nvPr/>
        </p:nvSpPr>
        <p:spPr>
          <a:xfrm>
            <a:off x="10943771" y="766732"/>
            <a:ext cx="747959"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905CFD-95D1-4E54-BB5A-8A44C7CEE4E0}"/>
              </a:ext>
            </a:extLst>
          </p:cNvPr>
          <p:cNvSpPr/>
          <p:nvPr/>
        </p:nvSpPr>
        <p:spPr>
          <a:xfrm>
            <a:off x="500269" y="1335314"/>
            <a:ext cx="2126817"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AF604-B473-4328-960C-09EA4332E2AE}"/>
              </a:ext>
            </a:extLst>
          </p:cNvPr>
          <p:cNvSpPr/>
          <p:nvPr/>
        </p:nvSpPr>
        <p:spPr>
          <a:xfrm>
            <a:off x="2933168" y="1335314"/>
            <a:ext cx="8758562"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82A65E-4AA6-4E5C-B139-9DC1839DCB9C}"/>
              </a:ext>
            </a:extLst>
          </p:cNvPr>
          <p:cNvSpPr/>
          <p:nvPr/>
        </p:nvSpPr>
        <p:spPr>
          <a:xfrm>
            <a:off x="500270" y="1823978"/>
            <a:ext cx="11191460" cy="56858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DCB622-356D-4D59-9B8E-9EA9556798F9}"/>
              </a:ext>
            </a:extLst>
          </p:cNvPr>
          <p:cNvSpPr/>
          <p:nvPr/>
        </p:nvSpPr>
        <p:spPr>
          <a:xfrm>
            <a:off x="6596270" y="2294328"/>
            <a:ext cx="5095460" cy="568582"/>
          </a:xfrm>
          <a:prstGeom prst="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7BD78E-6B60-4FD9-A42D-7F495D8B5845}"/>
              </a:ext>
            </a:extLst>
          </p:cNvPr>
          <p:cNvSpPr/>
          <p:nvPr/>
        </p:nvSpPr>
        <p:spPr>
          <a:xfrm>
            <a:off x="2216989" y="2363532"/>
            <a:ext cx="2833982" cy="568582"/>
          </a:xfrm>
          <a:prstGeom prst="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D2B641-1410-4116-BD90-E508AD8C88E4}"/>
              </a:ext>
            </a:extLst>
          </p:cNvPr>
          <p:cNvSpPr txBox="1"/>
          <p:nvPr/>
        </p:nvSpPr>
        <p:spPr>
          <a:xfrm>
            <a:off x="500269" y="766732"/>
            <a:ext cx="11191461"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Ngày xưa, ở miền đất Lạc Việt có một vị thần tên là Lạc Long Quân. Thần mình rồng, thường ở dưới nước, thỉnh thoảng lên sống trên cạn, sức khoẻ vô địch, có nhiều phép lạ. Bấy giờ, ở vùng núi cao có nàng Âu Cơ xinh đẹp tuyệt trần, nghe vùng đất Lạc Việt có nhiều hoa thơm cỏ lạ bèn tìm đến thăm. Hai người gặp nhau, kết thành vợ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Ít lâu sau, Âu Cơ có mang. Đến kì sinh, chuyện thật lạ, nàng sinh ra cái bọc trăm trứng. Trăm trứng nở ra một trăm người con hồng hào, đẹp đẽ lạ thường. Đàn con lớn nhanh như thổi, mặt mũi khôi ngô, khoẻ mạnh như thần.</a:t>
            </a:r>
          </a:p>
        </p:txBody>
      </p:sp>
    </p:spTree>
    <p:extLst>
      <p:ext uri="{BB962C8B-B14F-4D97-AF65-F5344CB8AC3E}">
        <p14:creationId xmlns:p14="http://schemas.microsoft.com/office/powerpoint/2010/main" val="64958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34B27B-92E4-4193-A095-F2AC60C54AF4}"/>
              </a:ext>
            </a:extLst>
          </p:cNvPr>
          <p:cNvGrpSpPr/>
          <p:nvPr/>
        </p:nvGrpSpPr>
        <p:grpSpPr>
          <a:xfrm>
            <a:off x="670542" y="673017"/>
            <a:ext cx="10456097" cy="4103894"/>
            <a:chOff x="775317" y="2377992"/>
            <a:chExt cx="10456097" cy="4103894"/>
          </a:xfrm>
        </p:grpSpPr>
        <p:sp>
          <p:nvSpPr>
            <p:cNvPr id="17" name="TextBox 16">
              <a:extLst>
                <a:ext uri="{FF2B5EF4-FFF2-40B4-BE49-F238E27FC236}">
                  <a16:creationId xmlns:a16="http://schemas.microsoft.com/office/drawing/2014/main" id="{A96DC896-AA77-99AF-06EE-E6EAC7647406}"/>
                </a:ext>
              </a:extLst>
            </p:cNvPr>
            <p:cNvSpPr txBox="1"/>
            <p:nvPr/>
          </p:nvSpPr>
          <p:spPr>
            <a:xfrm>
              <a:off x="1103261" y="2634024"/>
              <a:ext cx="10128153" cy="3847862"/>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Lạc Long Quân: vị thần mình rồng, sống ở dưới nước nhưng thỉnh thoảng lên cạn, sức khoẻ vô địch, có nhiều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Âu Cơ: xinh đẹp tuyệt trần, sống ở vùng núi cao.</a:t>
              </a:r>
              <a:r>
                <a:rPr kumimoji="0" lang="en-US"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a:t>
              </a:r>
              <a:endPar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6" name="Picture 5" descr="A light bulb with a black line&#10;&#10;Description automatically generated">
              <a:extLst>
                <a:ext uri="{FF2B5EF4-FFF2-40B4-BE49-F238E27FC236}">
                  <a16:creationId xmlns:a16="http://schemas.microsoft.com/office/drawing/2014/main" id="{C86A58C3-4535-42FB-8C3D-AE1F7F977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17" y="2377992"/>
              <a:ext cx="1080350" cy="1080350"/>
            </a:xfrm>
            <a:prstGeom prst="rect">
              <a:avLst/>
            </a:prstGeom>
          </p:spPr>
        </p:pic>
      </p:grpSp>
    </p:spTree>
    <p:extLst>
      <p:ext uri="{BB962C8B-B14F-4D97-AF65-F5344CB8AC3E}">
        <p14:creationId xmlns:p14="http://schemas.microsoft.com/office/powerpoint/2010/main" val="186261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descr="Background pattern&#10;&#10;Description automatically generated">
            <a:extLst>
              <a:ext uri="{FF2B5EF4-FFF2-40B4-BE49-F238E27FC236}">
                <a16:creationId xmlns:a16="http://schemas.microsoft.com/office/drawing/2014/main" id="{C65C7BE6-4AD3-2CE2-4A76-B72E07B042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7" b="96806" l="2813" r="99531">
                        <a14:foregroundMark x1="2734" y1="31528" x2="29922" y2="83333"/>
                        <a14:foregroundMark x1="29922" y1="83333" x2="55937" y2="90694"/>
                        <a14:foregroundMark x1="55937" y1="90694" x2="75234" y2="89306"/>
                        <a14:foregroundMark x1="75234" y1="89306" x2="87813" y2="67222"/>
                        <a14:foregroundMark x1="87813" y1="67222" x2="90156" y2="42639"/>
                        <a14:foregroundMark x1="0" y1="31389" x2="14609" y2="95139"/>
                        <a14:foregroundMark x1="14609" y1="95139" x2="15391" y2="95972"/>
                        <a14:foregroundMark x1="3594" y1="50000" x2="2813" y2="95000"/>
                        <a14:foregroundMark x1="34219" y1="76806" x2="52812" y2="57639"/>
                        <a14:foregroundMark x1="22734" y1="4722" x2="25781" y2="12917"/>
                        <a14:foregroundMark x1="24297" y1="14306" x2="21719" y2="28472"/>
                        <a14:foregroundMark x1="21719" y1="28472" x2="22422" y2="36111"/>
                        <a14:foregroundMark x1="58203" y1="18889" x2="61875" y2="28333"/>
                        <a14:foregroundMark x1="84844" y1="75833" x2="92578" y2="94444"/>
                        <a14:foregroundMark x1="93125" y1="65833" x2="89141" y2="93611"/>
                        <a14:foregroundMark x1="92656" y1="46389" x2="99297" y2="63194"/>
                        <a14:foregroundMark x1="98906" y1="65833" x2="99063" y2="94444"/>
                        <a14:foregroundMark x1="99063" y1="94444" x2="99609" y2="96806"/>
                        <a14:foregroundMark x1="44297" y1="6806" x2="47813" y2="50417"/>
                        <a14:foregroundMark x1="29531" y1="27361" x2="48203" y2="31528"/>
                        <a14:foregroundMark x1="21016" y1="29583" x2="23828" y2="42778"/>
                        <a14:foregroundMark x1="23828" y1="42778" x2="26953" y2="49583"/>
                        <a14:foregroundMark x1="26953" y1="49583" x2="27187" y2="49722"/>
                        <a14:foregroundMark x1="27969" y1="48333" x2="32109" y2="53750"/>
                        <a14:foregroundMark x1="32109" y1="53750" x2="32109" y2="53750"/>
                        <a14:foregroundMark x1="32344" y1="54444" x2="41953" y2="55694"/>
                        <a14:foregroundMark x1="36797" y1="58194" x2="38281" y2="62083"/>
                        <a14:foregroundMark x1="35703" y1="52639" x2="26797" y2="78056"/>
                        <a14:foregroundMark x1="15469" y1="48611" x2="28281" y2="54583"/>
                        <a14:foregroundMark x1="13906" y1="47361" x2="21406" y2="49861"/>
                        <a14:foregroundMark x1="20078" y1="6528" x2="18281" y2="417"/>
                        <a14:foregroundMark x1="82813" y1="31528" x2="83359" y2="37500"/>
                        <a14:foregroundMark x1="86484" y1="33333" x2="90156" y2="38889"/>
                        <a14:foregroundMark x1="91484" y1="36528" x2="98359" y2="36528"/>
                        <a14:foregroundMark x1="98359" y1="36528" x2="99219" y2="36528"/>
                        <a14:foregroundMark x1="92969" y1="30139" x2="92891" y2="35278"/>
                        <a14:foregroundMark x1="77031" y1="3889" x2="80938" y2="11944"/>
                        <a14:foregroundMark x1="80938" y1="11944" x2="81094" y2="12639"/>
                        <a14:foregroundMark x1="77656" y1="31944" x2="79141" y2="33194"/>
                      </a14:backgroundRemoval>
                    </a14:imgEffect>
                  </a14:imgLayer>
                </a14:imgProps>
              </a:ext>
              <a:ext uri="{28A0092B-C50C-407E-A947-70E740481C1C}">
                <a14:useLocalDpi xmlns:a14="http://schemas.microsoft.com/office/drawing/2010/main" val="0"/>
              </a:ext>
            </a:extLst>
          </a:blip>
          <a:stretch>
            <a:fillRect/>
          </a:stretch>
        </p:blipFill>
        <p:spPr>
          <a:xfrm>
            <a:off x="192252" y="1"/>
            <a:ext cx="12309987" cy="6895416"/>
          </a:xfrm>
          <a:prstGeom prst="rect">
            <a:avLst/>
          </a:prstGeom>
        </p:spPr>
      </p:pic>
      <p:pic>
        <p:nvPicPr>
          <p:cNvPr id="33" name="Picture 20">
            <a:extLst>
              <a:ext uri="{FF2B5EF4-FFF2-40B4-BE49-F238E27FC236}">
                <a16:creationId xmlns:a16="http://schemas.microsoft.com/office/drawing/2014/main" id="{E6EAB50B-235F-0806-CB7B-2CA42B33F015}"/>
              </a:ext>
            </a:extLst>
          </p:cNvPr>
          <p:cNvPicPr>
            <a:picLocks noChangeAspect="1"/>
          </p:cNvPicPr>
          <p:nvPr/>
        </p:nvPicPr>
        <p:blipFill>
          <a:blip r:embed="rId4">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5"/>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6"/>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6"/>
          <a:srcRect/>
          <a:stretch>
            <a:fillRect/>
          </a:stretch>
        </p:blipFill>
        <p:spPr>
          <a:xfrm>
            <a:off x="5580701" y="6085841"/>
            <a:ext cx="4077428" cy="1544318"/>
          </a:xfrm>
          <a:prstGeom prst="rect">
            <a:avLst/>
          </a:prstGeom>
        </p:spPr>
      </p:pic>
      <p:pic>
        <p:nvPicPr>
          <p:cNvPr id="39" name="Picture 18">
            <a:extLst>
              <a:ext uri="{FF2B5EF4-FFF2-40B4-BE49-F238E27FC236}">
                <a16:creationId xmlns:a16="http://schemas.microsoft.com/office/drawing/2014/main" id="{3633A5D0-D0F8-1BB1-D572-1AE8487C8305}"/>
              </a:ext>
            </a:extLst>
          </p:cNvPr>
          <p:cNvPicPr>
            <a:picLocks noChangeAspect="1"/>
          </p:cNvPicPr>
          <p:nvPr/>
        </p:nvPicPr>
        <p:blipFill>
          <a:blip r:embed="rId6"/>
          <a:srcRect/>
          <a:stretch>
            <a:fillRect/>
          </a:stretch>
        </p:blipFill>
        <p:spPr>
          <a:xfrm>
            <a:off x="-751220" y="5593856"/>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6"/>
          <a:srcRect/>
          <a:stretch>
            <a:fillRect/>
          </a:stretch>
        </p:blipFill>
        <p:spPr>
          <a:xfrm>
            <a:off x="8932428" y="6026430"/>
            <a:ext cx="4077428" cy="1544318"/>
          </a:xfrm>
          <a:prstGeom prst="rect">
            <a:avLst/>
          </a:prstGeom>
        </p:spPr>
      </p:pic>
      <p:sp>
        <p:nvSpPr>
          <p:cNvPr id="7" name="Rectangle 6">
            <a:extLst>
              <a:ext uri="{FF2B5EF4-FFF2-40B4-BE49-F238E27FC236}">
                <a16:creationId xmlns:a16="http://schemas.microsoft.com/office/drawing/2014/main" id="{DC193D39-328E-5CFC-EF07-94CB4B2D7964}"/>
              </a:ext>
            </a:extLst>
          </p:cNvPr>
          <p:cNvSpPr/>
          <p:nvPr/>
        </p:nvSpPr>
        <p:spPr>
          <a:xfrm>
            <a:off x="7509717" y="0"/>
            <a:ext cx="5893137" cy="6633950"/>
          </a:xfrm>
          <a:prstGeom prst="rect">
            <a:avLst/>
          </a:prstGeom>
          <a:gradFill>
            <a:gsLst>
              <a:gs pos="0">
                <a:schemeClr val="bg1"/>
              </a:gs>
              <a:gs pos="6000">
                <a:schemeClr val="bg1">
                  <a:lumMod val="79000"/>
                  <a:lumOff val="21000"/>
                </a:schemeClr>
              </a:gs>
              <a:gs pos="100000">
                <a:schemeClr val="accent3">
                  <a:lumMod val="30000"/>
                  <a:lumOff val="7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4" name="Picture 43" descr="A picture containing picture frame&#10;&#10;Description automatically generated">
            <a:extLst>
              <a:ext uri="{FF2B5EF4-FFF2-40B4-BE49-F238E27FC236}">
                <a16:creationId xmlns:a16="http://schemas.microsoft.com/office/drawing/2014/main" id="{6B2125D3-50D4-6DB8-B9D2-CEA9E1B58ADB}"/>
              </a:ext>
            </a:extLst>
          </p:cNvPr>
          <p:cNvPicPr>
            <a:picLocks noChangeAspect="1"/>
          </p:cNvPicPr>
          <p:nvPr/>
        </p:nvPicPr>
        <p:blipFill>
          <a:blip r:embed="rId7">
            <a:alphaModFix amt="91000"/>
            <a:extLst>
              <a:ext uri="{BEBA8EAE-BF5A-486C-A8C5-ECC9F3942E4B}">
                <a14:imgProps xmlns:a14="http://schemas.microsoft.com/office/drawing/2010/main">
                  <a14:imgLayer r:embed="rId8">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135805" y="793475"/>
            <a:ext cx="12711766" cy="8008514"/>
          </a:xfrm>
          <a:prstGeom prst="rect">
            <a:avLst/>
          </a:prstGeom>
        </p:spPr>
      </p:pic>
      <p:pic>
        <p:nvPicPr>
          <p:cNvPr id="3" name="Picture 2" descr="Text&#10;&#10;Description automatically generated">
            <a:extLst>
              <a:ext uri="{FF2B5EF4-FFF2-40B4-BE49-F238E27FC236}">
                <a16:creationId xmlns:a16="http://schemas.microsoft.com/office/drawing/2014/main" id="{C6985755-59A8-D0F3-4424-755E1186090C}"/>
              </a:ext>
            </a:extLst>
          </p:cNvPr>
          <p:cNvPicPr>
            <a:picLocks noChangeAspect="1"/>
          </p:cNvPicPr>
          <p:nvPr/>
        </p:nvPicPr>
        <p:blipFill rotWithShape="1">
          <a:blip r:embed="rId9" cstate="print">
            <a:duotone>
              <a:srgbClr val="F79646">
                <a:shade val="45000"/>
                <a:satMod val="135000"/>
              </a:srgbClr>
              <a:prstClr val="white"/>
            </a:duotone>
            <a:extLst>
              <a:ext uri="{BEBA8EAE-BF5A-486C-A8C5-ECC9F3942E4B}">
                <a14:imgProps xmlns:a14="http://schemas.microsoft.com/office/drawing/2010/main">
                  <a14:imgLayer r:embed="rId10">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flipH="1">
            <a:off x="8828201" y="4292273"/>
            <a:ext cx="3432751" cy="1677923"/>
          </a:xfrm>
          <a:prstGeom prst="rect">
            <a:avLst/>
          </a:prstGeom>
        </p:spPr>
      </p:pic>
      <p:pic>
        <p:nvPicPr>
          <p:cNvPr id="5" name="Picture 4" descr="Text&#10;&#10;Description automatically generated">
            <a:extLst>
              <a:ext uri="{FF2B5EF4-FFF2-40B4-BE49-F238E27FC236}">
                <a16:creationId xmlns:a16="http://schemas.microsoft.com/office/drawing/2014/main" id="{0B5094FF-CC55-68B3-B352-68C1F19F4008}"/>
              </a:ext>
            </a:extLst>
          </p:cNvPr>
          <p:cNvPicPr>
            <a:picLocks noChangeAspect="1"/>
          </p:cNvPicPr>
          <p:nvPr/>
        </p:nvPicPr>
        <p:blipFill rotWithShape="1">
          <a:blip r:embed="rId11" cstate="print">
            <a:duotone>
              <a:srgbClr val="F79646">
                <a:shade val="45000"/>
                <a:satMod val="135000"/>
              </a:srgbClr>
              <a:prstClr val="white"/>
            </a:duotone>
            <a:extLst>
              <a:ext uri="{BEBA8EAE-BF5A-486C-A8C5-ECC9F3942E4B}">
                <a14:imgProps xmlns:a14="http://schemas.microsoft.com/office/drawing/2010/main">
                  <a14:imgLayer r:embed="rId12">
                    <a14:imgEffect>
                      <a14:backgroundRemoval t="23352" b="35186" l="27012" r="62688">
                        <a14:foregroundMark x1="42619" y1="27868" x2="42619" y2="31018"/>
                      </a14:backgroundRemoval>
                    </a14:imgEffect>
                  </a14:imgLayer>
                </a14:imgProps>
              </a:ext>
              <a:ext uri="{28A0092B-C50C-407E-A947-70E740481C1C}">
                <a14:useLocalDpi xmlns:a14="http://schemas.microsoft.com/office/drawing/2010/main" val="0"/>
              </a:ext>
            </a:extLst>
          </a:blip>
          <a:srcRect l="22552" t="21873" r="32852" b="63335"/>
          <a:stretch/>
        </p:blipFill>
        <p:spPr>
          <a:xfrm rot="20946871">
            <a:off x="-152632" y="5074952"/>
            <a:ext cx="3079334" cy="1505173"/>
          </a:xfrm>
          <a:prstGeom prst="rect">
            <a:avLst/>
          </a:prstGeom>
        </p:spPr>
      </p:pic>
      <p:pic>
        <p:nvPicPr>
          <p:cNvPr id="2" name="Picture 1">
            <a:extLst>
              <a:ext uri="{FF2B5EF4-FFF2-40B4-BE49-F238E27FC236}">
                <a16:creationId xmlns:a16="http://schemas.microsoft.com/office/drawing/2014/main" id="{E2326ED0-AB99-4C9C-8FDC-B3C976D99C90}"/>
              </a:ext>
            </a:extLst>
          </p:cNvPr>
          <p:cNvPicPr>
            <a:picLocks noChangeAspect="1"/>
          </p:cNvPicPr>
          <p:nvPr/>
        </p:nvPicPr>
        <p:blipFill>
          <a:blip r:embed="rId13"/>
          <a:stretch>
            <a:fillRect/>
          </a:stretch>
        </p:blipFill>
        <p:spPr>
          <a:xfrm>
            <a:off x="782046" y="3523166"/>
            <a:ext cx="10955462" cy="3170195"/>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AA8D3D-04F5-8C9D-C54A-A499452248DC}"/>
              </a:ext>
            </a:extLst>
          </p:cNvPr>
          <p:cNvSpPr/>
          <p:nvPr/>
        </p:nvSpPr>
        <p:spPr>
          <a:xfrm>
            <a:off x="530122" y="2266252"/>
            <a:ext cx="11131751" cy="4188381"/>
          </a:xfrm>
          <a:prstGeom prst="roundRect">
            <a:avLst/>
          </a:prstGeom>
          <a:solidFill>
            <a:srgbClr val="E1FFE1"/>
          </a:solidFill>
          <a:ln w="57150">
            <a:solidFill>
              <a:srgbClr val="33FF3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Giới thiệu về Lạc Long Quân, Âu Cơ và cuộc gặp gỡ giữa hai người, rồi họ kết thành vợ chồng và sinh được 100 người con</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1">
            <a:extLst>
              <a:ext uri="{FF2B5EF4-FFF2-40B4-BE49-F238E27FC236}">
                <a16:creationId xmlns:a16="http://schemas.microsoft.com/office/drawing/2014/main" id="{769B8707-C866-8E8A-862B-E832CA566A6E}"/>
              </a:ext>
            </a:extLst>
          </p:cNvPr>
          <p:cNvPicPr>
            <a:picLocks noChangeAspect="1"/>
          </p:cNvPicPr>
          <p:nvPr/>
        </p:nvPicPr>
        <p:blipFill>
          <a:blip r:embed="rId3"/>
          <a:stretch>
            <a:fillRect/>
          </a:stretch>
        </p:blipFill>
        <p:spPr>
          <a:xfrm>
            <a:off x="1905000" y="139687"/>
            <a:ext cx="7085341" cy="2240464"/>
          </a:xfrm>
          <a:prstGeom prst="rect">
            <a:avLst/>
          </a:prstGeom>
        </p:spPr>
      </p:pic>
    </p:spTree>
    <p:extLst>
      <p:ext uri="{BB962C8B-B14F-4D97-AF65-F5344CB8AC3E}">
        <p14:creationId xmlns:p14="http://schemas.microsoft.com/office/powerpoint/2010/main" val="14512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6DC896-AA77-99AF-06EE-E6EAC7647406}"/>
              </a:ext>
            </a:extLst>
          </p:cNvPr>
          <p:cNvSpPr txBox="1"/>
          <p:nvPr/>
        </p:nvSpPr>
        <p:spPr>
          <a:xfrm>
            <a:off x="725890" y="2653441"/>
            <a:ext cx="3555825" cy="2349579"/>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Âu Cơ sinh ra một bọc trăm trứng.</a:t>
            </a:r>
          </a:p>
        </p:txBody>
      </p:sp>
      <p:grpSp>
        <p:nvGrpSpPr>
          <p:cNvPr id="18" name="Group 17">
            <a:extLst>
              <a:ext uri="{FF2B5EF4-FFF2-40B4-BE49-F238E27FC236}">
                <a16:creationId xmlns:a16="http://schemas.microsoft.com/office/drawing/2014/main" id="{138EBBFC-6194-4C4D-871D-B2C81B0AD43D}"/>
              </a:ext>
            </a:extLst>
          </p:cNvPr>
          <p:cNvGrpSpPr/>
          <p:nvPr/>
        </p:nvGrpSpPr>
        <p:grpSpPr>
          <a:xfrm>
            <a:off x="442246" y="447408"/>
            <a:ext cx="10428954" cy="1478787"/>
            <a:chOff x="192710" y="48963"/>
            <a:chExt cx="10428954" cy="1478787"/>
          </a:xfrm>
        </p:grpSpPr>
        <p:sp>
          <p:nvSpPr>
            <p:cNvPr id="19" name="TextBox 18">
              <a:extLst>
                <a:ext uri="{FF2B5EF4-FFF2-40B4-BE49-F238E27FC236}">
                  <a16:creationId xmlns:a16="http://schemas.microsoft.com/office/drawing/2014/main" id="{5937AD1A-CE7B-40E0-98F8-EDC644B8419B}"/>
                </a:ext>
              </a:extLst>
            </p:cNvPr>
            <p:cNvSpPr txBox="1"/>
            <p:nvPr/>
          </p:nvSpPr>
          <p:spPr>
            <a:xfrm>
              <a:off x="641355" y="744557"/>
              <a:ext cx="9980309"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Mỗi chi tiết sau nhằm giải thích điều gì?</a:t>
              </a:r>
            </a:p>
          </p:txBody>
        </p:sp>
        <p:pic>
          <p:nvPicPr>
            <p:cNvPr id="20" name="Picture 19" descr="A red and yellow bubbles with a question mark&#10;&#10;Description automatically generated">
              <a:extLst>
                <a:ext uri="{FF2B5EF4-FFF2-40B4-BE49-F238E27FC236}">
                  <a16:creationId xmlns:a16="http://schemas.microsoft.com/office/drawing/2014/main" id="{2DF572AD-6BCB-4F98-BFC2-3CE6A1DF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sp>
        <p:nvSpPr>
          <p:cNvPr id="9" name="TextBox 8">
            <a:extLst>
              <a:ext uri="{FF2B5EF4-FFF2-40B4-BE49-F238E27FC236}">
                <a16:creationId xmlns:a16="http://schemas.microsoft.com/office/drawing/2014/main" id="{933950E1-EABC-4AE1-B5E7-2574D0EAFEEC}"/>
              </a:ext>
            </a:extLst>
          </p:cNvPr>
          <p:cNvSpPr txBox="1"/>
          <p:nvPr/>
        </p:nvSpPr>
        <p:spPr>
          <a:xfrm>
            <a:off x="5312228" y="2653440"/>
            <a:ext cx="5985717" cy="2349579"/>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Lạc Long Quân và Âu Cơ dẫn các con chia nhau cai quản các phương.</a:t>
            </a:r>
          </a:p>
        </p:txBody>
      </p:sp>
    </p:spTree>
    <p:extLst>
      <p:ext uri="{BB962C8B-B14F-4D97-AF65-F5344CB8AC3E}">
        <p14:creationId xmlns:p14="http://schemas.microsoft.com/office/powerpoint/2010/main" val="109167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6DC896-AA77-99AF-06EE-E6EAC7647406}"/>
              </a:ext>
            </a:extLst>
          </p:cNvPr>
          <p:cNvSpPr txBox="1"/>
          <p:nvPr/>
        </p:nvSpPr>
        <p:spPr>
          <a:xfrm>
            <a:off x="1739310" y="256032"/>
            <a:ext cx="8606971" cy="851297"/>
          </a:xfrm>
          <a:prstGeom prst="roundRect">
            <a:avLst/>
          </a:prstGeom>
          <a:solidFill>
            <a:srgbClr val="FFE1ED"/>
          </a:solidFill>
          <a:ln w="38100">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Âu Cơ sinh ra một bọc trăm trứng.</a:t>
            </a:r>
          </a:p>
        </p:txBody>
      </p:sp>
      <p:sp>
        <p:nvSpPr>
          <p:cNvPr id="8" name="TextBox 7">
            <a:extLst>
              <a:ext uri="{FF2B5EF4-FFF2-40B4-BE49-F238E27FC236}">
                <a16:creationId xmlns:a16="http://schemas.microsoft.com/office/drawing/2014/main" id="{B96E1FF4-304F-4F80-83AC-4BA3BA613F74}"/>
              </a:ext>
            </a:extLst>
          </p:cNvPr>
          <p:cNvSpPr txBox="1"/>
          <p:nvPr/>
        </p:nvSpPr>
        <p:spPr>
          <a:xfrm>
            <a:off x="780765" y="1556147"/>
            <a:ext cx="10524060" cy="4597003"/>
          </a:xfrm>
          <a:prstGeom prst="roundRect">
            <a:avLst/>
          </a:prstGeom>
          <a:solidFill>
            <a:schemeClr val="accent4">
              <a:lumMod val="20000"/>
              <a:lumOff val="80000"/>
            </a:schemeClr>
          </a:solidFill>
          <a:ln w="38100">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Giải thích nguồn gốc của người Việt, những người dân trên đất nước Việt Nam đều chung một bào thai và đều là anh em một nhà. Từ đó, giúp HS hiểu thêm cách gọi “đồng bào”, hiểu lí do người Việt Nam ta thường tự hào xưng là con Rồng cháu Tiên.</a:t>
            </a:r>
          </a:p>
        </p:txBody>
      </p:sp>
    </p:spTree>
    <p:extLst>
      <p:ext uri="{BB962C8B-B14F-4D97-AF65-F5344CB8AC3E}">
        <p14:creationId xmlns:p14="http://schemas.microsoft.com/office/powerpoint/2010/main" val="388820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6DC896-AA77-99AF-06EE-E6EAC7647406}"/>
              </a:ext>
            </a:extLst>
          </p:cNvPr>
          <p:cNvSpPr txBox="1"/>
          <p:nvPr/>
        </p:nvSpPr>
        <p:spPr>
          <a:xfrm>
            <a:off x="1739310" y="256032"/>
            <a:ext cx="8606971" cy="1600438"/>
          </a:xfrm>
          <a:prstGeom prst="roundRect">
            <a:avLst/>
          </a:prstGeom>
          <a:solidFill>
            <a:srgbClr val="FFE1ED"/>
          </a:solidFill>
          <a:ln w="38100">
            <a:solidFill>
              <a:srgbClr val="FF0066"/>
            </a:solidFill>
          </a:ln>
        </p:spPr>
        <p:txBody>
          <a:bodyPr wrap="square" rtlCol="0">
            <a:spAutoFit/>
          </a:bodyPr>
          <a:lstStyle/>
          <a:p>
            <a:pPr lvl="0" algn="ctr">
              <a:defRPr/>
            </a:pPr>
            <a:r>
              <a:rPr lang="vi-VN" sz="4400">
                <a:solidFill>
                  <a:prstClr val="black"/>
                </a:solidFill>
                <a:latin typeface="Calibri" panose="020F0502020204030204"/>
                <a:ea typeface="Roboto" panose="02000000000000000000" pitchFamily="2" charset="0"/>
              </a:rPr>
              <a:t>Lạc Long Quân và Âu Cơ dẫn các con chia nhau cai quản các phương.</a:t>
            </a:r>
          </a:p>
        </p:txBody>
      </p:sp>
      <p:sp>
        <p:nvSpPr>
          <p:cNvPr id="8" name="TextBox 7">
            <a:extLst>
              <a:ext uri="{FF2B5EF4-FFF2-40B4-BE49-F238E27FC236}">
                <a16:creationId xmlns:a16="http://schemas.microsoft.com/office/drawing/2014/main" id="{B96E1FF4-304F-4F80-83AC-4BA3BA613F74}"/>
              </a:ext>
            </a:extLst>
          </p:cNvPr>
          <p:cNvSpPr txBox="1"/>
          <p:nvPr/>
        </p:nvSpPr>
        <p:spPr>
          <a:xfrm>
            <a:off x="780765" y="2397976"/>
            <a:ext cx="10524060" cy="3098721"/>
          </a:xfrm>
          <a:prstGeom prst="roundRect">
            <a:avLst/>
          </a:prstGeom>
          <a:solidFill>
            <a:schemeClr val="accent4">
              <a:lumMod val="20000"/>
              <a:lumOff val="80000"/>
            </a:schemeClr>
          </a:solidFill>
          <a:ln w="38100">
            <a:solidFill>
              <a:srgbClr val="002060"/>
            </a:solidFill>
          </a:ln>
        </p:spPr>
        <p:txBody>
          <a:bodyPr wrap="square" rtlCol="0">
            <a:spAutoFit/>
          </a:bodyPr>
          <a:lstStyle/>
          <a:p>
            <a:pPr lvl="0" algn="just">
              <a:defRPr/>
            </a:pPr>
            <a:r>
              <a:rPr lang="vi-VN" sz="4400">
                <a:solidFill>
                  <a:prstClr val="black"/>
                </a:solidFill>
                <a:latin typeface="Calibri" panose="020F0502020204030204"/>
                <a:ea typeface="Roboto" panose="02000000000000000000" pitchFamily="2" charset="0"/>
              </a:rPr>
              <a:t>Thể hiện khát vọng chinh phục thiên nhiên, làm chủ các vùng đất mới và giải thích về xuất thân của các Vua Hùng, về nguồn gốc của nhà nước Văn Lang.</a:t>
            </a:r>
            <a:endParaRPr kumimoji="0" lang="vi-VN" sz="4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186836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38EBBFC-6194-4C4D-871D-B2C81B0AD43D}"/>
              </a:ext>
            </a:extLst>
          </p:cNvPr>
          <p:cNvGrpSpPr/>
          <p:nvPr/>
        </p:nvGrpSpPr>
        <p:grpSpPr>
          <a:xfrm>
            <a:off x="2169446" y="644612"/>
            <a:ext cx="6434362" cy="1478787"/>
            <a:chOff x="192710" y="48963"/>
            <a:chExt cx="6434362" cy="1478787"/>
          </a:xfrm>
        </p:grpSpPr>
        <p:sp>
          <p:nvSpPr>
            <p:cNvPr id="19" name="TextBox 18">
              <a:extLst>
                <a:ext uri="{FF2B5EF4-FFF2-40B4-BE49-F238E27FC236}">
                  <a16:creationId xmlns:a16="http://schemas.microsoft.com/office/drawing/2014/main" id="{5937AD1A-CE7B-40E0-98F8-EDC644B8419B}"/>
                </a:ext>
              </a:extLst>
            </p:cNvPr>
            <p:cNvSpPr txBox="1"/>
            <p:nvPr/>
          </p:nvSpPr>
          <p:spPr>
            <a:xfrm>
              <a:off x="641355" y="744557"/>
              <a:ext cx="5985717"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Kể tóm tắt câu chuyện.</a:t>
              </a:r>
              <a:endPar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0" name="Picture 19" descr="A red and yellow bubbles with a question mark&#10;&#10;Description automatically generated">
              <a:extLst>
                <a:ext uri="{FF2B5EF4-FFF2-40B4-BE49-F238E27FC236}">
                  <a16:creationId xmlns:a16="http://schemas.microsoft.com/office/drawing/2014/main" id="{2DF572AD-6BCB-4F98-BFC2-3CE6A1DF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0" y="48963"/>
              <a:ext cx="1042936" cy="1042936"/>
            </a:xfrm>
            <a:prstGeom prst="rect">
              <a:avLst/>
            </a:prstGeom>
          </p:spPr>
        </p:pic>
      </p:grpSp>
      <p:pic>
        <p:nvPicPr>
          <p:cNvPr id="3" name="Picture 2">
            <a:extLst>
              <a:ext uri="{FF2B5EF4-FFF2-40B4-BE49-F238E27FC236}">
                <a16:creationId xmlns:a16="http://schemas.microsoft.com/office/drawing/2014/main" id="{8BA4B34E-4834-47FB-B332-6E6629EF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6" y="2723705"/>
            <a:ext cx="10795028" cy="2406254"/>
          </a:xfrm>
          <a:prstGeom prst="rect">
            <a:avLst/>
          </a:prstGeom>
        </p:spPr>
      </p:pic>
    </p:spTree>
    <p:extLst>
      <p:ext uri="{BB962C8B-B14F-4D97-AF65-F5344CB8AC3E}">
        <p14:creationId xmlns:p14="http://schemas.microsoft.com/office/powerpoint/2010/main" val="295374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r="68689" b="-3353"/>
          <a:stretch/>
        </p:blipFill>
        <p:spPr>
          <a:xfrm>
            <a:off x="381217" y="1751455"/>
            <a:ext cx="4820073" cy="3546466"/>
          </a:xfrm>
          <a:prstGeom prst="rect">
            <a:avLst/>
          </a:prstGeom>
        </p:spPr>
      </p:pic>
      <p:sp>
        <p:nvSpPr>
          <p:cNvPr id="7" name="TextBox 6">
            <a:extLst>
              <a:ext uri="{FF2B5EF4-FFF2-40B4-BE49-F238E27FC236}">
                <a16:creationId xmlns:a16="http://schemas.microsoft.com/office/drawing/2014/main" id="{CCF8C933-7018-42FC-87B3-A7A0C6D31AF2}"/>
              </a:ext>
            </a:extLst>
          </p:cNvPr>
          <p:cNvSpPr txBox="1"/>
          <p:nvPr/>
        </p:nvSpPr>
        <p:spPr>
          <a:xfrm>
            <a:off x="5315360" y="926187"/>
            <a:ext cx="6381356" cy="5005626"/>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Lạc Long Quân là vị thần mình rồng, sống ở dưới nước, có sức khoẻ vô địch và nhiều phép lạ. Âu Cơ là nàng tiên ở chốn non cao, xinh đẹp tuyệt trần. Hai người gặp nhau, đem lòng yêu thương, rồi trở thành vợ chồng. </a:t>
            </a:r>
            <a:endPar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11305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l="36475" t="-1121" r="37137" b="2428"/>
          <a:stretch/>
        </p:blipFill>
        <p:spPr>
          <a:xfrm>
            <a:off x="503145" y="1572344"/>
            <a:ext cx="4454087" cy="3713311"/>
          </a:xfrm>
          <a:prstGeom prst="rect">
            <a:avLst/>
          </a:prstGeom>
        </p:spPr>
      </p:pic>
      <p:sp>
        <p:nvSpPr>
          <p:cNvPr id="7" name="TextBox 6">
            <a:extLst>
              <a:ext uri="{FF2B5EF4-FFF2-40B4-BE49-F238E27FC236}">
                <a16:creationId xmlns:a16="http://schemas.microsoft.com/office/drawing/2014/main" id="{CCF8C933-7018-42FC-87B3-A7A0C6D31AF2}"/>
              </a:ext>
            </a:extLst>
          </p:cNvPr>
          <p:cNvSpPr txBox="1"/>
          <p:nvPr/>
        </p:nvSpPr>
        <p:spPr>
          <a:xfrm>
            <a:off x="5193230" y="2257350"/>
            <a:ext cx="6381356" cy="2553891"/>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Ít lâu sau, Âu Cơ sinh ra một cái bọc trăm trứng, trăm trứng lại nở ra trăm người con hồng hào, khoẻ mạnh.</a:t>
            </a:r>
            <a:endPar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7238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4B34E-4834-47FB-B332-6E6629EFDB6D}"/>
              </a:ext>
            </a:extLst>
          </p:cNvPr>
          <p:cNvPicPr>
            <a:picLocks noChangeAspect="1"/>
          </p:cNvPicPr>
          <p:nvPr/>
        </p:nvPicPr>
        <p:blipFill rotWithShape="1">
          <a:blip r:embed="rId2">
            <a:extLst>
              <a:ext uri="{28A0092B-C50C-407E-A947-70E740481C1C}">
                <a14:useLocalDpi xmlns:a14="http://schemas.microsoft.com/office/drawing/2010/main" val="0"/>
              </a:ext>
            </a:extLst>
          </a:blip>
          <a:srcRect l="68635" t="653" r="982" b="653"/>
          <a:stretch/>
        </p:blipFill>
        <p:spPr>
          <a:xfrm>
            <a:off x="503145" y="1668032"/>
            <a:ext cx="5128398" cy="3713311"/>
          </a:xfrm>
          <a:prstGeom prst="rect">
            <a:avLst/>
          </a:prstGeom>
        </p:spPr>
      </p:pic>
      <p:sp>
        <p:nvSpPr>
          <p:cNvPr id="7" name="TextBox 6">
            <a:extLst>
              <a:ext uri="{FF2B5EF4-FFF2-40B4-BE49-F238E27FC236}">
                <a16:creationId xmlns:a16="http://schemas.microsoft.com/office/drawing/2014/main" id="{CCF8C933-7018-42FC-87B3-A7A0C6D31AF2}"/>
              </a:ext>
            </a:extLst>
          </p:cNvPr>
          <p:cNvSpPr txBox="1"/>
          <p:nvPr/>
        </p:nvSpPr>
        <p:spPr>
          <a:xfrm>
            <a:off x="5631543" y="1125142"/>
            <a:ext cx="5960998" cy="5005626"/>
          </a:xfrm>
          <a:prstGeom prst="roundRect">
            <a:avLst/>
          </a:prstGeom>
          <a:solidFill>
            <a:schemeClr val="accent4">
              <a:lumMod val="20000"/>
              <a:lumOff val="80000"/>
            </a:schemeClr>
          </a:solidFill>
          <a:ln w="38100">
            <a:solidFill>
              <a:srgbClr val="002060"/>
            </a:solidFill>
            <a:prstDash val="dash"/>
          </a:ln>
        </p:spPr>
        <p:txBody>
          <a:bodyPr wrap="square" rtlCol="0">
            <a:spAutoFit/>
          </a:bodyPr>
          <a:lstStyle/>
          <a:p>
            <a:pPr lvl="0" algn="just">
              <a:defRPr/>
            </a:pPr>
            <a:r>
              <a:rPr lang="vi-VN" sz="3600">
                <a:solidFill>
                  <a:prstClr val="black"/>
                </a:solidFill>
                <a:latin typeface="Calibri" panose="020F0502020204030204"/>
                <a:ea typeface="Roboto" panose="02000000000000000000" pitchFamily="2" charset="0"/>
              </a:rPr>
              <a:t>Khi các con đã lớn, vì tập quán khác nhau, Lạc Long Quân và Âu Cơ chia nhau mỗi người đem theo năm mươi con đi cai quản các phương. Người con trưởng của họ sau này lên làm vua, lấy hiệu là Hùng Vương.</a:t>
            </a:r>
            <a:endParaRPr kumimoji="0" lang="vi-VN" sz="36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90929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AA8D3D-04F5-8C9D-C54A-A499452248DC}"/>
              </a:ext>
            </a:extLst>
          </p:cNvPr>
          <p:cNvSpPr/>
          <p:nvPr/>
        </p:nvSpPr>
        <p:spPr>
          <a:xfrm>
            <a:off x="401342" y="2426198"/>
            <a:ext cx="11389316" cy="4188381"/>
          </a:xfrm>
          <a:prstGeom prst="roundRect">
            <a:avLst/>
          </a:prstGeom>
          <a:solidFill>
            <a:srgbClr val="E1FFE1"/>
          </a:solidFill>
          <a:ln w="57150">
            <a:solidFill>
              <a:srgbClr val="33FF3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Cuộc</a:t>
            </a:r>
            <a:r>
              <a:rPr kumimoji="0" lang="en-US" sz="6000" b="0" i="0" u="none" strike="noStrike" kern="1200" cap="none" spc="0" normalizeH="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chia tay giữa Lạc Long Quân và Âu Cơ cùng với sự ra đời của nước Văn Lang - nhà nước đầu tiên trong lịch sử nước ta.</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1">
            <a:extLst>
              <a:ext uri="{FF2B5EF4-FFF2-40B4-BE49-F238E27FC236}">
                <a16:creationId xmlns:a16="http://schemas.microsoft.com/office/drawing/2014/main" id="{9CE06B89-379A-436B-30B4-FD7D0FABE57F}"/>
              </a:ext>
            </a:extLst>
          </p:cNvPr>
          <p:cNvPicPr>
            <a:picLocks noChangeAspect="1"/>
          </p:cNvPicPr>
          <p:nvPr/>
        </p:nvPicPr>
        <p:blipFill>
          <a:blip r:embed="rId3"/>
          <a:stretch>
            <a:fillRect/>
          </a:stretch>
        </p:blipFill>
        <p:spPr>
          <a:xfrm>
            <a:off x="3397003" y="385752"/>
            <a:ext cx="5397994" cy="2084647"/>
          </a:xfrm>
          <a:prstGeom prst="rect">
            <a:avLst/>
          </a:prstGeom>
        </p:spPr>
      </p:pic>
    </p:spTree>
    <p:extLst>
      <p:ext uri="{BB962C8B-B14F-4D97-AF65-F5344CB8AC3E}">
        <p14:creationId xmlns:p14="http://schemas.microsoft.com/office/powerpoint/2010/main" val="27426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38EBBFC-6194-4C4D-871D-B2C81B0AD43D}"/>
              </a:ext>
            </a:extLst>
          </p:cNvPr>
          <p:cNvGrpSpPr/>
          <p:nvPr/>
        </p:nvGrpSpPr>
        <p:grpSpPr>
          <a:xfrm>
            <a:off x="3732" y="312998"/>
            <a:ext cx="11180029" cy="1464231"/>
            <a:chOff x="-210022" y="744557"/>
            <a:chExt cx="11180029" cy="1464231"/>
          </a:xfrm>
        </p:grpSpPr>
        <p:sp>
          <p:nvSpPr>
            <p:cNvPr id="19" name="TextBox 18">
              <a:extLst>
                <a:ext uri="{FF2B5EF4-FFF2-40B4-BE49-F238E27FC236}">
                  <a16:creationId xmlns:a16="http://schemas.microsoft.com/office/drawing/2014/main" id="{5937AD1A-CE7B-40E0-98F8-EDC644B8419B}"/>
                </a:ext>
              </a:extLst>
            </p:cNvPr>
            <p:cNvSpPr txBox="1"/>
            <p:nvPr/>
          </p:nvSpPr>
          <p:spPr>
            <a:xfrm>
              <a:off x="641355" y="744557"/>
              <a:ext cx="1032865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Theo em, người xưa muốn nhắn nhủ điều gì qua câu chuyện?</a:t>
              </a:r>
            </a:p>
          </p:txBody>
        </p:sp>
        <p:pic>
          <p:nvPicPr>
            <p:cNvPr id="20" name="Picture 19" descr="A red and yellow bubbles with a question mark&#10;&#10;Description automatically generated">
              <a:extLst>
                <a:ext uri="{FF2B5EF4-FFF2-40B4-BE49-F238E27FC236}">
                  <a16:creationId xmlns:a16="http://schemas.microsoft.com/office/drawing/2014/main" id="{2DF572AD-6BCB-4F98-BFC2-3CE6A1DF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22" y="893481"/>
              <a:ext cx="1042936" cy="1042936"/>
            </a:xfrm>
            <a:prstGeom prst="rect">
              <a:avLst/>
            </a:prstGeom>
          </p:spPr>
        </p:pic>
      </p:grpSp>
      <p:sp>
        <p:nvSpPr>
          <p:cNvPr id="7" name="TextBox 6">
            <a:extLst>
              <a:ext uri="{FF2B5EF4-FFF2-40B4-BE49-F238E27FC236}">
                <a16:creationId xmlns:a16="http://schemas.microsoft.com/office/drawing/2014/main" id="{B672C785-FC9D-4E95-AF3C-2ABAB495D53E}"/>
              </a:ext>
            </a:extLst>
          </p:cNvPr>
          <p:cNvSpPr txBox="1"/>
          <p:nvPr/>
        </p:nvSpPr>
        <p:spPr>
          <a:xfrm>
            <a:off x="822200" y="1949154"/>
            <a:ext cx="10777297" cy="4597003"/>
          </a:xfrm>
          <a:prstGeom prst="roundRect">
            <a:avLst/>
          </a:prstGeom>
          <a:solidFill>
            <a:srgbClr val="FFE1ED"/>
          </a:solidFill>
          <a:ln w="38100">
            <a:solidFill>
              <a:srgbClr val="FF0066"/>
            </a:solidFill>
          </a:ln>
        </p:spPr>
        <p:txBody>
          <a:bodyPr wrap="square" rtlCol="0">
            <a:spAutoFit/>
          </a:bodyPr>
          <a:lstStyle/>
          <a:p>
            <a:pPr lvl="0" algn="just">
              <a:defRPr/>
            </a:pPr>
            <a:r>
              <a:rPr lang="vi-VN" sz="4400">
                <a:solidFill>
                  <a:prstClr val="black"/>
                </a:solidFill>
                <a:latin typeface="Calibri" panose="020F0502020204030204"/>
                <a:ea typeface="Roboto" panose="02000000000000000000" pitchFamily="2" charset="0"/>
              </a:rPr>
              <a:t>Nhắn nhủ chúng ta phải nhớ về nguồn gốc cao quý của dân tộc: con Rồng cháu Tiên; gợi niềm tự hào và tự tôn dân tộc; nhắc nhở chúng ta phải biết yêu thương, đùm bọc lẫn nhau; phải biết giữ gìn truyền thống đoàn kết của dân tộc.</a:t>
            </a:r>
          </a:p>
        </p:txBody>
      </p:sp>
    </p:spTree>
    <p:extLst>
      <p:ext uri="{BB962C8B-B14F-4D97-AF65-F5344CB8AC3E}">
        <p14:creationId xmlns:p14="http://schemas.microsoft.com/office/powerpoint/2010/main" val="30987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Download Bản Đồ Việt Nam 63 Tỉnh Vector CDR, Ai, PTS, PNG | Túi Vải Thành  Tiến">
            <a:extLst>
              <a:ext uri="{FF2B5EF4-FFF2-40B4-BE49-F238E27FC236}">
                <a16:creationId xmlns:a16="http://schemas.microsoft.com/office/drawing/2014/main" id="{61285C39-A7AF-489E-AD63-23EE4AF2E2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09" b="2843"/>
          <a:stretch/>
        </p:blipFill>
        <p:spPr bwMode="auto">
          <a:xfrm>
            <a:off x="-72078" y="1136"/>
            <a:ext cx="5210629" cy="6856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A68E2B-B0AE-4D16-AF5F-48FEBF1E93D0}"/>
              </a:ext>
            </a:extLst>
          </p:cNvPr>
          <p:cNvSpPr txBox="1"/>
          <p:nvPr/>
        </p:nvSpPr>
        <p:spPr>
          <a:xfrm>
            <a:off x="1911851" y="3939781"/>
            <a:ext cx="9378020" cy="1726347"/>
          </a:xfrm>
          <a:prstGeom prst="round2DiagRect">
            <a:avLst>
              <a:gd name="adj1" fmla="val 26108"/>
              <a:gd name="adj2" fmla="val 27910"/>
            </a:avLst>
          </a:prstGeom>
          <a:solidFill>
            <a:srgbClr val="FFCCCC"/>
          </a:solidFill>
          <a:ln w="38100">
            <a:solidFill>
              <a:srgbClr val="FF2D2D"/>
            </a:solidFill>
          </a:ln>
        </p:spPr>
        <p:txBody>
          <a:bodyPr wrap="square" rtlCol="0">
            <a:spAutoFit/>
          </a:bodyPr>
          <a:lstStyle>
            <a:defPPr>
              <a:defRPr lang="vi-VN"/>
            </a:defPPr>
            <a:lvl1pPr algn="just">
              <a:defRPr sz="2800" b="1">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Em có suy nghĩ, cách hiểu như thế nào về chủ đề “Đất</a:t>
            </a:r>
            <a:r>
              <a:rPr kumimoji="0" lang="en-US" sz="4400" b="0" i="0" u="none" strike="noStrike" kern="1200" cap="none" spc="0" normalizeH="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 nước ngàn năm</a:t>
            </a:r>
            <a:r>
              <a:rPr kumimoji="0" lang="en-US" sz="4400" b="0"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vi-VN" sz="4400" b="1"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6AD111C5-A54A-0C58-096E-6013DE4E39B3}"/>
              </a:ext>
            </a:extLst>
          </p:cNvPr>
          <p:cNvSpPr txBox="1"/>
          <p:nvPr/>
        </p:nvSpPr>
        <p:spPr>
          <a:xfrm>
            <a:off x="1692344" y="3429000"/>
            <a:ext cx="9817035" cy="2295287"/>
          </a:xfrm>
          <a:prstGeom prst="roundRect">
            <a:avLst>
              <a:gd name="adj" fmla="val 27889"/>
            </a:avLst>
          </a:prstGeom>
          <a:solidFill>
            <a:schemeClr val="accent4">
              <a:lumMod val="20000"/>
              <a:lumOff val="80000"/>
            </a:schemeClr>
          </a:solidFill>
          <a:ln w="57150">
            <a:solidFill>
              <a:srgbClr val="00B0F0"/>
            </a:solidFill>
          </a:ln>
        </p:spPr>
        <p:txBody>
          <a:bodyPr wrap="square" rtlCol="0">
            <a:spAutoFit/>
          </a:bodyPr>
          <a:lstStyle>
            <a:defPPr>
              <a:defRPr lang="vi-VN"/>
            </a:defPPr>
            <a:lvl1pPr algn="just">
              <a:defRPr sz="2800" b="1">
                <a:ea typeface="Roboto" panose="02000000000000000000" pitchFamily="2" charset="0"/>
              </a:defRPr>
            </a:lvl1pPr>
          </a:lstStyle>
          <a:p>
            <a:pPr lvl="0">
              <a:defRPr/>
            </a:pPr>
            <a:r>
              <a:rPr kumimoji="0" lang="en-US" sz="4000"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cs typeface="Calibri" panose="020F0502020204030204" pitchFamily="34" charset="0"/>
              </a:rPr>
              <a:t>Chủ</a:t>
            </a:r>
            <a:r>
              <a:rPr kumimoji="0" lang="en-US" sz="400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kumimoji="0" lang="en-US" sz="4000" i="0" u="none" strike="noStrike" kern="1200" cap="none" spc="0" normalizeH="0" baseline="0" noProof="0" err="1">
                <a:ln>
                  <a:noFill/>
                </a:ln>
                <a:solidFill>
                  <a:prstClr val="black">
                    <a:lumMod val="85000"/>
                    <a:lumOff val="15000"/>
                  </a:prstClr>
                </a:solidFill>
                <a:effectLst/>
                <a:uLnTx/>
                <a:uFillTx/>
                <a:latin typeface="Calibri" panose="020F0502020204030204" pitchFamily="34" charset="0"/>
                <a:cs typeface="Calibri" panose="020F0502020204030204" pitchFamily="34" charset="0"/>
              </a:rPr>
              <a:t>đề</a:t>
            </a:r>
            <a:r>
              <a:rPr kumimoji="0" lang="en-US" sz="4000" i="0" u="none" strike="noStrike" kern="1200" cap="none" spc="0" normalizeH="0" baseline="0" noProof="0">
                <a:ln>
                  <a:noFill/>
                </a:ln>
                <a:solidFill>
                  <a:prstClr val="black">
                    <a:lumMod val="85000"/>
                    <a:lumOff val="15000"/>
                  </a:prstClr>
                </a:solidFill>
                <a:effectLst/>
                <a:uLnTx/>
                <a:uFillTx/>
                <a:latin typeface="Calibri" panose="020F0502020204030204" pitchFamily="34" charset="0"/>
                <a:cs typeface="Calibri" panose="020F0502020204030204" pitchFamily="34" charset="0"/>
              </a:rPr>
              <a:t> “Đất</a:t>
            </a:r>
            <a:r>
              <a:rPr kumimoji="0" lang="en-US" sz="4000" i="0" u="none" strike="noStrike" kern="1200" cap="none" spc="0" normalizeH="0" noProof="0">
                <a:ln>
                  <a:noFill/>
                </a:ln>
                <a:solidFill>
                  <a:prstClr val="black">
                    <a:lumMod val="85000"/>
                    <a:lumOff val="15000"/>
                  </a:prstClr>
                </a:solidFill>
                <a:effectLst/>
                <a:uLnTx/>
                <a:uFillTx/>
                <a:latin typeface="Calibri" panose="020F0502020204030204" pitchFamily="34" charset="0"/>
                <a:cs typeface="Calibri" panose="020F0502020204030204" pitchFamily="34" charset="0"/>
              </a:rPr>
              <a:t> nước ngàn năm </a:t>
            </a:r>
            <a:r>
              <a:rPr kumimoji="0" lang="en-US" sz="4000" i="0" u="none" strike="noStrike" kern="1200" cap="none" spc="0" normalizeH="0" baseline="0" noProof="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lang="vi-VN" sz="4000" b="0">
                <a:solidFill>
                  <a:prstClr val="black">
                    <a:lumMod val="85000"/>
                    <a:lumOff val="15000"/>
                  </a:prstClr>
                </a:solidFill>
                <a:latin typeface="Calibri" panose="020F0502020204030204" pitchFamily="34" charset="0"/>
                <a:cs typeface="Calibri" panose="020F0502020204030204" pitchFamily="34" charset="0"/>
              </a:rPr>
              <a:t>Ca ngợi truyền thống lịch sử – văn hoá kết tinh qua hàng ngàn năm và cảnh đẹp của đất nước ta</a:t>
            </a:r>
            <a:endParaRPr kumimoji="0" lang="vi-VN" sz="40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7836176E-E98F-4DD9-BEC5-8F1BF9E505BD}"/>
              </a:ext>
            </a:extLst>
          </p:cNvPr>
          <p:cNvGrpSpPr/>
          <p:nvPr/>
        </p:nvGrpSpPr>
        <p:grpSpPr>
          <a:xfrm>
            <a:off x="0" y="-2059336"/>
            <a:ext cx="11509379" cy="961866"/>
            <a:chOff x="5250004" y="6585062"/>
            <a:chExt cx="13208090" cy="1389075"/>
          </a:xfrm>
        </p:grpSpPr>
        <p:sp>
          <p:nvSpPr>
            <p:cNvPr id="14" name="TextBox 13">
              <a:extLst>
                <a:ext uri="{FF2B5EF4-FFF2-40B4-BE49-F238E27FC236}">
                  <a16:creationId xmlns:a16="http://schemas.microsoft.com/office/drawing/2014/main" id="{02D395B1-B316-4864-8904-99B4A5FA2708}"/>
                </a:ext>
              </a:extLst>
            </p:cNvPr>
            <p:cNvSpPr txBox="1"/>
            <p:nvPr/>
          </p:nvSpPr>
          <p:spPr>
            <a:xfrm>
              <a:off x="5250004" y="6585062"/>
              <a:ext cx="13208090" cy="13890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ĐẤT NƯỚC NGHÀN NĂM</a:t>
              </a:r>
            </a:p>
          </p:txBody>
        </p:sp>
        <p:sp>
          <p:nvSpPr>
            <p:cNvPr id="15" name="TextBox 14">
              <a:extLst>
                <a:ext uri="{FF2B5EF4-FFF2-40B4-BE49-F238E27FC236}">
                  <a16:creationId xmlns:a16="http://schemas.microsoft.com/office/drawing/2014/main" id="{A78FDFEF-24E0-4D38-9E88-1BA07F0FB244}"/>
                </a:ext>
              </a:extLst>
            </p:cNvPr>
            <p:cNvSpPr txBox="1"/>
            <p:nvPr/>
          </p:nvSpPr>
          <p:spPr>
            <a:xfrm>
              <a:off x="5250004" y="6585062"/>
              <a:ext cx="13208090" cy="13890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TM Showcard" panose="02040603050506020204" pitchFamily="18" charset="0"/>
                </a:rPr>
                <a:t>Đ</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Showcard" panose="02040603050506020204" pitchFamily="18" charset="0"/>
                </a:rPr>
                <a:t>Ấ</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 </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Ư</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Ớ</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 </a:t>
              </a:r>
              <a:r>
                <a:rPr lang="en-US" sz="72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UTM Showcard" panose="02040603050506020204" pitchFamily="18" charset="0"/>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G</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À</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N </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Ă</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M</a:t>
              </a:r>
              <a:endParaRPr kumimoji="0" lang="en-US" sz="7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endParaRPr>
            </a:p>
          </p:txBody>
        </p:sp>
      </p:grpSp>
      <p:pic>
        <p:nvPicPr>
          <p:cNvPr id="2" name="Picture 1">
            <a:extLst>
              <a:ext uri="{FF2B5EF4-FFF2-40B4-BE49-F238E27FC236}">
                <a16:creationId xmlns:a16="http://schemas.microsoft.com/office/drawing/2014/main" id="{CA05C995-43A1-49A6-889F-001FA32BE03C}"/>
              </a:ext>
            </a:extLst>
          </p:cNvPr>
          <p:cNvPicPr>
            <a:picLocks noChangeAspect="1"/>
          </p:cNvPicPr>
          <p:nvPr/>
        </p:nvPicPr>
        <p:blipFill>
          <a:blip r:embed="rId6"/>
          <a:stretch>
            <a:fillRect/>
          </a:stretch>
        </p:blipFill>
        <p:spPr>
          <a:xfrm>
            <a:off x="340877" y="1322890"/>
            <a:ext cx="11510246" cy="1944793"/>
          </a:xfrm>
          <a:prstGeom prst="rect">
            <a:avLst/>
          </a:prstGeom>
        </p:spPr>
      </p:pic>
    </p:spTree>
    <p:extLst>
      <p:ext uri="{BB962C8B-B14F-4D97-AF65-F5344CB8AC3E}">
        <p14:creationId xmlns:p14="http://schemas.microsoft.com/office/powerpoint/2010/main" val="29621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ppt_h/2"/>
                                          </p:val>
                                        </p:tav>
                                        <p:tav tm="100000">
                                          <p:val>
                                            <p:strVal val="#ppt_y"/>
                                          </p:val>
                                        </p:tav>
                                      </p:tavLst>
                                    </p:anim>
                                    <p:anim calcmode="lin" valueType="num">
                                      <p:cBhvr>
                                        <p:cTn id="17" dur="500" fill="hold"/>
                                        <p:tgtEl>
                                          <p:spTgt spid="6"/>
                                        </p:tgtEl>
                                        <p:attrNameLst>
                                          <p:attrName>ppt_w</p:attrName>
                                        </p:attrNameLst>
                                      </p:cBhvr>
                                      <p:tavLst>
                                        <p:tav tm="0">
                                          <p:val>
                                            <p:strVal val="#ppt_w"/>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ppt_h/2"/>
                                          </p:val>
                                        </p:tav>
                                        <p:tav tm="100000">
                                          <p:val>
                                            <p:strVal val="#ppt_y"/>
                                          </p:val>
                                        </p:tav>
                                      </p:tavLst>
                                    </p:anim>
                                    <p:anim calcmode="lin" valueType="num">
                                      <p:cBhvr>
                                        <p:cTn id="25" dur="500" fill="hold"/>
                                        <p:tgtEl>
                                          <p:spTgt spid="12"/>
                                        </p:tgtEl>
                                        <p:attrNameLst>
                                          <p:attrName>ppt_w</p:attrName>
                                        </p:attrNameLst>
                                      </p:cBhvr>
                                      <p:tavLst>
                                        <p:tav tm="0">
                                          <p:val>
                                            <p:strVal val="#ppt_w"/>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740645" y="2460547"/>
            <a:ext cx="8462898" cy="3403491"/>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200" i="1">
                <a:solidFill>
                  <a:prstClr val="black"/>
                </a:solidFill>
              </a:rPr>
              <a:t>Giải thích nguồn gốc của người Việt Nam. </a:t>
            </a:r>
            <a:endParaRPr kumimoji="0" lang="en-US" sz="5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8B75186-682E-D5D6-C462-97E53ED68B6A}"/>
              </a:ext>
            </a:extLst>
          </p:cNvPr>
          <p:cNvSpPr/>
          <p:nvPr/>
        </p:nvSpPr>
        <p:spPr>
          <a:xfrm>
            <a:off x="3883378" y="2393244"/>
            <a:ext cx="7836854" cy="4131733"/>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i="1">
                <a:solidFill>
                  <a:prstClr val="black"/>
                </a:solidFill>
              </a:rPr>
              <a:t>Ca ngợi, tự hào về cội nguồn cao quý của người Việt Nam.</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pic>
        <p:nvPicPr>
          <p:cNvPr id="2" name="Picture 1">
            <a:extLst>
              <a:ext uri="{FF2B5EF4-FFF2-40B4-BE49-F238E27FC236}">
                <a16:creationId xmlns:a16="http://schemas.microsoft.com/office/drawing/2014/main" id="{F9CD3C92-47E4-4E78-BCD1-D32F9C603D7A}"/>
              </a:ext>
            </a:extLst>
          </p:cNvPr>
          <p:cNvPicPr>
            <a:picLocks noChangeAspect="1"/>
          </p:cNvPicPr>
          <p:nvPr/>
        </p:nvPicPr>
        <p:blipFill>
          <a:blip r:embed="rId6"/>
          <a:stretch>
            <a:fillRect/>
          </a:stretch>
        </p:blipFill>
        <p:spPr>
          <a:xfrm>
            <a:off x="728187" y="1139676"/>
            <a:ext cx="2525388" cy="5729835"/>
          </a:xfrm>
          <a:prstGeom prst="rect">
            <a:avLst/>
          </a:prstGeom>
        </p:spPr>
      </p:pic>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EA27A-93C8-4FC8-A51D-F0E10C29ABB7}"/>
              </a:ext>
            </a:extLst>
          </p:cNvPr>
          <p:cNvSpPr txBox="1"/>
          <p:nvPr/>
        </p:nvSpPr>
        <p:spPr>
          <a:xfrm>
            <a:off x="1304924" y="285750"/>
            <a:ext cx="9972675" cy="2554545"/>
          </a:xfrm>
          <a:prstGeom prst="rect">
            <a:avLst/>
          </a:prstGeom>
          <a:noFill/>
        </p:spPr>
        <p:txBody>
          <a:bodyPr wrap="square" rtlCol="0">
            <a:spAutoFit/>
          </a:bodyPr>
          <a:lstStyle/>
          <a:p>
            <a:pPr algn="ctr"/>
            <a:r>
              <a:rPr lang="en-US" sz="4000" b="1">
                <a:solidFill>
                  <a:srgbClr val="0033CC"/>
                </a:solidFill>
                <a:latin typeface="Times New Roman" panose="02020603050405020304" pitchFamily="18" charset="0"/>
                <a:cs typeface="Times New Roman" panose="02020603050405020304" pitchFamily="18" charset="0"/>
              </a:rPr>
              <a:t>Thứ hai, ngày 24 tháng 2 năm 2025</a:t>
            </a:r>
          </a:p>
          <a:p>
            <a:pPr algn="ctr"/>
            <a:r>
              <a:rPr lang="en-US" sz="4000" b="1" u="sng">
                <a:solidFill>
                  <a:srgbClr val="0033CC"/>
                </a:solidFill>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Đọc:  Sự tích con Rồng cháu Tiên (Tiếp theo) </a:t>
            </a:r>
          </a:p>
          <a:p>
            <a:pPr algn="ctr"/>
            <a:r>
              <a:rPr lang="en-US" sz="4000" b="1">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22467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id="{51A0A7D8-8A4C-FC26-93CB-F5BA442BE8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id="{E370591C-A785-98B7-B2E9-A5EAE9323654}"/>
              </a:ext>
            </a:extLst>
          </p:cNvPr>
          <p:cNvPicPr>
            <a:picLocks noChangeAspect="1"/>
          </p:cNvPicPr>
          <p:nvPr/>
        </p:nvPicPr>
        <p:blipFill>
          <a:blip r:embed="rId9">
            <a:alphaModFix amt="66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id="{7B6FF4D9-D75B-F4CC-615B-517BADE737D2}"/>
              </a:ext>
            </a:extLst>
          </p:cNvPr>
          <p:cNvPicPr>
            <a:picLocks noChangeAspect="1"/>
          </p:cNvPicPr>
          <p:nvPr/>
        </p:nvPicPr>
        <p:blipFill>
          <a:blip r:embed="rId11"/>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id="{76AD94B5-0C41-4ABF-912C-F7889AB87D9D}"/>
              </a:ext>
            </a:extLst>
          </p:cNvPr>
          <p:cNvPicPr>
            <a:picLocks noChangeAspect="1"/>
          </p:cNvPicPr>
          <p:nvPr/>
        </p:nvPicPr>
        <p:blipFill>
          <a:blip r:embed="rId12"/>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sp>
          <p:nvSpPr>
            <p:cNvPr id="19" name="TextBox 18">
              <a:extLst>
                <a:ext uri="{FF2B5EF4-FFF2-40B4-BE49-F238E27FC236}">
                  <a16:creationId xmlns:a16="http://schemas.microsoft.com/office/drawing/2014/main"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a typeface="+mn-ea"/>
                <a:cs typeface="+mn-cs"/>
              </a:endParaRPr>
            </a:p>
          </p:txBody>
        </p:sp>
      </p:grpSp>
      <p:grpSp>
        <p:nvGrpSpPr>
          <p:cNvPr id="20" name="Group 19">
            <a:extLst>
              <a:ext uri="{FF2B5EF4-FFF2-40B4-BE49-F238E27FC236}">
                <a16:creationId xmlns:a16="http://schemas.microsoft.com/office/drawing/2014/main"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3" name="Picture 2">
            <a:extLst>
              <a:ext uri="{FF2B5EF4-FFF2-40B4-BE49-F238E27FC236}">
                <a16:creationId xmlns:a16="http://schemas.microsoft.com/office/drawing/2014/main" id="{85DDFF16-A4D3-466E-815D-31AFB04C2622}"/>
              </a:ext>
            </a:extLst>
          </p:cNvPr>
          <p:cNvPicPr>
            <a:picLocks noChangeAspect="1"/>
          </p:cNvPicPr>
          <p:nvPr/>
        </p:nvPicPr>
        <p:blipFill>
          <a:blip r:embed="rId13"/>
          <a:stretch>
            <a:fillRect/>
          </a:stretch>
        </p:blipFill>
        <p:spPr>
          <a:xfrm>
            <a:off x="964766" y="1821663"/>
            <a:ext cx="10992041" cy="3011685"/>
          </a:xfrm>
          <a:prstGeom prst="rect">
            <a:avLst/>
          </a:prstGeom>
        </p:spPr>
      </p:pic>
    </p:spTree>
    <p:extLst>
      <p:ext uri="{BB962C8B-B14F-4D97-AF65-F5344CB8AC3E}">
        <p14:creationId xmlns:p14="http://schemas.microsoft.com/office/powerpoint/2010/main" val="2533767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788151" y="2944630"/>
            <a:ext cx="10615697" cy="3548396"/>
          </a:xfrm>
          <a:prstGeom prst="roundRect">
            <a:avLst/>
          </a:prstGeom>
          <a:solidFill>
            <a:srgbClr val="CCFFFF"/>
          </a:solidFill>
          <a:ln w="762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64B8FAC-AD23-40B0-8419-38BFAEF3D872}"/>
              </a:ext>
            </a:extLst>
          </p:cNvPr>
          <p:cNvSpPr txBox="1"/>
          <p:nvPr/>
        </p:nvSpPr>
        <p:spPr>
          <a:xfrm>
            <a:off x="1432122" y="3091351"/>
            <a:ext cx="9792212" cy="3477875"/>
          </a:xfrm>
          <a:prstGeom prst="rect">
            <a:avLst/>
          </a:prstGeom>
          <a:noFill/>
        </p:spPr>
        <p:txBody>
          <a:bodyPr wrap="square">
            <a:spAutoFit/>
          </a:bodyPr>
          <a:lstStyle/>
          <a:p>
            <a:pPr lvl="0" algn="just">
              <a:defRPr/>
            </a:pPr>
            <a:r>
              <a:rPr lang="en-US" sz="4400"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400" b="1">
                <a:solidFill>
                  <a:prstClr val="black"/>
                </a:solidFill>
                <a:latin typeface="Calibri" panose="020F0502020204030204" pitchFamily="34" charset="0"/>
                <a:ea typeface="Calibri" panose="020F0502020204030204" pitchFamily="34" charset="0"/>
                <a:cs typeface="Calibri" panose="020F0502020204030204" pitchFamily="34" charset="0"/>
              </a:rPr>
              <a:t>Nhấn giọng ở những từ ngữ chỉ thông tin quan trọng.</a:t>
            </a:r>
          </a:p>
          <a:p>
            <a:pPr lvl="0" algn="just">
              <a:defRPr/>
            </a:pPr>
            <a:r>
              <a:rPr lang="vi-VN" sz="4400" b="1">
                <a:solidFill>
                  <a:prstClr val="black"/>
                </a:solidFill>
                <a:latin typeface="Calibri" panose="020F0502020204030204" pitchFamily="34" charset="0"/>
                <a:ea typeface="Calibri" panose="020F0502020204030204" pitchFamily="34" charset="0"/>
                <a:cs typeface="Calibri" panose="020F0502020204030204" pitchFamily="34" charset="0"/>
              </a:rPr>
              <a:t>- Giọng người kể chuyện: thong thả, rành mạch; giọng Lạc Long Quân: trầm ấm, nghiêm trang và tha thiết.</a:t>
            </a:r>
          </a:p>
        </p:txBody>
      </p:sp>
      <p:grpSp>
        <p:nvGrpSpPr>
          <p:cNvPr id="2" name="Group 1">
            <a:extLst>
              <a:ext uri="{FF2B5EF4-FFF2-40B4-BE49-F238E27FC236}">
                <a16:creationId xmlns:a16="http://schemas.microsoft.com/office/drawing/2014/main" id="{43BBF7D4-4FED-4CFC-A4F6-DF1D1A168247}"/>
              </a:ext>
            </a:extLst>
          </p:cNvPr>
          <p:cNvGrpSpPr/>
          <p:nvPr/>
        </p:nvGrpSpPr>
        <p:grpSpPr>
          <a:xfrm>
            <a:off x="0" y="282912"/>
            <a:ext cx="11463746" cy="2174304"/>
            <a:chOff x="257199" y="335938"/>
            <a:chExt cx="11463746" cy="2174304"/>
          </a:xfrm>
        </p:grpSpPr>
        <p:sp>
          <p:nvSpPr>
            <p:cNvPr id="9" name="TextBox 8">
              <a:extLst>
                <a:ext uri="{FF2B5EF4-FFF2-40B4-BE49-F238E27FC236}">
                  <a16:creationId xmlns:a16="http://schemas.microsoft.com/office/drawing/2014/main" id="{26D9F4D0-8D2F-B27C-2C18-C00FCD56603A}"/>
                </a:ext>
              </a:extLst>
            </p:cNvPr>
            <p:cNvSpPr txBox="1"/>
            <p:nvPr/>
          </p:nvSpPr>
          <p:spPr>
            <a:xfrm>
              <a:off x="836977" y="364974"/>
              <a:ext cx="10883968" cy="2145268"/>
            </a:xfrm>
            <a:prstGeom prst="roundRect">
              <a:avLst/>
            </a:prstGeom>
            <a:solidFill>
              <a:schemeClr val="accent2">
                <a:lumMod val="20000"/>
                <a:lumOff val="80000"/>
              </a:schemeClr>
            </a:solidFill>
            <a:ln w="38100">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7E6E6">
                      <a:lumMod val="10000"/>
                    </a:srgbClr>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srgbClr val="E7E6E6">
                      <a:lumMod val="10000"/>
                    </a:srgbClr>
                  </a:solidFill>
                  <a:effectLst/>
                  <a:uLnTx/>
                  <a:uFillTx/>
                  <a:latin typeface="Calibri" panose="020F0502020204030204"/>
                  <a:ea typeface="+mn-ea"/>
                  <a:cs typeface="+mn-cs"/>
                </a:rPr>
                <a:t>Theo em, giọng đọc </a:t>
              </a:r>
              <a:r>
                <a:rPr lang="en-US" sz="6000" b="1">
                  <a:solidFill>
                    <a:srgbClr val="E7E6E6">
                      <a:lumMod val="10000"/>
                    </a:srgbClr>
                  </a:solidFill>
                  <a:latin typeface="Calibri" panose="020F0502020204030204"/>
                </a:rPr>
                <a:t>của đoạn 3như thế nào</a:t>
              </a:r>
              <a:r>
                <a:rPr kumimoji="0" lang="en-US" sz="6000" b="1" i="0" u="none" strike="noStrike" kern="1200" cap="none" spc="0" normalizeH="0" baseline="0" noProof="0">
                  <a:ln>
                    <a:noFill/>
                  </a:ln>
                  <a:solidFill>
                    <a:srgbClr val="E7E6E6">
                      <a:lumMod val="10000"/>
                    </a:srgbClr>
                  </a:solidFill>
                  <a:effectLst/>
                  <a:uLnTx/>
                  <a:uFillTx/>
                  <a:latin typeface="Calibri" panose="020F0502020204030204"/>
                  <a:ea typeface="+mn-ea"/>
                  <a:cs typeface="+mn-cs"/>
                </a:rPr>
                <a:t>?</a:t>
              </a:r>
              <a:endParaRPr kumimoji="0" lang="vi-VN" sz="60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pic>
          <p:nvPicPr>
            <p:cNvPr id="46" name="Picture 45" descr="A question mark in a speech bubble&#10;&#10;Description automatically generated">
              <a:extLst>
                <a:ext uri="{FF2B5EF4-FFF2-40B4-BE49-F238E27FC236}">
                  <a16:creationId xmlns:a16="http://schemas.microsoft.com/office/drawing/2014/main" id="{C24EB428-117C-43CD-BF5E-2FF836F05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99" y="335938"/>
              <a:ext cx="1072444" cy="1072444"/>
            </a:xfrm>
            <a:prstGeom prst="rect">
              <a:avLst/>
            </a:prstGeom>
          </p:spPr>
        </p:pic>
      </p:grpSp>
      <p:pic>
        <p:nvPicPr>
          <p:cNvPr id="4" name="Picture 3" descr="A cartoon of a person reading a book&#10;&#10;Description automatically generated">
            <a:extLst>
              <a:ext uri="{FF2B5EF4-FFF2-40B4-BE49-F238E27FC236}">
                <a16:creationId xmlns:a16="http://schemas.microsoft.com/office/drawing/2014/main" id="{75A95D6D-2262-4F9A-BDAD-008A078C3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 y="2037756"/>
            <a:ext cx="2187562" cy="2187562"/>
          </a:xfrm>
          <a:prstGeom prst="rect">
            <a:avLst/>
          </a:prstGeom>
        </p:spPr>
      </p:pic>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BECAAA4-187C-41A0-A6AE-2CEEAB6506CB}"/>
              </a:ext>
            </a:extLst>
          </p:cNvPr>
          <p:cNvSpPr/>
          <p:nvPr/>
        </p:nvSpPr>
        <p:spPr>
          <a:xfrm>
            <a:off x="201371" y="389820"/>
            <a:ext cx="11852083"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3" name="TextBox 82">
            <a:extLst>
              <a:ext uri="{FF2B5EF4-FFF2-40B4-BE49-F238E27FC236}">
                <a16:creationId xmlns:a16="http://schemas.microsoft.com/office/drawing/2014/main" id="{5595104B-ED0E-45CC-B61C-9701235B3FD7}"/>
              </a:ext>
            </a:extLst>
          </p:cNvPr>
          <p:cNvSpPr txBox="1"/>
          <p:nvPr/>
        </p:nvSpPr>
        <p:spPr>
          <a:xfrm>
            <a:off x="375930" y="389820"/>
            <a:ext cx="11502963" cy="6124754"/>
          </a:xfrm>
          <a:prstGeom prst="rect">
            <a:avLst/>
          </a:prstGeom>
          <a:noFill/>
        </p:spPr>
        <p:txBody>
          <a:bodyPr wrap="square">
            <a:spAutoFit/>
          </a:bodyPr>
          <a:lstStyle/>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Sống với nhau được ít lâu,/ Lạc Long Quân bàn với vợ://</a:t>
            </a:r>
            <a:endParaRPr lang="en-US" sz="2800" b="1" i="1">
              <a:solidFill>
                <a:srgbClr val="000000"/>
              </a:solidFill>
              <a:effectLst/>
              <a:latin typeface="Times New Roman" panose="02020603050405020304" pitchFamily="18" charset="0"/>
              <a:ea typeface="Calibri" panose="020F0502020204030204" pitchFamily="34" charset="0"/>
            </a:endParaRPr>
          </a:p>
          <a:p>
            <a:pPr indent="90170" algn="just"/>
            <a:r>
              <a:rPr lang="vi-VN" sz="2800" b="1" i="1">
                <a:solidFill>
                  <a:srgbClr val="000000"/>
                </a:solidFill>
                <a:effectLst/>
                <a:latin typeface="Times New Roman" panose="02020603050405020304" pitchFamily="18" charset="0"/>
                <a:ea typeface="Calibri" panose="020F0502020204030204" pitchFamily="34" charset="0"/>
              </a:rPr>
              <a:t> – Ta/ vốn </a:t>
            </a:r>
            <a:r>
              <a:rPr lang="vi-VN" sz="2800" b="1" i="1" u="sng">
                <a:solidFill>
                  <a:srgbClr val="000000"/>
                </a:solidFill>
                <a:effectLst/>
                <a:latin typeface="Times New Roman" panose="02020603050405020304" pitchFamily="18" charset="0"/>
                <a:ea typeface="Calibri" panose="020F0502020204030204" pitchFamily="34" charset="0"/>
              </a:rPr>
              <a:t>nòi rồng</a:t>
            </a:r>
            <a:r>
              <a:rPr lang="vi-VN" sz="2800" b="1" i="1">
                <a:solidFill>
                  <a:srgbClr val="000000"/>
                </a:solidFill>
                <a:effectLst/>
                <a:latin typeface="Times New Roman" panose="02020603050405020304" pitchFamily="18" charset="0"/>
                <a:ea typeface="Calibri" panose="020F0502020204030204" pitchFamily="34" charset="0"/>
              </a:rPr>
              <a:t> ở miền </a:t>
            </a:r>
            <a:r>
              <a:rPr lang="vi-VN" sz="2800" b="1" i="1" u="sng">
                <a:solidFill>
                  <a:srgbClr val="000000"/>
                </a:solidFill>
                <a:effectLst/>
                <a:latin typeface="Times New Roman" panose="02020603050405020304" pitchFamily="18" charset="0"/>
                <a:ea typeface="Calibri" panose="020F0502020204030204" pitchFamily="34" charset="0"/>
              </a:rPr>
              <a:t>nước thẳm</a:t>
            </a:r>
            <a:r>
              <a:rPr lang="vi-VN" sz="2800" b="1" i="1">
                <a:solidFill>
                  <a:srgbClr val="000000"/>
                </a:solidFill>
                <a:effectLst/>
                <a:latin typeface="Times New Roman" panose="02020603050405020304" pitchFamily="18" charset="0"/>
                <a:ea typeface="Calibri" panose="020F0502020204030204" pitchFamily="34" charset="0"/>
              </a:rPr>
              <a:t>,/ nàng/ là </a:t>
            </a:r>
            <a:r>
              <a:rPr lang="vi-VN" sz="2800" b="1" i="1" u="sng">
                <a:solidFill>
                  <a:srgbClr val="000000"/>
                </a:solidFill>
                <a:effectLst/>
                <a:latin typeface="Times New Roman" panose="02020603050405020304" pitchFamily="18" charset="0"/>
                <a:ea typeface="Calibri" panose="020F0502020204030204" pitchFamily="34" charset="0"/>
              </a:rPr>
              <a:t>dòng tiên</a:t>
            </a:r>
            <a:r>
              <a:rPr lang="vi-VN" sz="2800" b="1" i="1">
                <a:solidFill>
                  <a:srgbClr val="000000"/>
                </a:solidFill>
                <a:effectLst/>
                <a:latin typeface="Times New Roman" panose="02020603050405020304" pitchFamily="18" charset="0"/>
                <a:ea typeface="Calibri" panose="020F0502020204030204" pitchFamily="34" charset="0"/>
              </a:rPr>
              <a:t> ở chốn </a:t>
            </a:r>
            <a:r>
              <a:rPr lang="vi-VN" sz="2800" b="1" i="1" u="sng">
                <a:solidFill>
                  <a:srgbClr val="000000"/>
                </a:solidFill>
                <a:effectLst/>
                <a:latin typeface="Times New Roman" panose="02020603050405020304" pitchFamily="18" charset="0"/>
                <a:ea typeface="Calibri" panose="020F0502020204030204" pitchFamily="34" charset="0"/>
              </a:rPr>
              <a:t>non cao</a:t>
            </a:r>
            <a:r>
              <a:rPr lang="vi-VN" sz="2800" b="1" i="1">
                <a:solidFill>
                  <a:srgbClr val="000000"/>
                </a:solidFill>
                <a:effectLst/>
                <a:latin typeface="Times New Roman" panose="02020603050405020304" pitchFamily="18" charset="0"/>
                <a:ea typeface="Calibri" panose="020F0502020204030204" pitchFamily="34" charset="0"/>
              </a:rPr>
              <a:t>.// Kẻ </a:t>
            </a:r>
            <a:r>
              <a:rPr lang="vi-VN" sz="2800" b="1" i="1" u="sng">
                <a:solidFill>
                  <a:srgbClr val="000000"/>
                </a:solidFill>
                <a:effectLst/>
                <a:latin typeface="Times New Roman" panose="02020603050405020304" pitchFamily="18" charset="0"/>
                <a:ea typeface="Calibri" panose="020F0502020204030204" pitchFamily="34" charset="0"/>
              </a:rPr>
              <a:t>trên cạn</a:t>
            </a:r>
            <a:r>
              <a:rPr lang="vi-VN" sz="2800" b="1" i="1">
                <a:solidFill>
                  <a:srgbClr val="000000"/>
                </a:solidFill>
                <a:effectLst/>
                <a:latin typeface="Times New Roman" panose="02020603050405020304" pitchFamily="18" charset="0"/>
                <a:ea typeface="Calibri" panose="020F0502020204030204" pitchFamily="34" charset="0"/>
              </a:rPr>
              <a:t>,/ người </a:t>
            </a:r>
            <a:r>
              <a:rPr lang="vi-VN" sz="2800" b="1" i="1" u="sng">
                <a:solidFill>
                  <a:srgbClr val="000000"/>
                </a:solidFill>
                <a:effectLst/>
                <a:latin typeface="Times New Roman" panose="02020603050405020304" pitchFamily="18" charset="0"/>
                <a:ea typeface="Calibri" panose="020F0502020204030204" pitchFamily="34" charset="0"/>
              </a:rPr>
              <a:t>dưới nước</a:t>
            </a:r>
            <a:r>
              <a:rPr lang="vi-VN" sz="2800" b="1" i="1">
                <a:solidFill>
                  <a:srgbClr val="000000"/>
                </a:solidFill>
                <a:effectLst/>
                <a:latin typeface="Times New Roman" panose="02020603050405020304" pitchFamily="18" charset="0"/>
                <a:ea typeface="Calibri" panose="020F0502020204030204" pitchFamily="34" charset="0"/>
              </a:rPr>
              <a:t>,/ tập quán </a:t>
            </a:r>
            <a:r>
              <a:rPr lang="vi-VN" sz="2800" b="1" i="1" u="sng">
                <a:solidFill>
                  <a:srgbClr val="000000"/>
                </a:solidFill>
                <a:effectLst/>
                <a:latin typeface="Times New Roman" panose="02020603050405020304" pitchFamily="18" charset="0"/>
                <a:ea typeface="Calibri" panose="020F0502020204030204" pitchFamily="34" charset="0"/>
              </a:rPr>
              <a:t>khác nhau</a:t>
            </a:r>
            <a:r>
              <a:rPr lang="vi-VN" sz="2800" b="1" i="1">
                <a:solidFill>
                  <a:srgbClr val="000000"/>
                </a:solidFill>
                <a:effectLst/>
                <a:latin typeface="Times New Roman" panose="02020603050405020304" pitchFamily="18" charset="0"/>
                <a:ea typeface="Calibri" panose="020F0502020204030204" pitchFamily="34" charset="0"/>
              </a:rPr>
              <a:t>,/ khó mà ở cùng nhau </a:t>
            </a:r>
            <a:r>
              <a:rPr lang="vi-VN" sz="2800" b="1" i="1" u="sng">
                <a:solidFill>
                  <a:srgbClr val="000000"/>
                </a:solidFill>
                <a:effectLst/>
                <a:latin typeface="Times New Roman" panose="02020603050405020304" pitchFamily="18" charset="0"/>
                <a:ea typeface="Calibri" panose="020F0502020204030204" pitchFamily="34" charset="0"/>
              </a:rPr>
              <a:t>lâu dài</a:t>
            </a:r>
            <a:r>
              <a:rPr lang="vi-VN" sz="2800" b="1" i="1">
                <a:solidFill>
                  <a:srgbClr val="000000"/>
                </a:solidFill>
                <a:effectLst/>
                <a:latin typeface="Times New Roman" panose="02020603050405020304" pitchFamily="18" charset="0"/>
                <a:ea typeface="Calibri" panose="020F0502020204030204" pitchFamily="34" charset="0"/>
              </a:rPr>
              <a:t> được.// Nay/ ta đem </a:t>
            </a:r>
            <a:r>
              <a:rPr lang="vi-VN" sz="2800" b="1" i="1" u="sng">
                <a:solidFill>
                  <a:srgbClr val="000000"/>
                </a:solidFill>
                <a:effectLst/>
                <a:latin typeface="Times New Roman" panose="02020603050405020304" pitchFamily="18" charset="0"/>
                <a:ea typeface="Calibri" panose="020F0502020204030204" pitchFamily="34" charset="0"/>
              </a:rPr>
              <a:t>năm mươi </a:t>
            </a:r>
            <a:r>
              <a:rPr lang="vi-VN" sz="2800" b="1" i="1">
                <a:solidFill>
                  <a:srgbClr val="000000"/>
                </a:solidFill>
                <a:effectLst/>
                <a:latin typeface="Times New Roman" panose="02020603050405020304" pitchFamily="18" charset="0"/>
                <a:ea typeface="Calibri" panose="020F0502020204030204" pitchFamily="34" charset="0"/>
              </a:rPr>
              <a:t>con </a:t>
            </a:r>
            <a:r>
              <a:rPr lang="vi-VN" sz="2800" b="1" i="1" u="sng">
                <a:solidFill>
                  <a:srgbClr val="000000"/>
                </a:solidFill>
                <a:effectLst/>
                <a:latin typeface="Times New Roman" panose="02020603050405020304" pitchFamily="18" charset="0"/>
                <a:ea typeface="Calibri" panose="020F0502020204030204" pitchFamily="34" charset="0"/>
              </a:rPr>
              <a:t>xuống biển</a:t>
            </a:r>
            <a:r>
              <a:rPr lang="vi-VN" sz="2800" b="1" i="1">
                <a:solidFill>
                  <a:srgbClr val="000000"/>
                </a:solidFill>
                <a:effectLst/>
                <a:latin typeface="Times New Roman" panose="02020603050405020304" pitchFamily="18" charset="0"/>
                <a:ea typeface="Calibri" panose="020F0502020204030204" pitchFamily="34" charset="0"/>
              </a:rPr>
              <a:t>,/ nàng đưa </a:t>
            </a:r>
            <a:r>
              <a:rPr lang="vi-VN" sz="2800" b="1" i="1" u="sng">
                <a:solidFill>
                  <a:srgbClr val="000000"/>
                </a:solidFill>
                <a:effectLst/>
                <a:latin typeface="Times New Roman" panose="02020603050405020304" pitchFamily="18" charset="0"/>
                <a:ea typeface="Calibri" panose="020F0502020204030204" pitchFamily="34" charset="0"/>
              </a:rPr>
              <a:t>năm mươi </a:t>
            </a:r>
            <a:r>
              <a:rPr lang="vi-VN" sz="2800" b="1" i="1">
                <a:solidFill>
                  <a:srgbClr val="000000"/>
                </a:solidFill>
                <a:effectLst/>
                <a:latin typeface="Times New Roman" panose="02020603050405020304" pitchFamily="18" charset="0"/>
                <a:ea typeface="Calibri" panose="020F0502020204030204" pitchFamily="34" charset="0"/>
              </a:rPr>
              <a:t>con </a:t>
            </a:r>
            <a:r>
              <a:rPr lang="vi-VN" sz="2800" b="1" i="1" u="sng">
                <a:solidFill>
                  <a:srgbClr val="000000"/>
                </a:solidFill>
                <a:effectLst/>
                <a:latin typeface="Times New Roman" panose="02020603050405020304" pitchFamily="18" charset="0"/>
                <a:ea typeface="Calibri" panose="020F0502020204030204" pitchFamily="34" charset="0"/>
              </a:rPr>
              <a:t>lên</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núi</a:t>
            </a:r>
            <a:r>
              <a:rPr lang="vi-VN" sz="2800" b="1" i="1">
                <a:solidFill>
                  <a:srgbClr val="000000"/>
                </a:solidFill>
                <a:effectLst/>
                <a:latin typeface="Times New Roman" panose="02020603050405020304" pitchFamily="18" charset="0"/>
                <a:ea typeface="Calibri" panose="020F0502020204030204" pitchFamily="34" charset="0"/>
              </a:rPr>
              <a:t>,/ chia nhau </a:t>
            </a:r>
            <a:r>
              <a:rPr lang="vi-VN" sz="2800" b="1" i="1" u="sng">
                <a:solidFill>
                  <a:srgbClr val="000000"/>
                </a:solidFill>
                <a:effectLst/>
                <a:latin typeface="Times New Roman" panose="02020603050405020304" pitchFamily="18" charset="0"/>
                <a:ea typeface="Calibri" panose="020F0502020204030204" pitchFamily="34" charset="0"/>
              </a:rPr>
              <a:t>cai quản</a:t>
            </a:r>
            <a:r>
              <a:rPr lang="vi-VN" sz="2800" b="1" i="1">
                <a:solidFill>
                  <a:srgbClr val="000000"/>
                </a:solidFill>
                <a:effectLst/>
                <a:latin typeface="Times New Roman" panose="02020603050405020304" pitchFamily="18" charset="0"/>
                <a:ea typeface="Calibri" panose="020F0502020204030204" pitchFamily="34" charset="0"/>
              </a:rPr>
              <a:t> các phương,/ khi có việc thì </a:t>
            </a:r>
            <a:r>
              <a:rPr lang="vi-VN" sz="2800" b="1" i="1" u="sng">
                <a:solidFill>
                  <a:srgbClr val="000000"/>
                </a:solidFill>
                <a:effectLst/>
                <a:latin typeface="Times New Roman" panose="02020603050405020304" pitchFamily="18" charset="0"/>
                <a:ea typeface="Calibri" panose="020F0502020204030204" pitchFamily="34" charset="0"/>
              </a:rPr>
              <a:t>giúp</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đỡ</a:t>
            </a:r>
            <a:r>
              <a:rPr lang="vi-VN" sz="2800" b="1" i="1">
                <a:solidFill>
                  <a:srgbClr val="000000"/>
                </a:solidFill>
                <a:effectLst/>
                <a:latin typeface="Times New Roman" panose="02020603050405020304" pitchFamily="18" charset="0"/>
                <a:ea typeface="Calibri" panose="020F0502020204030204" pitchFamily="34" charset="0"/>
              </a:rPr>
              <a:t> lẫn nhau,/ </a:t>
            </a:r>
            <a:r>
              <a:rPr lang="vi-VN" sz="2800" b="1" i="1" u="sng">
                <a:solidFill>
                  <a:srgbClr val="000000"/>
                </a:solidFill>
                <a:effectLst/>
                <a:latin typeface="Times New Roman" panose="02020603050405020304" pitchFamily="18" charset="0"/>
                <a:ea typeface="Calibri" panose="020F0502020204030204" pitchFamily="34" charset="0"/>
              </a:rPr>
              <a:t>đừng quên</a:t>
            </a:r>
            <a:r>
              <a:rPr lang="vi-VN" sz="2800" b="1" i="1">
                <a:solidFill>
                  <a:srgbClr val="000000"/>
                </a:solidFill>
                <a:effectLst/>
                <a:latin typeface="Times New Roman" panose="02020603050405020304" pitchFamily="18" charset="0"/>
                <a:ea typeface="Calibri" panose="020F0502020204030204" pitchFamily="34" charset="0"/>
              </a:rPr>
              <a:t> lời hẹn.// </a:t>
            </a:r>
            <a:endParaRPr lang="en-US" sz="2800" b="1">
              <a:effectLst/>
              <a:latin typeface="Times New Roman" panose="02020603050405020304" pitchFamily="18" charset="0"/>
              <a:ea typeface="Calibri" panose="020F0502020204030204" pitchFamily="34" charset="0"/>
            </a:endParaRPr>
          </a:p>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Một trăm người con của Lạc Long Quân và Âu Cơ/ sau này trở thành </a:t>
            </a:r>
            <a:r>
              <a:rPr lang="vi-VN" sz="2800" b="1" i="1" u="sng">
                <a:solidFill>
                  <a:srgbClr val="000000"/>
                </a:solidFill>
                <a:effectLst/>
                <a:latin typeface="Times New Roman" panose="02020603050405020304" pitchFamily="18" charset="0"/>
                <a:ea typeface="Calibri" panose="020F0502020204030204" pitchFamily="34" charset="0"/>
              </a:rPr>
              <a:t>tổ tiên</a:t>
            </a:r>
            <a:r>
              <a:rPr lang="vi-VN" sz="2800" b="1" i="1">
                <a:solidFill>
                  <a:srgbClr val="000000"/>
                </a:solidFill>
                <a:effectLst/>
                <a:latin typeface="Times New Roman" panose="02020603050405020304" pitchFamily="18" charset="0"/>
                <a:ea typeface="Calibri" panose="020F0502020204030204" pitchFamily="34" charset="0"/>
              </a:rPr>
              <a:t> của người Việt.// Người con trưởng theo Âu Cơ/ được tôn lên làm vua,/ lấy hiệu là </a:t>
            </a:r>
            <a:r>
              <a:rPr lang="vi-VN" sz="2800" b="1" i="1" u="sng">
                <a:solidFill>
                  <a:srgbClr val="000000"/>
                </a:solidFill>
                <a:effectLst/>
                <a:latin typeface="Times New Roman" panose="02020603050405020304" pitchFamily="18" charset="0"/>
                <a:ea typeface="Calibri" panose="020F0502020204030204" pitchFamily="34" charset="0"/>
              </a:rPr>
              <a:t>Hùng Vương</a:t>
            </a:r>
            <a:r>
              <a:rPr lang="vi-VN" sz="2800" b="1" i="1">
                <a:solidFill>
                  <a:srgbClr val="000000"/>
                </a:solidFill>
                <a:effectLst/>
                <a:latin typeface="Times New Roman" panose="02020603050405020304" pitchFamily="18" charset="0"/>
                <a:ea typeface="Calibri" panose="020F0502020204030204" pitchFamily="34" charset="0"/>
              </a:rPr>
              <a:t>,/ đóng đô ở đất </a:t>
            </a:r>
            <a:r>
              <a:rPr lang="vi-VN" sz="2800" b="1" i="1" u="sng">
                <a:solidFill>
                  <a:srgbClr val="000000"/>
                </a:solidFill>
                <a:effectLst/>
                <a:latin typeface="Times New Roman" panose="02020603050405020304" pitchFamily="18" charset="0"/>
                <a:ea typeface="Calibri" panose="020F0502020204030204" pitchFamily="34" charset="0"/>
              </a:rPr>
              <a:t>Phong Châu</a:t>
            </a:r>
            <a:r>
              <a:rPr lang="vi-VN" sz="2800" b="1" i="1">
                <a:solidFill>
                  <a:srgbClr val="000000"/>
                </a:solidFill>
                <a:effectLst/>
                <a:latin typeface="Times New Roman" panose="02020603050405020304" pitchFamily="18" charset="0"/>
                <a:ea typeface="Calibri" panose="020F0502020204030204" pitchFamily="34" charset="0"/>
              </a:rPr>
              <a:t>,/ đặt tên nước là </a:t>
            </a:r>
            <a:r>
              <a:rPr lang="vi-VN" sz="2800" b="1" i="1" u="sng">
                <a:solidFill>
                  <a:srgbClr val="000000"/>
                </a:solidFill>
                <a:effectLst/>
                <a:latin typeface="Times New Roman" panose="02020603050405020304" pitchFamily="18" charset="0"/>
                <a:ea typeface="Calibri" panose="020F0502020204030204" pitchFamily="34" charset="0"/>
              </a:rPr>
              <a:t>Văn Lang</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Con trai</a:t>
            </a:r>
            <a:r>
              <a:rPr lang="vi-VN" sz="2800" b="1" i="1">
                <a:solidFill>
                  <a:srgbClr val="000000"/>
                </a:solidFill>
                <a:effectLst/>
                <a:latin typeface="Times New Roman" panose="02020603050405020304" pitchFamily="18" charset="0"/>
                <a:ea typeface="Calibri" panose="020F0502020204030204" pitchFamily="34" charset="0"/>
              </a:rPr>
              <a:t> vua gọi là </a:t>
            </a:r>
            <a:r>
              <a:rPr lang="vi-VN" sz="2800" b="1" i="1" u="sng">
                <a:solidFill>
                  <a:srgbClr val="000000"/>
                </a:solidFill>
                <a:effectLst/>
                <a:latin typeface="Times New Roman" panose="02020603050405020304" pitchFamily="18" charset="0"/>
                <a:ea typeface="Calibri" panose="020F0502020204030204" pitchFamily="34" charset="0"/>
              </a:rPr>
              <a:t>Lang</a:t>
            </a:r>
            <a:r>
              <a:rPr lang="vi-VN" sz="2800" b="1" i="1">
                <a:solidFill>
                  <a:srgbClr val="000000"/>
                </a:solidFill>
                <a:effectLst/>
                <a:latin typeface="Times New Roman" panose="02020603050405020304" pitchFamily="18" charset="0"/>
                <a:ea typeface="Calibri" panose="020F0502020204030204" pitchFamily="34" charset="0"/>
              </a:rPr>
              <a:t>,/ </a:t>
            </a:r>
            <a:r>
              <a:rPr lang="vi-VN" sz="2800" b="1" i="1" u="sng">
                <a:solidFill>
                  <a:srgbClr val="000000"/>
                </a:solidFill>
                <a:effectLst/>
                <a:latin typeface="Times New Roman" panose="02020603050405020304" pitchFamily="18" charset="0"/>
                <a:ea typeface="Calibri" panose="020F0502020204030204" pitchFamily="34" charset="0"/>
              </a:rPr>
              <a:t>con gái</a:t>
            </a:r>
            <a:r>
              <a:rPr lang="vi-VN" sz="2800" b="1" i="1">
                <a:solidFill>
                  <a:srgbClr val="000000"/>
                </a:solidFill>
                <a:effectLst/>
                <a:latin typeface="Times New Roman" panose="02020603050405020304" pitchFamily="18" charset="0"/>
                <a:ea typeface="Calibri" panose="020F0502020204030204" pitchFamily="34" charset="0"/>
              </a:rPr>
              <a:t> vua gọi là </a:t>
            </a:r>
            <a:r>
              <a:rPr lang="vi-VN" sz="2800" b="1" i="1" u="sng">
                <a:solidFill>
                  <a:srgbClr val="000000"/>
                </a:solidFill>
                <a:effectLst/>
                <a:latin typeface="Times New Roman" panose="02020603050405020304" pitchFamily="18" charset="0"/>
                <a:ea typeface="Calibri" panose="020F0502020204030204" pitchFamily="34" charset="0"/>
              </a:rPr>
              <a:t>Mị Nương</a:t>
            </a:r>
            <a:r>
              <a:rPr lang="vi-VN" sz="2800" b="1" i="1">
                <a:solidFill>
                  <a:srgbClr val="000000"/>
                </a:solidFill>
                <a:effectLst/>
                <a:latin typeface="Times New Roman" panose="02020603050405020304" pitchFamily="18" charset="0"/>
                <a:ea typeface="Calibri" panose="020F0502020204030204" pitchFamily="34" charset="0"/>
              </a:rPr>
              <a:t>;/ khi </a:t>
            </a:r>
            <a:r>
              <a:rPr lang="vi-VN" sz="2800" b="1" i="1" u="sng">
                <a:solidFill>
                  <a:srgbClr val="000000"/>
                </a:solidFill>
                <a:effectLst/>
                <a:latin typeface="Times New Roman" panose="02020603050405020304" pitchFamily="18" charset="0"/>
                <a:ea typeface="Calibri" panose="020F0502020204030204" pitchFamily="34" charset="0"/>
              </a:rPr>
              <a:t>cha mất</a:t>
            </a:r>
            <a:r>
              <a:rPr lang="vi-VN" sz="2800" b="1" i="1">
                <a:solidFill>
                  <a:srgbClr val="000000"/>
                </a:solidFill>
                <a:effectLst/>
                <a:latin typeface="Times New Roman" panose="02020603050405020304" pitchFamily="18" charset="0"/>
                <a:ea typeface="Calibri" panose="020F0502020204030204" pitchFamily="34" charset="0"/>
              </a:rPr>
              <a:t>/ thì ngôi được truyền cho </a:t>
            </a:r>
            <a:r>
              <a:rPr lang="vi-VN" sz="2800" b="1" i="1" u="sng">
                <a:solidFill>
                  <a:srgbClr val="000000"/>
                </a:solidFill>
                <a:effectLst/>
                <a:latin typeface="Times New Roman" panose="02020603050405020304" pitchFamily="18" charset="0"/>
                <a:ea typeface="Calibri" panose="020F0502020204030204" pitchFamily="34" charset="0"/>
              </a:rPr>
              <a:t>con trưởng</a:t>
            </a:r>
            <a:r>
              <a:rPr lang="vi-VN" sz="2800" b="1" i="1">
                <a:solidFill>
                  <a:srgbClr val="000000"/>
                </a:solidFill>
                <a:effectLst/>
                <a:latin typeface="Times New Roman" panose="02020603050405020304" pitchFamily="18" charset="0"/>
                <a:ea typeface="Calibri" panose="020F0502020204030204" pitchFamily="34" charset="0"/>
              </a:rPr>
              <a:t>,/ mười mấy đời truyền nối ngôi vua/ đều </a:t>
            </a:r>
            <a:r>
              <a:rPr lang="vi-VN" sz="2800" b="1" i="1" u="sng">
                <a:solidFill>
                  <a:srgbClr val="000000"/>
                </a:solidFill>
                <a:effectLst/>
                <a:latin typeface="Times New Roman" panose="02020603050405020304" pitchFamily="18" charset="0"/>
                <a:ea typeface="Calibri" panose="020F0502020204030204" pitchFamily="34" charset="0"/>
              </a:rPr>
              <a:t>lấy hiệu</a:t>
            </a:r>
            <a:r>
              <a:rPr lang="vi-VN" sz="2800" b="1" i="1">
                <a:solidFill>
                  <a:srgbClr val="000000"/>
                </a:solidFill>
                <a:effectLst/>
                <a:latin typeface="Times New Roman" panose="02020603050405020304" pitchFamily="18" charset="0"/>
                <a:ea typeface="Calibri" panose="020F0502020204030204" pitchFamily="34" charset="0"/>
              </a:rPr>
              <a:t> là </a:t>
            </a:r>
            <a:r>
              <a:rPr lang="vi-VN" sz="2800" b="1" i="1" u="sng">
                <a:solidFill>
                  <a:srgbClr val="000000"/>
                </a:solidFill>
                <a:effectLst/>
                <a:latin typeface="Times New Roman" panose="02020603050405020304" pitchFamily="18" charset="0"/>
                <a:ea typeface="Calibri" panose="020F0502020204030204" pitchFamily="34" charset="0"/>
              </a:rPr>
              <a:t>Hùng Vương</a:t>
            </a:r>
            <a:r>
              <a:rPr lang="vi-VN" sz="2800" b="1" i="1">
                <a:solidFill>
                  <a:srgbClr val="000000"/>
                </a:solidFill>
                <a:effectLst/>
                <a:latin typeface="Times New Roman" panose="02020603050405020304" pitchFamily="18" charset="0"/>
                <a:ea typeface="Calibri" panose="020F0502020204030204" pitchFamily="34" charset="0"/>
              </a:rPr>
              <a:t>,/ không hề thay đổi.//</a:t>
            </a:r>
            <a:endParaRPr lang="en-US" sz="2800" b="1">
              <a:effectLst/>
              <a:latin typeface="Times New Roman" panose="02020603050405020304" pitchFamily="18" charset="0"/>
              <a:ea typeface="Calibri" panose="020F0502020204030204" pitchFamily="34" charset="0"/>
            </a:endParaRPr>
          </a:p>
          <a:p>
            <a:pPr indent="90170" algn="just"/>
            <a:r>
              <a:rPr lang="en-US" sz="2800" b="1" i="1">
                <a:solidFill>
                  <a:srgbClr val="000000"/>
                </a:solidFill>
                <a:effectLst/>
                <a:latin typeface="Times New Roman" panose="02020603050405020304" pitchFamily="18" charset="0"/>
                <a:ea typeface="Calibri" panose="020F0502020204030204" pitchFamily="34" charset="0"/>
              </a:rPr>
              <a:t>	</a:t>
            </a:r>
            <a:r>
              <a:rPr lang="vi-VN" sz="2800" b="1" i="1">
                <a:solidFill>
                  <a:srgbClr val="000000"/>
                </a:solidFill>
                <a:effectLst/>
                <a:latin typeface="Times New Roman" panose="02020603050405020304" pitchFamily="18" charset="0"/>
                <a:ea typeface="Calibri" panose="020F0502020204030204" pitchFamily="34" charset="0"/>
              </a:rPr>
              <a:t>Cũng bởi sự tích này mà về sau,/ người Việt ta thường </a:t>
            </a:r>
            <a:r>
              <a:rPr lang="vi-VN" sz="2800" b="1" i="1" u="sng">
                <a:solidFill>
                  <a:srgbClr val="000000"/>
                </a:solidFill>
                <a:effectLst/>
                <a:latin typeface="Times New Roman" panose="02020603050405020304" pitchFamily="18" charset="0"/>
                <a:ea typeface="Calibri" panose="020F0502020204030204" pitchFamily="34" charset="0"/>
              </a:rPr>
              <a:t>tự hào</a:t>
            </a:r>
            <a:r>
              <a:rPr lang="vi-VN" sz="2800" b="1" i="1">
                <a:solidFill>
                  <a:srgbClr val="000000"/>
                </a:solidFill>
                <a:effectLst/>
                <a:latin typeface="Times New Roman" panose="02020603050405020304" pitchFamily="18" charset="0"/>
                <a:ea typeface="Calibri" panose="020F0502020204030204" pitchFamily="34" charset="0"/>
              </a:rPr>
              <a:t> xưng là </a:t>
            </a:r>
            <a:r>
              <a:rPr lang="vi-VN" sz="2800" b="1" i="1" u="sng">
                <a:solidFill>
                  <a:srgbClr val="000000"/>
                </a:solidFill>
                <a:effectLst/>
                <a:latin typeface="Times New Roman" panose="02020603050405020304" pitchFamily="18" charset="0"/>
                <a:ea typeface="Calibri" panose="020F0502020204030204" pitchFamily="34" charset="0"/>
              </a:rPr>
              <a:t>con Rồng cháu Tiên</a:t>
            </a:r>
            <a:r>
              <a:rPr lang="vi-VN" sz="2800" b="1" i="1">
                <a:solidFill>
                  <a:srgbClr val="000000"/>
                </a:solidFill>
                <a:effectLst/>
                <a:latin typeface="Times New Roman" panose="02020603050405020304" pitchFamily="18" charset="0"/>
                <a:ea typeface="Calibri" panose="020F0502020204030204" pitchFamily="34" charset="0"/>
              </a:rPr>
              <a:t>/ và thân mật gọi nhau là </a:t>
            </a:r>
            <a:r>
              <a:rPr lang="vi-VN" sz="2800" b="1" i="1" u="sng">
                <a:solidFill>
                  <a:srgbClr val="000000"/>
                </a:solidFill>
                <a:effectLst/>
                <a:latin typeface="Times New Roman" panose="02020603050405020304" pitchFamily="18" charset="0"/>
                <a:ea typeface="Calibri" panose="020F0502020204030204" pitchFamily="34" charset="0"/>
              </a:rPr>
              <a:t>đồng bào</a:t>
            </a:r>
            <a:r>
              <a:rPr lang="vi-VN" sz="2800" b="1" i="1">
                <a:solidFill>
                  <a:srgbClr val="000000"/>
                </a:solidFill>
                <a:effectLst/>
                <a:latin typeface="Times New Roman" panose="02020603050405020304" pitchFamily="18" charset="0"/>
                <a:ea typeface="Calibri" panose="020F0502020204030204" pitchFamily="34" charset="0"/>
              </a:rPr>
              <a:t>.//</a:t>
            </a:r>
            <a:endParaRPr lang="en-US" sz="2800" b="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sp>
        <p:nvSpPr>
          <p:cNvPr id="13" name="TextBox 12">
            <a:extLst>
              <a:ext uri="{FF2B5EF4-FFF2-40B4-BE49-F238E27FC236}">
                <a16:creationId xmlns:a16="http://schemas.microsoft.com/office/drawing/2014/main" id="{AC636FF7-1B4D-B9D1-51FE-2E6716ADB13E}"/>
              </a:ext>
            </a:extLst>
          </p:cNvPr>
          <p:cNvSpPr txBox="1"/>
          <p:nvPr/>
        </p:nvSpPr>
        <p:spPr>
          <a:xfrm>
            <a:off x="578765" y="1746216"/>
            <a:ext cx="12044868"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72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72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Ệ</a:t>
            </a:r>
            <a:r>
              <a:rPr kumimoji="0" lang="en-US" sz="72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E</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O</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endParaRPr kumimoji="0" lang="en-US" sz="72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pic>
        <p:nvPicPr>
          <p:cNvPr id="30" name="Picture 2">
            <a:extLst>
              <a:ext uri="{FF2B5EF4-FFF2-40B4-BE49-F238E27FC236}">
                <a16:creationId xmlns:a16="http://schemas.microsoft.com/office/drawing/2014/main" id="{8F48801B-8D5A-4B46-A2D1-5E1256755F05}"/>
              </a:ext>
            </a:extLst>
          </p:cNvPr>
          <p:cNvPicPr>
            <a:picLocks noChangeAspect="1"/>
          </p:cNvPicPr>
          <p:nvPr/>
        </p:nvPicPr>
        <p:blipFill>
          <a:blip r:embed="rId2"/>
          <a:srcRect/>
          <a:stretch>
            <a:fillRect/>
          </a:stretch>
        </p:blipFill>
        <p:spPr>
          <a:xfrm>
            <a:off x="8369661" y="1824244"/>
            <a:ext cx="3956582" cy="2532212"/>
          </a:xfrm>
          <a:prstGeom prst="rect">
            <a:avLst/>
          </a:prstGeom>
        </p:spPr>
      </p:pic>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sp>
        <p:nvSpPr>
          <p:cNvPr id="13" name="TextBox 12">
            <a:extLst>
              <a:ext uri="{FF2B5EF4-FFF2-40B4-BE49-F238E27FC236}">
                <a16:creationId xmlns:a16="http://schemas.microsoft.com/office/drawing/2014/main" id="{AC636FF7-1B4D-B9D1-51FE-2E6716ADB13E}"/>
              </a:ext>
            </a:extLst>
          </p:cNvPr>
          <p:cNvSpPr txBox="1"/>
          <p:nvPr/>
        </p:nvSpPr>
        <p:spPr>
          <a:xfrm>
            <a:off x="73566" y="2096810"/>
            <a:ext cx="12044868" cy="85812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 </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6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541060ED-08DC-ED51-CCD2-468424EF5692}"/>
              </a:ext>
            </a:extLst>
          </p:cNvPr>
          <p:cNvPicPr>
            <a:picLocks noChangeAspect="1"/>
          </p:cNvPicPr>
          <p:nvPr/>
        </p:nvPicPr>
        <p:blipFill>
          <a:blip r:embed="rId3"/>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4B5019B1-EE56-42A1-02C0-36AD5B7BECCF}"/>
              </a:ext>
            </a:extLst>
          </p:cNvPr>
          <p:cNvPicPr>
            <a:picLocks noChangeAspect="1"/>
          </p:cNvPicPr>
          <p:nvPr/>
        </p:nvPicPr>
        <p:blipFill>
          <a:blip r:embed="rId4">
            <a:duotone>
              <a:srgbClr val="EEECE1">
                <a:shade val="45000"/>
                <a:satMod val="135000"/>
              </a:srgbClr>
              <a:prstClr val="white"/>
            </a:duotone>
            <a:extLst>
              <a:ext uri="{BEBA8EAE-BF5A-486C-A8C5-ECC9F3942E4B}">
                <a14:imgProps xmlns:a14="http://schemas.microsoft.com/office/drawing/2010/main">
                  <a14:imgLayer r:embed="rId5">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8854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id="{A45FC95F-0E2C-AEB9-ED8A-ED393D578E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id="{51A0A7D8-8A4C-FC26-93CB-F5BA442BE8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id="{E370591C-A785-98B7-B2E9-A5EAE9323654}"/>
              </a:ext>
            </a:extLst>
          </p:cNvPr>
          <p:cNvPicPr>
            <a:picLocks noChangeAspect="1"/>
          </p:cNvPicPr>
          <p:nvPr/>
        </p:nvPicPr>
        <p:blipFill>
          <a:blip r:embed="rId8">
            <a:alphaModFix amt="6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id="{7B6FF4D9-D75B-F4CC-615B-517BADE737D2}"/>
              </a:ext>
            </a:extLst>
          </p:cNvPr>
          <p:cNvPicPr>
            <a:picLocks noChangeAspect="1"/>
          </p:cNvPicPr>
          <p:nvPr/>
        </p:nvPicPr>
        <p:blipFill>
          <a:blip r:embed="rId10"/>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id="{76AD94B5-0C41-4ABF-912C-F7889AB87D9D}"/>
              </a:ext>
            </a:extLst>
          </p:cNvPr>
          <p:cNvPicPr>
            <a:picLocks noChangeAspect="1"/>
          </p:cNvPicPr>
          <p:nvPr/>
        </p:nvPicPr>
        <p:blipFill>
          <a:blip r:embed="rId11"/>
          <a:stretch>
            <a:fillRect/>
          </a:stretch>
        </p:blipFill>
        <p:spPr>
          <a:xfrm>
            <a:off x="235193" y="120879"/>
            <a:ext cx="2905817" cy="6616242"/>
          </a:xfrm>
          <a:prstGeom prst="rect">
            <a:avLst/>
          </a:prstGeom>
        </p:spPr>
      </p:pic>
      <p:grpSp>
        <p:nvGrpSpPr>
          <p:cNvPr id="20" name="Group 19">
            <a:extLst>
              <a:ext uri="{FF2B5EF4-FFF2-40B4-BE49-F238E27FC236}">
                <a16:creationId xmlns:a16="http://schemas.microsoft.com/office/drawing/2014/main"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2" name="Picture 1">
            <a:extLst>
              <a:ext uri="{FF2B5EF4-FFF2-40B4-BE49-F238E27FC236}">
                <a16:creationId xmlns:a16="http://schemas.microsoft.com/office/drawing/2014/main" id="{5126ADE7-54C8-407C-88B0-36070EA3350F}"/>
              </a:ext>
            </a:extLst>
          </p:cNvPr>
          <p:cNvPicPr>
            <a:picLocks noChangeAspect="1"/>
          </p:cNvPicPr>
          <p:nvPr/>
        </p:nvPicPr>
        <p:blipFill>
          <a:blip r:embed="rId12"/>
          <a:stretch>
            <a:fillRect/>
          </a:stretch>
        </p:blipFill>
        <p:spPr>
          <a:xfrm>
            <a:off x="2665096" y="1379500"/>
            <a:ext cx="9437426" cy="3517697"/>
          </a:xfrm>
          <a:prstGeom prst="rect">
            <a:avLst/>
          </a:prstGeom>
        </p:spPr>
      </p:pic>
    </p:spTree>
    <p:extLst>
      <p:ext uri="{BB962C8B-B14F-4D97-AF65-F5344CB8AC3E}">
        <p14:creationId xmlns:p14="http://schemas.microsoft.com/office/powerpoint/2010/main" val="2406784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72C785-FC9D-4E95-AF3C-2ABAB495D53E}"/>
              </a:ext>
            </a:extLst>
          </p:cNvPr>
          <p:cNvSpPr txBox="1"/>
          <p:nvPr/>
        </p:nvSpPr>
        <p:spPr>
          <a:xfrm>
            <a:off x="707351" y="773497"/>
            <a:ext cx="10846020" cy="1464231"/>
          </a:xfrm>
          <a:prstGeom prst="roundRect">
            <a:avLst/>
          </a:prstGeom>
          <a:solidFill>
            <a:srgbClr val="FFE1ED"/>
          </a:solidFill>
          <a:ln w="38100">
            <a:solidFill>
              <a:srgbClr val="FF0066"/>
            </a:solidFill>
          </a:ln>
        </p:spPr>
        <p:txBody>
          <a:bodyPr wrap="square" rtlCol="0">
            <a:spAutoFit/>
          </a:bodyPr>
          <a:lstStyle/>
          <a:p>
            <a:pPr lvl="0" algn="just">
              <a:defRPr/>
            </a:pPr>
            <a:r>
              <a:rPr lang="vi-VN" sz="4000">
                <a:solidFill>
                  <a:prstClr val="black"/>
                </a:solidFill>
                <a:latin typeface="Calibri" panose="020F0502020204030204"/>
                <a:ea typeface="Roboto" panose="02000000000000000000" pitchFamily="2" charset="0"/>
              </a:rPr>
              <a:t>Thi tìm những câu tục ngữ, ca dao nói về tinh thần đoàn kết, tương</a:t>
            </a:r>
            <a:r>
              <a:rPr lang="en-US" sz="4000">
                <a:solidFill>
                  <a:prstClr val="black"/>
                </a:solidFill>
                <a:latin typeface="Calibri" panose="020F0502020204030204"/>
                <a:ea typeface="Roboto" panose="02000000000000000000" pitchFamily="2" charset="0"/>
              </a:rPr>
              <a:t> </a:t>
            </a:r>
            <a:r>
              <a:rPr lang="vi-VN" sz="4000">
                <a:solidFill>
                  <a:prstClr val="black"/>
                </a:solidFill>
                <a:latin typeface="Calibri" panose="020F0502020204030204"/>
                <a:ea typeface="Roboto" panose="02000000000000000000" pitchFamily="2" charset="0"/>
              </a:rPr>
              <a:t>thân tương ái của dân tộc ta.</a:t>
            </a:r>
            <a:endParaRPr kumimoji="0" lang="vi-VN" sz="40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endParaRPr>
          </a:p>
        </p:txBody>
      </p:sp>
      <p:pic>
        <p:nvPicPr>
          <p:cNvPr id="3074" name="Picture 2" descr="Tổng hợp những câu ca dao tục ngữ nói về tình đoàn kết">
            <a:extLst>
              <a:ext uri="{FF2B5EF4-FFF2-40B4-BE49-F238E27FC236}">
                <a16:creationId xmlns:a16="http://schemas.microsoft.com/office/drawing/2014/main" id="{754B4466-EC7D-4107-B396-9AF5C4CD6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250" y="2475701"/>
            <a:ext cx="5927500" cy="392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3"/>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2036424" cy="2377149"/>
          </a:xfrm>
          <a:prstGeom prst="rect">
            <a:avLst/>
          </a:prstGeom>
        </p:spPr>
      </p:pic>
      <p:pic>
        <p:nvPicPr>
          <p:cNvPr id="5" name="Picture 9">
            <a:extLst>
              <a:ext uri="{FF2B5EF4-FFF2-40B4-BE49-F238E27FC236}">
                <a16:creationId xmlns:a16="http://schemas.microsoft.com/office/drawing/2014/main" id="{05655691-DF53-75E7-2EA5-AF1334459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6424" y="-652272"/>
            <a:ext cx="10674550" cy="2169405"/>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36256" y="-652272"/>
            <a:ext cx="5416449" cy="8180917"/>
          </a:xfrm>
          <a:prstGeom prst="rect">
            <a:avLst/>
          </a:prstGeom>
        </p:spPr>
      </p:pic>
      <p:grpSp>
        <p:nvGrpSpPr>
          <p:cNvPr id="20" name="Group 19">
            <a:extLst>
              <a:ext uri="{FF2B5EF4-FFF2-40B4-BE49-F238E27FC236}">
                <a16:creationId xmlns:a16="http://schemas.microsoft.com/office/drawing/2014/main" id="{10E732E5-6EB6-4125-A00C-B923634D369A}"/>
              </a:ext>
            </a:extLst>
          </p:cNvPr>
          <p:cNvGrpSpPr/>
          <p:nvPr/>
        </p:nvGrpSpPr>
        <p:grpSpPr>
          <a:xfrm>
            <a:off x="867922" y="409815"/>
            <a:ext cx="10456155" cy="4459843"/>
            <a:chOff x="641997" y="242199"/>
            <a:chExt cx="7229318" cy="10259746"/>
          </a:xfrm>
        </p:grpSpPr>
        <p:sp>
          <p:nvSpPr>
            <p:cNvPr id="21" name="Rectangle: Rounded Corners 20">
              <a:extLst>
                <a:ext uri="{FF2B5EF4-FFF2-40B4-BE49-F238E27FC236}">
                  <a16:creationId xmlns:a16="http://schemas.microsoft.com/office/drawing/2014/main" id="{92B7E3FC-4061-4580-96FC-44C4EEC81161}"/>
                </a:ext>
              </a:extLst>
            </p:cNvPr>
            <p:cNvSpPr/>
            <p:nvPr/>
          </p:nvSpPr>
          <p:spPr>
            <a:xfrm>
              <a:off x="641997" y="242199"/>
              <a:ext cx="7229318" cy="10259746"/>
            </a:xfrm>
            <a:custGeom>
              <a:avLst/>
              <a:gdLst>
                <a:gd name="connsiteX0" fmla="*/ 0 w 7229318"/>
                <a:gd name="connsiteY0" fmla="*/ 2031149 h 10259746"/>
                <a:gd name="connsiteX1" fmla="*/ 2031149 w 7229318"/>
                <a:gd name="connsiteY1" fmla="*/ 0 h 10259746"/>
                <a:gd name="connsiteX2" fmla="*/ 2601213 w 7229318"/>
                <a:gd name="connsiteY2" fmla="*/ 0 h 10259746"/>
                <a:gd name="connsiteX3" fmla="*/ 3171276 w 7229318"/>
                <a:gd name="connsiteY3" fmla="*/ 0 h 10259746"/>
                <a:gd name="connsiteX4" fmla="*/ 3773010 w 7229318"/>
                <a:gd name="connsiteY4" fmla="*/ 0 h 10259746"/>
                <a:gd name="connsiteX5" fmla="*/ 4469754 w 7229318"/>
                <a:gd name="connsiteY5" fmla="*/ 0 h 10259746"/>
                <a:gd name="connsiteX6" fmla="*/ 5198169 w 7229318"/>
                <a:gd name="connsiteY6" fmla="*/ 0 h 10259746"/>
                <a:gd name="connsiteX7" fmla="*/ 7229318 w 7229318"/>
                <a:gd name="connsiteY7" fmla="*/ 2031149 h 10259746"/>
                <a:gd name="connsiteX8" fmla="*/ 7229318 w 7229318"/>
                <a:gd name="connsiteY8" fmla="*/ 2533831 h 10259746"/>
                <a:gd name="connsiteX9" fmla="*/ 7229318 w 7229318"/>
                <a:gd name="connsiteY9" fmla="*/ 3036513 h 10259746"/>
                <a:gd name="connsiteX10" fmla="*/ 7229318 w 7229318"/>
                <a:gd name="connsiteY10" fmla="*/ 3849067 h 10259746"/>
                <a:gd name="connsiteX11" fmla="*/ 7229318 w 7229318"/>
                <a:gd name="connsiteY11" fmla="*/ 4475698 h 10259746"/>
                <a:gd name="connsiteX12" fmla="*/ 7229318 w 7229318"/>
                <a:gd name="connsiteY12" fmla="*/ 5102329 h 10259746"/>
                <a:gd name="connsiteX13" fmla="*/ 7229318 w 7229318"/>
                <a:gd name="connsiteY13" fmla="*/ 5728960 h 10259746"/>
                <a:gd name="connsiteX14" fmla="*/ 7229318 w 7229318"/>
                <a:gd name="connsiteY14" fmla="*/ 6479539 h 10259746"/>
                <a:gd name="connsiteX15" fmla="*/ 7229318 w 7229318"/>
                <a:gd name="connsiteY15" fmla="*/ 7230119 h 10259746"/>
                <a:gd name="connsiteX16" fmla="*/ 7229318 w 7229318"/>
                <a:gd name="connsiteY16" fmla="*/ 8228597 h 10259746"/>
                <a:gd name="connsiteX17" fmla="*/ 5198169 w 7229318"/>
                <a:gd name="connsiteY17" fmla="*/ 10259746 h 10259746"/>
                <a:gd name="connsiteX18" fmla="*/ 4501425 w 7229318"/>
                <a:gd name="connsiteY18" fmla="*/ 10259746 h 10259746"/>
                <a:gd name="connsiteX19" fmla="*/ 3931361 w 7229318"/>
                <a:gd name="connsiteY19" fmla="*/ 10259746 h 10259746"/>
                <a:gd name="connsiteX20" fmla="*/ 3234617 w 7229318"/>
                <a:gd name="connsiteY20" fmla="*/ 10259746 h 10259746"/>
                <a:gd name="connsiteX21" fmla="*/ 2664553 w 7229318"/>
                <a:gd name="connsiteY21" fmla="*/ 10259746 h 10259746"/>
                <a:gd name="connsiteX22" fmla="*/ 2031149 w 7229318"/>
                <a:gd name="connsiteY22" fmla="*/ 10259746 h 10259746"/>
                <a:gd name="connsiteX23" fmla="*/ 0 w 7229318"/>
                <a:gd name="connsiteY23" fmla="*/ 8228597 h 10259746"/>
                <a:gd name="connsiteX24" fmla="*/ 0 w 7229318"/>
                <a:gd name="connsiteY24" fmla="*/ 7539992 h 10259746"/>
                <a:gd name="connsiteX25" fmla="*/ 0 w 7229318"/>
                <a:gd name="connsiteY25" fmla="*/ 6913361 h 10259746"/>
                <a:gd name="connsiteX26" fmla="*/ 0 w 7229318"/>
                <a:gd name="connsiteY26" fmla="*/ 6286730 h 10259746"/>
                <a:gd name="connsiteX27" fmla="*/ 0 w 7229318"/>
                <a:gd name="connsiteY27" fmla="*/ 5536150 h 10259746"/>
                <a:gd name="connsiteX28" fmla="*/ 0 w 7229318"/>
                <a:gd name="connsiteY28" fmla="*/ 5033468 h 10259746"/>
                <a:gd name="connsiteX29" fmla="*/ 0 w 7229318"/>
                <a:gd name="connsiteY29" fmla="*/ 4282888 h 10259746"/>
                <a:gd name="connsiteX30" fmla="*/ 0 w 7229318"/>
                <a:gd name="connsiteY30" fmla="*/ 3532309 h 10259746"/>
                <a:gd name="connsiteX31" fmla="*/ 0 w 7229318"/>
                <a:gd name="connsiteY31" fmla="*/ 2719754 h 10259746"/>
                <a:gd name="connsiteX32" fmla="*/ 0 w 7229318"/>
                <a:gd name="connsiteY32" fmla="*/ 2031149 h 10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9318" h="10259746" fill="none" extrusionOk="0">
                  <a:moveTo>
                    <a:pt x="0" y="2031149"/>
                  </a:moveTo>
                  <a:cubicBezTo>
                    <a:pt x="-121529" y="1152704"/>
                    <a:pt x="686336" y="-26384"/>
                    <a:pt x="2031149" y="0"/>
                  </a:cubicBezTo>
                  <a:cubicBezTo>
                    <a:pt x="2232216" y="-3122"/>
                    <a:pt x="2415843" y="2804"/>
                    <a:pt x="2601213" y="0"/>
                  </a:cubicBezTo>
                  <a:cubicBezTo>
                    <a:pt x="2786583" y="-2804"/>
                    <a:pt x="2950211" y="2776"/>
                    <a:pt x="3171276" y="0"/>
                  </a:cubicBezTo>
                  <a:cubicBezTo>
                    <a:pt x="3392341" y="-2776"/>
                    <a:pt x="3570256" y="9446"/>
                    <a:pt x="3773010" y="0"/>
                  </a:cubicBezTo>
                  <a:cubicBezTo>
                    <a:pt x="3975764" y="-9446"/>
                    <a:pt x="4251189" y="-8848"/>
                    <a:pt x="4469754" y="0"/>
                  </a:cubicBezTo>
                  <a:cubicBezTo>
                    <a:pt x="4688319" y="8848"/>
                    <a:pt x="4902076" y="-10389"/>
                    <a:pt x="5198169" y="0"/>
                  </a:cubicBezTo>
                  <a:cubicBezTo>
                    <a:pt x="6258837" y="-80732"/>
                    <a:pt x="7172902" y="752085"/>
                    <a:pt x="7229318" y="2031149"/>
                  </a:cubicBezTo>
                  <a:cubicBezTo>
                    <a:pt x="7239735" y="2145580"/>
                    <a:pt x="7224760" y="2422155"/>
                    <a:pt x="7229318" y="2533831"/>
                  </a:cubicBezTo>
                  <a:cubicBezTo>
                    <a:pt x="7233876" y="2645507"/>
                    <a:pt x="7236577" y="2934952"/>
                    <a:pt x="7229318" y="3036513"/>
                  </a:cubicBezTo>
                  <a:cubicBezTo>
                    <a:pt x="7222059" y="3138074"/>
                    <a:pt x="7213435" y="3629680"/>
                    <a:pt x="7229318" y="3849067"/>
                  </a:cubicBezTo>
                  <a:cubicBezTo>
                    <a:pt x="7245201" y="4068454"/>
                    <a:pt x="7244650" y="4222819"/>
                    <a:pt x="7229318" y="4475698"/>
                  </a:cubicBezTo>
                  <a:cubicBezTo>
                    <a:pt x="7213986" y="4728577"/>
                    <a:pt x="7246519" y="4860774"/>
                    <a:pt x="7229318" y="5102329"/>
                  </a:cubicBezTo>
                  <a:cubicBezTo>
                    <a:pt x="7212117" y="5343884"/>
                    <a:pt x="7247037" y="5420967"/>
                    <a:pt x="7229318" y="5728960"/>
                  </a:cubicBezTo>
                  <a:cubicBezTo>
                    <a:pt x="7211599" y="6036953"/>
                    <a:pt x="7234217" y="6312142"/>
                    <a:pt x="7229318" y="6479539"/>
                  </a:cubicBezTo>
                  <a:cubicBezTo>
                    <a:pt x="7224419" y="6646936"/>
                    <a:pt x="7246791" y="6887852"/>
                    <a:pt x="7229318" y="7230119"/>
                  </a:cubicBezTo>
                  <a:cubicBezTo>
                    <a:pt x="7211845" y="7572386"/>
                    <a:pt x="7219284" y="7811564"/>
                    <a:pt x="7229318" y="8228597"/>
                  </a:cubicBezTo>
                  <a:cubicBezTo>
                    <a:pt x="7109187" y="9372966"/>
                    <a:pt x="6220596" y="10061783"/>
                    <a:pt x="5198169" y="10259746"/>
                  </a:cubicBezTo>
                  <a:cubicBezTo>
                    <a:pt x="5036939" y="10248913"/>
                    <a:pt x="4760595" y="10248037"/>
                    <a:pt x="4501425" y="10259746"/>
                  </a:cubicBezTo>
                  <a:cubicBezTo>
                    <a:pt x="4242255" y="10271455"/>
                    <a:pt x="4194043" y="10250309"/>
                    <a:pt x="3931361" y="10259746"/>
                  </a:cubicBezTo>
                  <a:cubicBezTo>
                    <a:pt x="3668679" y="10269183"/>
                    <a:pt x="3512667" y="10247669"/>
                    <a:pt x="3234617" y="10259746"/>
                  </a:cubicBezTo>
                  <a:cubicBezTo>
                    <a:pt x="2956567" y="10271823"/>
                    <a:pt x="2860195" y="10280640"/>
                    <a:pt x="2664553" y="10259746"/>
                  </a:cubicBezTo>
                  <a:cubicBezTo>
                    <a:pt x="2468911" y="10238852"/>
                    <a:pt x="2165476" y="10286950"/>
                    <a:pt x="2031149" y="10259746"/>
                  </a:cubicBezTo>
                  <a:cubicBezTo>
                    <a:pt x="707594" y="10254824"/>
                    <a:pt x="8350" y="9319198"/>
                    <a:pt x="0" y="8228597"/>
                  </a:cubicBezTo>
                  <a:cubicBezTo>
                    <a:pt x="25080" y="7950610"/>
                    <a:pt x="33731" y="7733322"/>
                    <a:pt x="0" y="7539992"/>
                  </a:cubicBezTo>
                  <a:cubicBezTo>
                    <a:pt x="-33731" y="7346662"/>
                    <a:pt x="-27450" y="7131168"/>
                    <a:pt x="0" y="6913361"/>
                  </a:cubicBezTo>
                  <a:cubicBezTo>
                    <a:pt x="27450" y="6695554"/>
                    <a:pt x="-19854" y="6453703"/>
                    <a:pt x="0" y="6286730"/>
                  </a:cubicBezTo>
                  <a:cubicBezTo>
                    <a:pt x="19854" y="6119757"/>
                    <a:pt x="-29386" y="5909816"/>
                    <a:pt x="0" y="5536150"/>
                  </a:cubicBezTo>
                  <a:cubicBezTo>
                    <a:pt x="29386" y="5162484"/>
                    <a:pt x="20583" y="5205307"/>
                    <a:pt x="0" y="5033468"/>
                  </a:cubicBezTo>
                  <a:cubicBezTo>
                    <a:pt x="-20583" y="4861629"/>
                    <a:pt x="33546" y="4647451"/>
                    <a:pt x="0" y="4282888"/>
                  </a:cubicBezTo>
                  <a:cubicBezTo>
                    <a:pt x="-33546" y="3918325"/>
                    <a:pt x="22164" y="3891785"/>
                    <a:pt x="0" y="3532309"/>
                  </a:cubicBezTo>
                  <a:cubicBezTo>
                    <a:pt x="-22164" y="3172833"/>
                    <a:pt x="26496" y="2959494"/>
                    <a:pt x="0" y="2719754"/>
                  </a:cubicBezTo>
                  <a:cubicBezTo>
                    <a:pt x="-26496" y="2480014"/>
                    <a:pt x="3890" y="2248927"/>
                    <a:pt x="0" y="2031149"/>
                  </a:cubicBezTo>
                  <a:close/>
                </a:path>
                <a:path w="7229318" h="10259746" stroke="0" extrusionOk="0">
                  <a:moveTo>
                    <a:pt x="0" y="2031149"/>
                  </a:moveTo>
                  <a:cubicBezTo>
                    <a:pt x="-76100" y="812006"/>
                    <a:pt x="1007020" y="17017"/>
                    <a:pt x="2031149" y="0"/>
                  </a:cubicBezTo>
                  <a:cubicBezTo>
                    <a:pt x="2254255" y="20682"/>
                    <a:pt x="2428443" y="3380"/>
                    <a:pt x="2569542" y="0"/>
                  </a:cubicBezTo>
                  <a:cubicBezTo>
                    <a:pt x="2710641" y="-3380"/>
                    <a:pt x="2929380" y="10847"/>
                    <a:pt x="3107936" y="0"/>
                  </a:cubicBezTo>
                  <a:cubicBezTo>
                    <a:pt x="3286492" y="-10847"/>
                    <a:pt x="3505306" y="-30581"/>
                    <a:pt x="3741340" y="0"/>
                  </a:cubicBezTo>
                  <a:cubicBezTo>
                    <a:pt x="3977374" y="30581"/>
                    <a:pt x="4057095" y="-19370"/>
                    <a:pt x="4279733" y="0"/>
                  </a:cubicBezTo>
                  <a:cubicBezTo>
                    <a:pt x="4502371" y="19370"/>
                    <a:pt x="4874401" y="25335"/>
                    <a:pt x="5198169" y="0"/>
                  </a:cubicBezTo>
                  <a:cubicBezTo>
                    <a:pt x="6278995" y="57215"/>
                    <a:pt x="7094630" y="794793"/>
                    <a:pt x="7229318" y="2031149"/>
                  </a:cubicBezTo>
                  <a:cubicBezTo>
                    <a:pt x="7212912" y="2184399"/>
                    <a:pt x="7204620" y="2606284"/>
                    <a:pt x="7229318" y="2781729"/>
                  </a:cubicBezTo>
                  <a:cubicBezTo>
                    <a:pt x="7254016" y="2957174"/>
                    <a:pt x="7239365" y="3431174"/>
                    <a:pt x="7229318" y="3594283"/>
                  </a:cubicBezTo>
                  <a:cubicBezTo>
                    <a:pt x="7219271" y="3757392"/>
                    <a:pt x="7213560" y="4028655"/>
                    <a:pt x="7229318" y="4344863"/>
                  </a:cubicBezTo>
                  <a:cubicBezTo>
                    <a:pt x="7245076" y="4661071"/>
                    <a:pt x="7201491" y="4780954"/>
                    <a:pt x="7229318" y="4909519"/>
                  </a:cubicBezTo>
                  <a:cubicBezTo>
                    <a:pt x="7257145" y="5038084"/>
                    <a:pt x="7231807" y="5250702"/>
                    <a:pt x="7229318" y="5412201"/>
                  </a:cubicBezTo>
                  <a:cubicBezTo>
                    <a:pt x="7226829" y="5573700"/>
                    <a:pt x="7234518" y="5792187"/>
                    <a:pt x="7229318" y="6038832"/>
                  </a:cubicBezTo>
                  <a:cubicBezTo>
                    <a:pt x="7224118" y="6285477"/>
                    <a:pt x="7254333" y="6492431"/>
                    <a:pt x="7229318" y="6727437"/>
                  </a:cubicBezTo>
                  <a:cubicBezTo>
                    <a:pt x="7204303" y="6962444"/>
                    <a:pt x="7217063" y="7048361"/>
                    <a:pt x="7229318" y="7230119"/>
                  </a:cubicBezTo>
                  <a:cubicBezTo>
                    <a:pt x="7241573" y="7411877"/>
                    <a:pt x="7228339" y="7752656"/>
                    <a:pt x="7229318" y="8228597"/>
                  </a:cubicBezTo>
                  <a:cubicBezTo>
                    <a:pt x="7058068" y="9365086"/>
                    <a:pt x="6300671" y="10156091"/>
                    <a:pt x="5198169" y="10259746"/>
                  </a:cubicBezTo>
                  <a:cubicBezTo>
                    <a:pt x="4921909" y="10253196"/>
                    <a:pt x="4717842" y="10275600"/>
                    <a:pt x="4564765" y="10259746"/>
                  </a:cubicBezTo>
                  <a:cubicBezTo>
                    <a:pt x="4411688" y="10243892"/>
                    <a:pt x="4133731" y="10283158"/>
                    <a:pt x="3899691" y="10259746"/>
                  </a:cubicBezTo>
                  <a:cubicBezTo>
                    <a:pt x="3665651" y="10236334"/>
                    <a:pt x="3532100" y="10231226"/>
                    <a:pt x="3202946" y="10259746"/>
                  </a:cubicBezTo>
                  <a:cubicBezTo>
                    <a:pt x="2873793" y="10288266"/>
                    <a:pt x="2428080" y="10316377"/>
                    <a:pt x="2031149" y="10259746"/>
                  </a:cubicBezTo>
                  <a:cubicBezTo>
                    <a:pt x="1005924" y="10463156"/>
                    <a:pt x="92980" y="9211736"/>
                    <a:pt x="0" y="8228597"/>
                  </a:cubicBezTo>
                  <a:cubicBezTo>
                    <a:pt x="1916" y="8045568"/>
                    <a:pt x="-1328" y="7744504"/>
                    <a:pt x="0" y="7478017"/>
                  </a:cubicBezTo>
                  <a:cubicBezTo>
                    <a:pt x="1328" y="7211530"/>
                    <a:pt x="-4488" y="6995728"/>
                    <a:pt x="0" y="6789412"/>
                  </a:cubicBezTo>
                  <a:cubicBezTo>
                    <a:pt x="4488" y="6583097"/>
                    <a:pt x="-13010" y="6445984"/>
                    <a:pt x="0" y="6162781"/>
                  </a:cubicBezTo>
                  <a:cubicBezTo>
                    <a:pt x="13010" y="5879578"/>
                    <a:pt x="21889" y="5720757"/>
                    <a:pt x="0" y="5598125"/>
                  </a:cubicBezTo>
                  <a:cubicBezTo>
                    <a:pt x="-21889" y="5475493"/>
                    <a:pt x="1475" y="5335912"/>
                    <a:pt x="0" y="5095443"/>
                  </a:cubicBezTo>
                  <a:cubicBezTo>
                    <a:pt x="-1475" y="4854974"/>
                    <a:pt x="-25058" y="4567240"/>
                    <a:pt x="0" y="4344863"/>
                  </a:cubicBezTo>
                  <a:cubicBezTo>
                    <a:pt x="25058" y="4122486"/>
                    <a:pt x="-27286" y="3943391"/>
                    <a:pt x="0" y="3780207"/>
                  </a:cubicBezTo>
                  <a:cubicBezTo>
                    <a:pt x="27286" y="3617023"/>
                    <a:pt x="9088" y="3394223"/>
                    <a:pt x="0" y="3153576"/>
                  </a:cubicBezTo>
                  <a:cubicBezTo>
                    <a:pt x="-9088" y="2912929"/>
                    <a:pt x="-26224" y="2504926"/>
                    <a:pt x="0" y="2031149"/>
                  </a:cubicBezTo>
                  <a:close/>
                </a:path>
              </a:pathLst>
            </a:custGeom>
            <a:solidFill>
              <a:schemeClr val="accent4">
                <a:lumMod val="20000"/>
                <a:lumOff val="80000"/>
              </a:schemeClr>
            </a:solidFill>
            <a:ln w="57150">
              <a:solidFill>
                <a:schemeClr val="accent5">
                  <a:lumMod val="50000"/>
                </a:schemeClr>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5ABCC3C-F849-4843-A467-B62C1E238B6D}"/>
                </a:ext>
              </a:extLst>
            </p:cNvPr>
            <p:cNvSpPr txBox="1"/>
            <p:nvPr/>
          </p:nvSpPr>
          <p:spPr>
            <a:xfrm>
              <a:off x="1045429" y="377094"/>
              <a:ext cx="6733540" cy="101248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a:rPr>
                <a:t>Cùng bạn trao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a:rPr>
                <a:t>– Câu ca dao dưới đây nhắc đến lễ hội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a:rPr>
                <a:t>– Lễ hội đó được tổ chức ở đâu và nhằm mục đích gì?</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panose="020F0502020204030204"/>
                </a:rPr>
                <a:t>	</a:t>
              </a:r>
              <a:r>
                <a:rPr lang="vi-VN" sz="4000" b="1">
                  <a:solidFill>
                    <a:srgbClr val="FF0000"/>
                  </a:solidFill>
                  <a:latin typeface="Calibri" panose="020F0502020204030204"/>
                </a:rPr>
                <a:t>Tháng Ba nô nức hội đền,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a:solidFill>
                    <a:srgbClr val="FF0000"/>
                  </a:solidFill>
                  <a:latin typeface="Calibri" panose="020F0502020204030204"/>
                </a:rPr>
                <a:t>Nhớ ngày giỗ Tổ bốn nghìn năm nay.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panose="020F0502020204030204"/>
                </a:rPr>
                <a:t>						</a:t>
              </a:r>
              <a:r>
                <a:rPr lang="vi-VN" sz="4000" b="1">
                  <a:solidFill>
                    <a:srgbClr val="FF0000"/>
                  </a:solidFill>
                  <a:latin typeface="Calibri" panose="020F0502020204030204"/>
                </a:rPr>
                <a:t>Ca dao</a:t>
              </a: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23" name="Picture 22" descr="A red and yellow bubbles with a question mark&#10;&#10;Description automatically generated">
            <a:extLst>
              <a:ext uri="{FF2B5EF4-FFF2-40B4-BE49-F238E27FC236}">
                <a16:creationId xmlns:a16="http://schemas.microsoft.com/office/drawing/2014/main" id="{08DD5FEE-2C6B-4EA9-8205-EF56D72FA7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208" y="815043"/>
            <a:ext cx="1072395" cy="1072395"/>
          </a:xfrm>
          <a:prstGeom prst="rect">
            <a:avLst/>
          </a:prstGeom>
        </p:spPr>
      </p:pic>
      <p:pic>
        <p:nvPicPr>
          <p:cNvPr id="25" name="Picture 24">
            <a:extLst>
              <a:ext uri="{FF2B5EF4-FFF2-40B4-BE49-F238E27FC236}">
                <a16:creationId xmlns:a16="http://schemas.microsoft.com/office/drawing/2014/main" id="{A2D4318E-B8D1-42ED-9791-74AC35800B23}"/>
              </a:ext>
            </a:extLst>
          </p:cNvPr>
          <p:cNvPicPr>
            <a:picLocks noChangeAspect="1"/>
          </p:cNvPicPr>
          <p:nvPr/>
        </p:nvPicPr>
        <p:blipFill>
          <a:blip r:embed="rId12"/>
          <a:stretch>
            <a:fillRect/>
          </a:stretch>
        </p:blipFill>
        <p:spPr>
          <a:xfrm>
            <a:off x="2321052" y="4223674"/>
            <a:ext cx="4828307" cy="283260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9331812" y="2918431"/>
            <a:ext cx="2758588" cy="4480851"/>
          </a:xfrm>
          <a:prstGeom prst="rect">
            <a:avLst/>
          </a:prstGeom>
        </p:spPr>
      </p:pic>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26" name="Picture 2" descr="Lý thuyết - Bài 7 Đoàn kết tương trợ - Giáo dục công dân 7 - Hoc24">
            <a:extLst>
              <a:ext uri="{FF2B5EF4-FFF2-40B4-BE49-F238E27FC236}">
                <a16:creationId xmlns:a16="http://schemas.microsoft.com/office/drawing/2014/main" id="{1AEF5295-D091-DEA3-7E90-874DFB427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628650"/>
            <a:ext cx="6883264" cy="578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Đoàn kết là một truyền thống tổt đẹp của dân tộc ta. Em hãy chứng minh vấn  đề đó qua việc tìm hiểu ý nghĩa câu ca dao: “Một cây làm chẳng">
            <a:extLst>
              <a:ext uri="{FF2B5EF4-FFF2-40B4-BE49-F238E27FC236}">
                <a16:creationId xmlns:a16="http://schemas.microsoft.com/office/drawing/2014/main" id="{407F967A-C04A-A160-5D8C-5432D8A5F9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29"/>
          <a:stretch/>
        </p:blipFill>
        <p:spPr bwMode="auto">
          <a:xfrm>
            <a:off x="723899" y="1219200"/>
            <a:ext cx="1074191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4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Tục ngữ “Một con ngựa đau, cả tàu bỏ cỏ” - Gõ Tiếng Việt">
            <a:extLst>
              <a:ext uri="{FF2B5EF4-FFF2-40B4-BE49-F238E27FC236}">
                <a16:creationId xmlns:a16="http://schemas.microsoft.com/office/drawing/2014/main" id="{EF4FE2D2-88C8-A434-3A51-1EEB130A1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796"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D7C9D-DD38-9979-C821-A4FEB80AB81F}"/>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098" name="Picture 2" descr="Góp gió thành bão - Gõ Tiếng Việt">
            <a:extLst>
              <a:ext uri="{FF2B5EF4-FFF2-40B4-BE49-F238E27FC236}">
                <a16:creationId xmlns:a16="http://schemas.microsoft.com/office/drawing/2014/main" id="{6B5210F3-9B14-6529-20A6-232FA7A69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8475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D7C9D-DD38-9979-C821-A4FEB80AB81F}"/>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Việt Tân - ĐOÀN KẾT THÌ SỐNG, CHIA RẼ THÌ CHẾT An ninh... | Facebook">
            <a:extLst>
              <a:ext uri="{FF2B5EF4-FFF2-40B4-BE49-F238E27FC236}">
                <a16:creationId xmlns:a16="http://schemas.microsoft.com/office/drawing/2014/main" id="{CFF90168-C9E7-000F-7A01-28E1DEC1B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15" y="709332"/>
            <a:ext cx="7853362" cy="563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5331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id="{E6EAB50B-235F-0806-CB7B-2CA42B33F015}"/>
              </a:ext>
            </a:extLst>
          </p:cNvPr>
          <p:cNvPicPr>
            <a:picLocks noChangeAspect="1"/>
          </p:cNvPicPr>
          <p:nvPr/>
        </p:nvPicPr>
        <p:blipFill>
          <a:blip r:embed="rId3">
            <a:alphaModFix amt="83000"/>
          </a:blip>
          <a:srcRect/>
          <a:stretch>
            <a:fillRect/>
          </a:stretch>
        </p:blipFill>
        <p:spPr>
          <a:xfrm flipH="1">
            <a:off x="-1273996" y="-153093"/>
            <a:ext cx="5565058" cy="7011093"/>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10">
            <a:extLst>
              <a:ext uri="{FF2B5EF4-FFF2-40B4-BE49-F238E27FC236}">
                <a16:creationId xmlns:a16="http://schemas.microsoft.com/office/drawing/2014/main" id="{EFB0BB4B-4154-F5A1-0719-17D2848F6673}"/>
              </a:ext>
            </a:extLst>
          </p:cNvPr>
          <p:cNvPicPr>
            <a:picLocks noChangeAspect="1"/>
          </p:cNvPicPr>
          <p:nvPr/>
        </p:nvPicPr>
        <p:blipFill>
          <a:blip r:embed="rId6"/>
          <a:srcRect/>
          <a:stretch>
            <a:fillRect/>
          </a:stretch>
        </p:blipFill>
        <p:spPr>
          <a:xfrm>
            <a:off x="465243" y="1545226"/>
            <a:ext cx="2661006" cy="4985490"/>
          </a:xfrm>
          <a:prstGeom prst="rect">
            <a:avLst/>
          </a:prstGeom>
        </p:spPr>
      </p:pic>
      <p:pic>
        <p:nvPicPr>
          <p:cNvPr id="9" name="Picture 8">
            <a:extLst>
              <a:ext uri="{FF2B5EF4-FFF2-40B4-BE49-F238E27FC236}">
                <a16:creationId xmlns:a16="http://schemas.microsoft.com/office/drawing/2014/main" id="{81E4A827-4E1E-46CA-A78A-59344CC78388}"/>
              </a:ext>
            </a:extLst>
          </p:cNvPr>
          <p:cNvPicPr>
            <a:picLocks noChangeAspect="1"/>
          </p:cNvPicPr>
          <p:nvPr/>
        </p:nvPicPr>
        <p:blipFill>
          <a:blip r:embed="rId7"/>
          <a:stretch>
            <a:fillRect/>
          </a:stretch>
        </p:blipFill>
        <p:spPr>
          <a:xfrm>
            <a:off x="3786547" y="2155117"/>
            <a:ext cx="6267636" cy="2893299"/>
          </a:xfrm>
          <a:prstGeom prst="rect">
            <a:avLst/>
          </a:prstGeom>
        </p:spPr>
      </p:pic>
    </p:spTree>
    <p:extLst>
      <p:ext uri="{BB962C8B-B14F-4D97-AF65-F5344CB8AC3E}">
        <p14:creationId xmlns:p14="http://schemas.microsoft.com/office/powerpoint/2010/main" val="220052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9"/>
                                        </p:tgtEl>
                                        <p:attrNameLst>
                                          <p:attrName>r</p:attrName>
                                        </p:attrNameLst>
                                      </p:cBhvr>
                                    </p:animRot>
                                    <p:animRot by="-240000">
                                      <p:cBhvr>
                                        <p:cTn id="12" dur="600" fill="hold">
                                          <p:stCondLst>
                                            <p:cond delay="600"/>
                                          </p:stCondLst>
                                        </p:cTn>
                                        <p:tgtEl>
                                          <p:spTgt spid="9"/>
                                        </p:tgtEl>
                                        <p:attrNameLst>
                                          <p:attrName>r</p:attrName>
                                        </p:attrNameLst>
                                      </p:cBhvr>
                                    </p:animRot>
                                    <p:animRot by="240000">
                                      <p:cBhvr>
                                        <p:cTn id="13" dur="600" fill="hold">
                                          <p:stCondLst>
                                            <p:cond delay="1200"/>
                                          </p:stCondLst>
                                        </p:cTn>
                                        <p:tgtEl>
                                          <p:spTgt spid="9"/>
                                        </p:tgtEl>
                                        <p:attrNameLst>
                                          <p:attrName>r</p:attrName>
                                        </p:attrNameLst>
                                      </p:cBhvr>
                                    </p:animRot>
                                    <p:animRot by="-240000">
                                      <p:cBhvr>
                                        <p:cTn id="14" dur="600" fill="hold">
                                          <p:stCondLst>
                                            <p:cond delay="1800"/>
                                          </p:stCondLst>
                                        </p:cTn>
                                        <p:tgtEl>
                                          <p:spTgt spid="9"/>
                                        </p:tgtEl>
                                        <p:attrNameLst>
                                          <p:attrName>r</p:attrName>
                                        </p:attrNameLst>
                                      </p:cBhvr>
                                    </p:animRot>
                                    <p:animRot by="120000">
                                      <p:cBhvr>
                                        <p:cTn id="15"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190241"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9" name="Giỗ tổ Hùng Vương là giỗ vị vua nào_ Tại sao lại là mồng 10 tháng 3_ _ Kênh 9 TV">
            <a:hlinkClick r:id="" action="ppaction://media"/>
            <a:extLst>
              <a:ext uri="{FF2B5EF4-FFF2-40B4-BE49-F238E27FC236}">
                <a16:creationId xmlns:a16="http://schemas.microsoft.com/office/drawing/2014/main" id="{CF89C531-A23E-4816-BEEC-0834623B8184}"/>
              </a:ext>
            </a:extLst>
          </p:cNvPr>
          <p:cNvPicPr>
            <a:picLocks noChangeAspect="1"/>
          </p:cNvPicPr>
          <p:nvPr>
            <a:videoFile r:link="rId1"/>
            <p:extLst>
              <p:ext uri="{DAA4B4D4-6D71-4841-9C94-3DE7FCFB9230}">
                <p14:media xmlns:p14="http://schemas.microsoft.com/office/powerpoint/2010/main" r:embed="rId2">
                  <p14:trim st="12659" end="137171.6666"/>
                </p14:media>
              </p:ext>
            </p:extLst>
          </p:nvPr>
        </p:nvPicPr>
        <p:blipFill>
          <a:blip r:embed="rId6"/>
          <a:stretch>
            <a:fillRect/>
          </a:stretch>
        </p:blipFill>
        <p:spPr>
          <a:xfrm>
            <a:off x="87085" y="97971"/>
            <a:ext cx="12017829" cy="6760029"/>
          </a:xfrm>
          <a:prstGeom prst="rect">
            <a:avLst/>
          </a:prstGeom>
        </p:spPr>
      </p:pic>
    </p:spTree>
    <p:extLst>
      <p:ext uri="{BB962C8B-B14F-4D97-AF65-F5344CB8AC3E}">
        <p14:creationId xmlns:p14="http://schemas.microsoft.com/office/powerpoint/2010/main" val="200612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1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20">
            <a:extLst>
              <a:ext uri="{FF2B5EF4-FFF2-40B4-BE49-F238E27FC236}">
                <a16:creationId xmlns:a16="http://schemas.microsoft.com/office/drawing/2014/main" id="{E6EAB50B-235F-0806-CB7B-2CA42B33F015}"/>
              </a:ext>
            </a:extLst>
          </p:cNvPr>
          <p:cNvPicPr>
            <a:picLocks noChangeAspect="1"/>
          </p:cNvPicPr>
          <p:nvPr/>
        </p:nvPicPr>
        <p:blipFill>
          <a:blip r:embed="rId2">
            <a:alphaModFix amt="83000"/>
          </a:blip>
          <a:srcRect/>
          <a:stretch>
            <a:fillRect/>
          </a:stretch>
        </p:blipFill>
        <p:spPr>
          <a:xfrm flipH="1">
            <a:off x="-1403194" y="0"/>
            <a:ext cx="5565058" cy="7011093"/>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3"/>
          <a:srcRect/>
          <a:stretch>
            <a:fillRect/>
          </a:stretch>
        </p:blipFill>
        <p:spPr>
          <a:xfrm>
            <a:off x="-2543615" y="4704506"/>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4"/>
          <a:srcRect/>
          <a:stretch>
            <a:fillRect/>
          </a:stretch>
        </p:blipFill>
        <p:spPr>
          <a:xfrm>
            <a:off x="3219506" y="4955951"/>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4"/>
          <a:srcRect/>
          <a:stretch>
            <a:fillRect/>
          </a:stretch>
        </p:blipFill>
        <p:spPr>
          <a:xfrm>
            <a:off x="-1087482" y="4884199"/>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3"/>
          <a:srcRect/>
          <a:stretch>
            <a:fillRect/>
          </a:stretch>
        </p:blipFill>
        <p:spPr>
          <a:xfrm>
            <a:off x="7190241"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descr="A picture containing picture frame&#10;&#10;Description automatically generated">
            <a:extLst>
              <a:ext uri="{FF2B5EF4-FFF2-40B4-BE49-F238E27FC236}">
                <a16:creationId xmlns:a16="http://schemas.microsoft.com/office/drawing/2014/main" id="{2DD4DC27-C2A2-197B-CC33-C8ED6C70C05F}"/>
              </a:ext>
            </a:extLst>
          </p:cNvPr>
          <p:cNvPicPr>
            <a:picLocks noChangeAspect="1"/>
          </p:cNvPicPr>
          <p:nvPr/>
        </p:nvPicPr>
        <p:blipFill>
          <a:blip r:embed="rId5" cstate="print">
            <a:alphaModFix amt="91000"/>
            <a:extLst>
              <a:ext uri="{BEBA8EAE-BF5A-486C-A8C5-ECC9F3942E4B}">
                <a14:imgProps xmlns:a14="http://schemas.microsoft.com/office/drawing/2010/main">
                  <a14:imgLayer r:embed="rId6">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299989" y="-125623"/>
            <a:ext cx="12791977" cy="8930822"/>
          </a:xfrm>
          <a:prstGeom prst="rect">
            <a:avLst/>
          </a:prstGeom>
        </p:spPr>
      </p:pic>
      <p:sp>
        <p:nvSpPr>
          <p:cNvPr id="12" name="TextBox 11">
            <a:extLst>
              <a:ext uri="{FF2B5EF4-FFF2-40B4-BE49-F238E27FC236}">
                <a16:creationId xmlns:a16="http://schemas.microsoft.com/office/drawing/2014/main" id="{88061471-A8F2-44B2-831E-1B5D533DE741}"/>
              </a:ext>
            </a:extLst>
          </p:cNvPr>
          <p:cNvSpPr txBox="1"/>
          <p:nvPr/>
        </p:nvSpPr>
        <p:spPr>
          <a:xfrm>
            <a:off x="1188078" y="2547120"/>
            <a:ext cx="9668607" cy="255454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Dù ai đi ngược về xuôi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Nhớ ngày Giỗ Tổ mồng Mười tháng Ba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Khắp miền truyền mãi câu ca</a:t>
            </a:r>
            <a:endParaRPr kumimoji="0" lang="en-US"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等线"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rPr>
              <a:t>Nước non vẫn nước non nhà nghìn năm. </a:t>
            </a:r>
            <a:endParaRPr kumimoji="0" lang="en-US" sz="4000" b="0"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62CDEF64-2E47-46C5-8399-674C22A9E842}"/>
              </a:ext>
            </a:extLst>
          </p:cNvPr>
          <p:cNvSpPr txBox="1"/>
          <p:nvPr/>
        </p:nvSpPr>
        <p:spPr>
          <a:xfrm>
            <a:off x="7308170" y="4989078"/>
            <a:ext cx="25546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Ca dao )</a:t>
            </a:r>
          </a:p>
        </p:txBody>
      </p:sp>
      <p:pic>
        <p:nvPicPr>
          <p:cNvPr id="11" name="Picture 8">
            <a:extLst>
              <a:ext uri="{FF2B5EF4-FFF2-40B4-BE49-F238E27FC236}">
                <a16:creationId xmlns:a16="http://schemas.microsoft.com/office/drawing/2014/main" id="{D65BE4F4-97A5-4D88-BABA-928791E031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9989" y="-24896"/>
            <a:ext cx="2036424" cy="2377149"/>
          </a:xfrm>
          <a:prstGeom prst="rect">
            <a:avLst/>
          </a:prstGeom>
        </p:spPr>
      </p:pic>
    </p:spTree>
    <p:extLst>
      <p:ext uri="{BB962C8B-B14F-4D97-AF65-F5344CB8AC3E}">
        <p14:creationId xmlns:p14="http://schemas.microsoft.com/office/powerpoint/2010/main" val="285567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A4F2A-C217-4392-92A0-B8D13831B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7141"/>
            <a:ext cx="12192001" cy="7049829"/>
          </a:xfrm>
          <a:prstGeom prst="rect">
            <a:avLst/>
          </a:prstGeom>
        </p:spPr>
      </p:pic>
    </p:spTree>
    <p:extLst>
      <p:ext uri="{BB962C8B-B14F-4D97-AF65-F5344CB8AC3E}">
        <p14:creationId xmlns:p14="http://schemas.microsoft.com/office/powerpoint/2010/main" val="35690075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12908-389F-4876-BEED-3CCBCCDA9F59}"/>
              </a:ext>
            </a:extLst>
          </p:cNvPr>
          <p:cNvPicPr>
            <a:picLocks noChangeAspect="1"/>
          </p:cNvPicPr>
          <p:nvPr/>
        </p:nvPicPr>
        <p:blipFill>
          <a:blip r:embed="rId2"/>
          <a:stretch>
            <a:fillRect/>
          </a:stretch>
        </p:blipFill>
        <p:spPr>
          <a:xfrm>
            <a:off x="0" y="0"/>
            <a:ext cx="12202151" cy="6858000"/>
          </a:xfrm>
          <a:prstGeom prst="rect">
            <a:avLst/>
          </a:prstGeom>
        </p:spPr>
      </p:pic>
    </p:spTree>
    <p:extLst>
      <p:ext uri="{BB962C8B-B14F-4D97-AF65-F5344CB8AC3E}">
        <p14:creationId xmlns:p14="http://schemas.microsoft.com/office/powerpoint/2010/main" val="18438556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541060ED-08DC-ED51-CCD2-468424EF5692}"/>
              </a:ext>
            </a:extLst>
          </p:cNvPr>
          <p:cNvPicPr>
            <a:picLocks noChangeAspect="1"/>
          </p:cNvPicPr>
          <p:nvPr/>
        </p:nvPicPr>
        <p:blipFill>
          <a:blip r:embed="rId4"/>
          <a:srcRect/>
          <a:stretch>
            <a:fillRect/>
          </a:stretch>
        </p:blipFill>
        <p:spPr>
          <a:xfrm>
            <a:off x="9230967" y="791116"/>
            <a:ext cx="4980526" cy="7905597"/>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4B5019B1-EE56-42A1-02C0-36AD5B7BECCF}"/>
              </a:ext>
            </a:extLst>
          </p:cNvPr>
          <p:cNvPicPr>
            <a:picLocks noChangeAspect="1"/>
          </p:cNvPicPr>
          <p:nvPr/>
        </p:nvPicPr>
        <p:blipFill>
          <a:blip r:embed="rId5">
            <a:duotone>
              <a:srgbClr val="EEECE1">
                <a:shade val="45000"/>
                <a:satMod val="135000"/>
              </a:srgbClr>
              <a:prstClr val="white"/>
            </a:duotone>
            <a:extLst>
              <a:ext uri="{BEBA8EAE-BF5A-486C-A8C5-ECC9F3942E4B}">
                <a14:imgProps xmlns:a14="http://schemas.microsoft.com/office/drawing/2010/main">
                  <a14:imgLayer r:embed="rId6">
                    <a14:imgEffect>
                      <a14:backgroundRemoval t="5093" b="94630" l="10000" r="90000">
                        <a14:foregroundMark x1="37813" y1="88426" x2="53594" y2="91852"/>
                        <a14:foregroundMark x1="53594" y1="91852" x2="55313" y2="91759"/>
                        <a14:foregroundMark x1="38385" y1="88426" x2="45990" y2="93241"/>
                        <a14:foregroundMark x1="45990" y1="93241" x2="54583" y2="94722"/>
                        <a14:foregroundMark x1="54844" y1="7037" x2="42031" y2="8796"/>
                        <a14:foregroundMark x1="42031" y1="8796" x2="36927" y2="12685"/>
                        <a14:foregroundMark x1="36927" y1="12685" x2="30000" y2="23704"/>
                        <a14:foregroundMark x1="30000" y1="23704" x2="27083" y2="32963"/>
                        <a14:foregroundMark x1="54115" y1="6019" x2="55313" y2="7130"/>
                        <a14:foregroundMark x1="45990" y1="5556" x2="52917" y2="6667"/>
                        <a14:foregroundMark x1="55313" y1="6296" x2="59219" y2="7963"/>
                        <a14:foregroundMark x1="60521" y1="9352" x2="66458" y2="15833"/>
                        <a14:foregroundMark x1="66615" y1="16111" x2="68958" y2="21296"/>
                        <a14:foregroundMark x1="69375" y1="21111" x2="73073" y2="32037"/>
                        <a14:foregroundMark x1="73490" y1="32870" x2="74219" y2="49537"/>
                        <a14:foregroundMark x1="74115" y1="36204" x2="74844" y2="44444"/>
                        <a14:foregroundMark x1="75417" y1="48241" x2="73646" y2="60926"/>
                        <a14:foregroundMark x1="75573" y1="51574" x2="73698" y2="65093"/>
                        <a14:foregroundMark x1="73802" y1="65741" x2="71875" y2="73148"/>
                        <a14:foregroundMark x1="52188" y1="5093" x2="53542" y2="5556"/>
                        <a14:foregroundMark x1="24531" y1="49167" x2="24531" y2="52315"/>
                        <a14:foregroundMark x1="86667" y1="53333" x2="86667" y2="53333"/>
                      </a14:backgroundRemoval>
                    </a14:imgEffect>
                  </a14:imgLayer>
                </a14:imgProps>
              </a:ext>
              <a:ext uri="{28A0092B-C50C-407E-A947-70E740481C1C}">
                <a14:useLocalDpi xmlns:a14="http://schemas.microsoft.com/office/drawing/2010/main" val="0"/>
              </a:ext>
            </a:extLst>
          </a:blip>
          <a:stretch>
            <a:fillRect/>
          </a:stretch>
        </p:blipFill>
        <p:spPr>
          <a:xfrm rot="20233334">
            <a:off x="-4867372" y="2923540"/>
            <a:ext cx="24502362" cy="11622544"/>
          </a:xfrm>
          <a:prstGeom prst="rect">
            <a:avLst/>
          </a:prstGeom>
          <a:ln>
            <a:noFill/>
          </a:ln>
          <a:effectLst>
            <a:softEdge rad="112500"/>
          </a:effectLst>
        </p:spPr>
      </p:pic>
      <p:pic>
        <p:nvPicPr>
          <p:cNvPr id="21" name="Picture 8">
            <a:extLst>
              <a:ext uri="{FF2B5EF4-FFF2-40B4-BE49-F238E27FC236}">
                <a16:creationId xmlns:a16="http://schemas.microsoft.com/office/drawing/2014/main" id="{A45FC95F-0E2C-AEB9-ED8A-ED393D578E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373" y="-10396"/>
            <a:ext cx="1877601" cy="2191752"/>
          </a:xfrm>
          <a:prstGeom prst="rect">
            <a:avLst/>
          </a:prstGeom>
        </p:spPr>
      </p:pic>
      <p:pic>
        <p:nvPicPr>
          <p:cNvPr id="22" name="Picture 8">
            <a:extLst>
              <a:ext uri="{FF2B5EF4-FFF2-40B4-BE49-F238E27FC236}">
                <a16:creationId xmlns:a16="http://schemas.microsoft.com/office/drawing/2014/main" id="{51A0A7D8-8A4C-FC26-93CB-F5BA442BE8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311303" y="0"/>
            <a:ext cx="1880697" cy="2195366"/>
          </a:xfrm>
          <a:prstGeom prst="rect">
            <a:avLst/>
          </a:prstGeom>
        </p:spPr>
      </p:pic>
      <p:pic>
        <p:nvPicPr>
          <p:cNvPr id="27" name="Picture 9">
            <a:extLst>
              <a:ext uri="{FF2B5EF4-FFF2-40B4-BE49-F238E27FC236}">
                <a16:creationId xmlns:a16="http://schemas.microsoft.com/office/drawing/2014/main" id="{E370591C-A785-98B7-B2E9-A5EAE9323654}"/>
              </a:ext>
            </a:extLst>
          </p:cNvPr>
          <p:cNvPicPr>
            <a:picLocks noChangeAspect="1"/>
          </p:cNvPicPr>
          <p:nvPr/>
        </p:nvPicPr>
        <p:blipFill>
          <a:blip r:embed="rId9">
            <a:alphaModFix amt="66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77600" y="-603101"/>
            <a:ext cx="9249311" cy="1700784"/>
          </a:xfrm>
          <a:prstGeom prst="rect">
            <a:avLst/>
          </a:prstGeom>
        </p:spPr>
      </p:pic>
      <p:pic>
        <p:nvPicPr>
          <p:cNvPr id="29" name="Picture 8">
            <a:extLst>
              <a:ext uri="{FF2B5EF4-FFF2-40B4-BE49-F238E27FC236}">
                <a16:creationId xmlns:a16="http://schemas.microsoft.com/office/drawing/2014/main" id="{7B6FF4D9-D75B-F4CC-615B-517BADE737D2}"/>
              </a:ext>
            </a:extLst>
          </p:cNvPr>
          <p:cNvPicPr>
            <a:picLocks noChangeAspect="1"/>
          </p:cNvPicPr>
          <p:nvPr/>
        </p:nvPicPr>
        <p:blipFill>
          <a:blip r:embed="rId11"/>
          <a:srcRect/>
          <a:stretch>
            <a:fillRect/>
          </a:stretch>
        </p:blipFill>
        <p:spPr>
          <a:xfrm>
            <a:off x="-2342508" y="5671336"/>
            <a:ext cx="6298060" cy="1584552"/>
          </a:xfrm>
          <a:prstGeom prst="rect">
            <a:avLst/>
          </a:prstGeom>
        </p:spPr>
      </p:pic>
      <p:pic>
        <p:nvPicPr>
          <p:cNvPr id="16" name="Picture 15">
            <a:extLst>
              <a:ext uri="{FF2B5EF4-FFF2-40B4-BE49-F238E27FC236}">
                <a16:creationId xmlns:a16="http://schemas.microsoft.com/office/drawing/2014/main" id="{76AD94B5-0C41-4ABF-912C-F7889AB87D9D}"/>
              </a:ext>
            </a:extLst>
          </p:cNvPr>
          <p:cNvPicPr>
            <a:picLocks noChangeAspect="1"/>
          </p:cNvPicPr>
          <p:nvPr/>
        </p:nvPicPr>
        <p:blipFill>
          <a:blip r:embed="rId12"/>
          <a:stretch>
            <a:fillRect/>
          </a:stretch>
        </p:blipFill>
        <p:spPr>
          <a:xfrm>
            <a:off x="235193" y="120879"/>
            <a:ext cx="2905817" cy="6616242"/>
          </a:xfrm>
          <a:prstGeom prst="rect">
            <a:avLst/>
          </a:prstGeom>
        </p:spPr>
      </p:pic>
      <p:grpSp>
        <p:nvGrpSpPr>
          <p:cNvPr id="17" name="Group 16">
            <a:extLst>
              <a:ext uri="{FF2B5EF4-FFF2-40B4-BE49-F238E27FC236}">
                <a16:creationId xmlns:a16="http://schemas.microsoft.com/office/drawing/2014/main" id="{4BA1CE95-F919-4256-8209-03702ABF8603}"/>
              </a:ext>
            </a:extLst>
          </p:cNvPr>
          <p:cNvGrpSpPr/>
          <p:nvPr/>
        </p:nvGrpSpPr>
        <p:grpSpPr>
          <a:xfrm>
            <a:off x="15060342" y="2194082"/>
            <a:ext cx="8568757" cy="3416320"/>
            <a:chOff x="5250004" y="6585062"/>
            <a:chExt cx="13208089" cy="4933665"/>
          </a:xfrm>
        </p:grpSpPr>
        <p:sp>
          <p:nvSpPr>
            <p:cNvPr id="18" name="TextBox 17">
              <a:extLst>
                <a:ext uri="{FF2B5EF4-FFF2-40B4-BE49-F238E27FC236}">
                  <a16:creationId xmlns:a16="http://schemas.microsoft.com/office/drawing/2014/main" id="{ADEC3E4F-29A4-44E8-A03B-47B8A57A6074}"/>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ĐỌC THÀNH TIẾNG</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9" name="TextBox 18">
              <a:extLst>
                <a:ext uri="{FF2B5EF4-FFF2-40B4-BE49-F238E27FC236}">
                  <a16:creationId xmlns:a16="http://schemas.microsoft.com/office/drawing/2014/main" id="{D3847E51-0557-4106-8D8E-829DAD88A15F}"/>
                </a:ext>
              </a:extLst>
            </p:cNvPr>
            <p:cNvSpPr txBox="1"/>
            <p:nvPr/>
          </p:nvSpPr>
          <p:spPr>
            <a:xfrm>
              <a:off x="5250004" y="6585062"/>
              <a:ext cx="13208089" cy="4933665"/>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À</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 T</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Ế</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G</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grpSp>
        <p:nvGrpSpPr>
          <p:cNvPr id="20" name="Group 19">
            <a:extLst>
              <a:ext uri="{FF2B5EF4-FFF2-40B4-BE49-F238E27FC236}">
                <a16:creationId xmlns:a16="http://schemas.microsoft.com/office/drawing/2014/main" id="{45401107-473D-4A77-BC3D-BF8D6EA64884}"/>
              </a:ext>
            </a:extLst>
          </p:cNvPr>
          <p:cNvGrpSpPr/>
          <p:nvPr/>
        </p:nvGrpSpPr>
        <p:grpSpPr>
          <a:xfrm>
            <a:off x="15668360" y="1525119"/>
            <a:ext cx="6976836" cy="830997"/>
            <a:chOff x="-555806" y="0"/>
            <a:chExt cx="4930277" cy="830997"/>
          </a:xfrm>
        </p:grpSpPr>
        <p:sp>
          <p:nvSpPr>
            <p:cNvPr id="23" name="文本框 18">
              <a:extLst>
                <a:ext uri="{FF2B5EF4-FFF2-40B4-BE49-F238E27FC236}">
                  <a16:creationId xmlns:a16="http://schemas.microsoft.com/office/drawing/2014/main" id="{26188556-860C-4081-A407-DA2D39D9E206}"/>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25" name="文本框 18">
              <a:extLst>
                <a:ext uri="{FF2B5EF4-FFF2-40B4-BE49-F238E27FC236}">
                  <a16:creationId xmlns:a16="http://schemas.microsoft.com/office/drawing/2014/main" id="{18E29CC9-A314-4887-A89D-F969E2B368FB}"/>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3" name="Picture 2">
            <a:extLst>
              <a:ext uri="{FF2B5EF4-FFF2-40B4-BE49-F238E27FC236}">
                <a16:creationId xmlns:a16="http://schemas.microsoft.com/office/drawing/2014/main" id="{A64D54D1-D25E-4520-A4A7-420B86763F15}"/>
              </a:ext>
            </a:extLst>
          </p:cNvPr>
          <p:cNvPicPr>
            <a:picLocks noChangeAspect="1"/>
          </p:cNvPicPr>
          <p:nvPr/>
        </p:nvPicPr>
        <p:blipFill>
          <a:blip r:embed="rId13"/>
          <a:stretch>
            <a:fillRect/>
          </a:stretch>
        </p:blipFill>
        <p:spPr>
          <a:xfrm>
            <a:off x="2250442" y="1103174"/>
            <a:ext cx="8565622" cy="4651651"/>
          </a:xfrm>
          <a:prstGeom prst="rect">
            <a:avLst/>
          </a:prstGeom>
        </p:spPr>
      </p:pic>
    </p:spTree>
    <p:extLst>
      <p:ext uri="{BB962C8B-B14F-4D97-AF65-F5344CB8AC3E}">
        <p14:creationId xmlns:p14="http://schemas.microsoft.com/office/powerpoint/2010/main" val="347065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7"/>
                                            </p:tgtEl>
                                          </p:cBhvr>
                                          <p:by x="101000" y="101000"/>
                                        </p:animScale>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7"/>
                                            </p:tgtEl>
                                          </p:cBhvr>
                                          <p:by x="101000" y="101000"/>
                                        </p:animScale>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962</TotalTime>
  <Words>937</Words>
  <Application>Microsoft Office PowerPoint</Application>
  <PresentationFormat>Widescreen</PresentationFormat>
  <Paragraphs>102</Paragraphs>
  <Slides>45</Slides>
  <Notes>7</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45</vt:i4>
      </vt:variant>
    </vt:vector>
  </HeadingPairs>
  <TitlesOfParts>
    <vt:vector size="66" baseType="lpstr">
      <vt:lpstr>等线</vt:lpstr>
      <vt:lpstr>等线 Light</vt:lpstr>
      <vt:lpstr>微软雅黑</vt:lpstr>
      <vt:lpstr>#9Slide05 Phobia</vt:lpstr>
      <vt:lpstr>Arial</vt:lpstr>
      <vt:lpstr>Calibri</vt:lpstr>
      <vt:lpstr>Calibri Light</vt:lpstr>
      <vt:lpstr>Coiny</vt:lpstr>
      <vt:lpstr>iCiel Crocante</vt:lpstr>
      <vt:lpstr>LNTH-LuoLuoNotangYuanTi 1</vt:lpstr>
      <vt:lpstr>Roboto</vt:lpstr>
      <vt:lpstr>Times New Roman</vt:lpstr>
      <vt:lpstr>UTM Mother</vt:lpstr>
      <vt:lpstr>UTM Showcard</vt:lpstr>
      <vt:lpstr>字魂65号-时光手札体</vt:lpstr>
      <vt:lpstr>Office Theme</vt:lpstr>
      <vt:lpstr>1_Office Theme</vt:lpstr>
      <vt:lpstr>1_Office 主题​​</vt:lpstr>
      <vt:lpstr>2_Office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11</cp:revision>
  <dcterms:created xsi:type="dcterms:W3CDTF">2023-08-23T09:19:36Z</dcterms:created>
  <dcterms:modified xsi:type="dcterms:W3CDTF">2025-01-25T12:47:13Z</dcterms:modified>
  <cp:category>9Slide.vn</cp:category>
</cp:coreProperties>
</file>