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4" r:id="rId3"/>
    <p:sldMasterId id="2147483672" r:id="rId4"/>
    <p:sldMasterId id="2147483685" r:id="rId5"/>
    <p:sldMasterId id="2147483697" r:id="rId6"/>
    <p:sldMasterId id="2147483709" r:id="rId7"/>
  </p:sldMasterIdLst>
  <p:notesMasterIdLst>
    <p:notesMasterId r:id="rId28"/>
  </p:notesMasterIdLst>
  <p:sldIdLst>
    <p:sldId id="257" r:id="rId8"/>
    <p:sldId id="256" r:id="rId9"/>
    <p:sldId id="265" r:id="rId10"/>
    <p:sldId id="259" r:id="rId11"/>
    <p:sldId id="297" r:id="rId12"/>
    <p:sldId id="337" r:id="rId13"/>
    <p:sldId id="339" r:id="rId14"/>
    <p:sldId id="304" r:id="rId15"/>
    <p:sldId id="294" r:id="rId16"/>
    <p:sldId id="292" r:id="rId17"/>
    <p:sldId id="302" r:id="rId18"/>
    <p:sldId id="338" r:id="rId19"/>
    <p:sldId id="305" r:id="rId20"/>
    <p:sldId id="306" r:id="rId21"/>
    <p:sldId id="307" r:id="rId22"/>
    <p:sldId id="303" r:id="rId23"/>
    <p:sldId id="295" r:id="rId24"/>
    <p:sldId id="334" r:id="rId25"/>
    <p:sldId id="289"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2" autoAdjust="0"/>
  </p:normalViewPr>
  <p:slideViewPr>
    <p:cSldViewPr snapToGrid="0">
      <p:cViewPr>
        <p:scale>
          <a:sx n="90" d="100"/>
          <a:sy n="90" d="100"/>
        </p:scale>
        <p:origin x="1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985D3-ED49-46B4-834D-59B5C0D9A53B}"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9F04-917C-474F-8467-79045C20C2BA}" type="slidenum">
              <a:rPr lang="en-US" smtClean="0"/>
              <a:t>‹#›</a:t>
            </a:fld>
            <a:endParaRPr lang="en-US"/>
          </a:p>
        </p:txBody>
      </p:sp>
    </p:spTree>
    <p:extLst>
      <p:ext uri="{BB962C8B-B14F-4D97-AF65-F5344CB8AC3E}">
        <p14:creationId xmlns:p14="http://schemas.microsoft.com/office/powerpoint/2010/main" val="15771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Lễ</a:t>
            </a:r>
            <a:r>
              <a:rPr lang="en-US" dirty="0"/>
              <a:t> </a:t>
            </a:r>
            <a:r>
              <a:rPr lang="en-US" dirty="0" err="1"/>
              <a:t>rước</a:t>
            </a:r>
            <a:r>
              <a:rPr lang="en-US" baseline="0" dirty="0"/>
              <a:t> </a:t>
            </a:r>
            <a:r>
              <a:rPr lang="en-US" baseline="0" dirty="0" err="1"/>
              <a:t>cá</a:t>
            </a:r>
            <a:r>
              <a:rPr lang="en-US" baseline="0" dirty="0"/>
              <a:t> </a:t>
            </a:r>
            <a:r>
              <a:rPr lang="en-US" baseline="0" dirty="0" err="1"/>
              <a:t>Ông</a:t>
            </a:r>
            <a:r>
              <a:rPr lang="en-US" baseline="0" dirty="0"/>
              <a:t> ở </a:t>
            </a:r>
            <a:r>
              <a:rPr lang="en-US" baseline="0" dirty="0" err="1"/>
              <a:t>Thanh</a:t>
            </a:r>
            <a:r>
              <a:rPr lang="en-US" baseline="0" dirty="0"/>
              <a:t> </a:t>
            </a:r>
            <a:r>
              <a:rPr lang="en-US" baseline="0" dirty="0" err="1"/>
              <a:t>Khê</a:t>
            </a:r>
            <a:r>
              <a:rPr lang="en-US" baseline="0" dirty="0"/>
              <a:t>- </a:t>
            </a:r>
            <a:r>
              <a:rPr lang="en-US" baseline="0" dirty="0" err="1"/>
              <a:t>Đà</a:t>
            </a:r>
            <a:r>
              <a:rPr lang="en-US" baseline="0" dirty="0"/>
              <a:t> </a:t>
            </a:r>
            <a:r>
              <a:rPr lang="en-US" baseline="0" dirty="0" err="1"/>
              <a:t>Nẵng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C9F04-917C-474F-8467-79045C20C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52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Katê là lễ hội hàng năm của đồng bào Chăm vào tháng 7 theo lịch Chăm (khoảng tháng 10 dương lịch) để tưởng nhớ các vị thần mà cũng là những anh hùng dân tộc như Pô Klong Garai, Pô Rôme,...được tổ chức trên một không gian rộng lớn (đền tháp, làng, gia đình), trong khoảng thời gian chừng một tháng.</a:t>
            </a:r>
            <a:r>
              <a:rPr lang="en-US" sz="1200" b="1"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Lễ hội Katê là hình thức sinh hoạt lễ hội đặc sắc nhất của đồng bào Chăm, cuốn hút tất cả mọi thành viên trong thôn làng ở tất cả mọi cấp độ, mọi lứa tuổi, không một người nào bị lãng quên, mọi người tham gia với khả năng của mình vào các hoạt động của cộng đồng. Các thiếu nữ Chăm thuộc làu từng động tác, từng phách, từng nhịp, cách trở, gập quạt, cách uốn, nhún, lượn, xoay, đảo,... từ các nghệ nhân, những người cao tuổi trong làng để tạo nên sự uyển chuyển, duyên dáng, nhuần nhuyễn, nhịp nhàng đến khó tin qua các màn múa quạt tập thể làm say lòng người.</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Lễ</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thức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tổ</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chức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tháp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Pô</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Klong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Garai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Tháp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Chàm</a:t>
            </a:r>
            <a:r>
              <a:rPr lang="en-US" sz="1200" b="0" i="0" kern="1200" baseline="0" dirty="0">
                <a:solidFill>
                  <a:schemeClr val="tx1"/>
                </a:solidFill>
                <a:effectLst/>
                <a:latin typeface="+mn-lt"/>
                <a:ea typeface="+mn-ea"/>
                <a:cs typeface="+mn-cs"/>
              </a:rPr>
              <a:t> – </a:t>
            </a:r>
            <a:r>
              <a:rPr lang="en-US" sz="1200" b="0" i="0" kern="1200" baseline="0" dirty="0" err="1">
                <a:solidFill>
                  <a:schemeClr val="tx1"/>
                </a:solidFill>
                <a:effectLst/>
                <a:latin typeface="+mn-lt"/>
                <a:ea typeface="+mn-ea"/>
                <a:cs typeface="+mn-cs"/>
              </a:rPr>
              <a:t>Ninh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Thuận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tháng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lịch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Chăm</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C9F04-917C-474F-8467-79045C20C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58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99151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823B6-B4DF-4833-81A4-4FE3DD0BF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CCD855-FDB3-4B2D-89DD-F2F28C584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E8F90D-DB0B-4541-ADF2-08307584140C}"/>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4A30F593-0483-4B2A-94A4-C78C8253A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46102C-4144-4461-86FF-B94EEABD7593}"/>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66534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37330-371F-4425-8CA0-1311FF962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AAE6A-298F-49C4-AB59-8A399655B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CFE371-6EE0-46D6-A0E4-3F6998454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7723D3-830A-47E3-AA03-B9B304CAA4BC}"/>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11B3185F-A33E-43D8-95DC-ECE2640F1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F8731B-9077-43A4-8D74-7621CE08CB7D}"/>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68470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A0CBB-F945-4B31-BFDD-E216410CA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ACA368-F668-4587-BA83-9763FA748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016D55-6D5F-4163-AAFC-7CBA3F9BF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4B39FF-FC2C-45C9-9BAC-A8782FDDB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2CCF5C-1CEC-43DE-A877-F762FCC4B0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46E174-CAFA-4583-9875-FE978AB44038}"/>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8" name="Footer Placeholder 7">
            <a:extLst>
              <a:ext uri="{FF2B5EF4-FFF2-40B4-BE49-F238E27FC236}">
                <a16:creationId xmlns:a16="http://schemas.microsoft.com/office/drawing/2014/main" xmlns="" id="{3BB8D5B1-A242-4C62-A5D5-0742C833B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8513207-6658-4C0C-AD61-1D26E4611BD5}"/>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7961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D5713-9BD7-49FB-85CD-EF2621A39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A8823F-B805-4554-BD1D-0DF409F21BC3}"/>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4" name="Footer Placeholder 3">
            <a:extLst>
              <a:ext uri="{FF2B5EF4-FFF2-40B4-BE49-F238E27FC236}">
                <a16:creationId xmlns:a16="http://schemas.microsoft.com/office/drawing/2014/main" xmlns="" id="{2DE519DF-5791-44EC-9A69-C86CBB18D2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C4E621-4006-428B-B796-80ABE842F185}"/>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10575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ECE26-64E2-4C39-94D8-523DB1CB18D1}"/>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3" name="Footer Placeholder 2">
            <a:extLst>
              <a:ext uri="{FF2B5EF4-FFF2-40B4-BE49-F238E27FC236}">
                <a16:creationId xmlns:a16="http://schemas.microsoft.com/office/drawing/2014/main" xmlns="" id="{AC9A134F-2271-4F80-882D-31057CA3A7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C853079-3300-4A05-A21D-C316180D4BCB}"/>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30430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01C00-FACE-480B-BF50-9E50B8783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16F4B8-7FC1-496D-9239-984AAAC9B7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270789-246D-4391-9859-162FF0934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B8560E-EEEE-4A02-90C0-4099A8DDF15F}"/>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F7437896-78DA-4CAB-B885-37A38A31B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1E90CE-CC82-4106-9979-DB4707058147}"/>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08883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AE45-4269-4C8A-B923-97A5D62DE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BF8A7F-749D-4CBD-9ED6-D3BBF40A3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5C5C08-030A-4485-98FA-497A2649C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B719CA-91C3-4154-A130-994691A3057F}"/>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03B11C7D-D711-4A32-AA0B-C3FC13078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4BABDF-E883-4E0D-A7FF-95282448AEB3}"/>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11651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D633D-5DF1-4EF6-84C5-036011855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083AC2-9A10-4CA9-A3E2-4ED2E75EE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AEAF21-B104-44C0-B5D7-797FC9DCFC65}"/>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42CB3D20-1D29-4868-A3A9-61C7E02EE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2A08F3-ADC2-482E-A60D-38DE8E906329}"/>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19807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57841E-FDEE-4DE7-80F3-EFB6500D96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269EB2-B738-41F2-87C6-85BD7DE7F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233961-4766-4BEC-8A07-AAF817051DA1}"/>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A72F9BFB-15A3-4382-AC02-45C40023B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8434DD-9204-45D6-9BC8-544CA35F492E}"/>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87027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96F76-8FF6-415C-A4E9-97F18A607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57EC1BF-4976-41E6-8205-9566B453D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D5087C-F99D-4AA0-BD3F-3CCB0984C253}"/>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2EA7DDE5-1338-48FF-95FE-3EDB0EFE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840FC5-3B2F-4E02-BD91-274DD529B24A}"/>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55493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9753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9ED16-E814-4FBC-8F8F-9ACB864FC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6434CE-F076-4D27-A2AF-0A51631D5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F78D7-9A30-4A4E-846E-8998240CAF29}"/>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77C4A5D4-B70B-4476-A891-67D190A80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3EAC6C-D3B4-4457-B991-00D8EB362DAA}"/>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72708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823B6-B4DF-4833-81A4-4FE3DD0BF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CCD855-FDB3-4B2D-89DD-F2F28C584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E8F90D-DB0B-4541-ADF2-08307584140C}"/>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4A30F593-0483-4B2A-94A4-C78C8253A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46102C-4144-4461-86FF-B94EEABD7593}"/>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00246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37330-371F-4425-8CA0-1311FF962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AAE6A-298F-49C4-AB59-8A399655B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CFE371-6EE0-46D6-A0E4-3F6998454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7723D3-830A-47E3-AA03-B9B304CAA4BC}"/>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11B3185F-A33E-43D8-95DC-ECE2640F1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F8731B-9077-43A4-8D74-7621CE08CB7D}"/>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821476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A0CBB-F945-4B31-BFDD-E216410CA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ACA368-F668-4587-BA83-9763FA748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016D55-6D5F-4163-AAFC-7CBA3F9BF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4B39FF-FC2C-45C9-9BAC-A8782FDDB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2CCF5C-1CEC-43DE-A877-F762FCC4B0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46E174-CAFA-4583-9875-FE978AB44038}"/>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8" name="Footer Placeholder 7">
            <a:extLst>
              <a:ext uri="{FF2B5EF4-FFF2-40B4-BE49-F238E27FC236}">
                <a16:creationId xmlns:a16="http://schemas.microsoft.com/office/drawing/2014/main" xmlns="" id="{3BB8D5B1-A242-4C62-A5D5-0742C833B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8513207-6658-4C0C-AD61-1D26E4611BD5}"/>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50868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D5713-9BD7-49FB-85CD-EF2621A39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A8823F-B805-4554-BD1D-0DF409F21BC3}"/>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4" name="Footer Placeholder 3">
            <a:extLst>
              <a:ext uri="{FF2B5EF4-FFF2-40B4-BE49-F238E27FC236}">
                <a16:creationId xmlns:a16="http://schemas.microsoft.com/office/drawing/2014/main" xmlns="" id="{2DE519DF-5791-44EC-9A69-C86CBB18D2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C4E621-4006-428B-B796-80ABE842F185}"/>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864335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ECE26-64E2-4C39-94D8-523DB1CB18D1}"/>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3" name="Footer Placeholder 2">
            <a:extLst>
              <a:ext uri="{FF2B5EF4-FFF2-40B4-BE49-F238E27FC236}">
                <a16:creationId xmlns:a16="http://schemas.microsoft.com/office/drawing/2014/main" xmlns="" id="{AC9A134F-2271-4F80-882D-31057CA3A7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C853079-3300-4A05-A21D-C316180D4BCB}"/>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946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01C00-FACE-480B-BF50-9E50B8783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16F4B8-7FC1-496D-9239-984AAAC9B7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270789-246D-4391-9859-162FF0934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B8560E-EEEE-4A02-90C0-4099A8DDF15F}"/>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F7437896-78DA-4CAB-B885-37A38A31B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1E90CE-CC82-4106-9979-DB4707058147}"/>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433298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AE45-4269-4C8A-B923-97A5D62DE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BF8A7F-749D-4CBD-9ED6-D3BBF40A3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5C5C08-030A-4485-98FA-497A2649C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B719CA-91C3-4154-A130-994691A3057F}"/>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6" name="Footer Placeholder 5">
            <a:extLst>
              <a:ext uri="{FF2B5EF4-FFF2-40B4-BE49-F238E27FC236}">
                <a16:creationId xmlns:a16="http://schemas.microsoft.com/office/drawing/2014/main" xmlns="" id="{03B11C7D-D711-4A32-AA0B-C3FC13078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4BABDF-E883-4E0D-A7FF-95282448AEB3}"/>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072019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D633D-5DF1-4EF6-84C5-036011855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083AC2-9A10-4CA9-A3E2-4ED2E75EE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AEAF21-B104-44C0-B5D7-797FC9DCFC65}"/>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42CB3D20-1D29-4868-A3A9-61C7E02EE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2A08F3-ADC2-482E-A60D-38DE8E906329}"/>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22319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57841E-FDEE-4DE7-80F3-EFB6500D96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269EB2-B738-41F2-87C6-85BD7DE7F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233961-4766-4BEC-8A07-AAF817051DA1}"/>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A72F9BFB-15A3-4382-AC02-45C40023B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8434DD-9204-45D6-9BC8-544CA35F492E}"/>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1653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459246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156563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422142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113594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3942"/>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8F37AD-9628-CF95-AF11-6837E3956721}"/>
              </a:ext>
            </a:extLst>
          </p:cNvPr>
          <p:cNvSpPr>
            <a:spLocks noGrp="1"/>
          </p:cNvSpPr>
          <p:nvPr>
            <p:ph type="dt" sz="half" idx="10"/>
          </p:nvPr>
        </p:nvSpPr>
        <p:spPr/>
        <p:txBody>
          <a:bodyPr/>
          <a:lstStyle/>
          <a:p>
            <a:pPr defTabSz="609585"/>
            <a:fld id="{F5802A3D-4334-4F3C-B02B-17B11E91AF97}" type="datetimeFigureOut">
              <a:rPr lang="zh-CN" altLang="en-US" smtClean="0">
                <a:solidFill>
                  <a:srgbClr val="000000">
                    <a:tint val="75000"/>
                  </a:srgbClr>
                </a:solidFill>
              </a:rPr>
              <a:pPr defTabSz="609585"/>
              <a:t>2025/2/11</a:t>
            </a:fld>
            <a:endParaRPr lang="zh-CN" altLang="en-US">
              <a:solidFill>
                <a:srgbClr val="000000">
                  <a:tint val="75000"/>
                </a:srgbClr>
              </a:solidFill>
            </a:endParaRPr>
          </a:p>
        </p:txBody>
      </p:sp>
      <p:sp>
        <p:nvSpPr>
          <p:cNvPr id="3" name="Footer Placeholder 2">
            <a:extLst>
              <a:ext uri="{FF2B5EF4-FFF2-40B4-BE49-F238E27FC236}">
                <a16:creationId xmlns:a16="http://schemas.microsoft.com/office/drawing/2014/main" xmlns="" id="{571CFB67-DF99-D1C6-DBD0-9D501ACA32B8}"/>
              </a:ext>
            </a:extLst>
          </p:cNvPr>
          <p:cNvSpPr>
            <a:spLocks noGrp="1"/>
          </p:cNvSpPr>
          <p:nvPr>
            <p:ph type="ftr" sz="quarter" idx="11"/>
          </p:nvPr>
        </p:nvSpPr>
        <p:spPr/>
        <p:txBody>
          <a:bodyPr/>
          <a:lstStyle/>
          <a:p>
            <a:pPr defTabSz="609585"/>
            <a:endParaRPr lang="zh-CN" altLang="en-US">
              <a:solidFill>
                <a:srgbClr val="000000">
                  <a:tint val="75000"/>
                </a:srgbClr>
              </a:solidFill>
            </a:endParaRPr>
          </a:p>
        </p:txBody>
      </p:sp>
      <p:sp>
        <p:nvSpPr>
          <p:cNvPr id="4" name="Slide Number Placeholder 3">
            <a:extLst>
              <a:ext uri="{FF2B5EF4-FFF2-40B4-BE49-F238E27FC236}">
                <a16:creationId xmlns:a16="http://schemas.microsoft.com/office/drawing/2014/main" xmlns="" id="{60F2EFD1-3065-0CFD-32AE-AE762F0DB2E8}"/>
              </a:ext>
            </a:extLst>
          </p:cNvPr>
          <p:cNvSpPr>
            <a:spLocks noGrp="1"/>
          </p:cNvSpPr>
          <p:nvPr>
            <p:ph type="sldNum" sz="quarter" idx="12"/>
          </p:nvPr>
        </p:nvSpPr>
        <p:spPr/>
        <p:txBody>
          <a:bodyPr/>
          <a:lstStyle/>
          <a:p>
            <a:pPr defTabSz="609585"/>
            <a:fld id="{B9E3D159-7764-43EC-9054-85EAFE232299}" type="slidenum">
              <a:rPr lang="zh-CN" altLang="en-US" smtClean="0">
                <a:solidFill>
                  <a:srgbClr val="000000">
                    <a:tint val="75000"/>
                  </a:srgbClr>
                </a:solidFill>
              </a:rPr>
              <a:pPr defTabSz="609585"/>
              <a:t>‹#›</a:t>
            </a:fld>
            <a:endParaRPr lang="zh-CN" altLang="en-US">
              <a:solidFill>
                <a:srgbClr val="000000">
                  <a:tint val="75000"/>
                </a:srgbClr>
              </a:solidFill>
            </a:endParaRPr>
          </a:p>
        </p:txBody>
      </p:sp>
    </p:spTree>
    <p:extLst>
      <p:ext uri="{BB962C8B-B14F-4D97-AF65-F5344CB8AC3E}">
        <p14:creationId xmlns:p14="http://schemas.microsoft.com/office/powerpoint/2010/main" val="299336331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96F76-8FF6-415C-A4E9-97F18A607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57EC1BF-4976-41E6-8205-9566B453D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D5087C-F99D-4AA0-BD3F-3CCB0984C253}"/>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2EA7DDE5-1338-48FF-95FE-3EDB0EFE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840FC5-3B2F-4E02-BD91-274DD529B24A}"/>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8535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9ED16-E814-4FBC-8F8F-9ACB864FC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6434CE-F076-4D27-A2AF-0A51631D5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F78D7-9A30-4A4E-846E-8998240CAF29}"/>
              </a:ext>
            </a:extLst>
          </p:cNvPr>
          <p:cNvSpPr>
            <a:spLocks noGrp="1"/>
          </p:cNvSpPr>
          <p:nvPr>
            <p:ph type="dt" sz="half" idx="10"/>
          </p:nvPr>
        </p:nvSpPr>
        <p:spPr/>
        <p:txBody>
          <a:body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77C4A5D4-B70B-4476-A891-67D190A80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3EAC6C-D3B4-4457-B991-00D8EB362DAA}"/>
              </a:ext>
            </a:extLst>
          </p:cNvPr>
          <p:cNvSpPr>
            <a:spLocks noGrp="1"/>
          </p:cNvSpPr>
          <p:nvPr>
            <p:ph type="sldNum" sz="quarter" idx="12"/>
          </p:nvPr>
        </p:nvSpPr>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114902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30.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0CD97CC2-C71C-B058-106A-8E43F6DC6C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120044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51F4305-CE88-EB95-B97B-49AB4995B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88730654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881FB82-7631-1EE5-98EC-DAC9F1A237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4550320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12B1E8F3-5181-4B78-F485-8DE9D73F4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F5802A3D-4334-4F3C-B02B-17B11E91AF97}" type="datetimeFigureOut">
              <a:rPr lang="zh-CN" altLang="en-US" smtClean="0">
                <a:solidFill>
                  <a:srgbClr val="000000">
                    <a:tint val="75000"/>
                  </a:srgbClr>
                </a:solidFill>
              </a:rPr>
              <a:pPr defTabSz="609585"/>
              <a:t>2025/2/11</a:t>
            </a:fld>
            <a:endParaRPr lang="zh-CN" altLang="en-US">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zh-CN" alt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B9E3D159-7764-43EC-9054-85EAFE232299}" type="slidenum">
              <a:rPr lang="zh-CN" altLang="en-US" smtClean="0">
                <a:solidFill>
                  <a:srgbClr val="000000">
                    <a:tint val="75000"/>
                  </a:srgbClr>
                </a:solidFill>
              </a:rPr>
              <a:pPr defTabSz="609585"/>
              <a:t>‹#›</a:t>
            </a:fld>
            <a:endParaRPr lang="zh-CN" altLang="en-US">
              <a:solidFill>
                <a:srgbClr val="000000">
                  <a:tint val="75000"/>
                </a:srgbClr>
              </a:solidFill>
            </a:endParaRPr>
          </a:p>
        </p:txBody>
      </p:sp>
      <p:pic>
        <p:nvPicPr>
          <p:cNvPr id="8" name="Content Placeholder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26179853"/>
      </p:ext>
    </p:extLst>
  </p:cSld>
  <p:clrMap bg1="lt1" tx1="dk1" bg2="lt2" tx2="dk2" accent1="accent1" accent2="accent2" accent3="accent3" accent4="accent4" accent5="accent5" accent6="accent6" hlink="hlink" folHlink="folHlink"/>
  <p:sldLayoutIdLst>
    <p:sldLayoutId id="2147483678" r:id="rId1"/>
    <p:sldLayoutId id="2147483711" r:id="rId2"/>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991642FA-2D79-74F7-2932-2C8D541FF8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1297EB-FA12-4ED5-8089-F086E011D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1011EC-73FD-494C-AD3B-7585B35CA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E27487-4E7C-4D1D-B432-098A26EB6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995317C5-0036-4C00-B921-F5E45C4D4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6E33500-C55E-4DFB-8959-8EE399B6B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FC6F-E573-4424-99D0-272BA86EF8E9}" type="slidenum">
              <a:rPr lang="en-US" smtClean="0"/>
              <a:t>‹#›</a:t>
            </a:fld>
            <a:endParaRPr lang="en-US"/>
          </a:p>
        </p:txBody>
      </p:sp>
    </p:spTree>
    <p:extLst>
      <p:ext uri="{BB962C8B-B14F-4D97-AF65-F5344CB8AC3E}">
        <p14:creationId xmlns:p14="http://schemas.microsoft.com/office/powerpoint/2010/main" val="13412164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F164F9D6-9626-269B-F0EE-44B818E18A6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1297EB-FA12-4ED5-8089-F086E011D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1011EC-73FD-494C-AD3B-7585B35CA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E27487-4E7C-4D1D-B432-098A26EB6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996F1-67B8-4F73-976B-99E6A11F773F}" type="datetimeFigureOut">
              <a:rPr lang="en-US" smtClean="0"/>
              <a:t>2/11/2025</a:t>
            </a:fld>
            <a:endParaRPr lang="en-US"/>
          </a:p>
        </p:txBody>
      </p:sp>
      <p:sp>
        <p:nvSpPr>
          <p:cNvPr id="5" name="Footer Placeholder 4">
            <a:extLst>
              <a:ext uri="{FF2B5EF4-FFF2-40B4-BE49-F238E27FC236}">
                <a16:creationId xmlns:a16="http://schemas.microsoft.com/office/drawing/2014/main" xmlns="" id="{995317C5-0036-4C00-B921-F5E45C4D4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6E33500-C55E-4DFB-8959-8EE399B6B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FFC6F-E573-4424-99D0-272BA86EF8E9}" type="slidenum">
              <a:rPr lang="en-US" smtClean="0"/>
              <a:t>‹#›</a:t>
            </a:fld>
            <a:endParaRPr lang="en-US"/>
          </a:p>
        </p:txBody>
      </p:sp>
      <p:pic>
        <p:nvPicPr>
          <p:cNvPr id="8" name="Picture 7">
            <a:extLst>
              <a:ext uri="{FF2B5EF4-FFF2-40B4-BE49-F238E27FC236}">
                <a16:creationId xmlns:a16="http://schemas.microsoft.com/office/drawing/2014/main" xmlns="" id="{0A64F63F-9DA7-748D-9A31-85CA83FF8D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2907798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BA2A84E-33A2-1DAE-954B-C2B0DC482A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xmlns=""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283777496"/>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GIF"/><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5.xml"/><Relationship Id="rId5"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6.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xmlns="" id="{F3BA17C1-3646-4C92-A8C4-5DBE7D71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 y="1145284"/>
            <a:ext cx="3263537" cy="3510148"/>
          </a:xfrm>
          <a:prstGeom prst="rect">
            <a:avLst/>
          </a:prstGeom>
        </p:spPr>
      </p:pic>
      <p:grpSp>
        <p:nvGrpSpPr>
          <p:cNvPr id="7"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xmlns=""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xmlns=""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xmlns=""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xmlns=""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xmlns=""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xmlns=""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xmlns=""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xmlns=""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xmlns=""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xmlns=""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xmlns=""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xmlns=""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xmlns=""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xmlns=""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xmlns=""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xmlns=""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xmlns=""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xmlns=""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xmlns=""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xmlns=""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xmlns=""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xmlns=""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xmlns=""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xmlns=""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xmlns=""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xmlns=""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xmlns=""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xmlns=""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xmlns=""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xmlns=""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xmlns=""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xmlns=""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xmlns=""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xmlns=""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xmlns=""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xmlns=""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xmlns=""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xmlns=""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xmlns=""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xmlns="" id="{82465F51-44EE-4360-9CC0-7B5969B47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xmlns=""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xmlns=""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29" y="142638"/>
            <a:ext cx="2009095" cy="2005292"/>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xmlns=""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88" name="TextBox 87"/>
          <p:cNvSpPr txBox="1"/>
          <p:nvPr/>
        </p:nvSpPr>
        <p:spPr>
          <a:xfrm>
            <a:off x="8836424" y="3032312"/>
            <a:ext cx="2683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Soraya" panose="02040603050506020204" pitchFamily="18" charset="0"/>
                <a:ea typeface="+mn-ea"/>
                <a:cs typeface="+mn-cs"/>
              </a:rPr>
              <a:t>( Tiết 2)</a:t>
            </a:r>
            <a:endParaRPr kumimoji="0" lang="en-US" sz="2400" b="1" i="0" u="none" strike="noStrike" kern="1200" cap="none" spc="0" normalizeH="0" baseline="0" noProof="0" dirty="0">
              <a:ln>
                <a:noFill/>
              </a:ln>
              <a:solidFill>
                <a:prstClr val="black"/>
              </a:solidFill>
              <a:effectLst/>
              <a:uLnTx/>
              <a:uFillTx/>
              <a:latin typeface="UTM Soraya" panose="02040603050506020204" pitchFamily="18" charset="0"/>
              <a:ea typeface="+mn-ea"/>
              <a:cs typeface="+mn-cs"/>
            </a:endParaRPr>
          </a:p>
        </p:txBody>
      </p:sp>
      <p:pic>
        <p:nvPicPr>
          <p:cNvPr id="3" name="Picture 2">
            <a:extLst>
              <a:ext uri="{FF2B5EF4-FFF2-40B4-BE49-F238E27FC236}">
                <a16:creationId xmlns:a16="http://schemas.microsoft.com/office/drawing/2014/main" xmlns="" id="{849D92AC-CBD1-041D-3118-02D0D1E0F9D1}"/>
              </a:ext>
            </a:extLst>
          </p:cNvPr>
          <p:cNvPicPr>
            <a:picLocks noChangeAspect="1"/>
          </p:cNvPicPr>
          <p:nvPr/>
        </p:nvPicPr>
        <p:blipFill>
          <a:blip r:embed="rId11"/>
          <a:stretch>
            <a:fillRect/>
          </a:stretch>
        </p:blipFill>
        <p:spPr>
          <a:xfrm>
            <a:off x="582127" y="859130"/>
            <a:ext cx="11747002" cy="4780048"/>
          </a:xfrm>
          <a:prstGeom prst="rect">
            <a:avLst/>
          </a:prstGeom>
        </p:spPr>
      </p:pic>
      <p:sp>
        <p:nvSpPr>
          <p:cNvPr id="6" name="Rectangle 5">
            <a:extLst>
              <a:ext uri="{FF2B5EF4-FFF2-40B4-BE49-F238E27FC236}">
                <a16:creationId xmlns:a16="http://schemas.microsoft.com/office/drawing/2014/main" xmlns="" id="{97C79E7E-467B-B1AB-9443-96C734DF42A6}"/>
              </a:ext>
            </a:extLst>
          </p:cNvPr>
          <p:cNvSpPr/>
          <p:nvPr/>
        </p:nvSpPr>
        <p:spPr>
          <a:xfrm>
            <a:off x="3523376" y="89709"/>
            <a:ext cx="6393159" cy="73065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80" name="Rectangle 79">
            <a:extLst>
              <a:ext uri="{FF2B5EF4-FFF2-40B4-BE49-F238E27FC236}">
                <a16:creationId xmlns:a16="http://schemas.microsoft.com/office/drawing/2014/main" xmlns="" id="{D4974EFE-6168-CDE4-EB68-C8189AC7D229}"/>
              </a:ext>
            </a:extLst>
          </p:cNvPr>
          <p:cNvSpPr/>
          <p:nvPr/>
        </p:nvSpPr>
        <p:spPr>
          <a:xfrm>
            <a:off x="3657600" y="233290"/>
            <a:ext cx="5636212" cy="549393"/>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LỊCH SỬ VÀ ĐỊA LÍ</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xmlns="" id="{84C0DC29-0D33-AFF9-C694-493904D223EA}"/>
              </a:ext>
            </a:extLst>
          </p:cNvPr>
          <p:cNvSpPr/>
          <p:nvPr/>
        </p:nvSpPr>
        <p:spPr>
          <a:xfrm>
            <a:off x="2397828" y="6210184"/>
            <a:ext cx="7092145" cy="680403"/>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GV: PHAN HỮU NGHĨA</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015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p:cTn id="23" dur="500" fill="hold"/>
                                        <p:tgtEl>
                                          <p:spTgt spid="79"/>
                                        </p:tgtEl>
                                        <p:attrNameLst>
                                          <p:attrName>ppt_w</p:attrName>
                                        </p:attrNameLst>
                                      </p:cBhvr>
                                      <p:tavLst>
                                        <p:tav tm="0">
                                          <p:val>
                                            <p:fltVal val="0"/>
                                          </p:val>
                                        </p:tav>
                                        <p:tav tm="100000">
                                          <p:val>
                                            <p:strVal val="#ppt_w"/>
                                          </p:val>
                                        </p:tav>
                                      </p:tavLst>
                                    </p:anim>
                                    <p:anim calcmode="lin" valueType="num">
                                      <p:cBhvr>
                                        <p:cTn id="24" dur="500" fill="hold"/>
                                        <p:tgtEl>
                                          <p:spTgt spid="79"/>
                                        </p:tgtEl>
                                        <p:attrNameLst>
                                          <p:attrName>ppt_h</p:attrName>
                                        </p:attrNameLst>
                                      </p:cBhvr>
                                      <p:tavLst>
                                        <p:tav tm="0">
                                          <p:val>
                                            <p:fltVal val="0"/>
                                          </p:val>
                                        </p:tav>
                                        <p:tav tm="100000">
                                          <p:val>
                                            <p:strVal val="#ppt_h"/>
                                          </p:val>
                                        </p:tav>
                                      </p:tavLst>
                                    </p:anim>
                                    <p:animEffect transition="in" filter="fade">
                                      <p:cBhvr>
                                        <p:cTn id="25" dur="500"/>
                                        <p:tgtEl>
                                          <p:spTgt spid="79"/>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fltVal val="0"/>
                                          </p:val>
                                        </p:tav>
                                        <p:tav tm="100000">
                                          <p:val>
                                            <p:strVal val="#ppt_h"/>
                                          </p:val>
                                        </p:tav>
                                      </p:tavLst>
                                    </p:anim>
                                    <p:animEffect transition="in" filter="fade">
                                      <p:cBhvr>
                                        <p:cTn id="3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lễ hội kate của người chăm"/>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 y="-1"/>
            <a:ext cx="12192001" cy="685936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01053" y="192506"/>
            <a:ext cx="3023419"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Katê</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815279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0795" y="109183"/>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9FCE6788-566E-41A0-9E91-D0D1D097FA3A}"/>
              </a:ext>
            </a:extLst>
          </p:cNvPr>
          <p:cNvSpPr txBox="1"/>
          <p:nvPr/>
        </p:nvSpPr>
        <p:spPr>
          <a:xfrm>
            <a:off x="1736227" y="352869"/>
            <a:ext cx="1095248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Thảo</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luận</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nhóm</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hoàn</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thành</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phiếu</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học</a:t>
            </a:r>
            <a:r>
              <a:rPr kumimoji="0" lang="en-US" altLang="en-US" sz="4000" b="1" i="0" u="none" strike="noStrike" kern="1200" cap="none" spc="0" normalizeH="0" noProof="0" dirty="0">
                <a:ln>
                  <a:noFill/>
                </a:ln>
                <a:solidFill>
                  <a:srgbClr val="FF0000"/>
                </a:solidFill>
                <a:effectLst/>
                <a:uLnTx/>
                <a:uFillTx/>
                <a:latin typeface="Calibri" panose="020F0502020204030204"/>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a:ea typeface="+mn-ea"/>
                <a:cs typeface="Arial" panose="020B0604020202020204" pitchFamily="34" charset="0"/>
              </a:rPr>
              <a:t>tập</a:t>
            </a:r>
            <a:endParaRPr kumimoji="0" lang="en-US" alt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aphicFrame>
        <p:nvGraphicFramePr>
          <p:cNvPr id="2" name="Table 3">
            <a:extLst>
              <a:ext uri="{FF2B5EF4-FFF2-40B4-BE49-F238E27FC236}">
                <a16:creationId xmlns:a16="http://schemas.microsoft.com/office/drawing/2014/main" xmlns="" id="{54E1D2C0-7FDA-436A-9C96-ADD9B8396059}"/>
              </a:ext>
            </a:extLst>
          </p:cNvPr>
          <p:cNvGraphicFramePr>
            <a:graphicFrameLocks noGrp="1"/>
          </p:cNvGraphicFramePr>
          <p:nvPr>
            <p:extLst>
              <p:ext uri="{D42A27DB-BD31-4B8C-83A1-F6EECF244321}">
                <p14:modId xmlns:p14="http://schemas.microsoft.com/office/powerpoint/2010/main" val="1016970637"/>
              </p:ext>
            </p:extLst>
          </p:nvPr>
        </p:nvGraphicFramePr>
        <p:xfrm>
          <a:off x="939238" y="1304441"/>
          <a:ext cx="10191606" cy="4811892"/>
        </p:xfrm>
        <a:graphic>
          <a:graphicData uri="http://schemas.openxmlformats.org/drawingml/2006/table">
            <a:tbl>
              <a:tblPr firstRow="1" bandRow="1">
                <a:tableStyleId>{5C22544A-7EE6-4342-B048-85BDC9FD1C3A}</a:tableStyleId>
              </a:tblPr>
              <a:tblGrid>
                <a:gridCol w="2898984">
                  <a:extLst>
                    <a:ext uri="{9D8B030D-6E8A-4147-A177-3AD203B41FA5}">
                      <a16:colId xmlns:a16="http://schemas.microsoft.com/office/drawing/2014/main" xmlns="" val="2595732232"/>
                    </a:ext>
                  </a:extLst>
                </a:gridCol>
                <a:gridCol w="2641600">
                  <a:extLst>
                    <a:ext uri="{9D8B030D-6E8A-4147-A177-3AD203B41FA5}">
                      <a16:colId xmlns:a16="http://schemas.microsoft.com/office/drawing/2014/main" xmlns="" val="4123384300"/>
                    </a:ext>
                  </a:extLst>
                </a:gridCol>
                <a:gridCol w="4651022">
                  <a:extLst>
                    <a:ext uri="{9D8B030D-6E8A-4147-A177-3AD203B41FA5}">
                      <a16:colId xmlns:a16="http://schemas.microsoft.com/office/drawing/2014/main" xmlns="" val="3472944674"/>
                    </a:ext>
                  </a:extLst>
                </a:gridCol>
              </a:tblGrid>
              <a:tr h="1202973">
                <a:tc>
                  <a:txBody>
                    <a:bodyPr/>
                    <a:lstStyle/>
                    <a:p>
                      <a:pPr algn="ctr"/>
                      <a:r>
                        <a:rPr lang="en-US" sz="4000">
                          <a:solidFill>
                            <a:sysClr val="windowText" lastClr="000000"/>
                          </a:solidFill>
                        </a:rPr>
                        <a:t>Tên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a:solidFill>
                            <a:sysClr val="windowText" lastClr="000000"/>
                          </a:solidFill>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a:solidFill>
                            <a:sysClr val="windowText" lastClr="000000"/>
                          </a:solidFill>
                        </a:rPr>
                        <a:t>Hoạt động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00796926"/>
                  </a:ext>
                </a:extLst>
              </a:tr>
              <a:tr h="1202973">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55396743"/>
                  </a:ext>
                </a:extLst>
              </a:tr>
              <a:tr h="1202973">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05501457"/>
                  </a:ext>
                </a:extLst>
              </a:tr>
              <a:tr h="1202973">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63557616"/>
                  </a:ext>
                </a:extLst>
              </a:tr>
            </a:tbl>
          </a:graphicData>
        </a:graphic>
      </p:graphicFrame>
    </p:spTree>
    <p:extLst>
      <p:ext uri="{BB962C8B-B14F-4D97-AF65-F5344CB8AC3E}">
        <p14:creationId xmlns:p14="http://schemas.microsoft.com/office/powerpoint/2010/main" val="803520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1209078-5135-A6AD-2312-4E1DCE17FD24}"/>
              </a:ext>
            </a:extLst>
          </p:cNvPr>
          <p:cNvSpPr/>
          <p:nvPr/>
        </p:nvSpPr>
        <p:spPr>
          <a:xfrm>
            <a:off x="0" y="-10633"/>
            <a:ext cx="9027042" cy="267940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endParaRPr lang="en-US" altLang="en-US" sz="2000" dirty="0">
              <a:solidFill>
                <a:sysClr val="windowText" lastClr="000000"/>
              </a:solidFill>
              <a:cs typeface="Arial" panose="020B0604020202020204" pitchFamily="34" charset="0"/>
            </a:endParaRPr>
          </a:p>
          <a:p>
            <a:pPr algn="just"/>
            <a:r>
              <a:rPr lang="vi-VN" altLang="en-US" sz="2000" dirty="0">
                <a:solidFill>
                  <a:sysClr val="windowText" lastClr="000000"/>
                </a:solidFill>
                <a:cs typeface="Arial" panose="020B0604020202020204" pitchFamily="34" charset="0"/>
              </a:rPr>
              <a:t>Lễ hội</a:t>
            </a:r>
            <a:r>
              <a:rPr lang="en-US" altLang="en-US" sz="2000" dirty="0">
                <a:solidFill>
                  <a:sysClr val="windowText" lastClr="000000"/>
                </a:solidFill>
                <a:cs typeface="Arial" panose="020B0604020202020204" pitchFamily="34" charset="0"/>
              </a:rPr>
              <a:t> </a:t>
            </a:r>
            <a:r>
              <a:rPr lang="en-US" altLang="en-US" sz="2000" dirty="0">
                <a:solidFill>
                  <a:sysClr val="windowText" lastClr="000000"/>
                </a:solidFill>
                <a:latin typeface="Arial" panose="020B0604020202020204" pitchFamily="34" charset="0"/>
                <a:cs typeface="Arial" panose="020B0604020202020204" pitchFamily="34" charset="0"/>
              </a:rPr>
              <a:t>Lam </a:t>
            </a:r>
            <a:r>
              <a:rPr lang="en-US" altLang="en-US" sz="2000" dirty="0" err="1">
                <a:solidFill>
                  <a:sysClr val="windowText" lastClr="000000"/>
                </a:solidFill>
                <a:latin typeface="Arial" panose="020B0604020202020204" pitchFamily="34" charset="0"/>
                <a:cs typeface="Arial" panose="020B0604020202020204" pitchFamily="34" charset="0"/>
              </a:rPr>
              <a:t>Kinh</a:t>
            </a:r>
            <a:r>
              <a:rPr lang="en-US" altLang="en-US" sz="2000" dirty="0">
                <a:solidFill>
                  <a:sysClr val="windowText" lastClr="000000"/>
                </a:solidFill>
                <a:latin typeface="Arial" panose="020B0604020202020204" pitchFamily="34" charset="0"/>
                <a:cs typeface="Arial" panose="020B0604020202020204" pitchFamily="34" charset="0"/>
              </a:rPr>
              <a:t> đ</a:t>
            </a:r>
            <a:r>
              <a:rPr lang="vi-VN" altLang="en-US" sz="2000" dirty="0">
                <a:solidFill>
                  <a:sysClr val="windowText" lastClr="000000"/>
                </a:solidFill>
                <a:cs typeface="Arial" panose="020B0604020202020204" pitchFamily="34" charset="0"/>
              </a:rPr>
              <a:t>ược tổ chức hằng năm vào ngày 22 tháng 8 âm lịch (ngày giỗ của vua Lê Thái</a:t>
            </a:r>
            <a:r>
              <a:rPr lang="en-US" altLang="en-US" sz="2000" dirty="0">
                <a:solidFill>
                  <a:sysClr val="windowText" lastClr="000000"/>
                </a:solidFill>
                <a:cs typeface="Arial" panose="020B0604020202020204" pitchFamily="34" charset="0"/>
              </a:rPr>
              <a:t> </a:t>
            </a:r>
            <a:r>
              <a:rPr lang="vi-VN" altLang="en-US" sz="2000" dirty="0">
                <a:solidFill>
                  <a:sysClr val="windowText" lastClr="000000"/>
                </a:solidFill>
                <a:cs typeface="Arial" panose="020B0604020202020204" pitchFamily="34" charset="0"/>
              </a:rPr>
              <a:t>Tổ) tại khu vực Lam Kinh thuộc huyện Thọ Xuân, tỉnh Thanh Hoá.</a:t>
            </a:r>
            <a:endParaRPr lang="en-US" altLang="en-US" sz="2000" dirty="0">
              <a:solidFill>
                <a:sysClr val="windowText" lastClr="000000"/>
              </a:solidFill>
              <a:cs typeface="Arial" panose="020B0604020202020204" pitchFamily="34" charset="0"/>
            </a:endParaRPr>
          </a:p>
          <a:p>
            <a:pPr lvl="0" algn="just"/>
            <a:r>
              <a:rPr lang="vi-VN" altLang="en-US" sz="2000" dirty="0">
                <a:solidFill>
                  <a:sysClr val="windowText" lastClr="000000"/>
                </a:solidFill>
                <a:cs typeface="Arial" panose="020B0604020202020204" pitchFamily="34" charset="0"/>
              </a:rPr>
              <a:t>Phần lễ được thực hiện theo nghi thức cổ truyền như: màn trống hội, cờ hội, rước kiệu.</a:t>
            </a:r>
            <a:r>
              <a:rPr lang="en-US" altLang="en-US" sz="2000" dirty="0">
                <a:solidFill>
                  <a:sysClr val="windowText" lastClr="000000"/>
                </a:solidFill>
                <a:cs typeface="Arial" panose="020B0604020202020204" pitchFamily="34" charset="0"/>
              </a:rPr>
              <a:t> </a:t>
            </a:r>
            <a:r>
              <a:rPr lang="vi-VN" altLang="en-US" sz="2000" dirty="0">
                <a:solidFill>
                  <a:sysClr val="windowText" lastClr="000000"/>
                </a:solidFill>
                <a:cs typeface="Arial" panose="020B0604020202020204" pitchFamily="34" charset="0"/>
              </a:rPr>
              <a:t>Sau phần lễ là các chương trình nghệ thuật tái diễn các sự kiện như Hội thề Lũng Nhai, giải phóng thành Đông Quan, vua Lê Thái Tổ  đăng quang,</a:t>
            </a:r>
            <a:r>
              <a:rPr lang="en-US" altLang="en-US" sz="2000" dirty="0">
                <a:solidFill>
                  <a:sysClr val="windowText" lastClr="000000"/>
                </a:solidFill>
                <a:cs typeface="Arial" panose="020B0604020202020204" pitchFamily="34" charset="0"/>
              </a:rPr>
              <a:t> </a:t>
            </a:r>
            <a:r>
              <a:rPr lang="vi-VN" altLang="en-US" sz="2000" dirty="0">
                <a:solidFill>
                  <a:sysClr val="windowText" lastClr="000000"/>
                </a:solidFill>
                <a:cs typeface="Arial" panose="020B0604020202020204" pitchFamily="34" charset="0"/>
              </a:rPr>
              <a:t>Lễ hội Lam Kinh thể hiện lòng  tôn kính đối với tổ tiên đồng thời góp phần bảo tồn những nét văn hoá truyền thống của dân tộc.</a:t>
            </a:r>
            <a:endParaRPr lang="en-US" altLang="en-US" sz="2000" dirty="0">
              <a:solidFill>
                <a:sysClr val="windowText" lastClr="000000"/>
              </a:solidFill>
              <a:cs typeface="Arial" panose="020B0604020202020204" pitchFamily="34" charset="0"/>
            </a:endParaRPr>
          </a:p>
          <a:p>
            <a:pPr algn="ctr"/>
            <a:endParaRPr lang="vi-VN" sz="2000" dirty="0"/>
          </a:p>
        </p:txBody>
      </p:sp>
      <p:sp>
        <p:nvSpPr>
          <p:cNvPr id="7" name="Rectangle 6">
            <a:extLst>
              <a:ext uri="{FF2B5EF4-FFF2-40B4-BE49-F238E27FC236}">
                <a16:creationId xmlns:a16="http://schemas.microsoft.com/office/drawing/2014/main" xmlns="" id="{4D1982F3-4AC0-A207-090E-44474DA464E8}"/>
              </a:ext>
            </a:extLst>
          </p:cNvPr>
          <p:cNvSpPr/>
          <p:nvPr/>
        </p:nvSpPr>
        <p:spPr>
          <a:xfrm>
            <a:off x="-4" y="2679402"/>
            <a:ext cx="9027041" cy="19563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altLang="en-US" sz="2000" dirty="0">
                <a:solidFill>
                  <a:sysClr val="windowText" lastClr="000000"/>
                </a:solidFill>
                <a:cs typeface="Arial" panose="020B0604020202020204" pitchFamily="34" charset="0"/>
              </a:rPr>
              <a:t>Lễ hội</a:t>
            </a:r>
            <a:r>
              <a:rPr lang="en-US" altLang="en-US" sz="2000" dirty="0">
                <a:solidFill>
                  <a:sysClr val="windowText" lastClr="000000"/>
                </a:solidFill>
                <a:cs typeface="Arial" panose="020B0604020202020204" pitchFamily="34" charset="0"/>
              </a:rPr>
              <a:t> </a:t>
            </a:r>
            <a:r>
              <a:rPr lang="en-US" altLang="en-US" sz="2000" dirty="0" err="1">
                <a:solidFill>
                  <a:sysClr val="windowText" lastClr="000000"/>
                </a:solidFill>
                <a:latin typeface="Arial" panose="020B0604020202020204" pitchFamily="34" charset="0"/>
                <a:cs typeface="Arial" panose="020B0604020202020204" pitchFamily="34" charset="0"/>
              </a:rPr>
              <a:t>Cầu</a:t>
            </a:r>
            <a:r>
              <a:rPr lang="en-US" altLang="en-US" sz="2000" dirty="0">
                <a:solidFill>
                  <a:sysClr val="windowText" lastClr="000000"/>
                </a:solidFill>
                <a:latin typeface="Arial" panose="020B0604020202020204" pitchFamily="34" charset="0"/>
                <a:cs typeface="Arial" panose="020B0604020202020204" pitchFamily="34" charset="0"/>
              </a:rPr>
              <a:t> </a:t>
            </a:r>
            <a:r>
              <a:rPr lang="en-US" altLang="en-US" sz="2000" dirty="0" err="1">
                <a:solidFill>
                  <a:sysClr val="windowText" lastClr="000000"/>
                </a:solidFill>
                <a:latin typeface="Arial" panose="020B0604020202020204" pitchFamily="34" charset="0"/>
                <a:cs typeface="Arial" panose="020B0604020202020204" pitchFamily="34" charset="0"/>
              </a:rPr>
              <a:t>Ngư</a:t>
            </a:r>
            <a:r>
              <a:rPr lang="vi-VN" altLang="en-US" sz="2000" dirty="0">
                <a:solidFill>
                  <a:sysClr val="windowText" lastClr="000000"/>
                </a:solidFill>
                <a:latin typeface="Arial" panose="020B0604020202020204" pitchFamily="34" charset="0"/>
                <a:cs typeface="Arial" panose="020B0604020202020204" pitchFamily="34" charset="0"/>
              </a:rPr>
              <a:t> </a:t>
            </a:r>
            <a:r>
              <a:rPr lang="vi-VN" altLang="en-US" sz="2000" dirty="0">
                <a:solidFill>
                  <a:sysClr val="windowText" lastClr="000000"/>
                </a:solidFill>
                <a:cs typeface="Arial" panose="020B0604020202020204" pitchFamily="34" charset="0"/>
              </a:rPr>
              <a:t>thường được tổ chức từ 12 tháng Giêng đến tháng 6 âm lịch  hằng năm, tuỳ thuộc mỗi địa phương. </a:t>
            </a:r>
          </a:p>
          <a:p>
            <a:pPr lvl="0" algn="just"/>
            <a:r>
              <a:rPr lang="vi-VN" altLang="en-US" sz="2000" dirty="0">
                <a:solidFill>
                  <a:sysClr val="windowText" lastClr="000000"/>
                </a:solidFill>
                <a:cs typeface="Arial" panose="020B0604020202020204" pitchFamily="34" charset="0"/>
              </a:rPr>
              <a:t>Phần lễ với nghi thức quan trọng nhất là cúng Cá Ông (cá voi), tương truyền đã giúp đỡ ngư dân lúc gặp nạn. Phần hội chủ yếu là các trò chơi dân gian đặc trưng của cư dân vùng biển như đua thuyền, lắc thúng, bơi lội, đan lưới, kéo co,…</a:t>
            </a: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E0EAA14-AF51-5920-86E3-3726952059A6}"/>
              </a:ext>
            </a:extLst>
          </p:cNvPr>
          <p:cNvSpPr/>
          <p:nvPr/>
        </p:nvSpPr>
        <p:spPr>
          <a:xfrm>
            <a:off x="-3" y="4635794"/>
            <a:ext cx="9027040" cy="222220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lvl="0" algn="just"/>
            <a:r>
              <a:rPr lang="vi-VN" altLang="en-US" sz="2000" dirty="0">
                <a:solidFill>
                  <a:sysClr val="windowText" lastClr="000000"/>
                </a:solidFill>
                <a:cs typeface="Arial" panose="020B0604020202020204" pitchFamily="34" charset="0"/>
              </a:rPr>
              <a:t>Lễ hội Ka-tê của người Chăm được tổ chức vào tháng 7 hằng năm theo lịch Chăm (tháng 9 hoặc tháng 10 dương lịch). Các nghi lễ truyền thống gồm: lễ rước y trang, đại lễ cúng mừng Ka-tê tại tháp chính,… Lễ hội Ka-tê còn có phần hội với các trò chơi dân gian như thi đi cà kheo, làm bánh gừng, thi giã gạo, đội nước vượt chướng ngại vật,… Lễ hội mang ý nghĩa cầu mưa thuận gió hoà  và còn là dịp để những người Chăm đang sinh sống, làm việc ở khắp mọi nơi trở về đoàn tụ với gia đình.</a:t>
            </a: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9" name="Picture 8" descr="A group of people in red and yellow clothing&#10;&#10;Description automatically generated">
            <a:extLst>
              <a:ext uri="{FF2B5EF4-FFF2-40B4-BE49-F238E27FC236}">
                <a16:creationId xmlns:a16="http://schemas.microsoft.com/office/drawing/2014/main" xmlns="" id="{3EABD84F-0221-F62A-83E2-B57884A62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7037" y="0"/>
            <a:ext cx="3164963" cy="2668769"/>
          </a:xfrm>
          <a:prstGeom prst="rect">
            <a:avLst/>
          </a:prstGeom>
        </p:spPr>
      </p:pic>
      <p:pic>
        <p:nvPicPr>
          <p:cNvPr id="10" name="Picture 9" descr="A group of people in traditional clothing&#10;&#10;Description automatically generated">
            <a:extLst>
              <a:ext uri="{FF2B5EF4-FFF2-40B4-BE49-F238E27FC236}">
                <a16:creationId xmlns:a16="http://schemas.microsoft.com/office/drawing/2014/main" xmlns="" id="{8296305F-C9D1-4F62-A69A-19F3F2384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7037" y="2668770"/>
            <a:ext cx="3164963" cy="1956392"/>
          </a:xfrm>
          <a:prstGeom prst="rect">
            <a:avLst/>
          </a:prstGeom>
        </p:spPr>
      </p:pic>
      <p:pic>
        <p:nvPicPr>
          <p:cNvPr id="11" name="Picture 10" descr="A group of women performing a dance&#10;&#10;Description automatically generated">
            <a:extLst>
              <a:ext uri="{FF2B5EF4-FFF2-40B4-BE49-F238E27FC236}">
                <a16:creationId xmlns:a16="http://schemas.microsoft.com/office/drawing/2014/main" xmlns="" id="{9444E37D-0648-DD6E-4FB0-6FD0EE20AB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7037" y="4646425"/>
            <a:ext cx="3164963" cy="2211575"/>
          </a:xfrm>
          <a:prstGeom prst="rect">
            <a:avLst/>
          </a:prstGeom>
        </p:spPr>
      </p:pic>
    </p:spTree>
    <p:extLst>
      <p:ext uri="{BB962C8B-B14F-4D97-AF65-F5344CB8AC3E}">
        <p14:creationId xmlns:p14="http://schemas.microsoft.com/office/powerpoint/2010/main" val="26517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D59D897-1C30-7753-A5AC-373C1EFFBC23}"/>
              </a:ext>
            </a:extLst>
          </p:cNvPr>
          <p:cNvGrpSpPr/>
          <p:nvPr/>
        </p:nvGrpSpPr>
        <p:grpSpPr>
          <a:xfrm>
            <a:off x="-170021" y="4064001"/>
            <a:ext cx="12532041" cy="2680471"/>
            <a:chOff x="-31244" y="4058042"/>
            <a:chExt cx="12532041" cy="2680471"/>
          </a:xfrm>
        </p:grpSpPr>
        <p:sp>
          <p:nvSpPr>
            <p:cNvPr id="10" name="Rectangle: Rounded Corners 9">
              <a:extLst>
                <a:ext uri="{FF2B5EF4-FFF2-40B4-BE49-F238E27FC236}">
                  <a16:creationId xmlns:a16="http://schemas.microsoft.com/office/drawing/2014/main" xmlns="" id="{EB07EB23-F6FF-E7EA-D24D-C309E8CBC6EA}"/>
                </a:ext>
              </a:extLst>
            </p:cNvPr>
            <p:cNvSpPr/>
            <p:nvPr/>
          </p:nvSpPr>
          <p:spPr>
            <a:xfrm>
              <a:off x="1204448" y="4058042"/>
              <a:ext cx="9972269" cy="258800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Phần lễ được thực hiện theo nghi thức cổ truyền như: màn trống hội, cờ hội, rước kiệu.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Phần hội là các chương trình nghệ thuật tái diễn các sự kiện như Hội thề Lũng Nhai, giải phóng thành Đông Quan, vua Lê Thái Tổ đăng quang, phát huy hào khí Lam Sơn,…</a:t>
              </a:r>
            </a:p>
          </p:txBody>
        </p:sp>
        <p:pic>
          <p:nvPicPr>
            <p:cNvPr id="11" name="Picture 3">
              <a:extLst>
                <a:ext uri="{FF2B5EF4-FFF2-40B4-BE49-F238E27FC236}">
                  <a16:creationId xmlns:a16="http://schemas.microsoft.com/office/drawing/2014/main" xmlns="" id="{DB683A33-77C2-E7B8-2D23-C32CC37FC4B6}"/>
                </a:ext>
              </a:extLst>
            </p:cNvPr>
            <p:cNvPicPr>
              <a:picLocks noChangeAspect="1"/>
            </p:cNvPicPr>
            <p:nvPr/>
          </p:nvPicPr>
          <p:blipFill>
            <a:blip r:embed="rId3"/>
            <a:srcRect/>
            <a:stretch>
              <a:fillRect/>
            </a:stretch>
          </p:blipFill>
          <p:spPr>
            <a:xfrm>
              <a:off x="10986290" y="4404014"/>
              <a:ext cx="1514507" cy="2334499"/>
            </a:xfrm>
            <a:prstGeom prst="rect">
              <a:avLst/>
            </a:prstGeom>
          </p:spPr>
        </p:pic>
        <p:pic>
          <p:nvPicPr>
            <p:cNvPr id="13" name="Picture 4">
              <a:extLst>
                <a:ext uri="{FF2B5EF4-FFF2-40B4-BE49-F238E27FC236}">
                  <a16:creationId xmlns:a16="http://schemas.microsoft.com/office/drawing/2014/main" xmlns="" id="{D27FC9FD-D702-B97F-9918-320D827DA231}"/>
                </a:ext>
              </a:extLst>
            </p:cNvPr>
            <p:cNvPicPr>
              <a:picLocks noChangeAspect="1"/>
            </p:cNvPicPr>
            <p:nvPr/>
          </p:nvPicPr>
          <p:blipFill>
            <a:blip r:embed="rId4"/>
            <a:srcRect/>
            <a:stretch>
              <a:fillRect/>
            </a:stretch>
          </p:blipFill>
          <p:spPr>
            <a:xfrm>
              <a:off x="-31244" y="4404014"/>
              <a:ext cx="1385305" cy="2286611"/>
            </a:xfrm>
            <a:prstGeom prst="rect">
              <a:avLst/>
            </a:prstGeom>
          </p:spPr>
        </p:pic>
      </p:grpSp>
      <p:sp>
        <p:nvSpPr>
          <p:cNvPr id="4" name="Rectangle: Rounded Corners 3">
            <a:extLst>
              <a:ext uri="{FF2B5EF4-FFF2-40B4-BE49-F238E27FC236}">
                <a16:creationId xmlns:a16="http://schemas.microsoft.com/office/drawing/2014/main" xmlns="" id="{4B977C1B-10DB-6B48-E221-9FF2952ADFAB}"/>
              </a:ext>
            </a:extLst>
          </p:cNvPr>
          <p:cNvSpPr/>
          <p:nvPr/>
        </p:nvSpPr>
        <p:spPr>
          <a:xfrm>
            <a:off x="220647" y="173874"/>
            <a:ext cx="5969936" cy="3675637"/>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476E8A1C-5984-B5D2-1E5E-65B845AB1ACA}"/>
              </a:ext>
            </a:extLst>
          </p:cNvPr>
          <p:cNvSpPr/>
          <p:nvPr/>
        </p:nvSpPr>
        <p:spPr>
          <a:xfrm>
            <a:off x="6411230" y="191979"/>
            <a:ext cx="5662401" cy="3675636"/>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Thanh Hóa khai mạc Lễ hội Lam Kinh 2022">
            <a:extLst>
              <a:ext uri="{FF2B5EF4-FFF2-40B4-BE49-F238E27FC236}">
                <a16:creationId xmlns:a16="http://schemas.microsoft.com/office/drawing/2014/main" xmlns="" id="{D4F5D599-9D59-4B77-969E-DD9A6EACF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67" y="342194"/>
            <a:ext cx="5531555" cy="3268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Phát huy giá trị di tích lịch sử Lam Kinh">
            <a:extLst>
              <a:ext uri="{FF2B5EF4-FFF2-40B4-BE49-F238E27FC236}">
                <a16:creationId xmlns:a16="http://schemas.microsoft.com/office/drawing/2014/main" xmlns="" id="{C24425FD-D721-47A8-9736-B0C425982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445" y="342193"/>
            <a:ext cx="5215466" cy="3268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ounded Rectangle 2">
            <a:extLst>
              <a:ext uri="{FF2B5EF4-FFF2-40B4-BE49-F238E27FC236}">
                <a16:creationId xmlns:a16="http://schemas.microsoft.com/office/drawing/2014/main" xmlns="" id="{0F3AB54C-C73D-D6B4-F402-85403F9D2D0F}"/>
              </a:ext>
            </a:extLst>
          </p:cNvPr>
          <p:cNvSpPr/>
          <p:nvPr/>
        </p:nvSpPr>
        <p:spPr>
          <a:xfrm>
            <a:off x="3399949" y="342193"/>
            <a:ext cx="5303711"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a:ln>
                  <a:noFill/>
                </a:ln>
                <a:solidFill>
                  <a:srgbClr val="C00000"/>
                </a:solidFill>
                <a:effectLst/>
                <a:uLnTx/>
                <a:uFillTx/>
                <a:latin typeface="UTM Alberta Heavy" panose="02040603050506020204" pitchFamily="18" charset="0"/>
                <a:ea typeface="+mn-ea"/>
                <a:cs typeface="Times New Roman" panose="02020603050405020304" pitchFamily="18" charset="0"/>
              </a:rPr>
              <a:t> LAM KINH</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30538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D59D897-1C30-7753-A5AC-373C1EFFBC23}"/>
              </a:ext>
            </a:extLst>
          </p:cNvPr>
          <p:cNvGrpSpPr/>
          <p:nvPr/>
        </p:nvGrpSpPr>
        <p:grpSpPr>
          <a:xfrm>
            <a:off x="-136155" y="4064001"/>
            <a:ext cx="12532041" cy="2680471"/>
            <a:chOff x="-31244" y="4058042"/>
            <a:chExt cx="12532041" cy="2680471"/>
          </a:xfrm>
        </p:grpSpPr>
        <p:sp>
          <p:nvSpPr>
            <p:cNvPr id="10" name="Rectangle: Rounded Corners 9">
              <a:extLst>
                <a:ext uri="{FF2B5EF4-FFF2-40B4-BE49-F238E27FC236}">
                  <a16:creationId xmlns:a16="http://schemas.microsoft.com/office/drawing/2014/main" xmlns="" id="{EB07EB23-F6FF-E7EA-D24D-C309E8CBC6EA}"/>
                </a:ext>
              </a:extLst>
            </p:cNvPr>
            <p:cNvSpPr/>
            <p:nvPr/>
          </p:nvSpPr>
          <p:spPr>
            <a:xfrm>
              <a:off x="1204448" y="4058042"/>
              <a:ext cx="9972269" cy="258800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Phần lễ với nghi thức quan trọng nhất là cúng cá Ông (cá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Phần hội chủ yếu là các trò chơi dân gian đặc trưng của cư dân vùng biển như đua thuyền, lắc thúng, bơi lội, đan lưới, kéo co,…</a:t>
              </a:r>
            </a:p>
          </p:txBody>
        </p:sp>
        <p:pic>
          <p:nvPicPr>
            <p:cNvPr id="11" name="Picture 3">
              <a:extLst>
                <a:ext uri="{FF2B5EF4-FFF2-40B4-BE49-F238E27FC236}">
                  <a16:creationId xmlns:a16="http://schemas.microsoft.com/office/drawing/2014/main" xmlns="" id="{DB683A33-77C2-E7B8-2D23-C32CC37FC4B6}"/>
                </a:ext>
              </a:extLst>
            </p:cNvPr>
            <p:cNvPicPr>
              <a:picLocks noChangeAspect="1"/>
            </p:cNvPicPr>
            <p:nvPr/>
          </p:nvPicPr>
          <p:blipFill>
            <a:blip r:embed="rId3"/>
            <a:srcRect/>
            <a:stretch>
              <a:fillRect/>
            </a:stretch>
          </p:blipFill>
          <p:spPr>
            <a:xfrm>
              <a:off x="10986290" y="4404014"/>
              <a:ext cx="1514507" cy="2334499"/>
            </a:xfrm>
            <a:prstGeom prst="rect">
              <a:avLst/>
            </a:prstGeom>
          </p:spPr>
        </p:pic>
        <p:pic>
          <p:nvPicPr>
            <p:cNvPr id="13" name="Picture 4">
              <a:extLst>
                <a:ext uri="{FF2B5EF4-FFF2-40B4-BE49-F238E27FC236}">
                  <a16:creationId xmlns:a16="http://schemas.microsoft.com/office/drawing/2014/main" xmlns="" id="{D27FC9FD-D702-B97F-9918-320D827DA231}"/>
                </a:ext>
              </a:extLst>
            </p:cNvPr>
            <p:cNvPicPr>
              <a:picLocks noChangeAspect="1"/>
            </p:cNvPicPr>
            <p:nvPr/>
          </p:nvPicPr>
          <p:blipFill>
            <a:blip r:embed="rId4"/>
            <a:srcRect/>
            <a:stretch>
              <a:fillRect/>
            </a:stretch>
          </p:blipFill>
          <p:spPr>
            <a:xfrm>
              <a:off x="-31244" y="4404014"/>
              <a:ext cx="1385305" cy="2286611"/>
            </a:xfrm>
            <a:prstGeom prst="rect">
              <a:avLst/>
            </a:prstGeom>
          </p:spPr>
        </p:pic>
      </p:grpSp>
      <p:sp>
        <p:nvSpPr>
          <p:cNvPr id="4" name="Rectangle: Rounded Corners 3">
            <a:extLst>
              <a:ext uri="{FF2B5EF4-FFF2-40B4-BE49-F238E27FC236}">
                <a16:creationId xmlns:a16="http://schemas.microsoft.com/office/drawing/2014/main" xmlns="" id="{4B977C1B-10DB-6B48-E221-9FF2952ADFAB}"/>
              </a:ext>
            </a:extLst>
          </p:cNvPr>
          <p:cNvSpPr/>
          <p:nvPr/>
        </p:nvSpPr>
        <p:spPr>
          <a:xfrm>
            <a:off x="254513" y="173874"/>
            <a:ext cx="5969936" cy="3675637"/>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476E8A1C-5984-B5D2-1E5E-65B845AB1ACA}"/>
              </a:ext>
            </a:extLst>
          </p:cNvPr>
          <p:cNvSpPr/>
          <p:nvPr/>
        </p:nvSpPr>
        <p:spPr>
          <a:xfrm>
            <a:off x="6445096" y="191979"/>
            <a:ext cx="5662401" cy="3675636"/>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Tục thờ cá Ông – Wikipedia tiếng Việt">
            <a:extLst>
              <a:ext uri="{FF2B5EF4-FFF2-40B4-BE49-F238E27FC236}">
                <a16:creationId xmlns:a16="http://schemas.microsoft.com/office/drawing/2014/main" xmlns="" id="{82EA2B8C-1E38-4752-8C99-D499F2AB4B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92" y="436722"/>
            <a:ext cx="4724908" cy="31499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Ấn tượng Giải đua thuyền truyền thống trên sông Hàn">
            <a:extLst>
              <a:ext uri="{FF2B5EF4-FFF2-40B4-BE49-F238E27FC236}">
                <a16:creationId xmlns:a16="http://schemas.microsoft.com/office/drawing/2014/main" xmlns="" id="{F1ABACF0-4792-452F-B482-AD3D95336E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2429" y="420511"/>
            <a:ext cx="4520327" cy="314710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E678D3A9-ADB9-3986-D815-C8B0587232D3}"/>
              </a:ext>
            </a:extLst>
          </p:cNvPr>
          <p:cNvSpPr/>
          <p:nvPr/>
        </p:nvSpPr>
        <p:spPr>
          <a:xfrm>
            <a:off x="3444144" y="328044"/>
            <a:ext cx="5303711"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a:ln>
                  <a:noFill/>
                </a:ln>
                <a:solidFill>
                  <a:srgbClr val="C00000"/>
                </a:solidFill>
                <a:effectLst/>
                <a:uLnTx/>
                <a:uFillTx/>
                <a:latin typeface="UTM Alberta Heavy" panose="02040603050506020204" pitchFamily="18" charset="0"/>
                <a:ea typeface="+mn-ea"/>
                <a:cs typeface="Times New Roman" panose="02020603050405020304" pitchFamily="18" charset="0"/>
              </a:rPr>
              <a:t> CẦU NGƯ</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578639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D59D897-1C30-7753-A5AC-373C1EFFBC23}"/>
              </a:ext>
            </a:extLst>
          </p:cNvPr>
          <p:cNvGrpSpPr/>
          <p:nvPr/>
        </p:nvGrpSpPr>
        <p:grpSpPr>
          <a:xfrm>
            <a:off x="-136155" y="4064001"/>
            <a:ext cx="12532041" cy="2680471"/>
            <a:chOff x="-31244" y="4058042"/>
            <a:chExt cx="12532041" cy="2680471"/>
          </a:xfrm>
        </p:grpSpPr>
        <p:sp>
          <p:nvSpPr>
            <p:cNvPr id="10" name="Rectangle: Rounded Corners 9">
              <a:extLst>
                <a:ext uri="{FF2B5EF4-FFF2-40B4-BE49-F238E27FC236}">
                  <a16:creationId xmlns:a16="http://schemas.microsoft.com/office/drawing/2014/main" xmlns="" id="{EB07EB23-F6FF-E7EA-D24D-C309E8CBC6EA}"/>
                </a:ext>
              </a:extLst>
            </p:cNvPr>
            <p:cNvSpPr/>
            <p:nvPr/>
          </p:nvSpPr>
          <p:spPr>
            <a:xfrm>
              <a:off x="1204448" y="4058042"/>
              <a:ext cx="9972269" cy="258800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Phần lễ gồm các nghi lễ truyền thống: lễ rước y trang, đại lễ cúng mừng Ka-tê tại tháp chính.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Phần hội với các trò chơi dân gian như thi đi cà kheo, làm bánh gừng, thi giã gạo, đội nước vượt chướng ngại vật,…</a:t>
              </a:r>
            </a:p>
          </p:txBody>
        </p:sp>
        <p:pic>
          <p:nvPicPr>
            <p:cNvPr id="11" name="Picture 3">
              <a:extLst>
                <a:ext uri="{FF2B5EF4-FFF2-40B4-BE49-F238E27FC236}">
                  <a16:creationId xmlns:a16="http://schemas.microsoft.com/office/drawing/2014/main" xmlns="" id="{DB683A33-77C2-E7B8-2D23-C32CC37FC4B6}"/>
                </a:ext>
              </a:extLst>
            </p:cNvPr>
            <p:cNvPicPr>
              <a:picLocks noChangeAspect="1"/>
            </p:cNvPicPr>
            <p:nvPr/>
          </p:nvPicPr>
          <p:blipFill>
            <a:blip r:embed="rId3"/>
            <a:srcRect/>
            <a:stretch>
              <a:fillRect/>
            </a:stretch>
          </p:blipFill>
          <p:spPr>
            <a:xfrm>
              <a:off x="10986290" y="4404014"/>
              <a:ext cx="1514507" cy="2334499"/>
            </a:xfrm>
            <a:prstGeom prst="rect">
              <a:avLst/>
            </a:prstGeom>
          </p:spPr>
        </p:pic>
        <p:pic>
          <p:nvPicPr>
            <p:cNvPr id="13" name="Picture 4">
              <a:extLst>
                <a:ext uri="{FF2B5EF4-FFF2-40B4-BE49-F238E27FC236}">
                  <a16:creationId xmlns:a16="http://schemas.microsoft.com/office/drawing/2014/main" xmlns="" id="{D27FC9FD-D702-B97F-9918-320D827DA231}"/>
                </a:ext>
              </a:extLst>
            </p:cNvPr>
            <p:cNvPicPr>
              <a:picLocks noChangeAspect="1"/>
            </p:cNvPicPr>
            <p:nvPr/>
          </p:nvPicPr>
          <p:blipFill>
            <a:blip r:embed="rId4"/>
            <a:srcRect/>
            <a:stretch>
              <a:fillRect/>
            </a:stretch>
          </p:blipFill>
          <p:spPr>
            <a:xfrm>
              <a:off x="-31244" y="4404014"/>
              <a:ext cx="1385305" cy="2286611"/>
            </a:xfrm>
            <a:prstGeom prst="rect">
              <a:avLst/>
            </a:prstGeom>
          </p:spPr>
        </p:pic>
      </p:grpSp>
      <p:sp>
        <p:nvSpPr>
          <p:cNvPr id="4" name="Rectangle: Rounded Corners 3">
            <a:extLst>
              <a:ext uri="{FF2B5EF4-FFF2-40B4-BE49-F238E27FC236}">
                <a16:creationId xmlns:a16="http://schemas.microsoft.com/office/drawing/2014/main" xmlns="" id="{4B977C1B-10DB-6B48-E221-9FF2952ADFAB}"/>
              </a:ext>
            </a:extLst>
          </p:cNvPr>
          <p:cNvSpPr/>
          <p:nvPr/>
        </p:nvSpPr>
        <p:spPr>
          <a:xfrm>
            <a:off x="254513" y="173874"/>
            <a:ext cx="5969936" cy="3675637"/>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476E8A1C-5984-B5D2-1E5E-65B845AB1ACA}"/>
              </a:ext>
            </a:extLst>
          </p:cNvPr>
          <p:cNvSpPr/>
          <p:nvPr/>
        </p:nvSpPr>
        <p:spPr>
          <a:xfrm>
            <a:off x="6445096" y="191979"/>
            <a:ext cx="5662401" cy="3675636"/>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NTO - Đặc sắc lễ rước y trang">
            <a:extLst>
              <a:ext uri="{FF2B5EF4-FFF2-40B4-BE49-F238E27FC236}">
                <a16:creationId xmlns:a16="http://schemas.microsoft.com/office/drawing/2014/main" xmlns="" id="{6B71F4CA-DE2E-72A2-841E-E10C6ED1B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74" y="540305"/>
            <a:ext cx="4414160" cy="29427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 cà kheo - Trò chơi dân gian độc đáo ngày Tết Cổ Truyền">
            <a:extLst>
              <a:ext uri="{FF2B5EF4-FFF2-40B4-BE49-F238E27FC236}">
                <a16:creationId xmlns:a16="http://schemas.microsoft.com/office/drawing/2014/main" xmlns="" id="{D278802E-B915-5566-BD3A-83827CDD0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2742" y="540304"/>
            <a:ext cx="4433556" cy="294277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E678D3A9-ADB9-3986-D815-C8B0587232D3}"/>
              </a:ext>
            </a:extLst>
          </p:cNvPr>
          <p:cNvSpPr/>
          <p:nvPr/>
        </p:nvSpPr>
        <p:spPr>
          <a:xfrm>
            <a:off x="3444144" y="328044"/>
            <a:ext cx="5303711"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a:ln>
                  <a:noFill/>
                </a:ln>
                <a:solidFill>
                  <a:srgbClr val="C00000"/>
                </a:solidFill>
                <a:effectLst/>
                <a:uLnTx/>
                <a:uFillTx/>
                <a:latin typeface="UTM Alberta Heavy" panose="02040603050506020204" pitchFamily="18" charset="0"/>
                <a:ea typeface="+mn-ea"/>
                <a:cs typeface="Times New Roman" panose="02020603050405020304" pitchFamily="18" charset="0"/>
              </a:rPr>
              <a:t> Ka-tê (Kate)</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046163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0795" y="109183"/>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xmlns="" id="{97864A58-AA92-41BE-9212-C0034537CC0E}"/>
              </a:ext>
            </a:extLst>
          </p:cNvPr>
          <p:cNvGraphicFramePr>
            <a:graphicFrameLocks noGrp="1"/>
          </p:cNvGraphicFramePr>
          <p:nvPr>
            <p:extLst>
              <p:ext uri="{D42A27DB-BD31-4B8C-83A1-F6EECF244321}">
                <p14:modId xmlns:p14="http://schemas.microsoft.com/office/powerpoint/2010/main" val="3576431225"/>
              </p:ext>
            </p:extLst>
          </p:nvPr>
        </p:nvGraphicFramePr>
        <p:xfrm>
          <a:off x="473056" y="817307"/>
          <a:ext cx="11164712" cy="5273658"/>
        </p:xfrm>
        <a:graphic>
          <a:graphicData uri="http://schemas.openxmlformats.org/drawingml/2006/table">
            <a:tbl>
              <a:tblPr firstRow="1" firstCol="1" bandRow="1"/>
              <a:tblGrid>
                <a:gridCol w="1899557">
                  <a:extLst>
                    <a:ext uri="{9D8B030D-6E8A-4147-A177-3AD203B41FA5}">
                      <a16:colId xmlns:a16="http://schemas.microsoft.com/office/drawing/2014/main" xmlns="" val="4089172304"/>
                    </a:ext>
                  </a:extLst>
                </a:gridCol>
                <a:gridCol w="2451353">
                  <a:extLst>
                    <a:ext uri="{9D8B030D-6E8A-4147-A177-3AD203B41FA5}">
                      <a16:colId xmlns:a16="http://schemas.microsoft.com/office/drawing/2014/main" xmlns="" val="642677765"/>
                    </a:ext>
                  </a:extLst>
                </a:gridCol>
                <a:gridCol w="6813802">
                  <a:extLst>
                    <a:ext uri="{9D8B030D-6E8A-4147-A177-3AD203B41FA5}">
                      <a16:colId xmlns:a16="http://schemas.microsoft.com/office/drawing/2014/main" xmlns="" val="2234996277"/>
                    </a:ext>
                  </a:extLst>
                </a:gridCol>
              </a:tblGrid>
              <a:tr h="366378">
                <a:tc>
                  <a:txBody>
                    <a:bodyPr/>
                    <a:lstStyle/>
                    <a:p>
                      <a:pPr algn="ctr">
                        <a:lnSpc>
                          <a:spcPct val="115000"/>
                        </a:lnSpc>
                      </a:pPr>
                      <a:r>
                        <a:rPr lang="en-US" sz="2000" b="1">
                          <a:effectLst/>
                          <a:latin typeface="Times New Roman" panose="02020603050405020304" pitchFamily="18" charset="0"/>
                          <a:ea typeface="Times New Roman" panose="02020603050405020304" pitchFamily="18" charset="0"/>
                        </a:rPr>
                        <a:t>Tên lễ hội</a:t>
                      </a:r>
                      <a:endParaRPr lang="en-US" sz="2000">
                        <a:effectLst/>
                        <a:latin typeface="Times New Roman" panose="02020603050405020304" pitchFamily="18" charset="0"/>
                        <a:ea typeface="Times New Roman" panose="02020603050405020304" pitchFamily="18" charset="0"/>
                      </a:endParaRP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2000" b="1">
                          <a:effectLst/>
                          <a:latin typeface="Times New Roman" panose="02020603050405020304" pitchFamily="18" charset="0"/>
                          <a:ea typeface="Times New Roman" panose="02020603050405020304" pitchFamily="18" charset="0"/>
                        </a:rPr>
                        <a:t>Thời gian tổ chức</a:t>
                      </a:r>
                      <a:endParaRPr lang="en-US" sz="2000">
                        <a:effectLst/>
                        <a:latin typeface="Times New Roman" panose="02020603050405020304" pitchFamily="18" charset="0"/>
                        <a:ea typeface="Times New Roman" panose="02020603050405020304" pitchFamily="18" charset="0"/>
                      </a:endParaRP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2000" b="1">
                          <a:effectLst/>
                          <a:latin typeface="Times New Roman" panose="02020603050405020304" pitchFamily="18" charset="0"/>
                          <a:ea typeface="Times New Roman" panose="02020603050405020304" pitchFamily="18" charset="0"/>
                        </a:rPr>
                        <a:t>Hoạt động chính</a:t>
                      </a:r>
                      <a:endParaRPr lang="en-US" sz="2000">
                        <a:effectLst/>
                        <a:latin typeface="Times New Roman" panose="02020603050405020304" pitchFamily="18" charset="0"/>
                        <a:ea typeface="Times New Roman" panose="02020603050405020304" pitchFamily="18" charset="0"/>
                      </a:endParaRP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279549"/>
                  </a:ext>
                </a:extLst>
              </a:tr>
              <a:tr h="1244673">
                <a:tc>
                  <a:txBody>
                    <a:bodyPr/>
                    <a:lstStyle/>
                    <a:p>
                      <a:pPr algn="just">
                        <a:lnSpc>
                          <a:spcPct val="115000"/>
                        </a:lnSpc>
                      </a:pP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Lam </a:t>
                      </a:r>
                      <a:r>
                        <a:rPr lang="en-US" sz="2000" dirty="0" err="1">
                          <a:effectLst/>
                          <a:latin typeface="Times New Roman" panose="02020603050405020304" pitchFamily="18" charset="0"/>
                          <a:ea typeface="Times New Roman" panose="02020603050405020304" pitchFamily="18" charset="0"/>
                        </a:rPr>
                        <a:t>Kinh</a:t>
                      </a:r>
                      <a:endParaRPr lang="en-US" sz="2000" dirty="0">
                        <a:effectLst/>
                        <a:latin typeface="Times New Roman" panose="02020603050405020304" pitchFamily="18" charset="0"/>
                        <a:ea typeface="Times New Roman" panose="02020603050405020304" pitchFamily="18" charset="0"/>
                      </a:endParaRP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rPr>
                        <a:t>22/8 ÂL</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truyền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cờ</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kiệu</a:t>
                      </a:r>
                      <a:r>
                        <a:rPr lang="en-US" sz="2000" dirty="0">
                          <a:effectLst/>
                          <a:latin typeface="Times New Roman" panose="02020603050405020304" pitchFamily="18" charset="0"/>
                          <a:ea typeface="Times New Roman" panose="02020603050405020304" pitchFamily="18" charset="0"/>
                        </a:rPr>
                        <a:t>.</a:t>
                      </a:r>
                    </a:p>
                    <a:p>
                      <a:pPr algn="just">
                        <a:lnSpc>
                          <a:spcPct val="115000"/>
                        </a:lnSpc>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phóng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Đông</a:t>
                      </a:r>
                      <a:r>
                        <a:rPr lang="en-US" sz="2000" dirty="0">
                          <a:effectLst/>
                          <a:latin typeface="Times New Roman" panose="02020603050405020304" pitchFamily="18" charset="0"/>
                          <a:ea typeface="Times New Roman" panose="02020603050405020304" pitchFamily="18" charset="0"/>
                        </a:rPr>
                        <a:t> Quan, </a:t>
                      </a:r>
                      <a:r>
                        <a:rPr lang="en-US" sz="2000" dirty="0" err="1">
                          <a:effectLst/>
                          <a:latin typeface="Times New Roman" panose="02020603050405020304" pitchFamily="18" charset="0"/>
                          <a:ea typeface="Times New Roman" panose="02020603050405020304" pitchFamily="18" charset="0"/>
                        </a:rPr>
                        <a:t>vua</a:t>
                      </a:r>
                      <a:r>
                        <a:rPr lang="en-US" sz="2000" dirty="0">
                          <a:effectLst/>
                          <a:latin typeface="Times New Roman" panose="02020603050405020304" pitchFamily="18" charset="0"/>
                          <a:ea typeface="Times New Roman" panose="02020603050405020304" pitchFamily="18" charset="0"/>
                        </a:rPr>
                        <a:t> Lê Thái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huy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rPr>
                        <a:t> Lam </a:t>
                      </a:r>
                      <a:r>
                        <a:rPr lang="en-US" sz="2000" dirty="0" err="1">
                          <a:effectLst/>
                          <a:latin typeface="Times New Roman" panose="02020603050405020304" pitchFamily="18" charset="0"/>
                          <a:ea typeface="Times New Roman" panose="02020603050405020304" pitchFamily="18" charset="0"/>
                        </a:rPr>
                        <a:t>Sơn</a:t>
                      </a:r>
                      <a:r>
                        <a:rPr lang="en-US" sz="2000" dirty="0">
                          <a:effectLst/>
                          <a:latin typeface="Times New Roman" panose="02020603050405020304" pitchFamily="18" charset="0"/>
                          <a:ea typeface="Times New Roman" panose="02020603050405020304" pitchFamily="18" charset="0"/>
                        </a:rPr>
                        <a:t>,…</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4354142"/>
                  </a:ext>
                </a:extLst>
              </a:tr>
              <a:tr h="1740342">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rPr>
                        <a:t>Lễ hội Cầu Ngư</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rPr>
                        <a:t>Thường được tổ chức từ 12 tháng Giêng đến tháng 6 âm lịch hằng năm, tùy thuộc mỗi địa phương.</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rPr>
                        <a:t>- Phần lễ với nghi thức quan trọng nhất là cúng cá Ông (cá voi).</a:t>
                      </a:r>
                    </a:p>
                    <a:p>
                      <a:pPr algn="just">
                        <a:lnSpc>
                          <a:spcPct val="115000"/>
                        </a:lnSpc>
                      </a:pPr>
                      <a:r>
                        <a:rPr lang="en-US" sz="2000">
                          <a:effectLst/>
                          <a:latin typeface="Times New Roman" panose="02020603050405020304" pitchFamily="18" charset="0"/>
                          <a:ea typeface="Times New Roman" panose="02020603050405020304" pitchFamily="18" charset="0"/>
                        </a:rPr>
                        <a:t>- Phần hội chủ yếu là các trò chơi dân gian đặc trưng của cư dân vùng biển như đua thuyền, lắc thúng, bơi lội, đan lưới, kéo co,…</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3823989"/>
                  </a:ext>
                </a:extLst>
              </a:tr>
              <a:tr h="1119202">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rPr>
                        <a:t>Lễ hội Ka-tê</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2000">
                          <a:effectLst/>
                          <a:latin typeface="Times New Roman" panose="02020603050405020304" pitchFamily="18" charset="0"/>
                          <a:ea typeface="Times New Roman" panose="02020603050405020304" pitchFamily="18" charset="0"/>
                        </a:rPr>
                        <a:t>Tháng 7 hàng năm theo lịch Chăm (tháng 9 hoặc 10 dương lịch)</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gồm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truyền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rước</a:t>
                      </a:r>
                      <a:r>
                        <a:rPr lang="en-US" sz="2000" dirty="0">
                          <a:effectLst/>
                          <a:latin typeface="Times New Roman" panose="02020603050405020304" pitchFamily="18" charset="0"/>
                          <a:ea typeface="Times New Roman" panose="02020603050405020304" pitchFamily="18" charset="0"/>
                        </a:rPr>
                        <a:t> y </a:t>
                      </a:r>
                      <a:r>
                        <a:rPr lang="en-US" sz="2000" dirty="0" err="1">
                          <a:effectLst/>
                          <a:latin typeface="Times New Roman" panose="02020603050405020304" pitchFamily="18" charset="0"/>
                          <a:ea typeface="Times New Roman" panose="02020603050405020304" pitchFamily="18" charset="0"/>
                        </a:rPr>
                        <a:t>trang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cúng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mừng</a:t>
                      </a:r>
                      <a:r>
                        <a:rPr lang="en-US" sz="2000" dirty="0">
                          <a:effectLst/>
                          <a:latin typeface="Times New Roman" panose="02020603050405020304" pitchFamily="18" charset="0"/>
                          <a:ea typeface="Times New Roman" panose="02020603050405020304" pitchFamily="18" charset="0"/>
                        </a:rPr>
                        <a:t> Ka-</a:t>
                      </a:r>
                      <a:r>
                        <a:rPr lang="en-US" sz="2000" dirty="0" err="1">
                          <a:effectLst/>
                          <a:latin typeface="Times New Roman" panose="02020603050405020304" pitchFamily="18" charset="0"/>
                          <a:ea typeface="Times New Roman" panose="02020603050405020304" pitchFamily="18" charset="0"/>
                        </a:rPr>
                        <a:t>tê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tháp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a:t>
                      </a:r>
                    </a:p>
                    <a:p>
                      <a:pPr algn="just">
                        <a:lnSpc>
                          <a:spcPct val="115000"/>
                        </a:lnSpc>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trò</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bánh </a:t>
                      </a:r>
                      <a:r>
                        <a:rPr lang="en-US" sz="2000" dirty="0" err="1">
                          <a:effectLst/>
                          <a:latin typeface="Times New Roman" panose="02020603050405020304" pitchFamily="18" charset="0"/>
                          <a:ea typeface="Times New Roman" panose="02020603050405020304" pitchFamily="18" charset="0"/>
                        </a:rPr>
                        <a:t>gừng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vượt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chướng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a:t>
                      </a:r>
                    </a:p>
                  </a:txBody>
                  <a:tcPr marL="35069" marR="35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1911671"/>
                  </a:ext>
                </a:extLst>
              </a:tr>
            </a:tbl>
          </a:graphicData>
        </a:graphic>
      </p:graphicFrame>
    </p:spTree>
    <p:extLst>
      <p:ext uri="{BB962C8B-B14F-4D97-AF65-F5344CB8AC3E}">
        <p14:creationId xmlns:p14="http://schemas.microsoft.com/office/powerpoint/2010/main" val="39862301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79022" y="587022"/>
            <a:ext cx="11943645" cy="6118577"/>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600">
                  <a:solidFill>
                    <a:schemeClr val="accent5">
                      <a:lumMod val="50000"/>
                    </a:schemeClr>
                  </a:solidFill>
                  <a:latin typeface="UTM Alberta Heavy" panose="02040603050506020204" pitchFamily="18" charset="0"/>
                </a:rPr>
                <a:t> Lễ hội vùng Duyên hải miền Trung mang sắc màu độc đáo với các hoạt động truyền thống thú vị được lưu giữ trong suốt nhiều năm. Đối với người dân miền Trung, lễ hội là một phần của cuộc sống, trải dài quanh năm và là dịp quan trọng để giữ gìn và phát huy giá trị các di sản văn hoá. Duyên hải miền Trung - vùng đất không chỉ nổi tiếng bởi các di sản văn hóa, di tích lịch sử lâu đời mà còn đặc trưng bởi nét ẩm thực độc đáo và các lễ hội đầy màu sắc và mang đậm nét văn hoá của người dân nơi đây.</a:t>
              </a:r>
              <a:endParaRPr lang="zh-CN" altLang="en-US" sz="3600" dirty="0">
                <a:solidFill>
                  <a:schemeClr val="accent5">
                    <a:lumMod val="50000"/>
                  </a:schemeClr>
                </a:solidFill>
                <a:latin typeface="UTM Alberta Heavy" panose="02040603050506020204" pitchFamily="18" charset="0"/>
              </a:endParaRPr>
            </a:p>
          </p:txBody>
        </p:sp>
      </p:grpSp>
    </p:spTree>
    <p:extLst>
      <p:ext uri="{BB962C8B-B14F-4D97-AF65-F5344CB8AC3E}">
        <p14:creationId xmlns:p14="http://schemas.microsoft.com/office/powerpoint/2010/main" val="362601481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xmlns="" id="{86D3A46E-5780-43B8-A8F3-D698236D1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grpSp>
        <p:nvGrpSpPr>
          <p:cNvPr id="2" name="Group 1">
            <a:extLst>
              <a:ext uri="{FF2B5EF4-FFF2-40B4-BE49-F238E27FC236}">
                <a16:creationId xmlns:a16="http://schemas.microsoft.com/office/drawing/2014/main" xmlns="" id="{83A8F8EA-2CCD-D7A8-8C7E-F3B57EF136E0}"/>
              </a:ext>
            </a:extLst>
          </p:cNvPr>
          <p:cNvGrpSpPr/>
          <p:nvPr/>
        </p:nvGrpSpPr>
        <p:grpSpPr>
          <a:xfrm>
            <a:off x="2865122" y="76956"/>
            <a:ext cx="7080792" cy="5390610"/>
            <a:chOff x="5250004" y="6585061"/>
            <a:chExt cx="13208089" cy="7784832"/>
          </a:xfrm>
        </p:grpSpPr>
        <p:sp>
          <p:nvSpPr>
            <p:cNvPr id="3" name="TextBox 2">
              <a:extLst>
                <a:ext uri="{FF2B5EF4-FFF2-40B4-BE49-F238E27FC236}">
                  <a16:creationId xmlns:a16="http://schemas.microsoft.com/office/drawing/2014/main" xmlns="" id="{0398485D-2664-0161-B228-28436718DC5A}"/>
                </a:ext>
              </a:extLst>
            </p:cNvPr>
            <p:cNvSpPr txBox="1"/>
            <p:nvPr/>
          </p:nvSpPr>
          <p:spPr>
            <a:xfrm>
              <a:off x="5250006" y="6585061"/>
              <a:ext cx="13208087" cy="75116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Vận dụng</a:t>
              </a:r>
            </a:p>
          </p:txBody>
        </p:sp>
        <p:sp>
          <p:nvSpPr>
            <p:cNvPr id="8" name="TextBox 7">
              <a:extLst>
                <a:ext uri="{FF2B5EF4-FFF2-40B4-BE49-F238E27FC236}">
                  <a16:creationId xmlns:a16="http://schemas.microsoft.com/office/drawing/2014/main" xmlns="" id="{2339DD65-ABAB-48AE-D003-BFC8A98B58E1}"/>
                </a:ext>
              </a:extLst>
            </p:cNvPr>
            <p:cNvSpPr txBox="1"/>
            <p:nvPr/>
          </p:nvSpPr>
          <p:spPr>
            <a:xfrm>
              <a:off x="5250004" y="6858273"/>
              <a:ext cx="13208089" cy="75116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Vận dụng</a:t>
              </a:r>
              <a:endParaRPr kumimoji="0" lang="en-US" sz="1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spTree>
    <p:extLst>
      <p:ext uri="{BB962C8B-B14F-4D97-AF65-F5344CB8AC3E}">
        <p14:creationId xmlns:p14="http://schemas.microsoft.com/office/powerpoint/2010/main" val="177969699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xmlns="" id="{556DB85D-44CA-4C00-AE46-9DFA28F4E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34665" y="612840"/>
            <a:ext cx="4623666" cy="3046988"/>
          </a:xfrm>
          <a:prstGeom prst="rect">
            <a:avLst/>
          </a:prstGeom>
          <a:noFill/>
        </p:spPr>
        <p:txBody>
          <a:bodyPr wrap="square" rtlCol="0">
            <a:spAutoFit/>
          </a:bodyPr>
          <a:lstStyle/>
          <a:p>
            <a:pPr lvl="0" algn="just"/>
            <a:r>
              <a:rPr lang="vi-VN" altLang="en-US" sz="3200" dirty="0">
                <a:solidFill>
                  <a:srgbClr val="0563C1"/>
                </a:solidFill>
                <a:latin typeface="UTM Alberta Heavy" panose="02040603050506020204" pitchFamily="18" charset="0"/>
              </a:rPr>
              <a:t>Em hãy viết một bức thư cho một người bạn để giới thiệu về một nét văn hoá tiêu biểu của vùng Duyên hải miền Trung.</a:t>
            </a:r>
            <a:endParaRPr kumimoji="0" lang="en-US" altLang="en-US" sz="3200" b="0" i="0" u="none" strike="noStrike" kern="1200" cap="none" spc="0" normalizeH="0" baseline="0" noProof="0" dirty="0" err="1">
              <a:ln>
                <a:noFill/>
              </a:ln>
              <a:solidFill>
                <a:srgbClr val="0563C1"/>
              </a:solidFill>
              <a:effectLst/>
              <a:uLnTx/>
              <a:uFillTx/>
              <a:latin typeface="UTM Alberta Heavy" panose="02040603050506020204" pitchFamily="18" charset="0"/>
              <a:ea typeface="+mn-ea"/>
              <a:cs typeface="+mn-cs"/>
            </a:endParaRPr>
          </a:p>
        </p:txBody>
      </p:sp>
    </p:spTree>
    <p:extLst>
      <p:ext uri="{BB962C8B-B14F-4D97-AF65-F5344CB8AC3E}">
        <p14:creationId xmlns:p14="http://schemas.microsoft.com/office/powerpoint/2010/main" val="106162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sp>
        <p:nvSpPr>
          <p:cNvPr id="5" name="Google Shape;862;p28">
            <a:extLst>
              <a:ext uri="{FF2B5EF4-FFF2-40B4-BE49-F238E27FC236}">
                <a16:creationId xmlns:a16="http://schemas.microsoft.com/office/drawing/2014/main" xmlns="" id="{23BFAFE4-3383-46B0-9E24-E484E7EA84DF}"/>
              </a:ext>
            </a:extLst>
          </p:cNvPr>
          <p:cNvSpPr txBox="1"/>
          <p:nvPr/>
        </p:nvSpPr>
        <p:spPr>
          <a:xfrm>
            <a:off x="1318437" y="577586"/>
            <a:ext cx="10291445"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500" b="1" i="0" u="none" strike="noStrike" kern="1200" cap="none" spc="0" normalizeH="0" baseline="0" noProof="0" dirty="0">
                <a:ln w="38100">
                  <a:solidFill>
                    <a:srgbClr val="00FFFF"/>
                  </a:solidFill>
                </a:ln>
                <a:solidFill>
                  <a:srgbClr val="FFFF00"/>
                </a:solidFill>
                <a:effectLst>
                  <a:glow rad="63500">
                    <a:srgbClr val="70AD47">
                      <a:satMod val="175000"/>
                      <a:alpha val="40000"/>
                    </a:srgbClr>
                  </a:glow>
                </a:effectLst>
                <a:uLnTx/>
                <a:uFillTx/>
                <a:latin typeface="#9Slide07 SFU Rhythm" panose="00000400000000000000" pitchFamily="2" charset="0"/>
                <a:ea typeface="Pompiere"/>
                <a:cs typeface="Pompiere"/>
                <a:sym typeface="Pompiere"/>
              </a:rPr>
              <a:t>KHỞI ĐỘNG</a:t>
            </a:r>
            <a:endParaRPr kumimoji="0" sz="11500" b="1" i="0" u="none" strike="noStrike" kern="1200" cap="none" spc="0" normalizeH="0" baseline="0" noProof="0" dirty="0">
              <a:ln w="38100">
                <a:solidFill>
                  <a:srgbClr val="00FFFF"/>
                </a:solidFill>
              </a:ln>
              <a:solidFill>
                <a:srgbClr val="FFFF00"/>
              </a:solidFill>
              <a:effectLst>
                <a:glow rad="63500">
                  <a:srgbClr val="70AD47">
                    <a:satMod val="175000"/>
                    <a:alpha val="40000"/>
                  </a:srgbClr>
                </a:glow>
              </a:effectLst>
              <a:uLnTx/>
              <a:uFillTx/>
              <a:latin typeface="#9Slide07 SFU Rhythm" panose="00000400000000000000" pitchFamily="2" charset="0"/>
              <a:ea typeface="Pompiere"/>
              <a:cs typeface="Pompiere"/>
              <a:sym typeface="Pompiere"/>
            </a:endParaRPr>
          </a:p>
        </p:txBody>
      </p:sp>
    </p:spTree>
    <p:extLst>
      <p:ext uri="{BB962C8B-B14F-4D97-AF65-F5344CB8AC3E}">
        <p14:creationId xmlns:p14="http://schemas.microsoft.com/office/powerpoint/2010/main" val="370922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8" presetClass="entr" presetSubtype="0" accel="50000" fill="hold" grpId="1"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set>
                                      <p:cBhvr>
                                        <p:cTn id="11" dur="455" fill="hold">
                                          <p:stCondLst>
                                            <p:cond delay="0"/>
                                          </p:stCondLst>
                                        </p:cTn>
                                        <p:tgtEl>
                                          <p:spTgt spid="5"/>
                                        </p:tgtEl>
                                        <p:attrNameLst>
                                          <p:attrName>style.rotation</p:attrName>
                                        </p:attrNameLst>
                                      </p:cBhvr>
                                      <p:to>
                                        <p:strVal val="-45.0"/>
                                      </p:to>
                                    </p:set>
                                    <p:anim calcmode="lin" valueType="num">
                                      <p:cBhvr>
                                        <p:cTn id="12"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5000"/>
                            </p:stCondLst>
                            <p:childTnLst>
                              <p:par>
                                <p:cTn id="17" presetID="53" presetClass="entr" presetSubtype="16"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10" name="TextBox 9"/>
          <p:cNvSpPr txBox="1"/>
          <p:nvPr/>
        </p:nvSpPr>
        <p:spPr>
          <a:xfrm>
            <a:off x="7066354" y="1935056"/>
            <a:ext cx="4049486" cy="2308324"/>
          </a:xfrm>
          <a:prstGeom prst="rect">
            <a:avLst/>
          </a:prstGeom>
          <a:noFill/>
        </p:spPr>
        <p:txBody>
          <a:bodyPr wrap="square" rtlCol="0">
            <a:spAutoFit/>
          </a:bodyPr>
          <a:lstStyle/>
          <a:p>
            <a:pPr algn="ctr"/>
            <a:r>
              <a:rPr lang="en-US" altLang="en-US" sz="7200" b="1" dirty="0">
                <a:solidFill>
                  <a:schemeClr val="accent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latin typeface="UTM Cancel" panose="02040603050506020204" pitchFamily="18" charset="0"/>
                <a:cs typeface="Times New Roman" panose="02020603050405020304" pitchFamily="18" charset="0"/>
              </a:rPr>
              <a:t>TẠM BIỆT CÁC EM !</a:t>
            </a:r>
          </a:p>
        </p:txBody>
      </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84647" y="1490937"/>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413642" y="2006454"/>
            <a:ext cx="8289776" cy="923330"/>
          </a:xfrm>
          <a:prstGeom prst="rect">
            <a:avLst/>
          </a:prstGeom>
          <a:noFill/>
        </p:spPr>
        <p:txBody>
          <a:bodyPr wrap="square" rtlCol="0">
            <a:spAutoFit/>
          </a:bodyPr>
          <a:lstStyle/>
          <a:p>
            <a:r>
              <a:rPr lang="vi-VN" sz="5400" b="1" dirty="0">
                <a:solidFill>
                  <a:srgbClr val="002060"/>
                </a:solidFill>
                <a:latin typeface="UVN Banh Mi" pitchFamily="2" charset="0"/>
              </a:rPr>
              <a:t>Hướng dẫn viên nhí</a:t>
            </a:r>
            <a:endParaRPr lang="en-US" sz="5400" b="1" dirty="0">
              <a:solidFill>
                <a:srgbClr val="002060"/>
              </a:solidFill>
              <a:latin typeface="UVN Banh Mi" pitchFamily="2" charset="0"/>
            </a:endParaRPr>
          </a:p>
        </p:txBody>
      </p:sp>
      <p:sp>
        <p:nvSpPr>
          <p:cNvPr id="36" name="Round Diagonal Corner Rectangle 35"/>
          <p:cNvSpPr/>
          <p:nvPr/>
        </p:nvSpPr>
        <p:spPr>
          <a:xfrm>
            <a:off x="478592" y="1672899"/>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52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297850" y="3548205"/>
            <a:ext cx="2000538" cy="200053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0795" y="109183"/>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049" y="1374551"/>
            <a:ext cx="5658839" cy="3785652"/>
          </a:xfrm>
          <a:prstGeom prst="rect">
            <a:avLst/>
          </a:prstGeom>
          <a:noFill/>
        </p:spPr>
        <p:txBody>
          <a:bodyPr wrap="square" rtlCol="0">
            <a:spAutoFit/>
          </a:bodyPr>
          <a:lstStyle/>
          <a:p>
            <a:r>
              <a:rPr lang="vi-VN" altLang="en-US" sz="4000" dirty="0">
                <a:solidFill>
                  <a:srgbClr val="FF0000"/>
                </a:solidFill>
                <a:latin typeface="UTM Alexander" panose="02040603050506020204" pitchFamily="18" charset="0"/>
              </a:rPr>
              <a:t>Thể lệ: </a:t>
            </a:r>
            <a:r>
              <a:rPr lang="vi-VN" altLang="en-US" sz="4000" dirty="0">
                <a:latin typeface="UTM Alexander" panose="02040603050506020204" pitchFamily="18" charset="0"/>
              </a:rPr>
              <a:t>Các </a:t>
            </a:r>
            <a:r>
              <a:rPr lang="en-US" altLang="en-US" sz="4000" smtClean="0">
                <a:latin typeface="UTM Alexander" panose="02040603050506020204" pitchFamily="18" charset="0"/>
              </a:rPr>
              <a:t>em</a:t>
            </a:r>
            <a:r>
              <a:rPr lang="en-US" altLang="en-US" sz="4000" smtClean="0">
                <a:latin typeface="UTM Alexander" panose="02040603050506020204" pitchFamily="18" charset="0"/>
              </a:rPr>
              <a:t> </a:t>
            </a:r>
            <a:r>
              <a:rPr lang="vi-VN" altLang="en-US" sz="4000" dirty="0" smtClean="0">
                <a:latin typeface="UTM Alexander" panose="02040603050506020204" pitchFamily="18" charset="0"/>
              </a:rPr>
              <a:t>lên </a:t>
            </a:r>
            <a:r>
              <a:rPr lang="vi-VN" altLang="en-US" sz="4000" dirty="0">
                <a:latin typeface="UTM Alexander" panose="02040603050506020204" pitchFamily="18" charset="0"/>
              </a:rPr>
              <a:t>thuyết trình, giới thiệu về một di sản mình đã chuẩn bị. Các bạn còn lại lắng nghe, bình chọn hướng dẫn viên xuất sắc nhất. </a:t>
            </a:r>
            <a:endParaRPr lang="en-US" altLang="en-US" sz="4000" dirty="0">
              <a:latin typeface="UTM Alexander" panose="02040603050506020204" pitchFamily="18" charset="0"/>
            </a:endParaRPr>
          </a:p>
        </p:txBody>
      </p:sp>
      <p:pic>
        <p:nvPicPr>
          <p:cNvPr id="12" name="Picture 11" descr="A map of the country&#10;&#10;Description automatically generated">
            <a:extLst>
              <a:ext uri="{FF2B5EF4-FFF2-40B4-BE49-F238E27FC236}">
                <a16:creationId xmlns:a16="http://schemas.microsoft.com/office/drawing/2014/main" xmlns="" id="{C651A995-59E6-461B-97CF-9FE3FD420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306" y="308717"/>
            <a:ext cx="5210872" cy="6240566"/>
          </a:xfrm>
          <a:prstGeom prst="rect">
            <a:avLst/>
          </a:prstGeom>
        </p:spPr>
      </p:pic>
    </p:spTree>
    <p:extLst>
      <p:ext uri="{BB962C8B-B14F-4D97-AF65-F5344CB8AC3E}">
        <p14:creationId xmlns:p14="http://schemas.microsoft.com/office/powerpoint/2010/main" val="419270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sp>
        <p:nvSpPr>
          <p:cNvPr id="5" name="Google Shape;862;p28">
            <a:extLst>
              <a:ext uri="{FF2B5EF4-FFF2-40B4-BE49-F238E27FC236}">
                <a16:creationId xmlns:a16="http://schemas.microsoft.com/office/drawing/2014/main" xmlns="" id="{23BFAFE4-3383-46B0-9E24-E484E7EA84DF}"/>
              </a:ext>
            </a:extLst>
          </p:cNvPr>
          <p:cNvSpPr txBox="1"/>
          <p:nvPr/>
        </p:nvSpPr>
        <p:spPr>
          <a:xfrm>
            <a:off x="3292711" y="577586"/>
            <a:ext cx="824222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lvl="0" algn="ctr"/>
            <a:r>
              <a:rPr lang="en-US" sz="11500" b="1">
                <a:ln w="38100">
                  <a:solidFill>
                    <a:srgbClr val="00FFFF"/>
                  </a:solidFill>
                </a:ln>
                <a:solidFill>
                  <a:srgbClr val="FFFF00"/>
                </a:solidFill>
                <a:effectLst>
                  <a:glow rad="63500">
                    <a:srgbClr val="70AD47">
                      <a:satMod val="175000"/>
                      <a:alpha val="40000"/>
                    </a:srgbClr>
                  </a:glow>
                </a:effectLst>
                <a:latin typeface="#9Slide07 SFU Rhythm" panose="00000400000000000000" pitchFamily="2" charset="0"/>
                <a:ea typeface="Pompiere"/>
                <a:cs typeface="Pompiere"/>
                <a:sym typeface="Pompiere"/>
              </a:rPr>
              <a:t>Khám phá</a:t>
            </a:r>
            <a:endParaRPr lang="en-US" sz="11500" b="1" dirty="0">
              <a:ln w="38100">
                <a:solidFill>
                  <a:srgbClr val="00FFFF"/>
                </a:solidFill>
              </a:ln>
              <a:solidFill>
                <a:srgbClr val="FFFF00"/>
              </a:solidFill>
              <a:effectLst>
                <a:glow rad="63500">
                  <a:srgbClr val="70AD47">
                    <a:satMod val="175000"/>
                    <a:alpha val="40000"/>
                  </a:srgbClr>
                </a:glow>
              </a:effectLst>
              <a:latin typeface="#9Slide07 SFU Rhythm" panose="00000400000000000000" pitchFamily="2" charset="0"/>
              <a:ea typeface="Pompiere"/>
              <a:cs typeface="Pompiere"/>
              <a:sym typeface="Pompiere"/>
            </a:endParaRPr>
          </a:p>
        </p:txBody>
      </p:sp>
    </p:spTree>
    <p:extLst>
      <p:ext uri="{BB962C8B-B14F-4D97-AF65-F5344CB8AC3E}">
        <p14:creationId xmlns:p14="http://schemas.microsoft.com/office/powerpoint/2010/main" val="2076181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8" presetClass="entr" presetSubtype="0" accel="50000" fill="hold" grpId="1"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set>
                                      <p:cBhvr>
                                        <p:cTn id="11" dur="455" fill="hold">
                                          <p:stCondLst>
                                            <p:cond delay="0"/>
                                          </p:stCondLst>
                                        </p:cTn>
                                        <p:tgtEl>
                                          <p:spTgt spid="5"/>
                                        </p:tgtEl>
                                        <p:attrNameLst>
                                          <p:attrName>style.rotation</p:attrName>
                                        </p:attrNameLst>
                                      </p:cBhvr>
                                      <p:to>
                                        <p:strVal val="-45.0"/>
                                      </p:to>
                                    </p:set>
                                    <p:anim calcmode="lin" valueType="num">
                                      <p:cBhvr>
                                        <p:cTn id="12"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4500"/>
                            </p:stCondLst>
                            <p:childTnLst>
                              <p:par>
                                <p:cTn id="17" presetID="53" presetClass="entr" presetSubtype="16"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5F378-29FF-417D-5F13-0C67ACBCE531}"/>
              </a:ext>
            </a:extLst>
          </p:cNvPr>
          <p:cNvSpPr>
            <a:spLocks noGrp="1"/>
          </p:cNvSpPr>
          <p:nvPr>
            <p:ph type="title"/>
          </p:nvPr>
        </p:nvSpPr>
        <p:spPr/>
        <p:txBody>
          <a:bodyPr/>
          <a:lstStyle/>
          <a:p>
            <a:endParaRPr lang="vi-VN" dirty="0"/>
          </a:p>
        </p:txBody>
      </p:sp>
      <p:sp>
        <p:nvSpPr>
          <p:cNvPr id="8" name="TextBox 7">
            <a:extLst>
              <a:ext uri="{FF2B5EF4-FFF2-40B4-BE49-F238E27FC236}">
                <a16:creationId xmlns:a16="http://schemas.microsoft.com/office/drawing/2014/main" xmlns="" id="{D6007540-8116-2594-9907-2CC02DE7B179}"/>
              </a:ext>
            </a:extLst>
          </p:cNvPr>
          <p:cNvSpPr txBox="1"/>
          <p:nvPr/>
        </p:nvSpPr>
        <p:spPr>
          <a:xfrm>
            <a:off x="5922626" y="3808603"/>
            <a:ext cx="6256090" cy="30469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just"/>
            <a:endParaRPr lang="en-US" altLang="en-US" sz="3200" dirty="0">
              <a:solidFill>
                <a:schemeClr val="tx2">
                  <a:lumMod val="50000"/>
                </a:schemeClr>
              </a:solidFill>
              <a:latin typeface="UTM Alexander" panose="02040603050506020204" pitchFamily="18" charset="0"/>
            </a:endParaRPr>
          </a:p>
          <a:p>
            <a:pPr lvl="0" algn="just"/>
            <a:r>
              <a:rPr lang="vi-VN" altLang="en-US" sz="3200" dirty="0">
                <a:solidFill>
                  <a:schemeClr val="tx2">
                    <a:lumMod val="50000"/>
                  </a:schemeClr>
                </a:solidFill>
                <a:latin typeface="UTM Alexander" panose="02040603050506020204" pitchFamily="18" charset="0"/>
              </a:rPr>
              <a:t>Đọc thông tin và quan sát các hình 7, 8, 9, em hãy chọn và mô tả một lễ hội tiêu biểu của vùng Duyên hải miền Trung.</a:t>
            </a:r>
            <a:endParaRPr lang="en-US" altLang="en-US" sz="3200" dirty="0">
              <a:solidFill>
                <a:schemeClr val="tx2">
                  <a:lumMod val="50000"/>
                </a:schemeClr>
              </a:solidFill>
              <a:latin typeface="UTM Alexander" panose="02040603050506020204" pitchFamily="18" charset="0"/>
            </a:endParaRPr>
          </a:p>
          <a:p>
            <a:pPr lvl="0" algn="just"/>
            <a:endParaRPr kumimoji="0" lang="en-US" altLang="en-US" sz="3200" b="0" i="0" u="none" strike="noStrike" kern="1200" cap="none" spc="0" normalizeH="0" baseline="0" noProof="0" dirty="0">
              <a:ln>
                <a:noFill/>
              </a:ln>
              <a:solidFill>
                <a:schemeClr val="tx2">
                  <a:lumMod val="50000"/>
                </a:schemeClr>
              </a:solidFill>
              <a:effectLst/>
              <a:uLnTx/>
              <a:uFillTx/>
              <a:latin typeface="UTM Alexander" panose="02040603050506020204" pitchFamily="18" charset="0"/>
            </a:endParaRPr>
          </a:p>
        </p:txBody>
      </p:sp>
      <p:pic>
        <p:nvPicPr>
          <p:cNvPr id="1026" name="Picture 2" descr="Biểu diễn nghệ thuật tái hiện cảnh Vua Lê Lợi đánh thắng giặc ngoại xâm trong lễ hội Lam Kinh 2012.">
            <a:extLst>
              <a:ext uri="{FF2B5EF4-FFF2-40B4-BE49-F238E27FC236}">
                <a16:creationId xmlns:a16="http://schemas.microsoft.com/office/drawing/2014/main" xmlns="" id="{039CEFC2-5D67-8AFC-5360-118EF6EDC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8" y="-31940"/>
            <a:ext cx="5922628" cy="384054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xmlns="" id="{369285C9-268E-6C22-A44A-54F0C741BC6D}"/>
              </a:ext>
            </a:extLst>
          </p:cNvPr>
          <p:cNvSpPr/>
          <p:nvPr/>
        </p:nvSpPr>
        <p:spPr>
          <a:xfrm>
            <a:off x="0" y="0"/>
            <a:ext cx="1057014" cy="43622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b="1" dirty="0" err="1">
                <a:solidFill>
                  <a:schemeClr val="tx2">
                    <a:lumMod val="50000"/>
                  </a:schemeClr>
                </a:solidFill>
              </a:rPr>
              <a:t>Hình</a:t>
            </a:r>
            <a:r>
              <a:rPr lang="en-US" sz="1400" b="1" dirty="0">
                <a:solidFill>
                  <a:schemeClr val="tx2">
                    <a:lumMod val="50000"/>
                  </a:schemeClr>
                </a:solidFill>
              </a:rPr>
              <a:t> 7</a:t>
            </a:r>
            <a:endParaRPr lang="vi-VN" sz="1400" b="1" dirty="0">
              <a:solidFill>
                <a:schemeClr val="tx2">
                  <a:lumMod val="50000"/>
                </a:schemeClr>
              </a:solidFill>
            </a:endParaRPr>
          </a:p>
        </p:txBody>
      </p:sp>
      <p:pic>
        <p:nvPicPr>
          <p:cNvPr id="1028" name="Picture 4" descr="Đà Nẵng: Lễ hội Cầu ngư năm 2019 - Ảnh thời sự trong nước - Văn hoá &amp; Xã hội  - Thông tấn xã Việt Nam (TTXVN)">
            <a:extLst>
              <a:ext uri="{FF2B5EF4-FFF2-40B4-BE49-F238E27FC236}">
                <a16:creationId xmlns:a16="http://schemas.microsoft.com/office/drawing/2014/main" xmlns="" id="{E7C488D9-389F-A51D-EB63-7AEDD6764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342" y="-31941"/>
            <a:ext cx="6269374" cy="3840543"/>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descr="Đồng bào Chăm ở Bình Thuận đón Lễ hội Katê năm 2018 an lành và tiết kiệm |  Báo ảnh Dân tộc và Miền núi">
            <a:extLst>
              <a:ext uri="{FF2B5EF4-FFF2-40B4-BE49-F238E27FC236}">
                <a16:creationId xmlns:a16="http://schemas.microsoft.com/office/drawing/2014/main" xmlns="" id="{482BB7EB-6DFD-7ED0-2F10-8E7096FB7F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3" name="AutoShape 8" descr="Đồng bào Chăm ở Bình Thuận đón Lễ hội Katê năm 2018 an lành và tiết kiệm |  Báo ảnh Dân tộc và Miền núi">
            <a:extLst>
              <a:ext uri="{FF2B5EF4-FFF2-40B4-BE49-F238E27FC236}">
                <a16:creationId xmlns:a16="http://schemas.microsoft.com/office/drawing/2014/main" xmlns="" id="{926CA57E-7737-3B1B-9216-8CD24A55E90F}"/>
              </a:ext>
            </a:extLst>
          </p:cNvPr>
          <p:cNvSpPr>
            <a:spLocks noChangeAspect="1" noChangeArrowheads="1"/>
          </p:cNvSpPr>
          <p:nvPr/>
        </p:nvSpPr>
        <p:spPr bwMode="auto">
          <a:xfrm>
            <a:off x="6095299"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5" name="Picture 14">
            <a:extLst>
              <a:ext uri="{FF2B5EF4-FFF2-40B4-BE49-F238E27FC236}">
                <a16:creationId xmlns:a16="http://schemas.microsoft.com/office/drawing/2014/main" xmlns="" id="{9FE10C59-542A-F344-EC62-80DB5716C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08602"/>
            <a:ext cx="5922626" cy="3049397"/>
          </a:xfrm>
          <a:prstGeom prst="rect">
            <a:avLst/>
          </a:prstGeom>
        </p:spPr>
      </p:pic>
      <p:sp>
        <p:nvSpPr>
          <p:cNvPr id="16" name="Oval 15">
            <a:extLst>
              <a:ext uri="{FF2B5EF4-FFF2-40B4-BE49-F238E27FC236}">
                <a16:creationId xmlns:a16="http://schemas.microsoft.com/office/drawing/2014/main" xmlns="" id="{9E186811-9004-4AE3-0A6B-133FF206368B}"/>
              </a:ext>
            </a:extLst>
          </p:cNvPr>
          <p:cNvSpPr/>
          <p:nvPr/>
        </p:nvSpPr>
        <p:spPr>
          <a:xfrm>
            <a:off x="5943600" y="70812"/>
            <a:ext cx="1057014" cy="43622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b="1" dirty="0" err="1">
                <a:solidFill>
                  <a:schemeClr val="tx2">
                    <a:lumMod val="50000"/>
                  </a:schemeClr>
                </a:solidFill>
              </a:rPr>
              <a:t>Hình</a:t>
            </a:r>
            <a:r>
              <a:rPr lang="en-US" sz="1400" b="1" dirty="0">
                <a:solidFill>
                  <a:schemeClr val="tx2">
                    <a:lumMod val="50000"/>
                  </a:schemeClr>
                </a:solidFill>
              </a:rPr>
              <a:t> 8</a:t>
            </a:r>
            <a:endParaRPr lang="vi-VN" sz="1400" b="1" dirty="0">
              <a:solidFill>
                <a:schemeClr val="tx2">
                  <a:lumMod val="50000"/>
                </a:schemeClr>
              </a:solidFill>
            </a:endParaRPr>
          </a:p>
        </p:txBody>
      </p:sp>
      <p:sp>
        <p:nvSpPr>
          <p:cNvPr id="17" name="Oval 16">
            <a:extLst>
              <a:ext uri="{FF2B5EF4-FFF2-40B4-BE49-F238E27FC236}">
                <a16:creationId xmlns:a16="http://schemas.microsoft.com/office/drawing/2014/main" xmlns="" id="{442F858A-0239-8683-B4F4-0AC752442AF1}"/>
              </a:ext>
            </a:extLst>
          </p:cNvPr>
          <p:cNvSpPr/>
          <p:nvPr/>
        </p:nvSpPr>
        <p:spPr>
          <a:xfrm>
            <a:off x="-10488" y="3884802"/>
            <a:ext cx="1057014" cy="43622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b="1" dirty="0" err="1">
                <a:solidFill>
                  <a:schemeClr val="tx2">
                    <a:lumMod val="50000"/>
                  </a:schemeClr>
                </a:solidFill>
              </a:rPr>
              <a:t>Hình</a:t>
            </a:r>
            <a:r>
              <a:rPr lang="en-US" sz="1400" b="1" dirty="0">
                <a:solidFill>
                  <a:schemeClr val="tx2">
                    <a:lumMod val="50000"/>
                  </a:schemeClr>
                </a:solidFill>
              </a:rPr>
              <a:t> 9</a:t>
            </a:r>
            <a:endParaRPr lang="vi-VN" sz="1400" b="1" dirty="0">
              <a:solidFill>
                <a:schemeClr val="tx2">
                  <a:lumMod val="50000"/>
                </a:schemeClr>
              </a:solidFill>
            </a:endParaRPr>
          </a:p>
        </p:txBody>
      </p:sp>
    </p:spTree>
    <p:extLst>
      <p:ext uri="{BB962C8B-B14F-4D97-AF65-F5344CB8AC3E}">
        <p14:creationId xmlns:p14="http://schemas.microsoft.com/office/powerpoint/2010/main" val="520361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a:t>
            </a:r>
            <a:r>
              <a:rPr lang="en-US" dirty="0" err="1" smtClean="0">
                <a:latin typeface="Times New Roman" pitchFamily="18" charset="0"/>
                <a:cs typeface="Times New Roman" pitchFamily="18" charset="0"/>
              </a:rPr>
              <a:t>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luận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4 </a:t>
            </a:r>
            <a:r>
              <a:rPr lang="en-US" dirty="0" err="1" smtClean="0">
                <a:latin typeface="Times New Roman" pitchFamily="18" charset="0"/>
                <a:cs typeface="Times New Roman" pitchFamily="18" charset="0"/>
              </a:rPr>
              <a:t>theo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gợi</a:t>
            </a:r>
            <a:r>
              <a:rPr lang="en-US" dirty="0" smtClean="0">
                <a:latin typeface="Times New Roman" pitchFamily="18" charset="0"/>
                <a:cs typeface="Times New Roman" pitchFamily="18" charset="0"/>
              </a:rPr>
              <a:t> ý </a:t>
            </a:r>
            <a:r>
              <a:rPr lang="en-US" dirty="0" err="1" smtClean="0">
                <a:latin typeface="Times New Roman" pitchFamily="18" charset="0"/>
                <a:cs typeface="Times New Roman" pitchFamily="18" charset="0"/>
              </a:rPr>
              <a:t>sau</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lễ</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hội</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gian</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chính</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75018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A3D22-9034-40E0-AED9-B3B1605BA9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F8BD017-C0EC-4A4A-86FA-F3F319DF77F4}"/>
              </a:ext>
            </a:extLst>
          </p:cNvPr>
          <p:cNvSpPr>
            <a:spLocks noGrp="1"/>
          </p:cNvSpPr>
          <p:nvPr>
            <p:ph idx="1"/>
          </p:nvPr>
        </p:nvSpPr>
        <p:spPr/>
        <p:txBody>
          <a:bodyPr/>
          <a:lstStyle/>
          <a:p>
            <a:endParaRPr lang="en-US"/>
          </a:p>
        </p:txBody>
      </p:sp>
      <p:pic>
        <p:nvPicPr>
          <p:cNvPr id="1026" name="Picture 2" descr="Lễ hội Lam Kinh năm 2022 | VTV.VN">
            <a:extLst>
              <a:ext uri="{FF2B5EF4-FFF2-40B4-BE49-F238E27FC236}">
                <a16:creationId xmlns:a16="http://schemas.microsoft.com/office/drawing/2014/main" xmlns="" id="{3D47BBA0-F45B-EDFB-9523-7649F3748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9" y="365125"/>
            <a:ext cx="12009942" cy="6492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2">
            <a:extLst>
              <a:ext uri="{FF2B5EF4-FFF2-40B4-BE49-F238E27FC236}">
                <a16:creationId xmlns:a16="http://schemas.microsoft.com/office/drawing/2014/main" xmlns="" id="{845EEB7C-7620-29A3-26D4-E6C73EE09CFF}"/>
              </a:ext>
            </a:extLst>
          </p:cNvPr>
          <p:cNvSpPr/>
          <p:nvPr/>
        </p:nvSpPr>
        <p:spPr>
          <a:xfrm>
            <a:off x="3321674" y="5678906"/>
            <a:ext cx="5303711"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a:ln>
                  <a:noFill/>
                </a:ln>
                <a:solidFill>
                  <a:srgbClr val="C00000"/>
                </a:solidFill>
                <a:effectLst/>
                <a:uLnTx/>
                <a:uFillTx/>
                <a:latin typeface="UTM Alberta Heavy" panose="02040603050506020204" pitchFamily="18" charset="0"/>
                <a:ea typeface="+mn-ea"/>
                <a:cs typeface="Times New Roman" panose="02020603050405020304" pitchFamily="18" charset="0"/>
              </a:rPr>
              <a:t> LAM KINH</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3903086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sắc lễ hội Cá 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321674" y="5678906"/>
            <a:ext cx="5303711" cy="884903"/>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UTM Alberta Heavy" panose="02040603050506020204" pitchFamily="18" charset="0"/>
                <a:ea typeface="+mn-ea"/>
                <a:cs typeface="Times New Roman" panose="02020603050405020304" pitchFamily="18" charset="0"/>
              </a:rPr>
              <a:t>Lễ</a:t>
            </a:r>
            <a:r>
              <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rPr>
              <a:t> </a:t>
            </a:r>
            <a:r>
              <a:rPr kumimoji="0" lang="en-US" sz="4000" b="0" i="0" u="none" strike="noStrike" kern="1200" cap="none" spc="0" normalizeH="0" baseline="0" noProof="0" err="1">
                <a:ln>
                  <a:noFill/>
                </a:ln>
                <a:solidFill>
                  <a:srgbClr val="C00000"/>
                </a:solidFill>
                <a:effectLst/>
                <a:uLnTx/>
                <a:uFillTx/>
                <a:latin typeface="UTM Alberta Heavy" panose="02040603050506020204" pitchFamily="18" charset="0"/>
                <a:ea typeface="+mn-ea"/>
                <a:cs typeface="Times New Roman" panose="02020603050405020304" pitchFamily="18" charset="0"/>
              </a:rPr>
              <a:t>hội</a:t>
            </a:r>
            <a:r>
              <a:rPr kumimoji="0" lang="en-US" sz="4000" b="0" i="0" u="none" strike="noStrike" kern="1200" cap="none" spc="0" normalizeH="0" baseline="0" noProof="0">
                <a:ln>
                  <a:noFill/>
                </a:ln>
                <a:solidFill>
                  <a:srgbClr val="C00000"/>
                </a:solidFill>
                <a:effectLst/>
                <a:uLnTx/>
                <a:uFillTx/>
                <a:latin typeface="UTM Alberta Heavy" panose="02040603050506020204" pitchFamily="18" charset="0"/>
                <a:ea typeface="+mn-ea"/>
                <a:cs typeface="Times New Roman" panose="02020603050405020304" pitchFamily="18" charset="0"/>
              </a:rPr>
              <a:t> CẦU NGƯ</a:t>
            </a:r>
            <a:endParaRPr kumimoji="0" lang="en-US" sz="4000" b="0" i="0" u="none" strike="noStrike" kern="1200" cap="none" spc="0" normalizeH="0" baseline="0" noProof="0" dirty="0">
              <a:ln>
                <a:noFill/>
              </a:ln>
              <a:solidFill>
                <a:srgbClr val="C00000"/>
              </a:solidFill>
              <a:effectLst/>
              <a:uLnTx/>
              <a:uFillTx/>
              <a:latin typeface="UTM Alberta Heav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686906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698</TotalTime>
  <Words>1272</Words>
  <Application>Microsoft Office PowerPoint</Application>
  <PresentationFormat>Custom</PresentationFormat>
  <Paragraphs>60</Paragraphs>
  <Slides>20</Slides>
  <Notes>2</Notes>
  <HiddenSlides>0</HiddenSlides>
  <MMClips>0</MMClips>
  <ScaleCrop>false</ScaleCrop>
  <HeadingPairs>
    <vt:vector size="4" baseType="variant">
      <vt:variant>
        <vt:lpstr>Theme</vt:lpstr>
      </vt:variant>
      <vt:variant>
        <vt:i4>7</vt:i4>
      </vt:variant>
      <vt:variant>
        <vt:lpstr>Slide Titles</vt:lpstr>
      </vt:variant>
      <vt:variant>
        <vt:i4>20</vt:i4>
      </vt:variant>
    </vt:vector>
  </HeadingPairs>
  <TitlesOfParts>
    <vt:vector size="27" baseType="lpstr">
      <vt:lpstr>Office Theme</vt:lpstr>
      <vt:lpstr>Custom Design</vt:lpstr>
      <vt:lpstr>1_Custom Design</vt:lpstr>
      <vt:lpstr>Office 主题​​</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Thảo luận nhóm 4 theo gợi ý sau - Tên lễ hội - Thời gian - Hoạt động chính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User</cp:lastModifiedBy>
  <cp:revision>10</cp:revision>
  <dcterms:created xsi:type="dcterms:W3CDTF">2022-03-06T09:03:18Z</dcterms:created>
  <dcterms:modified xsi:type="dcterms:W3CDTF">2025-02-12T06:10:35Z</dcterms:modified>
</cp:coreProperties>
</file>