
<file path=[Content_Types].xml><?xml version="1.0" encoding="utf-8"?>
<Types xmlns="http://schemas.openxmlformats.org/package/2006/content-types">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71" r:id="rId2"/>
    <p:sldId id="275" r:id="rId3"/>
    <p:sldId id="301" r:id="rId4"/>
    <p:sldId id="296" r:id="rId5"/>
    <p:sldId id="297" r:id="rId6"/>
    <p:sldId id="298" r:id="rId7"/>
    <p:sldId id="304" r:id="rId8"/>
    <p:sldId id="305" r:id="rId9"/>
    <p:sldId id="306" r:id="rId10"/>
    <p:sldId id="299" r:id="rId11"/>
    <p:sldId id="302" r:id="rId12"/>
    <p:sldId id="303" r:id="rId13"/>
    <p:sldId id="300" r:id="rId14"/>
    <p:sldId id="292" r:id="rId15"/>
  </p:sldIdLst>
  <p:sldSz cx="12192000" cy="6858000"/>
  <p:notesSz cx="6858000" cy="9144000"/>
  <p:embeddedFontLst>
    <p:embeddedFont>
      <p:font typeface="#9Slide05 SVNClementine" panose="020F0502020204030203" pitchFamily="34" charset="0"/>
      <p:regular r:id="rId16"/>
    </p:embeddedFont>
    <p:embeddedFont>
      <p:font typeface="SVN-Poky's" panose="020B0606040200020203"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E34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482"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2C9C-1869-40D0-AD2A-798E52413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2F7E83-81FF-469D-8939-E0376C4E9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D3DB2-BD8E-4A60-BAC5-0CCD35288A45}"/>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5" name="Footer Placeholder 4">
            <a:extLst>
              <a:ext uri="{FF2B5EF4-FFF2-40B4-BE49-F238E27FC236}">
                <a16:creationId xmlns:a16="http://schemas.microsoft.com/office/drawing/2014/main" id="{045871ED-C658-47A5-B586-8A4C59EA2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017D0-0C47-44C9-8911-BC812F582755}"/>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121974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87B0-4F36-4CC5-AC1E-93FAEB1289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ABBD8-98DE-4B11-9F50-B37EE53BC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E2F02-9F37-4D4D-AF3F-C07E2DF875E2}"/>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5" name="Footer Placeholder 4">
            <a:extLst>
              <a:ext uri="{FF2B5EF4-FFF2-40B4-BE49-F238E27FC236}">
                <a16:creationId xmlns:a16="http://schemas.microsoft.com/office/drawing/2014/main" id="{6ED909DC-123A-4FAC-914D-801ABBEE1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CF873-D159-4995-BD6B-501E4AF91B04}"/>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414271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02922-4738-4CB5-BF61-0BF512814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87DE3-8A21-4DEC-8F1B-FCB7EE1E90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878DF-DE8D-4524-906B-A187584058D9}"/>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5" name="Footer Placeholder 4">
            <a:extLst>
              <a:ext uri="{FF2B5EF4-FFF2-40B4-BE49-F238E27FC236}">
                <a16:creationId xmlns:a16="http://schemas.microsoft.com/office/drawing/2014/main" id="{145B1001-E972-425B-8B57-0EEC2F113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E7395-0F46-4248-BFC9-BEF7F0580240}"/>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150039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2F99-6E51-40B6-9900-D753E54B9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CCF64-C2D2-4BF6-9741-D73572544B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52D3B-C121-4F77-99BD-2739FC85E1CD}"/>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5" name="Footer Placeholder 4">
            <a:extLst>
              <a:ext uri="{FF2B5EF4-FFF2-40B4-BE49-F238E27FC236}">
                <a16:creationId xmlns:a16="http://schemas.microsoft.com/office/drawing/2014/main" id="{6A49A7A8-1F13-4EB4-8B89-7FD30A59F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6D39D-EDCE-473B-813D-3102FC27B55F}"/>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317682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8F71-1ED3-478D-9A3D-4F8F14391A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DB0FA6-0F09-4FCD-91DA-17A247B8F9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080A3-8070-4CE1-B9B5-4AC18DE871D1}"/>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5" name="Footer Placeholder 4">
            <a:extLst>
              <a:ext uri="{FF2B5EF4-FFF2-40B4-BE49-F238E27FC236}">
                <a16:creationId xmlns:a16="http://schemas.microsoft.com/office/drawing/2014/main" id="{FB20E68A-42DD-4DE3-AFC9-07956B5A4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94113-D538-45D9-8FBE-D1F4ACAC4261}"/>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414376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BC82-8521-4CD7-B0DB-3620532A3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3C75C-DFD0-40AE-A343-007EB4D769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DB548-472D-44CB-9571-29022B360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45CB2C-7F94-4EB0-BACB-42E2F0C0AF61}"/>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6" name="Footer Placeholder 5">
            <a:extLst>
              <a:ext uri="{FF2B5EF4-FFF2-40B4-BE49-F238E27FC236}">
                <a16:creationId xmlns:a16="http://schemas.microsoft.com/office/drawing/2014/main" id="{E6CBCEB6-6DDE-4727-B3C7-F57ABAB98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117E1-2A76-4009-AA7F-1D52ADF6DD24}"/>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385087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A468-8623-4606-ADF4-B655DCE15F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AA4A07-1825-4BE1-BC36-EE72D86BF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31997-F2A2-4A6B-9316-019B1D707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C8EFEF-A7E2-472B-BA34-351A7E03F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A29C6-A1B5-4E1E-9DCE-ED4E80042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C07901-ACFF-4129-A40E-D0B5924BAE7A}"/>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8" name="Footer Placeholder 7">
            <a:extLst>
              <a:ext uri="{FF2B5EF4-FFF2-40B4-BE49-F238E27FC236}">
                <a16:creationId xmlns:a16="http://schemas.microsoft.com/office/drawing/2014/main" id="{5DD28FB5-84DD-467D-A73A-D42962A1A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FE1BC-5965-4852-8D00-493E97D9D8D3}"/>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212038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9F68-10D9-49A9-8FF9-3B26D8A01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EAEB4A-E3B6-425E-BCF5-5B006DD4DF86}"/>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4" name="Footer Placeholder 3">
            <a:extLst>
              <a:ext uri="{FF2B5EF4-FFF2-40B4-BE49-F238E27FC236}">
                <a16:creationId xmlns:a16="http://schemas.microsoft.com/office/drawing/2014/main" id="{803368D7-780A-430C-83CF-2C85B20220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226054-B671-40FF-9605-90049CD84198}"/>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38768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EB4EF-579D-430A-8445-8AB95031E303}"/>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3" name="Footer Placeholder 2">
            <a:extLst>
              <a:ext uri="{FF2B5EF4-FFF2-40B4-BE49-F238E27FC236}">
                <a16:creationId xmlns:a16="http://schemas.microsoft.com/office/drawing/2014/main" id="{9D0D73FA-5252-4315-A35D-4F9F68F1E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1D8C7-925A-450F-AA89-02BB1B1E2110}"/>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375090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E6B0-DD28-462A-8CCA-BAF51F256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395646-339E-423E-BF96-71CD58A8F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4B3973-542E-4211-B7B1-03038D224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1C5A0-12FE-4235-B1AA-CCDB5DE24EEA}"/>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6" name="Footer Placeholder 5">
            <a:extLst>
              <a:ext uri="{FF2B5EF4-FFF2-40B4-BE49-F238E27FC236}">
                <a16:creationId xmlns:a16="http://schemas.microsoft.com/office/drawing/2014/main" id="{C58DE10C-4E80-4208-AC21-E648F1645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E638D-8BFB-4BD2-AAA7-A796D519FBAD}"/>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85655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031D-BC53-4B33-92E4-A9592CF0D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B59B6-D851-45E6-9D48-D9DBBB8F4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FCE5EC-053B-497C-85D5-C0509B853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FB12C-57DD-43EB-822B-B3519486D951}"/>
              </a:ext>
            </a:extLst>
          </p:cNvPr>
          <p:cNvSpPr>
            <a:spLocks noGrp="1"/>
          </p:cNvSpPr>
          <p:nvPr>
            <p:ph type="dt" sz="half" idx="10"/>
          </p:nvPr>
        </p:nvSpPr>
        <p:spPr/>
        <p:txBody>
          <a:bodyPr/>
          <a:lstStyle/>
          <a:p>
            <a:fld id="{FB6D25D4-75C9-4519-9160-8BCFF180ED90}" type="datetimeFigureOut">
              <a:rPr lang="en-US" smtClean="0"/>
              <a:t>29/12/2024</a:t>
            </a:fld>
            <a:endParaRPr lang="en-US"/>
          </a:p>
        </p:txBody>
      </p:sp>
      <p:sp>
        <p:nvSpPr>
          <p:cNvPr id="6" name="Footer Placeholder 5">
            <a:extLst>
              <a:ext uri="{FF2B5EF4-FFF2-40B4-BE49-F238E27FC236}">
                <a16:creationId xmlns:a16="http://schemas.microsoft.com/office/drawing/2014/main" id="{0EE67649-08B5-455B-9D54-0EC2C8078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43D3F-B3F9-4659-95E2-79EAB6E2FB49}"/>
              </a:ext>
            </a:extLst>
          </p:cNvPr>
          <p:cNvSpPr>
            <a:spLocks noGrp="1"/>
          </p:cNvSpPr>
          <p:nvPr>
            <p:ph type="sldNum" sz="quarter" idx="12"/>
          </p:nvPr>
        </p:nvSpPr>
        <p:spPr/>
        <p:txBody>
          <a:bodyPr/>
          <a:lstStyle/>
          <a:p>
            <a:fld id="{6D5550D4-9A8E-4FA8-8BFD-BABC25E87F3E}" type="slidenum">
              <a:rPr lang="en-US" smtClean="0"/>
              <a:t>‹#›</a:t>
            </a:fld>
            <a:endParaRPr lang="en-US"/>
          </a:p>
        </p:txBody>
      </p:sp>
    </p:spTree>
    <p:extLst>
      <p:ext uri="{BB962C8B-B14F-4D97-AF65-F5344CB8AC3E}">
        <p14:creationId xmlns:p14="http://schemas.microsoft.com/office/powerpoint/2010/main" val="301539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77572C3-ADA1-D7C9-C7E5-EC1A0317CAC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CF20898-81A8-47CD-8875-5ABF5987A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7398F8-76AB-483C-B19B-364F2F7C2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0DF2F-132D-46A4-AC9C-76F8175EF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D25D4-75C9-4519-9160-8BCFF180ED90}" type="datetimeFigureOut">
              <a:rPr lang="en-US" smtClean="0"/>
              <a:t>29/12/2024</a:t>
            </a:fld>
            <a:endParaRPr lang="en-US"/>
          </a:p>
        </p:txBody>
      </p:sp>
      <p:sp>
        <p:nvSpPr>
          <p:cNvPr id="5" name="Footer Placeholder 4">
            <a:extLst>
              <a:ext uri="{FF2B5EF4-FFF2-40B4-BE49-F238E27FC236}">
                <a16:creationId xmlns:a16="http://schemas.microsoft.com/office/drawing/2014/main" id="{5FFDD6C5-9129-48E8-BB2F-2E7ACE97C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20D368-E82E-4716-A915-2E5D37193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550D4-9A8E-4FA8-8BFD-BABC25E87F3E}" type="slidenum">
              <a:rPr lang="en-US" smtClean="0"/>
              <a:t>‹#›</a:t>
            </a:fld>
            <a:endParaRPr lang="en-US"/>
          </a:p>
        </p:txBody>
      </p:sp>
      <p:pic>
        <p:nvPicPr>
          <p:cNvPr id="1026" name="Picture 2" descr="Hình ảnh Cảnh Quan Xanh Với đường Hồ Cảnh đồi Vectơ PNG , Hồ, Sân Khấu, đồi  Núi PNG và Vector với nền trong suốt để tải xuống miễn phí">
            <a:extLst>
              <a:ext uri="{FF2B5EF4-FFF2-40B4-BE49-F238E27FC236}">
                <a16:creationId xmlns:a16="http://schemas.microsoft.com/office/drawing/2014/main" id="{E54F3B32-ACB1-4521-B8CF-8C966775618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95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1.svg"/><Relationship Id="rId18" Type="http://schemas.openxmlformats.org/officeDocument/2006/relationships/image" Target="../media/image38.png"/><Relationship Id="rId3" Type="http://schemas.openxmlformats.org/officeDocument/2006/relationships/image" Target="../media/image3.svg"/><Relationship Id="rId21" Type="http://schemas.openxmlformats.org/officeDocument/2006/relationships/image" Target="../media/image23.svg"/><Relationship Id="rId7" Type="http://schemas.openxmlformats.org/officeDocument/2006/relationships/image" Target="../media/image31.svg"/><Relationship Id="rId12" Type="http://schemas.openxmlformats.org/officeDocument/2006/relationships/image" Target="../media/image10.png"/><Relationship Id="rId17" Type="http://schemas.openxmlformats.org/officeDocument/2006/relationships/image" Target="../media/image17.svg"/><Relationship Id="rId25" Type="http://schemas.openxmlformats.org/officeDocument/2006/relationships/image" Target="../media/image41.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0.png"/><Relationship Id="rId5" Type="http://schemas.openxmlformats.org/officeDocument/2006/relationships/image" Target="../media/image29.svg"/><Relationship Id="rId15" Type="http://schemas.openxmlformats.org/officeDocument/2006/relationships/image" Target="../media/image37.svg"/><Relationship Id="rId23" Type="http://schemas.openxmlformats.org/officeDocument/2006/relationships/image" Target="../media/image25.svg"/><Relationship Id="rId10" Type="http://schemas.openxmlformats.org/officeDocument/2006/relationships/image" Target="../media/image34.png"/><Relationship Id="rId19" Type="http://schemas.openxmlformats.org/officeDocument/2006/relationships/image" Target="../media/image39.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6.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1.svg"/><Relationship Id="rId18" Type="http://schemas.openxmlformats.org/officeDocument/2006/relationships/image" Target="../media/image38.png"/><Relationship Id="rId3" Type="http://schemas.openxmlformats.org/officeDocument/2006/relationships/image" Target="../media/image3.svg"/><Relationship Id="rId21" Type="http://schemas.openxmlformats.org/officeDocument/2006/relationships/image" Target="../media/image23.svg"/><Relationship Id="rId7" Type="http://schemas.openxmlformats.org/officeDocument/2006/relationships/image" Target="../media/image31.svg"/><Relationship Id="rId12" Type="http://schemas.openxmlformats.org/officeDocument/2006/relationships/image" Target="../media/image10.png"/><Relationship Id="rId17" Type="http://schemas.openxmlformats.org/officeDocument/2006/relationships/image" Target="../media/image17.svg"/><Relationship Id="rId25" Type="http://schemas.openxmlformats.org/officeDocument/2006/relationships/image" Target="../media/image41.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0.png"/><Relationship Id="rId5" Type="http://schemas.openxmlformats.org/officeDocument/2006/relationships/image" Target="../media/image29.svg"/><Relationship Id="rId15" Type="http://schemas.openxmlformats.org/officeDocument/2006/relationships/image" Target="../media/image37.svg"/><Relationship Id="rId23" Type="http://schemas.openxmlformats.org/officeDocument/2006/relationships/image" Target="../media/image25.svg"/><Relationship Id="rId10" Type="http://schemas.openxmlformats.org/officeDocument/2006/relationships/image" Target="../media/image34.png"/><Relationship Id="rId19" Type="http://schemas.openxmlformats.org/officeDocument/2006/relationships/image" Target="../media/image39.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6.pn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43.emf"/></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4269469" y="4473134"/>
            <a:ext cx="3073613" cy="2743200"/>
          </a:xfrm>
          <a:prstGeom prst="rect">
            <a:avLst/>
          </a:prstGeom>
        </p:spPr>
      </p:pic>
      <p:sp>
        <p:nvSpPr>
          <p:cNvPr id="24" name="TextBox 23">
            <a:extLst>
              <a:ext uri="{FF2B5EF4-FFF2-40B4-BE49-F238E27FC236}">
                <a16:creationId xmlns:a16="http://schemas.microsoft.com/office/drawing/2014/main" id="{0D2B7902-4448-E54C-326B-1E467D718166}"/>
              </a:ext>
            </a:extLst>
          </p:cNvPr>
          <p:cNvSpPr txBox="1"/>
          <p:nvPr/>
        </p:nvSpPr>
        <p:spPr>
          <a:xfrm>
            <a:off x="3178374" y="739951"/>
            <a:ext cx="5835252" cy="1015663"/>
          </a:xfrm>
          <a:prstGeom prst="rect">
            <a:avLst/>
          </a:prstGeom>
          <a:noFill/>
        </p:spPr>
        <p:txBody>
          <a:bodyPr wrap="none" rtlCol="0">
            <a:spAutoFit/>
          </a:bodyPr>
          <a:lstStyle/>
          <a:p>
            <a:r>
              <a:rPr lang="en-US" sz="6000">
                <a:latin typeface="#9Slide05 SVNClementine" panose="020F0502020204030203" pitchFamily="34" charset="0"/>
              </a:rPr>
              <a:t>Thứ...ngày...tháng...năm</a:t>
            </a:r>
          </a:p>
        </p:txBody>
      </p:sp>
      <p:sp>
        <p:nvSpPr>
          <p:cNvPr id="25" name="TextBox 24">
            <a:extLst>
              <a:ext uri="{FF2B5EF4-FFF2-40B4-BE49-F238E27FC236}">
                <a16:creationId xmlns:a16="http://schemas.microsoft.com/office/drawing/2014/main" id="{ADF38916-859D-8F22-28CE-BE4AC40FDBB0}"/>
              </a:ext>
            </a:extLst>
          </p:cNvPr>
          <p:cNvSpPr txBox="1"/>
          <p:nvPr/>
        </p:nvSpPr>
        <p:spPr>
          <a:xfrm>
            <a:off x="4523001" y="1916722"/>
            <a:ext cx="3147015" cy="1015663"/>
          </a:xfrm>
          <a:prstGeom prst="rect">
            <a:avLst/>
          </a:prstGeom>
          <a:noFill/>
        </p:spPr>
        <p:txBody>
          <a:bodyPr wrap="none" rtlCol="0">
            <a:spAutoFit/>
          </a:bodyPr>
          <a:lstStyle/>
          <a:p>
            <a:r>
              <a:rPr lang="en-US" sz="6000">
                <a:solidFill>
                  <a:srgbClr val="002060"/>
                </a:solidFill>
                <a:latin typeface="#9Slide05 SVNClementine" panose="020F0502020204030203" pitchFamily="34" charset="0"/>
              </a:rPr>
              <a:t>TIẾNG VIỆT</a:t>
            </a:r>
          </a:p>
        </p:txBody>
      </p:sp>
      <p:sp>
        <p:nvSpPr>
          <p:cNvPr id="26" name="TextBox 25">
            <a:extLst>
              <a:ext uri="{FF2B5EF4-FFF2-40B4-BE49-F238E27FC236}">
                <a16:creationId xmlns:a16="http://schemas.microsoft.com/office/drawing/2014/main" id="{AA5FF150-ADDF-863C-92EA-5CFE7781C43E}"/>
              </a:ext>
            </a:extLst>
          </p:cNvPr>
          <p:cNvSpPr txBox="1"/>
          <p:nvPr/>
        </p:nvSpPr>
        <p:spPr>
          <a:xfrm>
            <a:off x="2194521" y="2749767"/>
            <a:ext cx="8026493" cy="1938992"/>
          </a:xfrm>
          <a:prstGeom prst="rect">
            <a:avLst/>
          </a:prstGeom>
          <a:noFill/>
        </p:spPr>
        <p:txBody>
          <a:bodyPr wrap="none" rtlCol="0">
            <a:spAutoFit/>
          </a:bodyPr>
          <a:lstStyle/>
          <a:p>
            <a:pPr algn="ctr"/>
            <a:r>
              <a:rPr lang="en-US" sz="6000">
                <a:solidFill>
                  <a:schemeClr val="tx2"/>
                </a:solidFill>
                <a:latin typeface="SVN-Poky's" panose="020B0606040200020203" pitchFamily="34" charset="0"/>
                <a:ea typeface="LNTH-LuoLuoNotangYuanTi 1" pitchFamily="2" charset="-128"/>
                <a:cs typeface="LNTH-LuoLuoNotangYuanTi 1" pitchFamily="2" charset="-128"/>
              </a:rPr>
              <a:t>Ô</a:t>
            </a:r>
            <a:r>
              <a:rPr lang="en-US" sz="6000">
                <a:solidFill>
                  <a:schemeClr val="accent4"/>
                </a:solidFill>
                <a:latin typeface="SVN-Poky's" panose="020B0606040200020203" pitchFamily="34" charset="0"/>
                <a:ea typeface="LNTH-LuoLuoNotangYuanTi 1" pitchFamily="2" charset="-128"/>
                <a:cs typeface="LNTH-LuoLuoNotangYuanTi 1" pitchFamily="2" charset="-128"/>
              </a:rPr>
              <a:t>N</a:t>
            </a:r>
            <a:r>
              <a:rPr lang="en-US" sz="6000">
                <a:latin typeface="SVN-Poky's" panose="020B0606040200020203" pitchFamily="34" charset="0"/>
                <a:ea typeface="LNTH-LuoLuoNotangYuanTi 1" pitchFamily="2" charset="-128"/>
                <a:cs typeface="LNTH-LuoLuoNotangYuanTi 1" pitchFamily="2" charset="-128"/>
              </a:rPr>
              <a:t> </a:t>
            </a:r>
            <a:r>
              <a:rPr lang="en-US" sz="6000">
                <a:solidFill>
                  <a:srgbClr val="00B050"/>
                </a:solidFill>
                <a:latin typeface="SVN-Poky's" panose="020B0606040200020203" pitchFamily="34" charset="0"/>
                <a:ea typeface="LNTH-LuoLuoNotangYuanTi 1" pitchFamily="2" charset="-128"/>
                <a:cs typeface="LNTH-LuoLuoNotangYuanTi 1" pitchFamily="2" charset="-128"/>
              </a:rPr>
              <a:t>T</a:t>
            </a:r>
            <a:r>
              <a:rPr lang="en-US" sz="6000">
                <a:solidFill>
                  <a:srgbClr val="FFFF00"/>
                </a:solidFill>
                <a:latin typeface="SVN-Poky's" panose="020B0606040200020203" pitchFamily="34" charset="0"/>
                <a:ea typeface="LNTH-LuoLuoNotangYuanTi 1" pitchFamily="2" charset="-128"/>
                <a:cs typeface="LNTH-LuoLuoNotangYuanTi 1" pitchFamily="2" charset="-128"/>
              </a:rPr>
              <a:t>Ậ</a:t>
            </a:r>
            <a:r>
              <a:rPr lang="en-US" sz="6000">
                <a:solidFill>
                  <a:schemeClr val="accent5"/>
                </a:solidFill>
                <a:latin typeface="SVN-Poky's" panose="020B0606040200020203" pitchFamily="34" charset="0"/>
                <a:ea typeface="LNTH-LuoLuoNotangYuanTi 1" pitchFamily="2" charset="-128"/>
                <a:cs typeface="LNTH-LuoLuoNotangYuanTi 1" pitchFamily="2" charset="-128"/>
              </a:rPr>
              <a:t>P </a:t>
            </a:r>
            <a:r>
              <a:rPr lang="en-US" sz="6000">
                <a:solidFill>
                  <a:srgbClr val="00B050"/>
                </a:solidFill>
                <a:latin typeface="SVN-Poky's" panose="020B0606040200020203" pitchFamily="34" charset="0"/>
                <a:ea typeface="LNTH-LuoLuoNotangYuanTi 1" pitchFamily="2" charset="-128"/>
                <a:cs typeface="LNTH-LuoLuoNotangYuanTi 1" pitchFamily="2" charset="-128"/>
              </a:rPr>
              <a:t>G</a:t>
            </a:r>
            <a:r>
              <a:rPr lang="en-US" sz="6000">
                <a:solidFill>
                  <a:srgbClr val="FFC000"/>
                </a:solidFill>
                <a:latin typeface="SVN-Poky's" panose="020B0606040200020203" pitchFamily="34" charset="0"/>
                <a:ea typeface="LNTH-LuoLuoNotangYuanTi 1" pitchFamily="2" charset="-128"/>
                <a:cs typeface="LNTH-LuoLuoNotangYuanTi 1" pitchFamily="2" charset="-128"/>
              </a:rPr>
              <a:t>I</a:t>
            </a:r>
            <a:r>
              <a:rPr lang="en-US" sz="6000">
                <a:solidFill>
                  <a:srgbClr val="FF33CC"/>
                </a:solidFill>
                <a:latin typeface="SVN-Poky's" panose="020B0606040200020203" pitchFamily="34" charset="0"/>
                <a:ea typeface="LNTH-LuoLuoNotangYuanTi 1" pitchFamily="2" charset="-128"/>
                <a:cs typeface="LNTH-LuoLuoNotangYuanTi 1" pitchFamily="2" charset="-128"/>
              </a:rPr>
              <a:t>Ữ</a:t>
            </a:r>
            <a:r>
              <a:rPr lang="en-US" sz="6000">
                <a:solidFill>
                  <a:schemeClr val="accent5"/>
                </a:solidFill>
                <a:latin typeface="SVN-Poky's" panose="020B0606040200020203" pitchFamily="34" charset="0"/>
                <a:ea typeface="LNTH-LuoLuoNotangYuanTi 1" pitchFamily="2" charset="-128"/>
                <a:cs typeface="LNTH-LuoLuoNotangYuanTi 1" pitchFamily="2" charset="-128"/>
              </a:rPr>
              <a:t>A</a:t>
            </a:r>
            <a:r>
              <a:rPr lang="en-US" sz="6000">
                <a:latin typeface="SVN-Poky's" panose="020B0606040200020203" pitchFamily="34" charset="0"/>
                <a:ea typeface="LNTH-LuoLuoNotangYuanTi 1" pitchFamily="2" charset="-128"/>
                <a:cs typeface="LNTH-LuoLuoNotangYuanTi 1" pitchFamily="2" charset="-128"/>
              </a:rPr>
              <a:t> </a:t>
            </a:r>
            <a:r>
              <a:rPr lang="en-US" sz="6000">
                <a:solidFill>
                  <a:srgbClr val="FF9900"/>
                </a:solidFill>
                <a:latin typeface="SVN-Poky's" panose="020B0606040200020203" pitchFamily="34" charset="0"/>
                <a:ea typeface="LNTH-LuoLuoNotangYuanTi 1" pitchFamily="2" charset="-128"/>
                <a:cs typeface="LNTH-LuoLuoNotangYuanTi 1" pitchFamily="2" charset="-128"/>
              </a:rPr>
              <a:t>H</a:t>
            </a:r>
            <a:r>
              <a:rPr lang="en-US" sz="6000">
                <a:solidFill>
                  <a:srgbClr val="FF33CC"/>
                </a:solidFill>
                <a:latin typeface="SVN-Poky's" panose="020B0606040200020203" pitchFamily="34" charset="0"/>
                <a:ea typeface="LNTH-LuoLuoNotangYuanTi 1" pitchFamily="2" charset="-128"/>
                <a:cs typeface="LNTH-LuoLuoNotangYuanTi 1" pitchFamily="2" charset="-128"/>
              </a:rPr>
              <a:t>Ọ</a:t>
            </a:r>
            <a:r>
              <a:rPr lang="en-US" sz="6000">
                <a:solidFill>
                  <a:srgbClr val="00B0F0"/>
                </a:solidFill>
                <a:latin typeface="SVN-Poky's" panose="020B0606040200020203" pitchFamily="34" charset="0"/>
                <a:ea typeface="LNTH-LuoLuoNotangYuanTi 1" pitchFamily="2" charset="-128"/>
                <a:cs typeface="LNTH-LuoLuoNotangYuanTi 1" pitchFamily="2" charset="-128"/>
              </a:rPr>
              <a:t>C</a:t>
            </a:r>
            <a:r>
              <a:rPr lang="en-US" sz="6000">
                <a:latin typeface="SVN-Poky's" panose="020B0606040200020203" pitchFamily="34" charset="0"/>
                <a:ea typeface="LNTH-LuoLuoNotangYuanTi 1" pitchFamily="2" charset="-128"/>
                <a:cs typeface="LNTH-LuoLuoNotangYuanTi 1" pitchFamily="2" charset="-128"/>
              </a:rPr>
              <a:t> </a:t>
            </a:r>
            <a:r>
              <a:rPr lang="en-US" sz="6000">
                <a:solidFill>
                  <a:schemeClr val="accent2"/>
                </a:solidFill>
                <a:latin typeface="SVN-Poky's" panose="020B0606040200020203" pitchFamily="34" charset="0"/>
                <a:ea typeface="LNTH-LuoLuoNotangYuanTi 1" pitchFamily="2" charset="-128"/>
                <a:cs typeface="LNTH-LuoLuoNotangYuanTi 1" pitchFamily="2" charset="-128"/>
              </a:rPr>
              <a:t>K</a:t>
            </a:r>
            <a:r>
              <a:rPr lang="en-US" sz="6000">
                <a:solidFill>
                  <a:srgbClr val="009900"/>
                </a:solidFill>
                <a:latin typeface="SVN-Poky's" panose="020B0606040200020203" pitchFamily="34" charset="0"/>
                <a:ea typeface="LNTH-LuoLuoNotangYuanTi 1" pitchFamily="2" charset="-128"/>
                <a:cs typeface="LNTH-LuoLuoNotangYuanTi 1" pitchFamily="2" charset="-128"/>
              </a:rPr>
              <a:t>Ỳ</a:t>
            </a:r>
            <a:r>
              <a:rPr lang="en-US" sz="6000">
                <a:latin typeface="SVN-Poky's" panose="020B0606040200020203" pitchFamily="34" charset="0"/>
                <a:ea typeface="LNTH-LuoLuoNotangYuanTi 1" pitchFamily="2" charset="-128"/>
                <a:cs typeface="LNTH-LuoLuoNotangYuanTi 1" pitchFamily="2" charset="-128"/>
              </a:rPr>
              <a:t> </a:t>
            </a:r>
            <a:r>
              <a:rPr lang="en-US" sz="6000">
                <a:solidFill>
                  <a:schemeClr val="accent2"/>
                </a:solidFill>
                <a:latin typeface="SVN-Poky's" panose="020B0606040200020203" pitchFamily="34" charset="0"/>
                <a:ea typeface="LNTH-LuoLuoNotangYuanTi 1" pitchFamily="2" charset="-128"/>
                <a:cs typeface="LNTH-LuoLuoNotangYuanTi 1" pitchFamily="2" charset="-128"/>
              </a:rPr>
              <a:t>II</a:t>
            </a:r>
          </a:p>
          <a:p>
            <a:pPr algn="ctr"/>
            <a:r>
              <a:rPr lang="en-US" sz="6000">
                <a:solidFill>
                  <a:srgbClr val="FF0000"/>
                </a:solidFill>
                <a:latin typeface="SVN-Poky's" panose="020B0606040200020203" pitchFamily="34" charset="0"/>
                <a:ea typeface="LNTH-LuoLuoNotangYuanTi 1" pitchFamily="2" charset="-128"/>
                <a:cs typeface="LNTH-LuoLuoNotangYuanTi 1" pitchFamily="2" charset="-128"/>
              </a:rPr>
              <a:t>(TIẾT 2)</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900" decel="100000" fill="hold"/>
                                        <p:tgtEl>
                                          <p:spTgt spid="2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75D90F4-6142-881D-8306-921D144CCDE8}"/>
              </a:ext>
            </a:extLst>
          </p:cNvPr>
          <p:cNvSpPr txBox="1"/>
          <p:nvPr/>
        </p:nvSpPr>
        <p:spPr>
          <a:xfrm>
            <a:off x="774366" y="633882"/>
            <a:ext cx="10681662"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2. Thực hiện yêu cầu: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70C0"/>
                </a:solidFill>
                <a:effectLst/>
                <a:uLnTx/>
                <a:uFillTx/>
                <a:latin typeface="Arial" panose="020B0604020202020204" pitchFamily="34" charset="0"/>
                <a:ea typeface="+mn-ea"/>
                <a:cs typeface="+mn-cs"/>
              </a:rPr>
              <a:t>a. Dựa vào nội dung bài đọc “Tháng Năm”, đặt câu ghép theo từng yêu</a:t>
            </a:r>
            <a:r>
              <a:rPr kumimoji="0" lang="en-US" sz="3200" b="1" i="0" u="none" strike="noStrike" kern="1200" cap="none" spc="0" normalizeH="0" baseline="0" noProof="0">
                <a:ln>
                  <a:noFill/>
                </a:ln>
                <a:solidFill>
                  <a:srgbClr val="0070C0"/>
                </a:solidFill>
                <a:effectLst/>
                <a:uLnTx/>
                <a:uFillTx/>
                <a:latin typeface="Arial" panose="020B0604020202020204" pitchFamily="34" charset="0"/>
                <a:ea typeface="+mn-ea"/>
                <a:cs typeface="+mn-cs"/>
              </a:rPr>
              <a:t> </a:t>
            </a:r>
            <a:r>
              <a:rPr kumimoji="0" lang="vi-VN" sz="3200" b="1" i="0" u="none" strike="noStrike" kern="1200" cap="none" spc="0" normalizeH="0" baseline="0" noProof="0">
                <a:ln>
                  <a:noFill/>
                </a:ln>
                <a:solidFill>
                  <a:srgbClr val="0070C0"/>
                </a:solidFill>
                <a:effectLst/>
                <a:uLnTx/>
                <a:uFillTx/>
                <a:latin typeface="Arial" panose="020B0604020202020204" pitchFamily="34" charset="0"/>
                <a:ea typeface="+mn-ea"/>
                <a:cs typeface="+mn-cs"/>
              </a:rPr>
              <a:t>cầu sau:</a:t>
            </a:r>
            <a:endParaRPr kumimoji="0" lang="en-US" sz="32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Nói về sự thay đổi của</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cảnh vật vào tháng Năm.</a:t>
            </a: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Nói về ý nghĩa của tháng Năm</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đối với bạn nhỏ.</a:t>
            </a: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70C0"/>
                </a:solidFill>
                <a:effectLst/>
                <a:uLnTx/>
                <a:uFillTx/>
                <a:latin typeface="Arial" panose="020B0604020202020204" pitchFamily="34" charset="0"/>
                <a:ea typeface="+mn-ea"/>
                <a:cs typeface="+mn-cs"/>
              </a:rPr>
              <a:t>b. Các vế câu trong mỗi câu ghép ở bài tập a được nối với nhau bằng</a:t>
            </a:r>
            <a:r>
              <a:rPr kumimoji="0" lang="en-US" sz="3200" b="1" i="0" u="none" strike="noStrike" kern="1200" cap="none" spc="0" normalizeH="0" baseline="0" noProof="0">
                <a:ln>
                  <a:noFill/>
                </a:ln>
                <a:solidFill>
                  <a:srgbClr val="0070C0"/>
                </a:solidFill>
                <a:effectLst/>
                <a:uLnTx/>
                <a:uFillTx/>
                <a:latin typeface="Arial" panose="020B0604020202020204" pitchFamily="34" charset="0"/>
                <a:ea typeface="+mn-ea"/>
                <a:cs typeface="+mn-cs"/>
              </a:rPr>
              <a:t> </a:t>
            </a:r>
            <a:r>
              <a:rPr kumimoji="0" lang="vi-VN" sz="3200" b="1" i="0" u="none" strike="noStrike" kern="1200" cap="none" spc="0" normalizeH="0" baseline="0" noProof="0">
                <a:ln>
                  <a:noFill/>
                </a:ln>
                <a:solidFill>
                  <a:srgbClr val="0070C0"/>
                </a:solidFill>
                <a:effectLst/>
                <a:uLnTx/>
                <a:uFillTx/>
                <a:latin typeface="Arial" panose="020B0604020202020204" pitchFamily="34" charset="0"/>
                <a:ea typeface="+mn-ea"/>
                <a:cs typeface="+mn-cs"/>
              </a:rPr>
              <a:t>cách nào?</a:t>
            </a:r>
            <a:endParaRPr kumimoji="0" lang="en-US" sz="3200" b="1" i="0" u="none" strike="noStrike" kern="1200" cap="none" spc="0" normalizeH="0" baseline="0" noProof="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548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75D90F4-6142-881D-8306-921D144CCDE8}"/>
              </a:ext>
            </a:extLst>
          </p:cNvPr>
          <p:cNvSpPr txBox="1"/>
          <p:nvPr/>
        </p:nvSpPr>
        <p:spPr>
          <a:xfrm>
            <a:off x="1249414" y="881484"/>
            <a:ext cx="10681662"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Nói về sự thay đổi của</a:t>
            </a: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vi-VN"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cảnh vật vào tháng Năm.</a:t>
            </a:r>
            <a:endPar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74A189D-743F-4D11-B401-1075444BB84A}"/>
              </a:ext>
            </a:extLst>
          </p:cNvPr>
          <p:cNvSpPr txBox="1"/>
          <p:nvPr/>
        </p:nvSpPr>
        <p:spPr>
          <a:xfrm>
            <a:off x="826129" y="2420254"/>
            <a:ext cx="10681662"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70C0"/>
                </a:solidFill>
                <a:effectLst/>
                <a:uLnTx/>
                <a:uFillTx/>
                <a:latin typeface="Arial" panose="020B0604020202020204" pitchFamily="34" charset="0"/>
                <a:ea typeface="+mn-ea"/>
                <a:cs typeface="+mn-cs"/>
              </a:rPr>
              <a:t>- Trong tháng Năm, cảnh vật trải qua sự biến đổi đầy phong phú, hoa phượng nở rộ, cánh đồng ruộng mênh mông bước vào mùa gặt.</a:t>
            </a:r>
            <a:endParaRPr kumimoji="0" lang="en-US" sz="3200" b="1"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C2464BC-47E2-4348-AC7D-4D9D91D37689}"/>
              </a:ext>
            </a:extLst>
          </p:cNvPr>
          <p:cNvSpPr txBox="1"/>
          <p:nvPr/>
        </p:nvSpPr>
        <p:spPr>
          <a:xfrm>
            <a:off x="1373887" y="4380744"/>
            <a:ext cx="9444225" cy="1077218"/>
          </a:xfrm>
          <a:prstGeom prst="rect">
            <a:avLst/>
          </a:prstGeom>
          <a:noFill/>
        </p:spPr>
        <p:txBody>
          <a:bodyPr wrap="square">
            <a:spAutoFit/>
          </a:bodyPr>
          <a:lstStyle/>
          <a:p>
            <a:pPr lvl="0" algn="just">
              <a:defRPr/>
            </a:pPr>
            <a:r>
              <a:rPr lang="vi-VN" sz="3200" b="1">
                <a:solidFill>
                  <a:srgbClr val="7030A0"/>
                </a:solidFill>
                <a:sym typeface="Wingdings" panose="05000000000000000000" pitchFamily="2" charset="2"/>
              </a:rPr>
              <a:t></a:t>
            </a:r>
            <a:r>
              <a:rPr lang="en-US" sz="3200" b="1">
                <a:solidFill>
                  <a:srgbClr val="7030A0"/>
                </a:solidFill>
                <a:sym typeface="Wingdings" panose="05000000000000000000" pitchFamily="2" charset="2"/>
              </a:rPr>
              <a:t> </a:t>
            </a:r>
            <a:r>
              <a:rPr lang="vi-VN" sz="3200" b="1">
                <a:solidFill>
                  <a:srgbClr val="7030A0"/>
                </a:solidFill>
              </a:rPr>
              <a:t>Các vế câu trong câu ghép </a:t>
            </a:r>
            <a:r>
              <a:rPr lang="en-US" sz="3200" b="1">
                <a:solidFill>
                  <a:srgbClr val="7030A0"/>
                </a:solidFill>
              </a:rPr>
              <a:t>trên </a:t>
            </a:r>
            <a:r>
              <a:rPr lang="vi-VN" sz="3200" b="1">
                <a:solidFill>
                  <a:srgbClr val="7030A0"/>
                </a:solidFill>
              </a:rPr>
              <a:t>được nối với nhau bằng cách </a:t>
            </a:r>
            <a:r>
              <a:rPr lang="en-US" sz="3200" b="1">
                <a:solidFill>
                  <a:srgbClr val="7030A0"/>
                </a:solidFill>
              </a:rPr>
              <a:t>s</a:t>
            </a:r>
            <a:r>
              <a:rPr lang="vi-VN" sz="3200" b="1">
                <a:solidFill>
                  <a:srgbClr val="7030A0"/>
                </a:solidFill>
              </a:rPr>
              <a:t>ử dụng dấu phấy.</a:t>
            </a:r>
            <a:endParaRPr kumimoji="0" lang="en-US" sz="3200" b="1" i="0" u="none" strike="noStrike" kern="1200" cap="none" spc="0" normalizeH="0" baseline="0" noProof="0">
              <a:ln>
                <a:noFill/>
              </a:ln>
              <a:solidFill>
                <a:srgbClr val="7030A0"/>
              </a:solidFill>
              <a:effectLst/>
              <a:uLnTx/>
              <a:uFillTx/>
            </a:endParaRPr>
          </a:p>
        </p:txBody>
      </p:sp>
    </p:spTree>
    <p:extLst>
      <p:ext uri="{BB962C8B-B14F-4D97-AF65-F5344CB8AC3E}">
        <p14:creationId xmlns:p14="http://schemas.microsoft.com/office/powerpoint/2010/main" val="4206275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75D90F4-6142-881D-8306-921D144CCDE8}"/>
              </a:ext>
            </a:extLst>
          </p:cNvPr>
          <p:cNvSpPr txBox="1"/>
          <p:nvPr/>
        </p:nvSpPr>
        <p:spPr>
          <a:xfrm>
            <a:off x="1249414" y="881484"/>
            <a:ext cx="10681662"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Nói về ý nghĩa của tháng Năm đối với bạn nhỏ.</a:t>
            </a:r>
          </a:p>
        </p:txBody>
      </p:sp>
      <p:sp>
        <p:nvSpPr>
          <p:cNvPr id="11" name="TextBox 10">
            <a:extLst>
              <a:ext uri="{FF2B5EF4-FFF2-40B4-BE49-F238E27FC236}">
                <a16:creationId xmlns:a16="http://schemas.microsoft.com/office/drawing/2014/main" id="{E74A189D-743F-4D11-B401-1075444BB84A}"/>
              </a:ext>
            </a:extLst>
          </p:cNvPr>
          <p:cNvSpPr txBox="1"/>
          <p:nvPr/>
        </p:nvSpPr>
        <p:spPr>
          <a:xfrm>
            <a:off x="932372" y="1788461"/>
            <a:ext cx="10681662" cy="2554545"/>
          </a:xfrm>
          <a:prstGeom prst="rect">
            <a:avLst/>
          </a:prstGeom>
          <a:noFill/>
        </p:spPr>
        <p:txBody>
          <a:bodyPr wrap="square">
            <a:spAutoFit/>
          </a:bodyPr>
          <a:lstStyle/>
          <a:p>
            <a:pPr lvl="0" algn="just">
              <a:defRPr/>
            </a:pPr>
            <a:r>
              <a:rPr lang="en-US" sz="3200" b="1">
                <a:solidFill>
                  <a:srgbClr val="0070C0"/>
                </a:solidFill>
              </a:rPr>
              <a:t>- </a:t>
            </a:r>
            <a:r>
              <a:rPr lang="vi-VN" sz="3200" b="1">
                <a:solidFill>
                  <a:srgbClr val="0070C0"/>
                </a:solidFill>
              </a:rPr>
              <a:t>Với bạn nhỏ, tháng Năm không chỉ là thời gian để tham gia vào những hoạt động ngoại khoá mà nó còn là cơ hội để khám phá và tận hưởng vẻ đẹp của thiên nhiên, từ việc bay cánh diều đến việc hái hoa phượng.</a:t>
            </a:r>
            <a:endParaRPr kumimoji="0" lang="en-US" sz="3200" b="1"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C2464BC-47E2-4348-AC7D-4D9D91D37689}"/>
              </a:ext>
            </a:extLst>
          </p:cNvPr>
          <p:cNvSpPr txBox="1"/>
          <p:nvPr/>
        </p:nvSpPr>
        <p:spPr>
          <a:xfrm>
            <a:off x="1373887" y="4380744"/>
            <a:ext cx="8645359" cy="1569660"/>
          </a:xfrm>
          <a:prstGeom prst="rect">
            <a:avLst/>
          </a:prstGeom>
          <a:noFill/>
        </p:spPr>
        <p:txBody>
          <a:bodyPr wrap="square">
            <a:spAutoFit/>
          </a:bodyPr>
          <a:lstStyle/>
          <a:p>
            <a:pPr lvl="0" algn="just">
              <a:defRPr/>
            </a:pPr>
            <a:r>
              <a:rPr kumimoji="0" lang="vi-VN" sz="3200" b="1" i="0" u="none" strike="noStrike" kern="1200" cap="none" spc="0" normalizeH="0" baseline="0" noProof="0">
                <a:ln>
                  <a:noFill/>
                </a:ln>
                <a:solidFill>
                  <a:srgbClr val="7030A0"/>
                </a:solidFill>
                <a:effectLst/>
                <a:uLnTx/>
                <a:uFillTx/>
                <a:sym typeface="Wingdings" panose="05000000000000000000" pitchFamily="2" charset="2"/>
              </a:rPr>
              <a:t></a:t>
            </a:r>
            <a:r>
              <a:rPr kumimoji="0" lang="en-US" sz="3200" b="1" i="0" u="none" strike="noStrike" kern="1200" cap="none" spc="0" normalizeH="0" baseline="0" noProof="0">
                <a:ln>
                  <a:noFill/>
                </a:ln>
                <a:solidFill>
                  <a:srgbClr val="7030A0"/>
                </a:solidFill>
                <a:effectLst/>
                <a:uLnTx/>
                <a:uFillTx/>
                <a:sym typeface="Wingdings" panose="05000000000000000000" pitchFamily="2" charset="2"/>
              </a:rPr>
              <a:t> </a:t>
            </a:r>
            <a:r>
              <a:rPr kumimoji="0" lang="vi-VN" sz="3200" b="1" i="0" u="none" strike="noStrike" kern="1200" cap="none" spc="0" normalizeH="0" baseline="0" noProof="0">
                <a:ln>
                  <a:noFill/>
                </a:ln>
                <a:solidFill>
                  <a:srgbClr val="7030A0"/>
                </a:solidFill>
                <a:effectLst/>
                <a:uLnTx/>
                <a:uFillTx/>
              </a:rPr>
              <a:t>Các vế câu trong câu ghép </a:t>
            </a:r>
            <a:r>
              <a:rPr kumimoji="0" lang="en-US" sz="3200" b="1" i="0" u="none" strike="noStrike" kern="1200" cap="none" spc="0" normalizeH="0" baseline="0" noProof="0">
                <a:ln>
                  <a:noFill/>
                </a:ln>
                <a:solidFill>
                  <a:srgbClr val="7030A0"/>
                </a:solidFill>
                <a:effectLst/>
                <a:uLnTx/>
                <a:uFillTx/>
              </a:rPr>
              <a:t>trên </a:t>
            </a:r>
            <a:r>
              <a:rPr kumimoji="0" lang="vi-VN" sz="3200" b="1" i="0" u="none" strike="noStrike" kern="1200" cap="none" spc="0" normalizeH="0" baseline="0" noProof="0">
                <a:ln>
                  <a:noFill/>
                </a:ln>
                <a:solidFill>
                  <a:srgbClr val="7030A0"/>
                </a:solidFill>
                <a:effectLst/>
                <a:uLnTx/>
                <a:uFillTx/>
              </a:rPr>
              <a:t>được nối với nhau bằng cách </a:t>
            </a:r>
            <a:r>
              <a:rPr lang="en-US" sz="3200" b="1">
                <a:solidFill>
                  <a:srgbClr val="7030A0"/>
                </a:solidFill>
                <a:latin typeface="Arial" panose="020B0604020202020204" pitchFamily="34" charset="0"/>
                <a:cs typeface="Arial" panose="020B0604020202020204" pitchFamily="34" charset="0"/>
              </a:rPr>
              <a:t>Sử dụng cặp kết từ: </a:t>
            </a:r>
          </a:p>
          <a:p>
            <a:pPr lvl="0" algn="just">
              <a:defRPr/>
            </a:pPr>
            <a:r>
              <a:rPr lang="en-US" sz="3200" b="1">
                <a:solidFill>
                  <a:srgbClr val="C00000"/>
                </a:solidFill>
                <a:latin typeface="Arial" panose="020B0604020202020204" pitchFamily="34" charset="0"/>
                <a:cs typeface="Arial" panose="020B0604020202020204" pitchFamily="34" charset="0"/>
              </a:rPr>
              <a:t>…không những… mà còn…</a:t>
            </a:r>
            <a:endParaRPr kumimoji="0" lang="en-US" sz="32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927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75D90F4-6142-881D-8306-921D144CCDE8}"/>
              </a:ext>
            </a:extLst>
          </p:cNvPr>
          <p:cNvSpPr txBox="1"/>
          <p:nvPr/>
        </p:nvSpPr>
        <p:spPr>
          <a:xfrm>
            <a:off x="774366" y="633882"/>
            <a:ext cx="10681662"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3. Viết đoạn văn (từ 4 đến 5 câu) nói về cuộc sống thanh bình ở quê</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hương em, trong đó có ít nhất một câu ghép.</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20EF925-9EC9-4744-9C3E-86B3DD22EE7B}"/>
              </a:ext>
            </a:extLst>
          </p:cNvPr>
          <p:cNvSpPr txBox="1"/>
          <p:nvPr/>
        </p:nvSpPr>
        <p:spPr>
          <a:xfrm>
            <a:off x="844365" y="2316080"/>
            <a:ext cx="10681662"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Mẫu: </a:t>
            </a: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mn-ea"/>
                <a:cs typeface="+mn-cs"/>
              </a:rPr>
              <a:t>Cuộc sống ở quê hương em trôi qua êm đềm và an lành. Mỗi buổi sáng, làn sương mờ dần trên cánh đồng, người dân bắt đầu ngày mới với công việc ruộng vườn. Họ ra đồng cày cấy, lên nương làm rẫy,…. Trên mặt ai cũng nở nụ cườ tơi. Đấy là lúc mà thời gian trôi qua chậm rãi, mỗi khoảnh khắc đều tràn ngập hương vị của quê hương.</a:t>
            </a:r>
            <a:endPar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573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4269469" y="4473134"/>
            <a:ext cx="3073613" cy="2743200"/>
          </a:xfrm>
          <a:prstGeom prst="rect">
            <a:avLst/>
          </a:prstGeom>
        </p:spPr>
      </p:pic>
      <p:sp>
        <p:nvSpPr>
          <p:cNvPr id="26" name="TextBox 25">
            <a:extLst>
              <a:ext uri="{FF2B5EF4-FFF2-40B4-BE49-F238E27FC236}">
                <a16:creationId xmlns:a16="http://schemas.microsoft.com/office/drawing/2014/main" id="{AA5FF150-ADDF-863C-92EA-5CFE7781C43E}"/>
              </a:ext>
            </a:extLst>
          </p:cNvPr>
          <p:cNvSpPr txBox="1"/>
          <p:nvPr/>
        </p:nvSpPr>
        <p:spPr>
          <a:xfrm>
            <a:off x="2116524" y="1506866"/>
            <a:ext cx="731818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E34F80"/>
                </a:solidFill>
                <a:effectLst/>
                <a:uLnTx/>
                <a:uFillTx/>
                <a:latin typeface="SVN-Poky's" panose="020B0606040200020203" pitchFamily="34" charset="0"/>
                <a:ea typeface="LNTH-LuoLuoNotangYuanTi 1" pitchFamily="2" charset="-128"/>
                <a:cs typeface="LNTH-LuoLuoNotangYuanTi 1" pitchFamily="2" charset="-128"/>
              </a:rPr>
              <a:t>XIN</a:t>
            </a:r>
            <a:r>
              <a:rPr kumimoji="0" lang="en-US" sz="8000" b="0" i="0" u="none" strike="noStrike" kern="1200" cap="none" spc="0" normalizeH="0" noProof="0">
                <a:ln>
                  <a:noFill/>
                </a:ln>
                <a:solidFill>
                  <a:srgbClr val="E34F80"/>
                </a:solidFill>
                <a:effectLst/>
                <a:uLnTx/>
                <a:uFillTx/>
                <a:latin typeface="SVN-Poky's" panose="020B0606040200020203" pitchFamily="34" charset="0"/>
                <a:ea typeface="LNTH-LuoLuoNotangYuanTi 1" pitchFamily="2" charset="-128"/>
                <a:cs typeface="LNTH-LuoLuoNotangYuanTi 1" pitchFamily="2" charset="-128"/>
              </a:rPr>
              <a:t> CHÀO VÀ HẸN GẶP LẠI!</a:t>
            </a:r>
            <a:endParaRPr kumimoji="0" lang="en-US" sz="8000" b="0" i="0" u="none" strike="noStrike" kern="1200" cap="none" spc="0" normalizeH="0" baseline="0" noProof="0">
              <a:ln>
                <a:noFill/>
              </a:ln>
              <a:solidFill>
                <a:srgbClr val="E34F80"/>
              </a:solidFill>
              <a:effectLst/>
              <a:uLnTx/>
              <a:uFillTx/>
              <a:latin typeface="SVN-Poky's" panose="020B0606040200020203" pitchFamily="34"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635536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26"/>
                                        </p:tgtEl>
                                        <p:attrNameLst>
                                          <p:attrName>r</p:attrName>
                                        </p:attrNameLst>
                                      </p:cBhvr>
                                    </p:animRot>
                                    <p:animRot by="-240000">
                                      <p:cBhvr>
                                        <p:cTn id="12" dur="200" fill="hold">
                                          <p:stCondLst>
                                            <p:cond delay="200"/>
                                          </p:stCondLst>
                                        </p:cTn>
                                        <p:tgtEl>
                                          <p:spTgt spid="26"/>
                                        </p:tgtEl>
                                        <p:attrNameLst>
                                          <p:attrName>r</p:attrName>
                                        </p:attrNameLst>
                                      </p:cBhvr>
                                    </p:animRot>
                                    <p:animRot by="240000">
                                      <p:cBhvr>
                                        <p:cTn id="13" dur="200" fill="hold">
                                          <p:stCondLst>
                                            <p:cond delay="400"/>
                                          </p:stCondLst>
                                        </p:cTn>
                                        <p:tgtEl>
                                          <p:spTgt spid="26"/>
                                        </p:tgtEl>
                                        <p:attrNameLst>
                                          <p:attrName>r</p:attrName>
                                        </p:attrNameLst>
                                      </p:cBhvr>
                                    </p:animRot>
                                    <p:animRot by="-240000">
                                      <p:cBhvr>
                                        <p:cTn id="14" dur="200" fill="hold">
                                          <p:stCondLst>
                                            <p:cond delay="600"/>
                                          </p:stCondLst>
                                        </p:cTn>
                                        <p:tgtEl>
                                          <p:spTgt spid="26"/>
                                        </p:tgtEl>
                                        <p:attrNameLst>
                                          <p:attrName>r</p:attrName>
                                        </p:attrNameLst>
                                      </p:cBhvr>
                                    </p:animRot>
                                    <p:animRot by="120000">
                                      <p:cBhvr>
                                        <p:cTn id="15"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6593"/>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093051" y="-1241048"/>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540754" y="-25843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379745" y="6522876"/>
            <a:ext cx="877393" cy="561532"/>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9205994" y="3270759"/>
            <a:ext cx="434997" cy="433416"/>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15019">
            <a:off x="2203418" y="1740082"/>
            <a:ext cx="891578" cy="888336"/>
          </a:xfrm>
          <a:prstGeom prst="rect">
            <a:avLst/>
          </a:prstGeom>
        </p:spPr>
      </p:pic>
      <p:pic>
        <p:nvPicPr>
          <p:cNvPr id="22" name="Picture 2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85800" y="2696534"/>
            <a:ext cx="479401" cy="462022"/>
          </a:xfrm>
          <a:prstGeom prst="rect">
            <a:avLst/>
          </a:prstGeom>
        </p:spPr>
      </p:pic>
      <p:pic>
        <p:nvPicPr>
          <p:cNvPr id="23" name="Picture 2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64670" y="2951549"/>
            <a:ext cx="1007558" cy="414015"/>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0800000">
            <a:off x="5720785" y="-1949450"/>
            <a:ext cx="4298461" cy="4051299"/>
          </a:xfrm>
          <a:prstGeom prst="rect">
            <a:avLst/>
          </a:prstGeom>
        </p:spPr>
      </p:pic>
      <p:sp>
        <p:nvSpPr>
          <p:cNvPr id="35" name="TextBox 34">
            <a:extLst>
              <a:ext uri="{FF2B5EF4-FFF2-40B4-BE49-F238E27FC236}">
                <a16:creationId xmlns:a16="http://schemas.microsoft.com/office/drawing/2014/main" id="{565C5120-EFB9-AD7A-51C2-22D1DC3FFB3F}"/>
              </a:ext>
            </a:extLst>
          </p:cNvPr>
          <p:cNvSpPr txBox="1"/>
          <p:nvPr/>
        </p:nvSpPr>
        <p:spPr>
          <a:xfrm>
            <a:off x="348355" y="3403240"/>
            <a:ext cx="1121631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a:solidFill>
                  <a:srgbClr val="0070C0"/>
                </a:solidFill>
                <a:effectLst>
                  <a:glow rad="63500">
                    <a:prstClr val="white">
                      <a:alpha val="40000"/>
                    </a:prstClr>
                  </a:glow>
                </a:effectLst>
                <a:latin typeface="#9Slide05 SVNClementine" panose="020F0502020204030203" pitchFamily="34" charset="0"/>
              </a:rPr>
              <a:t>KHỞI ĐỘNG</a:t>
            </a:r>
            <a:endParaRPr kumimoji="0" lang="en-US" sz="9600" b="0" i="0" u="none" strike="noStrike" kern="1200" cap="none" spc="0" normalizeH="0" baseline="0" noProof="0">
              <a:ln>
                <a:noFill/>
              </a:ln>
              <a:solidFill>
                <a:srgbClr val="0070C0"/>
              </a:solidFill>
              <a:effectLst>
                <a:glow rad="63500">
                  <a:prstClr val="white">
                    <a:alpha val="40000"/>
                  </a:prstClr>
                </a:glow>
              </a:effectLst>
              <a:uLnTx/>
              <a:uFillTx/>
              <a:latin typeface="#9Slide05 SVNClementine" panose="020F0502020204030203" pitchFamily="34" charset="0"/>
              <a:ea typeface="+mn-ea"/>
              <a:cs typeface="+mn-cs"/>
            </a:endParaRPr>
          </a:p>
        </p:txBody>
      </p:sp>
    </p:spTree>
    <p:extLst>
      <p:ext uri="{BB962C8B-B14F-4D97-AF65-F5344CB8AC3E}">
        <p14:creationId xmlns:p14="http://schemas.microsoft.com/office/powerpoint/2010/main" val="4075149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Đ 5">
            <a:hlinkClick r:id="" action="ppaction://media"/>
            <a:extLst>
              <a:ext uri="{FF2B5EF4-FFF2-40B4-BE49-F238E27FC236}">
                <a16:creationId xmlns:a16="http://schemas.microsoft.com/office/drawing/2014/main" id="{3DD8AC73-22E0-8403-08C0-CE6777B170B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33623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6593"/>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093051" y="-1241048"/>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540754" y="-25843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379745" y="6522876"/>
            <a:ext cx="877393" cy="561532"/>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9205994" y="3270759"/>
            <a:ext cx="434997" cy="433416"/>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15019">
            <a:off x="2203418" y="1740082"/>
            <a:ext cx="891578" cy="888336"/>
          </a:xfrm>
          <a:prstGeom prst="rect">
            <a:avLst/>
          </a:prstGeom>
        </p:spPr>
      </p:pic>
      <p:pic>
        <p:nvPicPr>
          <p:cNvPr id="22" name="Picture 2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85800" y="2696534"/>
            <a:ext cx="479401" cy="462022"/>
          </a:xfrm>
          <a:prstGeom prst="rect">
            <a:avLst/>
          </a:prstGeom>
        </p:spPr>
      </p:pic>
      <p:pic>
        <p:nvPicPr>
          <p:cNvPr id="23" name="Picture 2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64670" y="2951549"/>
            <a:ext cx="1007558" cy="414015"/>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0800000">
            <a:off x="5720785" y="-1949450"/>
            <a:ext cx="4298461" cy="4051299"/>
          </a:xfrm>
          <a:prstGeom prst="rect">
            <a:avLst/>
          </a:prstGeom>
        </p:spPr>
      </p:pic>
      <p:sp>
        <p:nvSpPr>
          <p:cNvPr id="35" name="TextBox 34">
            <a:extLst>
              <a:ext uri="{FF2B5EF4-FFF2-40B4-BE49-F238E27FC236}">
                <a16:creationId xmlns:a16="http://schemas.microsoft.com/office/drawing/2014/main" id="{565C5120-EFB9-AD7A-51C2-22D1DC3FFB3F}"/>
              </a:ext>
            </a:extLst>
          </p:cNvPr>
          <p:cNvSpPr txBox="1"/>
          <p:nvPr/>
        </p:nvSpPr>
        <p:spPr>
          <a:xfrm>
            <a:off x="348355" y="3403240"/>
            <a:ext cx="1121631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0070C0"/>
                </a:solidFill>
                <a:effectLst>
                  <a:glow rad="63500">
                    <a:prstClr val="white">
                      <a:alpha val="40000"/>
                    </a:prstClr>
                  </a:glow>
                </a:effectLst>
                <a:uLnTx/>
                <a:uFillTx/>
                <a:latin typeface="#9Slide05 SVNClementine" panose="020F0502020204030203" pitchFamily="34" charset="0"/>
                <a:ea typeface="+mn-ea"/>
                <a:cs typeface="+mn-cs"/>
              </a:rPr>
              <a:t>LUYỆN</a:t>
            </a:r>
            <a:r>
              <a:rPr kumimoji="0" lang="en-US" sz="9600" b="0" i="0" u="none" strike="noStrike" kern="1200" cap="none" spc="0" normalizeH="0" noProof="0">
                <a:ln>
                  <a:noFill/>
                </a:ln>
                <a:solidFill>
                  <a:srgbClr val="0070C0"/>
                </a:solidFill>
                <a:effectLst>
                  <a:glow rad="63500">
                    <a:prstClr val="white">
                      <a:alpha val="40000"/>
                    </a:prstClr>
                  </a:glow>
                </a:effectLst>
                <a:uLnTx/>
                <a:uFillTx/>
                <a:latin typeface="#9Slide05 SVNClementine" panose="020F0502020204030203" pitchFamily="34" charset="0"/>
                <a:ea typeface="+mn-ea"/>
                <a:cs typeface="+mn-cs"/>
              </a:rPr>
              <a:t> TẬP</a:t>
            </a:r>
            <a:endParaRPr kumimoji="0" lang="en-US" sz="9600" b="0" i="0" u="none" strike="noStrike" kern="1200" cap="none" spc="0" normalizeH="0" baseline="0" noProof="0">
              <a:ln>
                <a:noFill/>
              </a:ln>
              <a:solidFill>
                <a:srgbClr val="0070C0"/>
              </a:solidFill>
              <a:effectLst>
                <a:glow rad="63500">
                  <a:prstClr val="white">
                    <a:alpha val="40000"/>
                  </a:prstClr>
                </a:glow>
              </a:effectLst>
              <a:uLnTx/>
              <a:uFillTx/>
              <a:latin typeface="#9Slide05 SVNClementine" panose="020F0502020204030203" pitchFamily="34" charset="0"/>
              <a:ea typeface="+mn-ea"/>
              <a:cs typeface="+mn-cs"/>
            </a:endParaRPr>
          </a:p>
        </p:txBody>
      </p:sp>
    </p:spTree>
    <p:extLst>
      <p:ext uri="{BB962C8B-B14F-4D97-AF65-F5344CB8AC3E}">
        <p14:creationId xmlns:p14="http://schemas.microsoft.com/office/powerpoint/2010/main" val="371473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75D90F4-6142-881D-8306-921D144CCDE8}"/>
              </a:ext>
            </a:extLst>
          </p:cNvPr>
          <p:cNvSpPr txBox="1"/>
          <p:nvPr/>
        </p:nvSpPr>
        <p:spPr>
          <a:xfrm>
            <a:off x="774366" y="633882"/>
            <a:ext cx="10681662" cy="6001643"/>
          </a:xfrm>
          <a:prstGeom prst="rect">
            <a:avLst/>
          </a:prstGeom>
          <a:noFill/>
        </p:spPr>
        <p:txBody>
          <a:bodyPr wrap="square">
            <a:spAutoFit/>
          </a:bodyPr>
          <a:lstStyle/>
          <a:p>
            <a:pPr lvl="0" algn="just"/>
            <a:r>
              <a:rPr lang="vi-VN" sz="3200">
                <a:solidFill>
                  <a:prstClr val="black"/>
                </a:solidFill>
              </a:rPr>
              <a:t>1. Đọc đoạn văn sau và thực hiện yêu cầu:</a:t>
            </a:r>
          </a:p>
          <a:p>
            <a:pPr lvl="0" algn="just"/>
            <a:r>
              <a:rPr lang="vi-VN" sz="3200">
                <a:solidFill>
                  <a:prstClr val="black"/>
                </a:solidFill>
              </a:rPr>
              <a:t> Đêm nay, sư đoàn vượt sông Đà Rằng để tiến về giải phóng vùng</a:t>
            </a:r>
            <a:r>
              <a:rPr lang="en-US" sz="3200">
                <a:solidFill>
                  <a:prstClr val="black"/>
                </a:solidFill>
              </a:rPr>
              <a:t> </a:t>
            </a:r>
            <a:r>
              <a:rPr lang="vi-VN" sz="3200">
                <a:solidFill>
                  <a:prstClr val="black"/>
                </a:solidFill>
              </a:rPr>
              <a:t>đồng bằng ven biển Phú Yên.  Trăng đang lên, mặt sông lấp loá ánh vàng.</a:t>
            </a:r>
            <a:r>
              <a:rPr lang="en-US" sz="3200">
                <a:solidFill>
                  <a:prstClr val="black"/>
                </a:solidFill>
              </a:rPr>
              <a:t> </a:t>
            </a:r>
            <a:r>
              <a:rPr lang="vi-VN" sz="3200">
                <a:solidFill>
                  <a:prstClr val="black"/>
                </a:solidFill>
              </a:rPr>
              <a:t> Núi Trùm Cát dựng sừng sững bên bờ sông thành một khối tím thẫm</a:t>
            </a:r>
            <a:r>
              <a:rPr lang="en-US" sz="3200">
                <a:solidFill>
                  <a:prstClr val="black"/>
                </a:solidFill>
              </a:rPr>
              <a:t> </a:t>
            </a:r>
            <a:r>
              <a:rPr lang="vi-VN" sz="3200">
                <a:solidFill>
                  <a:prstClr val="black"/>
                </a:solidFill>
              </a:rPr>
              <a:t>uy nghiêm, trầm mặc.  Dưới ánh trăng, dòng sông sáng rực lên và những</a:t>
            </a:r>
            <a:r>
              <a:rPr lang="en-US" sz="3200">
                <a:solidFill>
                  <a:prstClr val="black"/>
                </a:solidFill>
              </a:rPr>
              <a:t> </a:t>
            </a:r>
            <a:r>
              <a:rPr lang="vi-VN" sz="3200">
                <a:solidFill>
                  <a:prstClr val="black"/>
                </a:solidFill>
              </a:rPr>
              <a:t>con sóng nhỏ lăn tăn, gợn đều, mơn man vỗ nhẹ vào hai bên bờ cát.  Sau</a:t>
            </a:r>
            <a:r>
              <a:rPr lang="en-US" sz="3200">
                <a:solidFill>
                  <a:prstClr val="black"/>
                </a:solidFill>
              </a:rPr>
              <a:t> </a:t>
            </a:r>
            <a:r>
              <a:rPr lang="vi-VN" sz="3200">
                <a:solidFill>
                  <a:prstClr val="black"/>
                </a:solidFill>
              </a:rPr>
              <a:t>một ngày ồn ào náo động, đêm đang lắng dần, không gian như loãng ra,</a:t>
            </a:r>
            <a:r>
              <a:rPr lang="en-US" sz="3200">
                <a:solidFill>
                  <a:prstClr val="black"/>
                </a:solidFill>
              </a:rPr>
              <a:t> </a:t>
            </a:r>
            <a:r>
              <a:rPr lang="vi-VN" sz="3200">
                <a:solidFill>
                  <a:prstClr val="black"/>
                </a:solidFill>
              </a:rPr>
              <a:t>thấm đượm hơi sương, thoảng chút ngọt ngào của hương cây, hương cỏ.</a:t>
            </a:r>
          </a:p>
          <a:p>
            <a:pPr lvl="0" algn="just"/>
            <a:r>
              <a:rPr lang="en-US" sz="3200">
                <a:solidFill>
                  <a:prstClr val="black"/>
                </a:solidFill>
              </a:rPr>
              <a:t>					</a:t>
            </a:r>
            <a:r>
              <a:rPr lang="vi-VN" sz="3200">
                <a:solidFill>
                  <a:prstClr val="black"/>
                </a:solidFill>
              </a:rPr>
              <a:t>Theo Khuất Quang Thuỵ</a:t>
            </a:r>
            <a:endParaRPr kumimoji="0" lang="en-US" sz="3200" b="0" i="0" u="none" strike="noStrike" kern="1200" cap="none" spc="0" normalizeH="0" baseline="0" noProof="0">
              <a:ln>
                <a:noFill/>
              </a:ln>
              <a:solidFill>
                <a:prstClr val="black"/>
              </a:solidFill>
              <a:effectLst/>
              <a:uLnTx/>
              <a:uFillTx/>
            </a:endParaRPr>
          </a:p>
        </p:txBody>
      </p:sp>
      <p:sp>
        <p:nvSpPr>
          <p:cNvPr id="8" name="Oval 7">
            <a:extLst>
              <a:ext uri="{FF2B5EF4-FFF2-40B4-BE49-F238E27FC236}">
                <a16:creationId xmlns:a16="http://schemas.microsoft.com/office/drawing/2014/main" id="{41DAC217-4A2A-4DC2-B22B-BF856824FF4F}"/>
              </a:ext>
            </a:extLst>
          </p:cNvPr>
          <p:cNvSpPr/>
          <p:nvPr/>
        </p:nvSpPr>
        <p:spPr>
          <a:xfrm>
            <a:off x="773241" y="1224675"/>
            <a:ext cx="464372" cy="4643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1</a:t>
            </a:r>
          </a:p>
        </p:txBody>
      </p:sp>
      <p:sp>
        <p:nvSpPr>
          <p:cNvPr id="20" name="Oval 19">
            <a:extLst>
              <a:ext uri="{FF2B5EF4-FFF2-40B4-BE49-F238E27FC236}">
                <a16:creationId xmlns:a16="http://schemas.microsoft.com/office/drawing/2014/main" id="{EBE5CF01-1524-4961-BC64-998997FF3BC0}"/>
              </a:ext>
            </a:extLst>
          </p:cNvPr>
          <p:cNvSpPr/>
          <p:nvPr/>
        </p:nvSpPr>
        <p:spPr>
          <a:xfrm>
            <a:off x="8716528" y="1612999"/>
            <a:ext cx="464372" cy="4643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2</a:t>
            </a:r>
          </a:p>
        </p:txBody>
      </p:sp>
      <p:sp>
        <p:nvSpPr>
          <p:cNvPr id="21" name="Oval 20">
            <a:extLst>
              <a:ext uri="{FF2B5EF4-FFF2-40B4-BE49-F238E27FC236}">
                <a16:creationId xmlns:a16="http://schemas.microsoft.com/office/drawing/2014/main" id="{F0288119-11D9-493D-9C9C-2640A7DD38C9}"/>
              </a:ext>
            </a:extLst>
          </p:cNvPr>
          <p:cNvSpPr/>
          <p:nvPr/>
        </p:nvSpPr>
        <p:spPr>
          <a:xfrm>
            <a:off x="7061537" y="2193874"/>
            <a:ext cx="464372" cy="4643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3</a:t>
            </a:r>
          </a:p>
        </p:txBody>
      </p:sp>
      <p:sp>
        <p:nvSpPr>
          <p:cNvPr id="23" name="Oval 22">
            <a:extLst>
              <a:ext uri="{FF2B5EF4-FFF2-40B4-BE49-F238E27FC236}">
                <a16:creationId xmlns:a16="http://schemas.microsoft.com/office/drawing/2014/main" id="{1B310B1F-9022-4C84-B32C-066C2F83F038}"/>
              </a:ext>
            </a:extLst>
          </p:cNvPr>
          <p:cNvSpPr/>
          <p:nvPr/>
        </p:nvSpPr>
        <p:spPr>
          <a:xfrm>
            <a:off x="4223335" y="3127105"/>
            <a:ext cx="464372" cy="4643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4</a:t>
            </a:r>
          </a:p>
        </p:txBody>
      </p:sp>
      <p:sp>
        <p:nvSpPr>
          <p:cNvPr id="26" name="Oval 25">
            <a:extLst>
              <a:ext uri="{FF2B5EF4-FFF2-40B4-BE49-F238E27FC236}">
                <a16:creationId xmlns:a16="http://schemas.microsoft.com/office/drawing/2014/main" id="{58F1DB11-931B-476E-AD06-795F0FADB0AF}"/>
              </a:ext>
            </a:extLst>
          </p:cNvPr>
          <p:cNvSpPr/>
          <p:nvPr/>
        </p:nvSpPr>
        <p:spPr>
          <a:xfrm>
            <a:off x="5174604" y="4115745"/>
            <a:ext cx="464372" cy="46437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5</a:t>
            </a:r>
          </a:p>
        </p:txBody>
      </p:sp>
    </p:spTree>
    <p:extLst>
      <p:ext uri="{BB962C8B-B14F-4D97-AF65-F5344CB8AC3E}">
        <p14:creationId xmlns:p14="http://schemas.microsoft.com/office/powerpoint/2010/main" val="794174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75D90F4-6142-881D-8306-921D144CCDE8}"/>
              </a:ext>
            </a:extLst>
          </p:cNvPr>
          <p:cNvSpPr txBox="1"/>
          <p:nvPr/>
        </p:nvSpPr>
        <p:spPr>
          <a:xfrm>
            <a:off x="830010" y="1131469"/>
            <a:ext cx="10681662"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C00000"/>
                </a:solidFill>
                <a:effectLst/>
                <a:uLnTx/>
                <a:uFillTx/>
                <a:latin typeface="Arial" panose="020B0604020202020204" pitchFamily="34" charset="0"/>
                <a:ea typeface="+mn-ea"/>
                <a:cs typeface="+mn-cs"/>
              </a:rPr>
              <a:t>a.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Xác định chủ ngữ, vị ngữ của từng câu.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C00000"/>
                </a:solidFill>
                <a:effectLst/>
                <a:uLnTx/>
                <a:uFillTx/>
                <a:latin typeface="Arial" panose="020B0604020202020204" pitchFamily="34" charset="0"/>
                <a:ea typeface="+mn-ea"/>
                <a:cs typeface="+mn-cs"/>
              </a:rPr>
              <a:t>b.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Xếp các câu trong đoạn văn vào hai nhóm: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4000">
              <a:solidFill>
                <a:prstClr val="black"/>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4000">
              <a:solidFill>
                <a:prstClr val="black"/>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C00000"/>
                </a:solidFill>
                <a:effectLst/>
                <a:uLnTx/>
                <a:uFillTx/>
                <a:latin typeface="Arial" panose="020B0604020202020204" pitchFamily="34" charset="0"/>
                <a:ea typeface="+mn-ea"/>
                <a:cs typeface="+mn-cs"/>
              </a:rPr>
              <a:t>c.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Chỉ ra cách nối các vế câu trong mỗi câu ghép tìm được.</a:t>
            </a: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DA5AB72-9AF0-4D19-8773-76236858DC2F}"/>
              </a:ext>
            </a:extLst>
          </p:cNvPr>
          <p:cNvPicPr>
            <a:picLocks noChangeAspect="1"/>
          </p:cNvPicPr>
          <p:nvPr/>
        </p:nvPicPr>
        <p:blipFill>
          <a:blip r:embed="rId14"/>
          <a:stretch>
            <a:fillRect/>
          </a:stretch>
        </p:blipFill>
        <p:spPr>
          <a:xfrm>
            <a:off x="1407286" y="2740646"/>
            <a:ext cx="9708382" cy="1405109"/>
          </a:xfrm>
          <a:prstGeom prst="rect">
            <a:avLst/>
          </a:prstGeom>
        </p:spPr>
      </p:pic>
    </p:spTree>
    <p:extLst>
      <p:ext uri="{BB962C8B-B14F-4D97-AF65-F5344CB8AC3E}">
        <p14:creationId xmlns:p14="http://schemas.microsoft.com/office/powerpoint/2010/main" val="4175468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F4492D34-359F-4146-8E58-F89927C177B1}"/>
              </a:ext>
            </a:extLst>
          </p:cNvPr>
          <p:cNvGraphicFramePr>
            <a:graphicFrameLocks noGrp="1"/>
          </p:cNvGraphicFramePr>
          <p:nvPr>
            <p:extLst>
              <p:ext uri="{D42A27DB-BD31-4B8C-83A1-F6EECF244321}">
                <p14:modId xmlns:p14="http://schemas.microsoft.com/office/powerpoint/2010/main" val="2067840616"/>
              </p:ext>
            </p:extLst>
          </p:nvPr>
        </p:nvGraphicFramePr>
        <p:xfrm>
          <a:off x="1012661" y="705136"/>
          <a:ext cx="10078893" cy="5487914"/>
        </p:xfrm>
        <a:graphic>
          <a:graphicData uri="http://schemas.openxmlformats.org/drawingml/2006/table">
            <a:tbl>
              <a:tblPr/>
              <a:tblGrid>
                <a:gridCol w="1488928">
                  <a:extLst>
                    <a:ext uri="{9D8B030D-6E8A-4147-A177-3AD203B41FA5}">
                      <a16:colId xmlns:a16="http://schemas.microsoft.com/office/drawing/2014/main" val="1036833588"/>
                    </a:ext>
                  </a:extLst>
                </a:gridCol>
                <a:gridCol w="2284167">
                  <a:extLst>
                    <a:ext uri="{9D8B030D-6E8A-4147-A177-3AD203B41FA5}">
                      <a16:colId xmlns:a16="http://schemas.microsoft.com/office/drawing/2014/main" val="2803360572"/>
                    </a:ext>
                  </a:extLst>
                </a:gridCol>
                <a:gridCol w="6305798">
                  <a:extLst>
                    <a:ext uri="{9D8B030D-6E8A-4147-A177-3AD203B41FA5}">
                      <a16:colId xmlns:a16="http://schemas.microsoft.com/office/drawing/2014/main" val="4130245363"/>
                    </a:ext>
                  </a:extLst>
                </a:gridCol>
              </a:tblGrid>
              <a:tr h="271959">
                <a:tc>
                  <a:txBody>
                    <a:bodyPr/>
                    <a:lstStyle/>
                    <a:p>
                      <a:pPr algn="ctr"/>
                      <a:r>
                        <a:rPr lang="en-US" sz="2400" b="1">
                          <a:solidFill>
                            <a:srgbClr val="000000"/>
                          </a:solidFill>
                          <a:effectLst/>
                          <a:latin typeface="Arial" panose="020B0604020202020204" pitchFamily="34" charset="0"/>
                          <a:cs typeface="Arial" panose="020B0604020202020204" pitchFamily="34" charset="0"/>
                        </a:rPr>
                        <a:t>Câu</a:t>
                      </a:r>
                      <a:endParaRPr lang="en-US" sz="24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a:solidFill>
                            <a:srgbClr val="000000"/>
                          </a:solidFill>
                          <a:effectLst/>
                          <a:latin typeface="Arial" panose="020B0604020202020204" pitchFamily="34" charset="0"/>
                          <a:cs typeface="Arial" panose="020B0604020202020204" pitchFamily="34" charset="0"/>
                        </a:rPr>
                        <a:t>Chủ ngữ</a:t>
                      </a:r>
                      <a:endParaRPr lang="en-US" sz="24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a:solidFill>
                            <a:srgbClr val="000000"/>
                          </a:solidFill>
                          <a:effectLst/>
                          <a:latin typeface="Arial" panose="020B0604020202020204" pitchFamily="34" charset="0"/>
                          <a:cs typeface="Arial" panose="020B0604020202020204" pitchFamily="34" charset="0"/>
                        </a:rPr>
                        <a:t>Vị ngữ</a:t>
                      </a:r>
                      <a:endParaRPr lang="en-US" sz="240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6055236"/>
                  </a:ext>
                </a:extLst>
              </a:tr>
              <a:tr h="815876">
                <a:tc>
                  <a:txBody>
                    <a:bodyPr/>
                    <a:lstStyle/>
                    <a:p>
                      <a:pPr algn="ctr"/>
                      <a:r>
                        <a:rPr lang="en-US" sz="2400">
                          <a:solidFill>
                            <a:srgbClr val="000000"/>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vi-VN" sz="240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9338549"/>
                  </a:ext>
                </a:extLst>
              </a:tr>
              <a:tr h="930082">
                <a:tc>
                  <a:txBody>
                    <a:bodyPr/>
                    <a:lstStyle/>
                    <a:p>
                      <a:pPr algn="ctr"/>
                      <a:r>
                        <a:rPr lang="en-US" sz="240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rgbClr val="000000"/>
                        </a:solidFill>
                        <a:effectLst/>
                        <a:latin typeface="Arial" panose="020B0604020202020204" pitchFamily="34" charset="0"/>
                        <a:cs typeface="Arial" panose="020B0604020202020204" pitchFamily="34" charset="0"/>
                      </a:endParaRPr>
                    </a:p>
                    <a:p>
                      <a:pPr algn="ctr"/>
                      <a:endParaRPr lang="en-US" sz="24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901752"/>
                  </a:ext>
                </a:extLst>
              </a:tr>
              <a:tr h="815876">
                <a:tc>
                  <a:txBody>
                    <a:bodyPr/>
                    <a:lstStyle/>
                    <a:p>
                      <a:pPr algn="ctr"/>
                      <a:r>
                        <a:rPr lang="en-US" sz="2400">
                          <a:solidFill>
                            <a:srgbClr val="000000"/>
                          </a:solidFill>
                          <a:effectLst/>
                          <a:latin typeface="Arial" panose="020B0604020202020204" pitchFamily="34" charset="0"/>
                          <a:cs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40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287009"/>
                  </a:ext>
                </a:extLst>
              </a:tr>
              <a:tr h="815876">
                <a:tc>
                  <a:txBody>
                    <a:bodyPr/>
                    <a:lstStyle/>
                    <a:p>
                      <a:pPr algn="ctr"/>
                      <a:r>
                        <a:rPr lang="en-US" sz="240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rgbClr val="000000"/>
                        </a:solidFill>
                        <a:effectLst/>
                        <a:latin typeface="Arial" panose="020B0604020202020204" pitchFamily="34" charset="0"/>
                        <a:cs typeface="Arial" panose="020B0604020202020204" pitchFamily="34" charset="0"/>
                      </a:endParaRPr>
                    </a:p>
                    <a:p>
                      <a:pPr algn="ctr"/>
                      <a:endParaRPr lang="en-US" sz="2400">
                        <a:solidFill>
                          <a:srgbClr val="000000"/>
                        </a:solidFill>
                        <a:effectLst/>
                        <a:latin typeface="Arial" panose="020B0604020202020204" pitchFamily="34" charset="0"/>
                        <a:cs typeface="Arial" panose="020B0604020202020204" pitchFamily="34" charset="0"/>
                      </a:endParaRPr>
                    </a:p>
                    <a:p>
                      <a:pPr algn="ctr"/>
                      <a:endParaRPr lang="en-US" sz="24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vi-VN" sz="240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4869843"/>
                  </a:ext>
                </a:extLst>
              </a:tr>
              <a:tr h="1087834">
                <a:tc>
                  <a:txBody>
                    <a:bodyPr/>
                    <a:lstStyle/>
                    <a:p>
                      <a:pPr algn="ctr"/>
                      <a:r>
                        <a:rPr lang="en-US" sz="2400">
                          <a:solidFill>
                            <a:srgbClr val="000000"/>
                          </a:solidFill>
                          <a:effectLst/>
                          <a:latin typeface="Arial" panose="020B06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rgbClr val="000000"/>
                        </a:solidFill>
                        <a:effectLst/>
                        <a:latin typeface="Arial" panose="020B0604020202020204" pitchFamily="34" charset="0"/>
                        <a:cs typeface="Arial" panose="020B0604020202020204" pitchFamily="34" charset="0"/>
                      </a:endParaRPr>
                    </a:p>
                    <a:p>
                      <a:pPr algn="ctr"/>
                      <a:endParaRPr lang="en-US" sz="2400">
                        <a:solidFill>
                          <a:srgbClr val="000000"/>
                        </a:solidFill>
                        <a:effectLst/>
                        <a:latin typeface="Arial" panose="020B0604020202020204" pitchFamily="34" charset="0"/>
                        <a:cs typeface="Arial" panose="020B0604020202020204" pitchFamily="34" charset="0"/>
                      </a:endParaRPr>
                    </a:p>
                    <a:p>
                      <a:pPr algn="ctr"/>
                      <a:endParaRPr lang="en-US" sz="2400">
                        <a:solidFill>
                          <a:srgbClr val="000000"/>
                        </a:solidFill>
                        <a:effectLst/>
                        <a:latin typeface="Arial" panose="020B0604020202020204" pitchFamily="34" charset="0"/>
                        <a:cs typeface="Arial" panose="020B0604020202020204" pitchFamily="34" charset="0"/>
                      </a:endParaRPr>
                    </a:p>
                    <a:p>
                      <a:pPr algn="ctr"/>
                      <a:endParaRPr lang="en-US" sz="240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vi-VN" sz="240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535061"/>
                  </a:ext>
                </a:extLst>
              </a:tr>
            </a:tbl>
          </a:graphicData>
        </a:graphic>
      </p:graphicFrame>
      <p:sp>
        <p:nvSpPr>
          <p:cNvPr id="9" name="TextBox 8">
            <a:extLst>
              <a:ext uri="{FF2B5EF4-FFF2-40B4-BE49-F238E27FC236}">
                <a16:creationId xmlns:a16="http://schemas.microsoft.com/office/drawing/2014/main" id="{1C72F8C7-3100-45D9-BEA6-A8FA044CD55B}"/>
              </a:ext>
            </a:extLst>
          </p:cNvPr>
          <p:cNvSpPr txBox="1"/>
          <p:nvPr/>
        </p:nvSpPr>
        <p:spPr>
          <a:xfrm>
            <a:off x="3177500" y="1178261"/>
            <a:ext cx="1672975"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sư đoàn</a:t>
            </a:r>
          </a:p>
        </p:txBody>
      </p:sp>
      <p:sp>
        <p:nvSpPr>
          <p:cNvPr id="14" name="TextBox 13">
            <a:extLst>
              <a:ext uri="{FF2B5EF4-FFF2-40B4-BE49-F238E27FC236}">
                <a16:creationId xmlns:a16="http://schemas.microsoft.com/office/drawing/2014/main" id="{FBC52E2D-3AB9-4B0F-A971-7630DF2DC964}"/>
              </a:ext>
            </a:extLst>
          </p:cNvPr>
          <p:cNvSpPr txBox="1"/>
          <p:nvPr/>
        </p:nvSpPr>
        <p:spPr>
          <a:xfrm>
            <a:off x="5100514" y="1033600"/>
            <a:ext cx="5907078" cy="830997"/>
          </a:xfrm>
          <a:prstGeom prst="rect">
            <a:avLst/>
          </a:prstGeom>
          <a:noFill/>
        </p:spPr>
        <p:txBody>
          <a:bodyPr wrap="square" rtlCol="0">
            <a:spAutoFit/>
          </a:bodyPr>
          <a:lstStyle/>
          <a:p>
            <a:r>
              <a:rPr lang="vi-VN" sz="2400">
                <a:cs typeface="Arial" panose="020B0604020202020204" pitchFamily="34" charset="0"/>
              </a:rPr>
              <a:t>vượt sông Đà Rằng để tiến về giải phóng vùng đồng bằng ven biển Phú Yên.</a:t>
            </a:r>
          </a:p>
        </p:txBody>
      </p:sp>
      <p:sp>
        <p:nvSpPr>
          <p:cNvPr id="15" name="TextBox 14">
            <a:extLst>
              <a:ext uri="{FF2B5EF4-FFF2-40B4-BE49-F238E27FC236}">
                <a16:creationId xmlns:a16="http://schemas.microsoft.com/office/drawing/2014/main" id="{1CDE18A5-2CCC-47F3-8C3C-073B4BAF696C}"/>
              </a:ext>
            </a:extLst>
          </p:cNvPr>
          <p:cNvSpPr txBox="1"/>
          <p:nvPr/>
        </p:nvSpPr>
        <p:spPr>
          <a:xfrm>
            <a:off x="3226575" y="1882218"/>
            <a:ext cx="1672975" cy="461665"/>
          </a:xfrm>
          <a:prstGeom prst="rect">
            <a:avLst/>
          </a:prstGeom>
          <a:noFill/>
        </p:spPr>
        <p:txBody>
          <a:bodyPr wrap="square" rtlCol="0">
            <a:spAutoFit/>
          </a:bodyPr>
          <a:lstStyle/>
          <a:p>
            <a:r>
              <a:rPr lang="en-US" sz="2400">
                <a:solidFill>
                  <a:srgbClr val="C00000"/>
                </a:solidFill>
                <a:latin typeface="Arial" panose="020B0604020202020204" pitchFamily="34" charset="0"/>
                <a:cs typeface="Arial" panose="020B0604020202020204" pitchFamily="34" charset="0"/>
              </a:rPr>
              <a:t>Trăng</a:t>
            </a:r>
          </a:p>
        </p:txBody>
      </p:sp>
      <p:sp>
        <p:nvSpPr>
          <p:cNvPr id="16" name="TextBox 15">
            <a:extLst>
              <a:ext uri="{FF2B5EF4-FFF2-40B4-BE49-F238E27FC236}">
                <a16:creationId xmlns:a16="http://schemas.microsoft.com/office/drawing/2014/main" id="{3B78036F-E04C-4695-B43F-4F3F27C2514D}"/>
              </a:ext>
            </a:extLst>
          </p:cNvPr>
          <p:cNvSpPr txBox="1"/>
          <p:nvPr/>
        </p:nvSpPr>
        <p:spPr>
          <a:xfrm>
            <a:off x="5122746" y="1864597"/>
            <a:ext cx="1672975" cy="461665"/>
          </a:xfrm>
          <a:prstGeom prst="rect">
            <a:avLst/>
          </a:prstGeom>
          <a:noFill/>
        </p:spPr>
        <p:txBody>
          <a:bodyPr wrap="square" rtlCol="0">
            <a:spAutoFit/>
          </a:bodyPr>
          <a:lstStyle/>
          <a:p>
            <a:r>
              <a:rPr lang="en-US" sz="2400">
                <a:solidFill>
                  <a:srgbClr val="C00000"/>
                </a:solidFill>
                <a:latin typeface="Arial" panose="020B0604020202020204" pitchFamily="34" charset="0"/>
                <a:cs typeface="Arial" panose="020B0604020202020204" pitchFamily="34" charset="0"/>
              </a:rPr>
              <a:t>đang lên</a:t>
            </a:r>
          </a:p>
        </p:txBody>
      </p:sp>
      <p:sp>
        <p:nvSpPr>
          <p:cNvPr id="17" name="TextBox 16">
            <a:extLst>
              <a:ext uri="{FF2B5EF4-FFF2-40B4-BE49-F238E27FC236}">
                <a16:creationId xmlns:a16="http://schemas.microsoft.com/office/drawing/2014/main" id="{56C4FECD-6D42-4F80-B792-633A4C1D2D34}"/>
              </a:ext>
            </a:extLst>
          </p:cNvPr>
          <p:cNvSpPr txBox="1"/>
          <p:nvPr/>
        </p:nvSpPr>
        <p:spPr>
          <a:xfrm>
            <a:off x="3021099" y="2195709"/>
            <a:ext cx="1672975"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mặt sông</a:t>
            </a:r>
          </a:p>
        </p:txBody>
      </p:sp>
      <p:sp>
        <p:nvSpPr>
          <p:cNvPr id="18" name="TextBox 17">
            <a:extLst>
              <a:ext uri="{FF2B5EF4-FFF2-40B4-BE49-F238E27FC236}">
                <a16:creationId xmlns:a16="http://schemas.microsoft.com/office/drawing/2014/main" id="{10262708-96A3-40CA-BFCB-18647D8B285F}"/>
              </a:ext>
            </a:extLst>
          </p:cNvPr>
          <p:cNvSpPr txBox="1"/>
          <p:nvPr/>
        </p:nvSpPr>
        <p:spPr>
          <a:xfrm>
            <a:off x="5106396" y="2240620"/>
            <a:ext cx="2861510"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lấp loá ánh vàng.</a:t>
            </a:r>
          </a:p>
        </p:txBody>
      </p:sp>
      <p:sp>
        <p:nvSpPr>
          <p:cNvPr id="19" name="TextBox 18">
            <a:extLst>
              <a:ext uri="{FF2B5EF4-FFF2-40B4-BE49-F238E27FC236}">
                <a16:creationId xmlns:a16="http://schemas.microsoft.com/office/drawing/2014/main" id="{EDCB2F3F-6E8B-456C-AF71-52AEDC8688C2}"/>
              </a:ext>
            </a:extLst>
          </p:cNvPr>
          <p:cNvSpPr txBox="1"/>
          <p:nvPr/>
        </p:nvSpPr>
        <p:spPr>
          <a:xfrm>
            <a:off x="2848454" y="2947645"/>
            <a:ext cx="2092571"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Núi Trùm Cát</a:t>
            </a:r>
          </a:p>
        </p:txBody>
      </p:sp>
      <p:sp>
        <p:nvSpPr>
          <p:cNvPr id="20" name="TextBox 19">
            <a:extLst>
              <a:ext uri="{FF2B5EF4-FFF2-40B4-BE49-F238E27FC236}">
                <a16:creationId xmlns:a16="http://schemas.microsoft.com/office/drawing/2014/main" id="{451BAA04-19E0-46FA-BA5D-73CC97DFB2AB}"/>
              </a:ext>
            </a:extLst>
          </p:cNvPr>
          <p:cNvSpPr txBox="1"/>
          <p:nvPr/>
        </p:nvSpPr>
        <p:spPr>
          <a:xfrm>
            <a:off x="5004646" y="2759274"/>
            <a:ext cx="6211282"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dựng sừng sững bên bờ sông thành một khối tím thẫm uy nghiêm, trầm mặc.</a:t>
            </a:r>
          </a:p>
        </p:txBody>
      </p:sp>
      <p:sp>
        <p:nvSpPr>
          <p:cNvPr id="21" name="TextBox 20">
            <a:extLst>
              <a:ext uri="{FF2B5EF4-FFF2-40B4-BE49-F238E27FC236}">
                <a16:creationId xmlns:a16="http://schemas.microsoft.com/office/drawing/2014/main" id="{6280B297-10C1-4FA8-AD2A-6C3CF15A773F}"/>
              </a:ext>
            </a:extLst>
          </p:cNvPr>
          <p:cNvSpPr txBox="1"/>
          <p:nvPr/>
        </p:nvSpPr>
        <p:spPr>
          <a:xfrm>
            <a:off x="2846459" y="3572774"/>
            <a:ext cx="2092571" cy="461665"/>
          </a:xfrm>
          <a:prstGeom prst="rect">
            <a:avLst/>
          </a:prstGeom>
          <a:noFill/>
        </p:spPr>
        <p:txBody>
          <a:bodyPr wrap="square" rtlCol="0">
            <a:spAutoFit/>
          </a:bodyPr>
          <a:lstStyle/>
          <a:p>
            <a:r>
              <a:rPr lang="en-US" sz="2400">
                <a:solidFill>
                  <a:srgbClr val="C00000"/>
                </a:solidFill>
                <a:latin typeface="Arial" panose="020B0604020202020204" pitchFamily="34" charset="0"/>
                <a:cs typeface="Arial" panose="020B0604020202020204" pitchFamily="34" charset="0"/>
              </a:rPr>
              <a:t>dòng sông</a:t>
            </a:r>
          </a:p>
        </p:txBody>
      </p:sp>
      <p:sp>
        <p:nvSpPr>
          <p:cNvPr id="22" name="TextBox 21">
            <a:extLst>
              <a:ext uri="{FF2B5EF4-FFF2-40B4-BE49-F238E27FC236}">
                <a16:creationId xmlns:a16="http://schemas.microsoft.com/office/drawing/2014/main" id="{4711A08D-3079-48E1-8331-D4B1EAB3976E}"/>
              </a:ext>
            </a:extLst>
          </p:cNvPr>
          <p:cNvSpPr txBox="1"/>
          <p:nvPr/>
        </p:nvSpPr>
        <p:spPr>
          <a:xfrm>
            <a:off x="4974189" y="3572522"/>
            <a:ext cx="2092571" cy="461665"/>
          </a:xfrm>
          <a:prstGeom prst="rect">
            <a:avLst/>
          </a:prstGeom>
          <a:noFill/>
        </p:spPr>
        <p:txBody>
          <a:bodyPr wrap="square" rtlCol="0">
            <a:spAutoFit/>
          </a:bodyPr>
          <a:lstStyle/>
          <a:p>
            <a:r>
              <a:rPr lang="en-US" sz="2400">
                <a:solidFill>
                  <a:srgbClr val="C00000"/>
                </a:solidFill>
                <a:latin typeface="Arial" panose="020B0604020202020204" pitchFamily="34" charset="0"/>
                <a:cs typeface="Arial" panose="020B0604020202020204" pitchFamily="34" charset="0"/>
              </a:rPr>
              <a:t>sáng rực lên</a:t>
            </a:r>
          </a:p>
        </p:txBody>
      </p:sp>
      <p:sp>
        <p:nvSpPr>
          <p:cNvPr id="23" name="TextBox 22">
            <a:extLst>
              <a:ext uri="{FF2B5EF4-FFF2-40B4-BE49-F238E27FC236}">
                <a16:creationId xmlns:a16="http://schemas.microsoft.com/office/drawing/2014/main" id="{4CEB216C-89A7-48E3-9791-BAC7299BEAF7}"/>
              </a:ext>
            </a:extLst>
          </p:cNvPr>
          <p:cNvSpPr txBox="1"/>
          <p:nvPr/>
        </p:nvSpPr>
        <p:spPr>
          <a:xfrm>
            <a:off x="2811300" y="3932432"/>
            <a:ext cx="2092571"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những con sóng nhỏ</a:t>
            </a:r>
          </a:p>
        </p:txBody>
      </p:sp>
      <p:sp>
        <p:nvSpPr>
          <p:cNvPr id="24" name="TextBox 23">
            <a:extLst>
              <a:ext uri="{FF2B5EF4-FFF2-40B4-BE49-F238E27FC236}">
                <a16:creationId xmlns:a16="http://schemas.microsoft.com/office/drawing/2014/main" id="{42D8D15E-E163-49BF-9657-273A688EE8BB}"/>
              </a:ext>
            </a:extLst>
          </p:cNvPr>
          <p:cNvSpPr txBox="1"/>
          <p:nvPr/>
        </p:nvSpPr>
        <p:spPr>
          <a:xfrm>
            <a:off x="4914915" y="3948727"/>
            <a:ext cx="4409365" cy="830997"/>
          </a:xfrm>
          <a:prstGeom prst="rect">
            <a:avLst/>
          </a:prstGeom>
          <a:noFill/>
        </p:spPr>
        <p:txBody>
          <a:bodyPr wrap="square" rtlCol="0">
            <a:spAutoFit/>
          </a:bodyPr>
          <a:lstStyle/>
          <a:p>
            <a:r>
              <a:rPr lang="vi-VN" sz="2400">
                <a:cs typeface="Arial" panose="020B0604020202020204" pitchFamily="34" charset="0"/>
              </a:rPr>
              <a:t>lăn tăn, gợn đều, mơn man vỗ nhẹ vào hai bên bờ cát.</a:t>
            </a:r>
          </a:p>
        </p:txBody>
      </p:sp>
      <p:sp>
        <p:nvSpPr>
          <p:cNvPr id="26" name="TextBox 25">
            <a:extLst>
              <a:ext uri="{FF2B5EF4-FFF2-40B4-BE49-F238E27FC236}">
                <a16:creationId xmlns:a16="http://schemas.microsoft.com/office/drawing/2014/main" id="{8BC8FC73-6F12-4704-96C7-F9C92CC7E32E}"/>
              </a:ext>
            </a:extLst>
          </p:cNvPr>
          <p:cNvSpPr txBox="1"/>
          <p:nvPr/>
        </p:nvSpPr>
        <p:spPr>
          <a:xfrm>
            <a:off x="3110623" y="4774250"/>
            <a:ext cx="2092571" cy="461665"/>
          </a:xfrm>
          <a:prstGeom prst="rect">
            <a:avLst/>
          </a:prstGeom>
          <a:noFill/>
        </p:spPr>
        <p:txBody>
          <a:bodyPr wrap="square" rtlCol="0">
            <a:spAutoFit/>
          </a:bodyPr>
          <a:lstStyle/>
          <a:p>
            <a:r>
              <a:rPr lang="en-US" sz="2400">
                <a:solidFill>
                  <a:srgbClr val="C00000"/>
                </a:solidFill>
                <a:latin typeface="Arial" panose="020B0604020202020204" pitchFamily="34" charset="0"/>
                <a:cs typeface="Arial" panose="020B0604020202020204" pitchFamily="34" charset="0"/>
              </a:rPr>
              <a:t>Đêm</a:t>
            </a:r>
          </a:p>
        </p:txBody>
      </p:sp>
      <p:sp>
        <p:nvSpPr>
          <p:cNvPr id="27" name="TextBox 26">
            <a:extLst>
              <a:ext uri="{FF2B5EF4-FFF2-40B4-BE49-F238E27FC236}">
                <a16:creationId xmlns:a16="http://schemas.microsoft.com/office/drawing/2014/main" id="{C48788FF-6492-47E5-802D-57D8210BC590}"/>
              </a:ext>
            </a:extLst>
          </p:cNvPr>
          <p:cNvSpPr txBox="1"/>
          <p:nvPr/>
        </p:nvSpPr>
        <p:spPr>
          <a:xfrm>
            <a:off x="4900188" y="4737066"/>
            <a:ext cx="3037041" cy="461665"/>
          </a:xfrm>
          <a:prstGeom prst="rect">
            <a:avLst/>
          </a:prstGeom>
          <a:noFill/>
        </p:spPr>
        <p:txBody>
          <a:bodyPr wrap="square" rtlCol="0">
            <a:spAutoFit/>
          </a:bodyPr>
          <a:lstStyle/>
          <a:p>
            <a:r>
              <a:rPr lang="en-US" sz="2400">
                <a:solidFill>
                  <a:srgbClr val="C00000"/>
                </a:solidFill>
                <a:latin typeface="Arial" panose="020B0604020202020204" pitchFamily="34" charset="0"/>
                <a:cs typeface="Arial" panose="020B0604020202020204" pitchFamily="34" charset="0"/>
              </a:rPr>
              <a:t>đang lắng dần</a:t>
            </a:r>
          </a:p>
        </p:txBody>
      </p:sp>
      <p:sp>
        <p:nvSpPr>
          <p:cNvPr id="28" name="TextBox 27">
            <a:extLst>
              <a:ext uri="{FF2B5EF4-FFF2-40B4-BE49-F238E27FC236}">
                <a16:creationId xmlns:a16="http://schemas.microsoft.com/office/drawing/2014/main" id="{7A2A6526-F8BF-4B70-80FC-6D12084FD71F}"/>
              </a:ext>
            </a:extLst>
          </p:cNvPr>
          <p:cNvSpPr txBox="1"/>
          <p:nvPr/>
        </p:nvSpPr>
        <p:spPr>
          <a:xfrm>
            <a:off x="2806979" y="5386400"/>
            <a:ext cx="2092571"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không gian</a:t>
            </a:r>
          </a:p>
        </p:txBody>
      </p:sp>
      <p:sp>
        <p:nvSpPr>
          <p:cNvPr id="29" name="TextBox 28">
            <a:extLst>
              <a:ext uri="{FF2B5EF4-FFF2-40B4-BE49-F238E27FC236}">
                <a16:creationId xmlns:a16="http://schemas.microsoft.com/office/drawing/2014/main" id="{849591EE-C077-4500-887A-47ABBE356B0A}"/>
              </a:ext>
            </a:extLst>
          </p:cNvPr>
          <p:cNvSpPr txBox="1"/>
          <p:nvPr/>
        </p:nvSpPr>
        <p:spPr>
          <a:xfrm>
            <a:off x="4850475" y="5214336"/>
            <a:ext cx="6508594" cy="830997"/>
          </a:xfrm>
          <a:prstGeom prst="rect">
            <a:avLst/>
          </a:prstGeom>
          <a:noFill/>
        </p:spPr>
        <p:txBody>
          <a:bodyPr wrap="square" rtlCol="0">
            <a:spAutoFit/>
          </a:bodyPr>
          <a:lstStyle/>
          <a:p>
            <a:r>
              <a:rPr lang="vi-VN" sz="2400">
                <a:cs typeface="Arial" panose="020B0604020202020204" pitchFamily="34" charset="0"/>
              </a:rPr>
              <a:t>như loãng ra, thắm đượm hơi sương, thoảng chút ngọt ngào của hương cây, hương cỏ.</a:t>
            </a:r>
          </a:p>
        </p:txBody>
      </p:sp>
    </p:spTree>
    <p:extLst>
      <p:ext uri="{BB962C8B-B14F-4D97-AF65-F5344CB8AC3E}">
        <p14:creationId xmlns:p14="http://schemas.microsoft.com/office/powerpoint/2010/main" val="1482688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randombar(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randombar(horizont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randombar(horizont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P spid="18" grpId="0"/>
      <p:bldP spid="19" grpId="0"/>
      <p:bldP spid="20" grpId="0"/>
      <p:bldP spid="21" grpId="0"/>
      <p:bldP spid="22" grpId="0"/>
      <p:bldP spid="23" grpId="0"/>
      <p:bldP spid="24"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BBDADB7D-8FC4-4BC9-B5EF-71271AA463D9}"/>
              </a:ext>
            </a:extLst>
          </p:cNvPr>
          <p:cNvGraphicFramePr>
            <a:graphicFrameLocks noGrp="1"/>
          </p:cNvGraphicFramePr>
          <p:nvPr>
            <p:extLst>
              <p:ext uri="{D42A27DB-BD31-4B8C-83A1-F6EECF244321}">
                <p14:modId xmlns:p14="http://schemas.microsoft.com/office/powerpoint/2010/main" val="2884597287"/>
              </p:ext>
            </p:extLst>
          </p:nvPr>
        </p:nvGraphicFramePr>
        <p:xfrm>
          <a:off x="1088149" y="930194"/>
          <a:ext cx="10015702" cy="5120640"/>
        </p:xfrm>
        <a:graphic>
          <a:graphicData uri="http://schemas.openxmlformats.org/drawingml/2006/table">
            <a:tbl>
              <a:tblPr/>
              <a:tblGrid>
                <a:gridCol w="1773804">
                  <a:extLst>
                    <a:ext uri="{9D8B030D-6E8A-4147-A177-3AD203B41FA5}">
                      <a16:colId xmlns:a16="http://schemas.microsoft.com/office/drawing/2014/main" val="1824895465"/>
                    </a:ext>
                  </a:extLst>
                </a:gridCol>
                <a:gridCol w="8241898">
                  <a:extLst>
                    <a:ext uri="{9D8B030D-6E8A-4147-A177-3AD203B41FA5}">
                      <a16:colId xmlns:a16="http://schemas.microsoft.com/office/drawing/2014/main" val="2265071330"/>
                    </a:ext>
                  </a:extLst>
                </a:gridCol>
              </a:tblGrid>
              <a:tr h="0">
                <a:tc>
                  <a:txBody>
                    <a:bodyPr/>
                    <a:lstStyle/>
                    <a:p>
                      <a:pPr algn="ctr"/>
                      <a:r>
                        <a:rPr lang="vi-VN" sz="2800">
                          <a:solidFill>
                            <a:srgbClr val="000000"/>
                          </a:solidFill>
                          <a:effectLst/>
                        </a:rPr>
                        <a:t> </a:t>
                      </a:r>
                      <a:r>
                        <a:rPr lang="en-US" sz="2800">
                          <a:solidFill>
                            <a:srgbClr val="000000"/>
                          </a:solidFill>
                          <a:effectLst/>
                        </a:rPr>
                        <a:t>Câu </a:t>
                      </a:r>
                      <a:r>
                        <a:rPr lang="vi-VN" sz="2800">
                          <a:solidFill>
                            <a:srgbClr val="000000"/>
                          </a:solidFill>
                          <a:effectLst/>
                        </a:rPr>
                        <a:t>đơn: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rgbClr val="000000"/>
                          </a:solidFill>
                          <a:effectLst/>
                        </a:rPr>
                        <a:t>(1) Đêm nay, sư đoàn vượt sông Đà Rằng để tiến về giải phóng vùng đồng bằng ven biển Phú Yên.</a:t>
                      </a:r>
                    </a:p>
                    <a:p>
                      <a:pPr algn="just"/>
                      <a:r>
                        <a:rPr lang="vi-VN" sz="2800">
                          <a:solidFill>
                            <a:srgbClr val="000000"/>
                          </a:solidFill>
                          <a:effectLst/>
                        </a:rPr>
                        <a:t>(3) Núi Trùm Cát dựng sừng sững bên bờ sông thành một khối tím thẫm uy nghiêm, trầm mặc.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279874"/>
                  </a:ext>
                </a:extLst>
              </a:tr>
              <a:tr h="0">
                <a:tc>
                  <a:txBody>
                    <a:bodyPr/>
                    <a:lstStyle/>
                    <a:p>
                      <a:pPr algn="ctr"/>
                      <a:r>
                        <a:rPr lang="en-US" sz="2800">
                          <a:solidFill>
                            <a:srgbClr val="000000"/>
                          </a:solidFill>
                          <a:effectLst/>
                        </a:rPr>
                        <a:t>Câu ghép: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rgbClr val="000000"/>
                          </a:solidFill>
                          <a:effectLst/>
                        </a:rPr>
                        <a:t>(2) Trắng đang lên, mặt sông lắp loá ánh vàng.</a:t>
                      </a:r>
                    </a:p>
                    <a:p>
                      <a:pPr algn="just"/>
                      <a:r>
                        <a:rPr lang="vi-VN" sz="2800">
                          <a:solidFill>
                            <a:srgbClr val="000000"/>
                          </a:solidFill>
                          <a:effectLst/>
                        </a:rPr>
                        <a:t>(4) Dưới ánh trắng, dòng sông sáng rực lên và những con sóng nhỏ lăn tăn, gợn đều, mơn man vỗ nhẹ vào hai bên bờ cát.</a:t>
                      </a:r>
                    </a:p>
                    <a:p>
                      <a:pPr algn="just"/>
                      <a:r>
                        <a:rPr lang="vi-VN" sz="2800">
                          <a:solidFill>
                            <a:srgbClr val="000000"/>
                          </a:solidFill>
                          <a:effectLst/>
                        </a:rPr>
                        <a:t>(5) Sau một ngày ồn ào náo động, đêm đang lắng dần, không gian như loãng ra, thắm đượm hơi sương, thoảng chút ngọt ngào của hương cây, hương có.</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570142"/>
                  </a:ext>
                </a:extLst>
              </a:tr>
            </a:tbl>
          </a:graphicData>
        </a:graphic>
      </p:graphicFrame>
    </p:spTree>
    <p:extLst>
      <p:ext uri="{BB962C8B-B14F-4D97-AF65-F5344CB8AC3E}">
        <p14:creationId xmlns:p14="http://schemas.microsoft.com/office/powerpoint/2010/main" val="1438144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ADE16-59A9-430F-A651-F7EF6F97E8F5}"/>
              </a:ext>
            </a:extLst>
          </p:cNvPr>
          <p:cNvSpPr txBox="1"/>
          <p:nvPr/>
        </p:nvSpPr>
        <p:spPr>
          <a:xfrm>
            <a:off x="1472540" y="1258784"/>
            <a:ext cx="9820894" cy="3970318"/>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c. Cách nối các vế câu trong mỗi câu ghép:</a:t>
            </a:r>
          </a:p>
          <a:p>
            <a:endParaRPr lang="en-US" sz="3600">
              <a:latin typeface="Arial" panose="020B0604020202020204" pitchFamily="34" charset="0"/>
              <a:cs typeface="Arial" panose="020B0604020202020204" pitchFamily="34" charset="0"/>
            </a:endParaRPr>
          </a:p>
          <a:p>
            <a:r>
              <a:rPr lang="en-US" sz="3600">
                <a:latin typeface="Arial" panose="020B0604020202020204" pitchFamily="34" charset="0"/>
                <a:cs typeface="Arial" panose="020B0604020202020204" pitchFamily="34" charset="0"/>
              </a:rPr>
              <a:t>Trong câu ghép (2), sử dụng dấu phẩy.</a:t>
            </a:r>
          </a:p>
          <a:p>
            <a:endParaRPr lang="en-US" sz="3600">
              <a:latin typeface="Arial" panose="020B0604020202020204" pitchFamily="34" charset="0"/>
              <a:cs typeface="Arial" panose="020B0604020202020204" pitchFamily="34" charset="0"/>
            </a:endParaRPr>
          </a:p>
          <a:p>
            <a:r>
              <a:rPr lang="en-US" sz="3600">
                <a:latin typeface="Arial" panose="020B0604020202020204" pitchFamily="34" charset="0"/>
                <a:cs typeface="Arial" panose="020B0604020202020204" pitchFamily="34" charset="0"/>
              </a:rPr>
              <a:t>Trong câu ghép (4), sử dụng kết từ “và”.</a:t>
            </a:r>
          </a:p>
          <a:p>
            <a:endParaRPr lang="en-US" sz="3600">
              <a:latin typeface="Arial" panose="020B0604020202020204" pitchFamily="34" charset="0"/>
              <a:cs typeface="Arial" panose="020B0604020202020204" pitchFamily="34" charset="0"/>
            </a:endParaRPr>
          </a:p>
          <a:p>
            <a:r>
              <a:rPr lang="en-US" sz="3600">
                <a:latin typeface="Arial" panose="020B0604020202020204" pitchFamily="34" charset="0"/>
                <a:cs typeface="Arial" panose="020B0604020202020204" pitchFamily="34" charset="0"/>
              </a:rPr>
              <a:t>Trong câu ghép (5), sử dụng dấu phẩy.</a:t>
            </a:r>
          </a:p>
        </p:txBody>
      </p:sp>
    </p:spTree>
    <p:extLst>
      <p:ext uri="{BB962C8B-B14F-4D97-AF65-F5344CB8AC3E}">
        <p14:creationId xmlns:p14="http://schemas.microsoft.com/office/powerpoint/2010/main" val="1626336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235</TotalTime>
  <Words>867</Words>
  <Application>Microsoft Office PowerPoint</Application>
  <PresentationFormat>Widescreen</PresentationFormat>
  <Paragraphs>81</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SVN-Poky's</vt:lpstr>
      <vt:lpstr>Wingdings</vt:lpstr>
      <vt:lpstr>Calibri Light</vt:lpstr>
      <vt:lpstr>#9Slide05 SVNClementine</vt: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17</cp:revision>
  <dcterms:created xsi:type="dcterms:W3CDTF">2023-01-11T06:27:36Z</dcterms:created>
  <dcterms:modified xsi:type="dcterms:W3CDTF">2024-12-29T08:16:40Z</dcterms:modified>
  <cp:category>9Slide.vn</cp:category>
</cp:coreProperties>
</file>