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  <p:sldMasterId id="2147483696" r:id="rId2"/>
  </p:sldMasterIdLst>
  <p:notesMasterIdLst>
    <p:notesMasterId r:id="rId17"/>
  </p:notesMasterIdLst>
  <p:sldIdLst>
    <p:sldId id="352" r:id="rId3"/>
    <p:sldId id="323" r:id="rId4"/>
    <p:sldId id="328" r:id="rId5"/>
    <p:sldId id="326" r:id="rId6"/>
    <p:sldId id="337" r:id="rId7"/>
    <p:sldId id="347" r:id="rId8"/>
    <p:sldId id="348" r:id="rId9"/>
    <p:sldId id="349" r:id="rId10"/>
    <p:sldId id="350" r:id="rId11"/>
    <p:sldId id="344" r:id="rId12"/>
    <p:sldId id="345" r:id="rId13"/>
    <p:sldId id="351" r:id="rId14"/>
    <p:sldId id="320" r:id="rId15"/>
    <p:sldId id="325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93"/>
    <a:srgbClr val="FC4A46"/>
    <a:srgbClr val="56C64A"/>
    <a:srgbClr val="FF6600"/>
    <a:srgbClr val="769BE6"/>
    <a:srgbClr val="FD7570"/>
    <a:srgbClr val="7FD476"/>
    <a:srgbClr val="B3E5AD"/>
    <a:srgbClr val="99B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97416A-50E6-4541-9577-810DB99B631C}">
  <a:tblStyle styleId="{E197416A-50E6-4541-9577-810DB99B63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635E0E-81E5-4C21-A871-06DAA78D40C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82" y="84"/>
      </p:cViewPr>
      <p:guideLst>
        <p:guide orient="horz" pos="15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2725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Mời</a:t>
            </a:r>
            <a:r>
              <a:rPr lang="en-US" b="1" dirty="0"/>
              <a:t> </a:t>
            </a:r>
            <a:r>
              <a:rPr lang="en-US" b="1" dirty="0" err="1"/>
              <a:t>truy</a:t>
            </a:r>
            <a:r>
              <a:rPr lang="en-US" b="1" dirty="0"/>
              <a:t> </a:t>
            </a:r>
            <a:r>
              <a:rPr lang="en-US" b="1" dirty="0" err="1"/>
              <a:t>cập</a:t>
            </a:r>
            <a:r>
              <a:rPr lang="en-US" b="1" dirty="0"/>
              <a:t>: </a:t>
            </a:r>
            <a:r>
              <a:rPr lang="en-US" dirty="0">
                <a:hlinkClick r:id="rId3"/>
              </a:rPr>
              <a:t>MĂNG NON- TÀI LIỆU TIỂU HỌC | Facebook</a:t>
            </a:r>
            <a:endParaRPr lang="en-US" dirty="0"/>
          </a:p>
        </p:txBody>
      </p:sp>
      <p:sp>
        <p:nvSpPr>
          <p:cNvPr id="43" name="Google Shape;4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90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96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7C5200-B097-BF4F-A865-16BC6CD96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ED85C9D-BF40-1B45-A7FA-8FDEDDC18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F199A4-6B2D-DF4E-8382-FB554741D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B76A50-FC30-F343-A1C2-A55D2C59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4436A8-56BD-CB47-82C7-088A3C11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9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2507C1-1302-5749-9A3E-C11ADBF1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804EEC-68B7-5647-91A4-473846461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E46FAF-9B7F-844A-9B6B-E65C5415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9FD23F-5239-0248-9EFB-D49A2C50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F578F6-E720-6546-961A-6050C27F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3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18130A2-6446-1244-954C-F215094E3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373C97-9DF6-844F-80FC-D83E87242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C74CA0-5919-1D49-B4E8-22C2E6AA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4B5D18-46C1-F945-B35F-BACFF346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41593F-C06A-1841-AD41-D2B4A5AE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3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51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58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</p:spTree>
    <p:extLst>
      <p:ext uri="{BB962C8B-B14F-4D97-AF65-F5344CB8AC3E}">
        <p14:creationId xmlns:p14="http://schemas.microsoft.com/office/powerpoint/2010/main" val="66404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4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16328"/>
            <a:ext cx="9144000" cy="51435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</p:spTree>
    <p:extLst>
      <p:ext uri="{BB962C8B-B14F-4D97-AF65-F5344CB8AC3E}">
        <p14:creationId xmlns:p14="http://schemas.microsoft.com/office/powerpoint/2010/main" val="135492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16328"/>
            <a:ext cx="9144000" cy="51435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7" y="159204"/>
            <a:ext cx="453390" cy="701676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842332" y="315324"/>
            <a:ext cx="13388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15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29833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16328"/>
            <a:ext cx="9144000" cy="51435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" y="140598"/>
            <a:ext cx="457200" cy="723014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842332" y="315324"/>
            <a:ext cx="13388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15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3597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1" y="145216"/>
            <a:ext cx="481692" cy="74443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842332" y="315324"/>
            <a:ext cx="13388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15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27372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B044F0-9D45-C242-B80C-6DE446C87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4EE2B6-EA34-1348-8205-5EDE206BA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971315-4E15-874D-A76F-05A4893D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A5627D-7624-2B42-96D0-24F0C3C1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FD20F4-52B0-2E4F-B00C-0FC1067D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32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5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F73CE-1F63-034F-9143-7E1EBD0C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7F2EFC-F2ED-7640-B94C-F15F2860B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99D203-4C91-9342-8CA3-6441874A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6AC273-F881-4B4E-84F1-91142293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EF553-6052-0B41-A8DA-B17DEB64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E0256-5FD0-2B40-BCAF-38838A497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4EF280-DA5E-6F4D-8D2F-32969215E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C4C2C9-9B6D-5D4D-B3F9-F7322FCBB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540F5C-9542-1847-AC15-C158BD22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D19586-0DCC-7840-B0E1-35E71B83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3DC684-97AE-824A-8FAB-F8614697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4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16D48-4A47-C04B-A27E-7FB7D0F3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E6AA0E-CE25-3D4E-9173-3F28637CD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767CF2-9AFA-7741-8B01-9E14F6B84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0BF7AE6-E627-E340-BF24-4DBD004BF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D3D1142-9171-2341-8D00-29A26A08F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EC49A35-C626-A845-9B95-4C7BC6E4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1C6575A-E012-224B-AD8D-8620174F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7FBA1B-F6CE-D148-A80B-3D87CA20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0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DDADD3-9255-D14E-97C6-16426960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4D90A4-18F5-3041-B916-5ADF7EA5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D1A414-7026-FA4F-B89E-E1D639E2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8561ED-D07A-EA4B-A228-2A8BB3FF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4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4895C2C-5EB5-BC4D-93E0-0BB14C13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95646E1-6BC0-5A44-B739-CDF9C4FD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8E5FE8-E048-DD40-B0F9-159AE023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2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0190A-4762-8349-B971-56C88BDF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0FE97E-0EB3-6449-82D1-64C5CFD36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650A7B-6AD0-6C4F-8B2B-FD22C0FFE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6E5AF9-BC3C-A04A-99D2-8839C006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F4A9B3-0322-6F44-8AB3-5AB0403E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F3263D-9A68-E142-83C2-FC0E0FD0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8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2A183F-C971-7C48-9B65-5014EA58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93AE131-1FC2-3E41-A61F-80202E516E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B255BF-DE38-C94C-87FA-07865CC8D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014399-A635-3544-8C5F-E21055FE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95111C-76C4-D345-BE30-E9745E7E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C204E8-2DD5-4245-8C40-C0CC8FA4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8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xmlns="" id="{6BA528D9-255B-DBB2-F055-E8AE12C85CFB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38612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68583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6858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3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0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27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45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8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2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8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D89E09A8-3C12-775B-0115-414865B1B95A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98168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85FAF1-1BDC-4C3C-845F-7DE49A8FB5A4}"/>
              </a:ext>
            </a:extLst>
          </p:cNvPr>
          <p:cNvSpPr txBox="1"/>
          <p:nvPr/>
        </p:nvSpPr>
        <p:spPr>
          <a:xfrm>
            <a:off x="152400" y="361951"/>
            <a:ext cx="88773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/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7FE3D3-9C07-B2DA-5102-2ADD89624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hild carrying a backpack and a book&#10;&#10;Description automatically generated">
            <a:extLst>
              <a:ext uri="{FF2B5EF4-FFF2-40B4-BE49-F238E27FC236}">
                <a16:creationId xmlns:a16="http://schemas.microsoft.com/office/drawing/2014/main" xmlns="" id="{B499A8CD-FCE1-F60A-2C13-BE817E9CF3C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2" b="94065" l="9972" r="89988">
                        <a14:foregroundMark x1="56358" y1="85184" x2="56358" y2="94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0" y="1047377"/>
            <a:ext cx="4309110" cy="4309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D97F0A-0D1F-F8FC-5584-A8C0DC6601D4}"/>
              </a:ext>
            </a:extLst>
          </p:cNvPr>
          <p:cNvSpPr txBox="1"/>
          <p:nvPr/>
        </p:nvSpPr>
        <p:spPr>
          <a:xfrm>
            <a:off x="1377538" y="724395"/>
            <a:ext cx="4595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840959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927F56-F54C-39BF-1E7F-95D6F4326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A540456-59A1-5657-5E79-AE6988C3C9F0}"/>
              </a:ext>
            </a:extLst>
          </p:cNvPr>
          <p:cNvSpPr/>
          <p:nvPr/>
        </p:nvSpPr>
        <p:spPr>
          <a:xfrm>
            <a:off x="218568" y="380454"/>
            <a:ext cx="8706863" cy="4500304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315F32-FF32-8690-7E84-BCC790F17A17}"/>
              </a:ext>
            </a:extLst>
          </p:cNvPr>
          <p:cNvSpPr/>
          <p:nvPr/>
        </p:nvSpPr>
        <p:spPr>
          <a:xfrm>
            <a:off x="1467662" y="450099"/>
            <a:ext cx="7676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Loài vật nào có vận tốc lớn nhất?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94BC69-D85D-B9F1-02D7-DFBD62BFF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95" y="1034874"/>
            <a:ext cx="8193788" cy="365852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011899A8-FADC-7281-F502-601C912395B3}"/>
              </a:ext>
            </a:extLst>
          </p:cNvPr>
          <p:cNvSpPr/>
          <p:nvPr/>
        </p:nvSpPr>
        <p:spPr>
          <a:xfrm>
            <a:off x="3040085" y="1487414"/>
            <a:ext cx="1401285" cy="4482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F689D78-A464-EB29-E4B6-74AA09477CEC}"/>
              </a:ext>
            </a:extLst>
          </p:cNvPr>
          <p:cNvSpPr/>
          <p:nvPr/>
        </p:nvSpPr>
        <p:spPr>
          <a:xfrm>
            <a:off x="3099459" y="3660362"/>
            <a:ext cx="1341911" cy="54350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FC6D5D7-43DF-6BEE-8435-4D7A27493742}"/>
              </a:ext>
            </a:extLst>
          </p:cNvPr>
          <p:cNvSpPr/>
          <p:nvPr/>
        </p:nvSpPr>
        <p:spPr>
          <a:xfrm>
            <a:off x="7177520" y="3884494"/>
            <a:ext cx="1581463" cy="4482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715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5287EE5A-CB03-C959-548E-D62E3815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hild carrying a backpack and a book&#10;&#10;Description automatically generated">
            <a:extLst>
              <a:ext uri="{FF2B5EF4-FFF2-40B4-BE49-F238E27FC236}">
                <a16:creationId xmlns:a16="http://schemas.microsoft.com/office/drawing/2014/main" xmlns="" id="{F29B1631-910F-5227-929D-FD1799BA649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2" b="94065" l="9972" r="89988">
                        <a14:foregroundMark x1="56358" y1="85184" x2="56358" y2="94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0" y="1047377"/>
            <a:ext cx="4309110" cy="4309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E7644E-C8A7-CAE6-3F44-69861A0258C1}"/>
              </a:ext>
            </a:extLst>
          </p:cNvPr>
          <p:cNvSpPr txBox="1"/>
          <p:nvPr/>
        </p:nvSpPr>
        <p:spPr>
          <a:xfrm>
            <a:off x="1377538" y="724395"/>
            <a:ext cx="4595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5681276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80" y="1394659"/>
            <a:ext cx="2440547" cy="3837243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81B9F1D4-311B-47E8-9528-4C4036ADE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1578">
            <a:off x="2133979" y="1080294"/>
            <a:ext cx="226627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A9306A16-4080-4E71-BB8E-2FC81ED34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7" y="2571750"/>
            <a:ext cx="2013924" cy="201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0F21D0BB-1725-4EE0-9533-86F956F2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629" y="763597"/>
            <a:ext cx="965708" cy="9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-13188" y="4373964"/>
            <a:ext cx="9152792" cy="842522"/>
            <a:chOff x="-17585" y="5729324"/>
            <a:chExt cx="12203723" cy="112336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xmlns="" id="{012F0D9E-7F79-4D9A-BB66-928B6A93EC2E}"/>
              </a:ext>
            </a:extLst>
          </p:cNvPr>
          <p:cNvSpPr/>
          <p:nvPr/>
        </p:nvSpPr>
        <p:spPr>
          <a:xfrm>
            <a:off x="5682343" y="151733"/>
            <a:ext cx="2181497" cy="1406609"/>
          </a:xfrm>
          <a:custGeom>
            <a:avLst/>
            <a:gdLst>
              <a:gd name="connsiteX0" fmla="*/ 0 w 2181497"/>
              <a:gd name="connsiteY0" fmla="*/ 234440 h 1406609"/>
              <a:gd name="connsiteX1" fmla="*/ 234440 w 2181497"/>
              <a:gd name="connsiteY1" fmla="*/ 0 h 1406609"/>
              <a:gd name="connsiteX2" fmla="*/ 763871 w 2181497"/>
              <a:gd name="connsiteY2" fmla="*/ 0 h 1406609"/>
              <a:gd name="connsiteX3" fmla="*/ 1272540 w 2181497"/>
              <a:gd name="connsiteY3" fmla="*/ 0 h 1406609"/>
              <a:gd name="connsiteX4" fmla="*/ 1272540 w 2181497"/>
              <a:gd name="connsiteY4" fmla="*/ 0 h 1406609"/>
              <a:gd name="connsiteX5" fmla="*/ 1817914 w 2181497"/>
              <a:gd name="connsiteY5" fmla="*/ 0 h 1406609"/>
              <a:gd name="connsiteX6" fmla="*/ 1947057 w 2181497"/>
              <a:gd name="connsiteY6" fmla="*/ 0 h 1406609"/>
              <a:gd name="connsiteX7" fmla="*/ 2181497 w 2181497"/>
              <a:gd name="connsiteY7" fmla="*/ 234440 h 1406609"/>
              <a:gd name="connsiteX8" fmla="*/ 2181497 w 2181497"/>
              <a:gd name="connsiteY8" fmla="*/ 820522 h 1406609"/>
              <a:gd name="connsiteX9" fmla="*/ 2181497 w 2181497"/>
              <a:gd name="connsiteY9" fmla="*/ 820522 h 1406609"/>
              <a:gd name="connsiteX10" fmla="*/ 2181497 w 2181497"/>
              <a:gd name="connsiteY10" fmla="*/ 1172174 h 1406609"/>
              <a:gd name="connsiteX11" fmla="*/ 2181497 w 2181497"/>
              <a:gd name="connsiteY11" fmla="*/ 1172169 h 1406609"/>
              <a:gd name="connsiteX12" fmla="*/ 1947057 w 2181497"/>
              <a:gd name="connsiteY12" fmla="*/ 1406609 h 1406609"/>
              <a:gd name="connsiteX13" fmla="*/ 1817914 w 2181497"/>
              <a:gd name="connsiteY13" fmla="*/ 1406609 h 1406609"/>
              <a:gd name="connsiteX14" fmla="*/ 1870895 w 2181497"/>
              <a:gd name="connsiteY14" fmla="*/ 1836736 h 1406609"/>
              <a:gd name="connsiteX15" fmla="*/ 1571718 w 2181497"/>
              <a:gd name="connsiteY15" fmla="*/ 1621673 h 1406609"/>
              <a:gd name="connsiteX16" fmla="*/ 1272540 w 2181497"/>
              <a:gd name="connsiteY16" fmla="*/ 1406609 h 1406609"/>
              <a:gd name="connsiteX17" fmla="*/ 774252 w 2181497"/>
              <a:gd name="connsiteY17" fmla="*/ 1406609 h 1406609"/>
              <a:gd name="connsiteX18" fmla="*/ 234440 w 2181497"/>
              <a:gd name="connsiteY18" fmla="*/ 1406609 h 1406609"/>
              <a:gd name="connsiteX19" fmla="*/ 0 w 2181497"/>
              <a:gd name="connsiteY19" fmla="*/ 1172169 h 1406609"/>
              <a:gd name="connsiteX20" fmla="*/ 0 w 2181497"/>
              <a:gd name="connsiteY20" fmla="*/ 1172174 h 1406609"/>
              <a:gd name="connsiteX21" fmla="*/ 0 w 2181497"/>
              <a:gd name="connsiteY21" fmla="*/ 820522 h 1406609"/>
              <a:gd name="connsiteX22" fmla="*/ 0 w 2181497"/>
              <a:gd name="connsiteY22" fmla="*/ 820522 h 1406609"/>
              <a:gd name="connsiteX23" fmla="*/ 0 w 2181497"/>
              <a:gd name="connsiteY23" fmla="*/ 234440 h 140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81497" h="1406609" extrusionOk="0">
                <a:moveTo>
                  <a:pt x="0" y="234440"/>
                </a:moveTo>
                <a:cubicBezTo>
                  <a:pt x="25783" y="82726"/>
                  <a:pt x="102809" y="12198"/>
                  <a:pt x="234440" y="0"/>
                </a:cubicBezTo>
                <a:cubicBezTo>
                  <a:pt x="471389" y="-12131"/>
                  <a:pt x="572073" y="53009"/>
                  <a:pt x="763871" y="0"/>
                </a:cubicBezTo>
                <a:cubicBezTo>
                  <a:pt x="955669" y="-53009"/>
                  <a:pt x="1036792" y="28225"/>
                  <a:pt x="1272540" y="0"/>
                </a:cubicBezTo>
                <a:lnTo>
                  <a:pt x="1272540" y="0"/>
                </a:lnTo>
                <a:cubicBezTo>
                  <a:pt x="1399007" y="-48011"/>
                  <a:pt x="1602474" y="56679"/>
                  <a:pt x="1817914" y="0"/>
                </a:cubicBezTo>
                <a:cubicBezTo>
                  <a:pt x="1856374" y="-7290"/>
                  <a:pt x="1920983" y="8330"/>
                  <a:pt x="1947057" y="0"/>
                </a:cubicBezTo>
                <a:cubicBezTo>
                  <a:pt x="2093504" y="-9347"/>
                  <a:pt x="2201378" y="102000"/>
                  <a:pt x="2181497" y="234440"/>
                </a:cubicBezTo>
                <a:cubicBezTo>
                  <a:pt x="2197738" y="456106"/>
                  <a:pt x="2138605" y="635621"/>
                  <a:pt x="2181497" y="820522"/>
                </a:cubicBezTo>
                <a:lnTo>
                  <a:pt x="2181497" y="820522"/>
                </a:lnTo>
                <a:cubicBezTo>
                  <a:pt x="2219916" y="938655"/>
                  <a:pt x="2177357" y="998841"/>
                  <a:pt x="2181497" y="1172174"/>
                </a:cubicBezTo>
                <a:lnTo>
                  <a:pt x="2181497" y="1172169"/>
                </a:lnTo>
                <a:cubicBezTo>
                  <a:pt x="2185297" y="1302614"/>
                  <a:pt x="2061935" y="1420934"/>
                  <a:pt x="1947057" y="1406609"/>
                </a:cubicBezTo>
                <a:cubicBezTo>
                  <a:pt x="1892349" y="1411306"/>
                  <a:pt x="1865685" y="1399715"/>
                  <a:pt x="1817914" y="1406609"/>
                </a:cubicBezTo>
                <a:cubicBezTo>
                  <a:pt x="1856752" y="1522689"/>
                  <a:pt x="1815812" y="1720297"/>
                  <a:pt x="1870895" y="1836736"/>
                </a:cubicBezTo>
                <a:cubicBezTo>
                  <a:pt x="1757314" y="1761826"/>
                  <a:pt x="1686982" y="1654913"/>
                  <a:pt x="1571718" y="1621673"/>
                </a:cubicBezTo>
                <a:cubicBezTo>
                  <a:pt x="1456454" y="1588433"/>
                  <a:pt x="1415849" y="1493663"/>
                  <a:pt x="1272540" y="1406609"/>
                </a:cubicBezTo>
                <a:cubicBezTo>
                  <a:pt x="1084340" y="1456181"/>
                  <a:pt x="946519" y="1350870"/>
                  <a:pt x="774252" y="1406609"/>
                </a:cubicBezTo>
                <a:cubicBezTo>
                  <a:pt x="601985" y="1462348"/>
                  <a:pt x="387216" y="1348417"/>
                  <a:pt x="234440" y="1406609"/>
                </a:cubicBezTo>
                <a:cubicBezTo>
                  <a:pt x="107293" y="1420275"/>
                  <a:pt x="11423" y="1321704"/>
                  <a:pt x="0" y="1172169"/>
                </a:cubicBezTo>
                <a:lnTo>
                  <a:pt x="0" y="1172174"/>
                </a:lnTo>
                <a:cubicBezTo>
                  <a:pt x="-21089" y="1101336"/>
                  <a:pt x="40681" y="965147"/>
                  <a:pt x="0" y="820522"/>
                </a:cubicBezTo>
                <a:lnTo>
                  <a:pt x="0" y="820522"/>
                </a:lnTo>
                <a:cubicBezTo>
                  <a:pt x="-20490" y="533669"/>
                  <a:pt x="46268" y="448977"/>
                  <a:pt x="0" y="234440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63377474">
                  <a:prstGeom prst="wedgeRoundRectCallout">
                    <a:avLst>
                      <a:gd name="adj1" fmla="val 35762"/>
                      <a:gd name="adj2" fmla="val 80579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Hãy tính vận tốc từ nhà đến trường của bạn!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3CB205-A72E-43FD-B019-BDF5A0B9ED48}"/>
              </a:ext>
            </a:extLst>
          </p:cNvPr>
          <p:cNvSpPr txBox="1"/>
          <p:nvPr/>
        </p:nvSpPr>
        <p:spPr>
          <a:xfrm>
            <a:off x="1874909" y="1090592"/>
            <a:ext cx="15240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300" b="1" kern="1200" dirty="0">
                <a:solidFill>
                  <a:srgbClr val="38827D"/>
                </a:solidFill>
                <a:latin typeface="Calibri"/>
                <a:ea typeface="+mn-ea"/>
                <a:cs typeface="+mn-cs"/>
              </a:rPr>
              <a:t>V = ?</a:t>
            </a:r>
          </a:p>
        </p:txBody>
      </p:sp>
    </p:spTree>
    <p:extLst>
      <p:ext uri="{BB962C8B-B14F-4D97-AF65-F5344CB8AC3E}">
        <p14:creationId xmlns:p14="http://schemas.microsoft.com/office/powerpoint/2010/main" val="10727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>
            <a:extLst>
              <a:ext uri="{FF2B5EF4-FFF2-40B4-BE49-F238E27FC236}">
                <a16:creationId xmlns:a16="http://schemas.microsoft.com/office/drawing/2014/main" xmlns="" id="{9F067FD5-242A-4EDC-D3EC-1DE62F120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3"/>
          <a:stretch/>
        </p:blipFill>
        <p:spPr>
          <a:xfrm rot="10800000">
            <a:off x="-49210" y="-661013"/>
            <a:ext cx="9193210" cy="5076148"/>
          </a:xfrm>
          <a:prstGeom prst="rect">
            <a:avLst/>
          </a:prstGeom>
        </p:spPr>
      </p:pic>
      <p:pic>
        <p:nvPicPr>
          <p:cNvPr id="21" name="Picture 20" descr="Cartoon characters of a child and child&#10;&#10;Description automatically generated">
            <a:extLst>
              <a:ext uri="{FF2B5EF4-FFF2-40B4-BE49-F238E27FC236}">
                <a16:creationId xmlns:a16="http://schemas.microsoft.com/office/drawing/2014/main" xmlns="" id="{01212E93-8CC1-695F-2331-AE607AEFC7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91" b="89984" l="9997" r="89973">
                        <a14:foregroundMark x1="67283" y1="16478" x2="79006" y2="41559"/>
                        <a14:foregroundMark x1="79006" y1="41559" x2="79128" y2="42447"/>
                        <a14:foregroundMark x1="70676" y1="51010" x2="77916" y2="88207"/>
                        <a14:foregroundMark x1="68888" y1="38691" x2="76098" y2="39499"/>
                        <a14:foregroundMark x1="66859" y1="76696" x2="66465" y2="89822"/>
                        <a14:foregroundMark x1="12451" y1="39742" x2="21872" y2="45153"/>
                        <a14:foregroundMark x1="21872" y1="45153" x2="29506" y2="54604"/>
                        <a14:foregroundMark x1="29506" y1="54604" x2="29506" y2="55008"/>
                        <a14:foregroundMark x1="24508" y1="32270" x2="41563" y2="33078"/>
                        <a14:foregroundMark x1="33929" y1="30372" x2="33535" y2="41357"/>
                        <a14:foregroundMark x1="38140" y1="10582" x2="29022" y2="9491"/>
                        <a14:foregroundMark x1="29022" y1="9491" x2="27113" y2="10582"/>
                        <a14:foregroundMark x1="25083" y1="29321" x2="29112" y2="36834"/>
                        <a14:foregroundMark x1="13663" y1="42690" x2="25689" y2="55574"/>
                        <a14:foregroundMark x1="37746" y1="50202" x2="43775" y2="60380"/>
                        <a14:foregroundMark x1="33535" y1="72415" x2="36958" y2="88489"/>
                        <a14:foregroundMark x1="27295" y1="82310" x2="29324" y2="88772"/>
                        <a14:foregroundMark x1="12451" y1="36268" x2="14662" y2="38691"/>
                        <a14:foregroundMark x1="11027" y1="36834" x2="12451" y2="38166"/>
                        <a14:foregroundMark x1="10239" y1="39499" x2="12663" y2="40549"/>
                        <a14:foregroundMark x1="66071" y1="28514" x2="67858" y2="38409"/>
                        <a14:foregroundMark x1="62648" y1="56906" x2="62648" y2="56906"/>
                        <a14:foregroundMark x1="62436" y1="56341" x2="62436" y2="56341"/>
                        <a14:foregroundMark x1="64859" y1="48869" x2="61769" y2="58441"/>
                        <a14:foregroundMark x1="61769" y1="58441" x2="63254" y2="61187"/>
                        <a14:foregroundMark x1="78098" y1="46729" x2="83096" y2="58481"/>
                        <a14:foregroundMark x1="83096" y1="58481" x2="80127" y2="59572"/>
                        <a14:foregroundMark x1="64859" y1="50202" x2="62254" y2="5743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26" y="2927347"/>
            <a:ext cx="2879357" cy="2159604"/>
          </a:xfrm>
          <a:prstGeom prst="rect">
            <a:avLst/>
          </a:prstGeom>
        </p:spPr>
      </p:pic>
      <p:pic>
        <p:nvPicPr>
          <p:cNvPr id="23" name="Picture 22" descr="A cartoon of a child carrying a backpack and a book&#10;&#10;Description automatically generated">
            <a:extLst>
              <a:ext uri="{FF2B5EF4-FFF2-40B4-BE49-F238E27FC236}">
                <a16:creationId xmlns:a16="http://schemas.microsoft.com/office/drawing/2014/main" xmlns="" id="{B50314CE-16D5-3382-CC50-436ED98B15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2" b="94065" l="9972" r="89988">
                        <a14:foregroundMark x1="56358" y1="85184" x2="56358" y2="94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30" y="1047377"/>
            <a:ext cx="4309110" cy="43091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0DAA68F-A63A-974B-F966-8FB7FB4EE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5159" y="826774"/>
            <a:ext cx="7562744" cy="25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06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E85AB1-EF2F-622B-69EE-2A0193375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6493" y="275099"/>
            <a:ext cx="7973759" cy="3836747"/>
          </a:xfrm>
          <a:prstGeom prst="rect">
            <a:avLst/>
          </a:prstGeom>
        </p:spPr>
      </p:pic>
      <p:pic>
        <p:nvPicPr>
          <p:cNvPr id="7" name="Picture 6" descr="Cartoon characters of a child and child&#10;&#10;Description automatically generated">
            <a:extLst>
              <a:ext uri="{FF2B5EF4-FFF2-40B4-BE49-F238E27FC236}">
                <a16:creationId xmlns:a16="http://schemas.microsoft.com/office/drawing/2014/main" xmlns="" id="{0CFABD17-6B99-3877-80D3-A626CECDE5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91" b="89984" l="9997" r="89973">
                        <a14:foregroundMark x1="67283" y1="16478" x2="79006" y2="41559"/>
                        <a14:foregroundMark x1="79006" y1="41559" x2="79128" y2="42447"/>
                        <a14:foregroundMark x1="70676" y1="51010" x2="77916" y2="88207"/>
                        <a14:foregroundMark x1="68888" y1="38691" x2="76098" y2="39499"/>
                        <a14:foregroundMark x1="66859" y1="76696" x2="66465" y2="89822"/>
                        <a14:foregroundMark x1="12451" y1="39742" x2="21872" y2="45153"/>
                        <a14:foregroundMark x1="21872" y1="45153" x2="29506" y2="54604"/>
                        <a14:foregroundMark x1="29506" y1="54604" x2="29506" y2="55008"/>
                        <a14:foregroundMark x1="24508" y1="32270" x2="41563" y2="33078"/>
                        <a14:foregroundMark x1="33929" y1="30372" x2="33535" y2="41357"/>
                        <a14:foregroundMark x1="38140" y1="10582" x2="29022" y2="9491"/>
                        <a14:foregroundMark x1="29022" y1="9491" x2="27113" y2="10582"/>
                        <a14:foregroundMark x1="25083" y1="29321" x2="29112" y2="36834"/>
                        <a14:foregroundMark x1="13663" y1="42690" x2="25689" y2="55574"/>
                        <a14:foregroundMark x1="37746" y1="50202" x2="43775" y2="60380"/>
                        <a14:foregroundMark x1="33535" y1="72415" x2="36958" y2="88489"/>
                        <a14:foregroundMark x1="27295" y1="82310" x2="29324" y2="88772"/>
                        <a14:foregroundMark x1="12451" y1="36268" x2="14662" y2="38691"/>
                        <a14:foregroundMark x1="11027" y1="36834" x2="12451" y2="38166"/>
                        <a14:foregroundMark x1="10239" y1="39499" x2="12663" y2="40549"/>
                        <a14:foregroundMark x1="66071" y1="28514" x2="67858" y2="38409"/>
                        <a14:foregroundMark x1="62648" y1="56906" x2="62648" y2="56906"/>
                        <a14:foregroundMark x1="62436" y1="56341" x2="62436" y2="56341"/>
                        <a14:foregroundMark x1="64859" y1="48869" x2="61769" y2="58441"/>
                        <a14:foregroundMark x1="61769" y1="58441" x2="63254" y2="61187"/>
                        <a14:foregroundMark x1="78098" y1="46729" x2="83096" y2="58481"/>
                        <a14:foregroundMark x1="83096" y1="58481" x2="80127" y2="59572"/>
                        <a14:foregroundMark x1="64859" y1="50202" x2="62254" y2="5743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63" y="2033453"/>
            <a:ext cx="3438525" cy="257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0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71ECA2-84A0-EBDD-DD13-1206A7701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4DC6CB8-C4E8-1EC9-19E9-79846009D9F1}"/>
              </a:ext>
            </a:extLst>
          </p:cNvPr>
          <p:cNvSpPr/>
          <p:nvPr/>
        </p:nvSpPr>
        <p:spPr>
          <a:xfrm>
            <a:off x="218568" y="380454"/>
            <a:ext cx="8706863" cy="4382591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9A2FC26-5EEF-49D3-8888-C49EC731BF52}"/>
              </a:ext>
            </a:extLst>
          </p:cNvPr>
          <p:cNvGrpSpPr/>
          <p:nvPr/>
        </p:nvGrpSpPr>
        <p:grpSpPr>
          <a:xfrm>
            <a:off x="902293" y="111669"/>
            <a:ext cx="5064673" cy="2656531"/>
            <a:chOff x="1321044" y="220391"/>
            <a:chExt cx="6752897" cy="3542041"/>
          </a:xfrm>
        </p:grpSpPr>
        <p:pic>
          <p:nvPicPr>
            <p:cNvPr id="5" name="PA_图片 6">
              <a:extLst>
                <a:ext uri="{FF2B5EF4-FFF2-40B4-BE49-F238E27FC236}">
                  <a16:creationId xmlns:a16="http://schemas.microsoft.com/office/drawing/2014/main" xmlns="" id="{B0DD21E3-9102-4A2C-A2E3-2A0C709C94D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9" t="8373" b="12898"/>
            <a:stretch/>
          </p:blipFill>
          <p:spPr>
            <a:xfrm>
              <a:off x="1321044" y="220391"/>
              <a:ext cx="6752897" cy="354204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76BEDE-C32C-4578-8808-385D583C228E}"/>
                </a:ext>
              </a:extLst>
            </p:cNvPr>
            <p:cNvSpPr txBox="1"/>
            <p:nvPr/>
          </p:nvSpPr>
          <p:spPr>
            <a:xfrm>
              <a:off x="2674375" y="1543666"/>
              <a:ext cx="3864078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</a:pPr>
              <a:r>
                <a:rPr lang="en-US" sz="2700" b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Nêu quy tắc tính vận tốc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2A690D9-C604-49B9-A58A-C7EB68F79E0A}"/>
              </a:ext>
            </a:extLst>
          </p:cNvPr>
          <p:cNvSpPr/>
          <p:nvPr/>
        </p:nvSpPr>
        <p:spPr>
          <a:xfrm>
            <a:off x="187727" y="355633"/>
            <a:ext cx="5336565" cy="2255012"/>
          </a:xfrm>
          <a:custGeom>
            <a:avLst/>
            <a:gdLst>
              <a:gd name="connsiteX0" fmla="*/ 0 w 5336565"/>
              <a:gd name="connsiteY0" fmla="*/ 375843 h 2255012"/>
              <a:gd name="connsiteX1" fmla="*/ 375843 w 5336565"/>
              <a:gd name="connsiteY1" fmla="*/ 0 h 2255012"/>
              <a:gd name="connsiteX2" fmla="*/ 939128 w 5336565"/>
              <a:gd name="connsiteY2" fmla="*/ 0 h 2255012"/>
              <a:gd name="connsiteX3" fmla="*/ 1685808 w 5336565"/>
              <a:gd name="connsiteY3" fmla="*/ 0 h 2255012"/>
              <a:gd name="connsiteX4" fmla="*/ 2386640 w 5336565"/>
              <a:gd name="connsiteY4" fmla="*/ 0 h 2255012"/>
              <a:gd name="connsiteX5" fmla="*/ 2995774 w 5336565"/>
              <a:gd name="connsiteY5" fmla="*/ 0 h 2255012"/>
              <a:gd name="connsiteX6" fmla="*/ 3742454 w 5336565"/>
              <a:gd name="connsiteY6" fmla="*/ 0 h 2255012"/>
              <a:gd name="connsiteX7" fmla="*/ 4960722 w 5336565"/>
              <a:gd name="connsiteY7" fmla="*/ 0 h 2255012"/>
              <a:gd name="connsiteX8" fmla="*/ 5336565 w 5336565"/>
              <a:gd name="connsiteY8" fmla="*/ 375843 h 2255012"/>
              <a:gd name="connsiteX9" fmla="*/ 5336565 w 5336565"/>
              <a:gd name="connsiteY9" fmla="*/ 846885 h 2255012"/>
              <a:gd name="connsiteX10" fmla="*/ 5336565 w 5336565"/>
              <a:gd name="connsiteY10" fmla="*/ 1302894 h 2255012"/>
              <a:gd name="connsiteX11" fmla="*/ 5336565 w 5336565"/>
              <a:gd name="connsiteY11" fmla="*/ 1879169 h 2255012"/>
              <a:gd name="connsiteX12" fmla="*/ 4960722 w 5336565"/>
              <a:gd name="connsiteY12" fmla="*/ 2255012 h 2255012"/>
              <a:gd name="connsiteX13" fmla="*/ 4305739 w 5336565"/>
              <a:gd name="connsiteY13" fmla="*/ 2255012 h 2255012"/>
              <a:gd name="connsiteX14" fmla="*/ 3696605 w 5336565"/>
              <a:gd name="connsiteY14" fmla="*/ 2255012 h 2255012"/>
              <a:gd name="connsiteX15" fmla="*/ 2949925 w 5336565"/>
              <a:gd name="connsiteY15" fmla="*/ 2255012 h 2255012"/>
              <a:gd name="connsiteX16" fmla="*/ 2340791 w 5336565"/>
              <a:gd name="connsiteY16" fmla="*/ 2255012 h 2255012"/>
              <a:gd name="connsiteX17" fmla="*/ 1823355 w 5336565"/>
              <a:gd name="connsiteY17" fmla="*/ 2255012 h 2255012"/>
              <a:gd name="connsiteX18" fmla="*/ 1305918 w 5336565"/>
              <a:gd name="connsiteY18" fmla="*/ 2255012 h 2255012"/>
              <a:gd name="connsiteX19" fmla="*/ 375843 w 5336565"/>
              <a:gd name="connsiteY19" fmla="*/ 2255012 h 2255012"/>
              <a:gd name="connsiteX20" fmla="*/ 0 w 5336565"/>
              <a:gd name="connsiteY20" fmla="*/ 1879169 h 2255012"/>
              <a:gd name="connsiteX21" fmla="*/ 0 w 5336565"/>
              <a:gd name="connsiteY21" fmla="*/ 1423160 h 2255012"/>
              <a:gd name="connsiteX22" fmla="*/ 0 w 5336565"/>
              <a:gd name="connsiteY22" fmla="*/ 967151 h 2255012"/>
              <a:gd name="connsiteX23" fmla="*/ 0 w 5336565"/>
              <a:gd name="connsiteY23" fmla="*/ 375843 h 225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36565" h="2255012" fill="none" extrusionOk="0">
                <a:moveTo>
                  <a:pt x="0" y="375843"/>
                </a:moveTo>
                <a:cubicBezTo>
                  <a:pt x="-17134" y="216241"/>
                  <a:pt x="156092" y="-4069"/>
                  <a:pt x="375843" y="0"/>
                </a:cubicBezTo>
                <a:cubicBezTo>
                  <a:pt x="649552" y="-4862"/>
                  <a:pt x="743074" y="-24774"/>
                  <a:pt x="939128" y="0"/>
                </a:cubicBezTo>
                <a:cubicBezTo>
                  <a:pt x="1135183" y="24774"/>
                  <a:pt x="1318936" y="2829"/>
                  <a:pt x="1685808" y="0"/>
                </a:cubicBezTo>
                <a:cubicBezTo>
                  <a:pt x="2052680" y="-2829"/>
                  <a:pt x="2098067" y="12679"/>
                  <a:pt x="2386640" y="0"/>
                </a:cubicBezTo>
                <a:cubicBezTo>
                  <a:pt x="2675213" y="-12679"/>
                  <a:pt x="2775942" y="-6475"/>
                  <a:pt x="2995774" y="0"/>
                </a:cubicBezTo>
                <a:cubicBezTo>
                  <a:pt x="3215606" y="6475"/>
                  <a:pt x="3511936" y="-32872"/>
                  <a:pt x="3742454" y="0"/>
                </a:cubicBezTo>
                <a:cubicBezTo>
                  <a:pt x="3972972" y="32872"/>
                  <a:pt x="4397276" y="-37887"/>
                  <a:pt x="4960722" y="0"/>
                </a:cubicBezTo>
                <a:cubicBezTo>
                  <a:pt x="5129952" y="25699"/>
                  <a:pt x="5313377" y="190350"/>
                  <a:pt x="5336565" y="375843"/>
                </a:cubicBezTo>
                <a:cubicBezTo>
                  <a:pt x="5359480" y="568564"/>
                  <a:pt x="5340853" y="627885"/>
                  <a:pt x="5336565" y="846885"/>
                </a:cubicBezTo>
                <a:cubicBezTo>
                  <a:pt x="5332277" y="1065885"/>
                  <a:pt x="5320519" y="1083079"/>
                  <a:pt x="5336565" y="1302894"/>
                </a:cubicBezTo>
                <a:cubicBezTo>
                  <a:pt x="5352611" y="1522709"/>
                  <a:pt x="5321270" y="1638129"/>
                  <a:pt x="5336565" y="1879169"/>
                </a:cubicBezTo>
                <a:cubicBezTo>
                  <a:pt x="5354439" y="2130918"/>
                  <a:pt x="5172785" y="2226753"/>
                  <a:pt x="4960722" y="2255012"/>
                </a:cubicBezTo>
                <a:cubicBezTo>
                  <a:pt x="4828086" y="2280999"/>
                  <a:pt x="4593345" y="2237044"/>
                  <a:pt x="4305739" y="2255012"/>
                </a:cubicBezTo>
                <a:cubicBezTo>
                  <a:pt x="4018133" y="2272980"/>
                  <a:pt x="3847455" y="2237908"/>
                  <a:pt x="3696605" y="2255012"/>
                </a:cubicBezTo>
                <a:cubicBezTo>
                  <a:pt x="3545755" y="2272116"/>
                  <a:pt x="3122892" y="2235632"/>
                  <a:pt x="2949925" y="2255012"/>
                </a:cubicBezTo>
                <a:cubicBezTo>
                  <a:pt x="2776958" y="2274392"/>
                  <a:pt x="2561487" y="2275513"/>
                  <a:pt x="2340791" y="2255012"/>
                </a:cubicBezTo>
                <a:cubicBezTo>
                  <a:pt x="2120095" y="2234511"/>
                  <a:pt x="1936480" y="2242438"/>
                  <a:pt x="1823355" y="2255012"/>
                </a:cubicBezTo>
                <a:cubicBezTo>
                  <a:pt x="1710230" y="2267586"/>
                  <a:pt x="1421429" y="2236260"/>
                  <a:pt x="1305918" y="2255012"/>
                </a:cubicBezTo>
                <a:cubicBezTo>
                  <a:pt x="1190407" y="2273764"/>
                  <a:pt x="790594" y="2223260"/>
                  <a:pt x="375843" y="2255012"/>
                </a:cubicBezTo>
                <a:cubicBezTo>
                  <a:pt x="157560" y="2289166"/>
                  <a:pt x="6476" y="2128305"/>
                  <a:pt x="0" y="1879169"/>
                </a:cubicBezTo>
                <a:cubicBezTo>
                  <a:pt x="593" y="1668387"/>
                  <a:pt x="20555" y="1599152"/>
                  <a:pt x="0" y="1423160"/>
                </a:cubicBezTo>
                <a:cubicBezTo>
                  <a:pt x="-20555" y="1247168"/>
                  <a:pt x="-19704" y="1085896"/>
                  <a:pt x="0" y="967151"/>
                </a:cubicBezTo>
                <a:cubicBezTo>
                  <a:pt x="19704" y="848406"/>
                  <a:pt x="7885" y="629701"/>
                  <a:pt x="0" y="375843"/>
                </a:cubicBezTo>
                <a:close/>
              </a:path>
              <a:path w="5336565" h="2255012" stroke="0" extrusionOk="0">
                <a:moveTo>
                  <a:pt x="0" y="375843"/>
                </a:moveTo>
                <a:cubicBezTo>
                  <a:pt x="-41294" y="155756"/>
                  <a:pt x="141954" y="-7301"/>
                  <a:pt x="375843" y="0"/>
                </a:cubicBezTo>
                <a:cubicBezTo>
                  <a:pt x="489290" y="23309"/>
                  <a:pt x="727712" y="-21023"/>
                  <a:pt x="893279" y="0"/>
                </a:cubicBezTo>
                <a:cubicBezTo>
                  <a:pt x="1058846" y="21023"/>
                  <a:pt x="1250700" y="24748"/>
                  <a:pt x="1456564" y="0"/>
                </a:cubicBezTo>
                <a:cubicBezTo>
                  <a:pt x="1662429" y="-24748"/>
                  <a:pt x="1857846" y="-15960"/>
                  <a:pt x="2203245" y="0"/>
                </a:cubicBezTo>
                <a:cubicBezTo>
                  <a:pt x="2548644" y="15960"/>
                  <a:pt x="2540159" y="24900"/>
                  <a:pt x="2858227" y="0"/>
                </a:cubicBezTo>
                <a:cubicBezTo>
                  <a:pt x="3176295" y="-24900"/>
                  <a:pt x="3305331" y="-10694"/>
                  <a:pt x="3421513" y="0"/>
                </a:cubicBezTo>
                <a:cubicBezTo>
                  <a:pt x="3537695" y="10694"/>
                  <a:pt x="3772289" y="-3339"/>
                  <a:pt x="4030647" y="0"/>
                </a:cubicBezTo>
                <a:cubicBezTo>
                  <a:pt x="4289005" y="3339"/>
                  <a:pt x="4701134" y="6612"/>
                  <a:pt x="4960722" y="0"/>
                </a:cubicBezTo>
                <a:cubicBezTo>
                  <a:pt x="5183943" y="-31982"/>
                  <a:pt x="5351331" y="152079"/>
                  <a:pt x="5336565" y="375843"/>
                </a:cubicBezTo>
                <a:cubicBezTo>
                  <a:pt x="5352839" y="563650"/>
                  <a:pt x="5324014" y="723966"/>
                  <a:pt x="5336565" y="846885"/>
                </a:cubicBezTo>
                <a:cubicBezTo>
                  <a:pt x="5349116" y="969804"/>
                  <a:pt x="5342563" y="1224190"/>
                  <a:pt x="5336565" y="1378060"/>
                </a:cubicBezTo>
                <a:cubicBezTo>
                  <a:pt x="5330567" y="1531931"/>
                  <a:pt x="5351211" y="1757087"/>
                  <a:pt x="5336565" y="1879169"/>
                </a:cubicBezTo>
                <a:cubicBezTo>
                  <a:pt x="5334617" y="2102422"/>
                  <a:pt x="5202688" y="2277450"/>
                  <a:pt x="4960722" y="2255012"/>
                </a:cubicBezTo>
                <a:cubicBezTo>
                  <a:pt x="4597708" y="2251584"/>
                  <a:pt x="4553584" y="2253219"/>
                  <a:pt x="4214042" y="2255012"/>
                </a:cubicBezTo>
                <a:cubicBezTo>
                  <a:pt x="3874500" y="2256805"/>
                  <a:pt x="3801683" y="2226869"/>
                  <a:pt x="3650757" y="2255012"/>
                </a:cubicBezTo>
                <a:cubicBezTo>
                  <a:pt x="3499831" y="2283155"/>
                  <a:pt x="3232709" y="2233962"/>
                  <a:pt x="3087471" y="2255012"/>
                </a:cubicBezTo>
                <a:cubicBezTo>
                  <a:pt x="2942233" y="2276062"/>
                  <a:pt x="2702334" y="2265458"/>
                  <a:pt x="2340791" y="2255012"/>
                </a:cubicBezTo>
                <a:cubicBezTo>
                  <a:pt x="1979248" y="2244566"/>
                  <a:pt x="1952706" y="2271250"/>
                  <a:pt x="1777506" y="2255012"/>
                </a:cubicBezTo>
                <a:cubicBezTo>
                  <a:pt x="1602306" y="2238774"/>
                  <a:pt x="1213012" y="2246179"/>
                  <a:pt x="1030826" y="2255012"/>
                </a:cubicBezTo>
                <a:cubicBezTo>
                  <a:pt x="848640" y="2263845"/>
                  <a:pt x="621911" y="2279077"/>
                  <a:pt x="375843" y="2255012"/>
                </a:cubicBezTo>
                <a:cubicBezTo>
                  <a:pt x="126813" y="2253391"/>
                  <a:pt x="-33276" y="2106034"/>
                  <a:pt x="0" y="1879169"/>
                </a:cubicBezTo>
                <a:cubicBezTo>
                  <a:pt x="-6791" y="1733275"/>
                  <a:pt x="-2588" y="1602491"/>
                  <a:pt x="0" y="1408127"/>
                </a:cubicBezTo>
                <a:cubicBezTo>
                  <a:pt x="2588" y="1213763"/>
                  <a:pt x="17827" y="1030248"/>
                  <a:pt x="0" y="907018"/>
                </a:cubicBezTo>
                <a:cubicBezTo>
                  <a:pt x="-17827" y="783788"/>
                  <a:pt x="5840" y="613393"/>
                  <a:pt x="0" y="37584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20947997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</a:pPr>
            <a:r>
              <a:rPr lang="en-US" sz="3000" b="1" kern="1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Muốn tính vận tốc, ta lấy quãng đường chia thời gian</a:t>
            </a:r>
          </a:p>
          <a:p>
            <a:pPr algn="ctr" defTabSz="685800">
              <a:lnSpc>
                <a:spcPct val="150000"/>
              </a:lnSpc>
              <a:buClrTx/>
            </a:pPr>
            <a:r>
              <a:rPr lang="en-US" sz="3000" b="1" kern="12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v = s : 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37022926-EE6C-419C-BAE3-D4ADB089AB52}"/>
              </a:ext>
            </a:extLst>
          </p:cNvPr>
          <p:cNvSpPr/>
          <p:nvPr/>
        </p:nvSpPr>
        <p:spPr>
          <a:xfrm>
            <a:off x="5344933" y="2541575"/>
            <a:ext cx="773048" cy="433807"/>
          </a:xfrm>
          <a:custGeom>
            <a:avLst/>
            <a:gdLst>
              <a:gd name="connsiteX0" fmla="*/ 0 w 1543664"/>
              <a:gd name="connsiteY0" fmla="*/ 68826 h 796413"/>
              <a:gd name="connsiteX1" fmla="*/ 19664 w 1543664"/>
              <a:gd name="connsiteY1" fmla="*/ 117987 h 796413"/>
              <a:gd name="connsiteX2" fmla="*/ 58993 w 1543664"/>
              <a:gd name="connsiteY2" fmla="*/ 157316 h 796413"/>
              <a:gd name="connsiteX3" fmla="*/ 108155 w 1543664"/>
              <a:gd name="connsiteY3" fmla="*/ 216310 h 796413"/>
              <a:gd name="connsiteX4" fmla="*/ 137651 w 1543664"/>
              <a:gd name="connsiteY4" fmla="*/ 275303 h 796413"/>
              <a:gd name="connsiteX5" fmla="*/ 353961 w 1543664"/>
              <a:gd name="connsiteY5" fmla="*/ 442452 h 796413"/>
              <a:gd name="connsiteX6" fmla="*/ 452284 w 1543664"/>
              <a:gd name="connsiteY6" fmla="*/ 481781 h 796413"/>
              <a:gd name="connsiteX7" fmla="*/ 589935 w 1543664"/>
              <a:gd name="connsiteY7" fmla="*/ 521110 h 796413"/>
              <a:gd name="connsiteX8" fmla="*/ 796413 w 1543664"/>
              <a:gd name="connsiteY8" fmla="*/ 540774 h 796413"/>
              <a:gd name="connsiteX9" fmla="*/ 1199535 w 1543664"/>
              <a:gd name="connsiteY9" fmla="*/ 462116 h 796413"/>
              <a:gd name="connsiteX10" fmla="*/ 1268361 w 1543664"/>
              <a:gd name="connsiteY10" fmla="*/ 403123 h 796413"/>
              <a:gd name="connsiteX11" fmla="*/ 1317522 w 1543664"/>
              <a:gd name="connsiteY11" fmla="*/ 304800 h 796413"/>
              <a:gd name="connsiteX12" fmla="*/ 1199535 w 1543664"/>
              <a:gd name="connsiteY12" fmla="*/ 9832 h 796413"/>
              <a:gd name="connsiteX13" fmla="*/ 1160206 w 1543664"/>
              <a:gd name="connsiteY13" fmla="*/ 0 h 796413"/>
              <a:gd name="connsiteX14" fmla="*/ 1071716 w 1543664"/>
              <a:gd name="connsiteY14" fmla="*/ 9832 h 796413"/>
              <a:gd name="connsiteX15" fmla="*/ 894735 w 1543664"/>
              <a:gd name="connsiteY15" fmla="*/ 108155 h 796413"/>
              <a:gd name="connsiteX16" fmla="*/ 865238 w 1543664"/>
              <a:gd name="connsiteY16" fmla="*/ 176981 h 796413"/>
              <a:gd name="connsiteX17" fmla="*/ 855406 w 1543664"/>
              <a:gd name="connsiteY17" fmla="*/ 226142 h 796413"/>
              <a:gd name="connsiteX18" fmla="*/ 904567 w 1543664"/>
              <a:gd name="connsiteY18" fmla="*/ 570271 h 796413"/>
              <a:gd name="connsiteX19" fmla="*/ 943897 w 1543664"/>
              <a:gd name="connsiteY19" fmla="*/ 639097 h 796413"/>
              <a:gd name="connsiteX20" fmla="*/ 953729 w 1543664"/>
              <a:gd name="connsiteY20" fmla="*/ 707923 h 796413"/>
              <a:gd name="connsiteX21" fmla="*/ 983226 w 1543664"/>
              <a:gd name="connsiteY21" fmla="*/ 727587 h 796413"/>
              <a:gd name="connsiteX22" fmla="*/ 1022555 w 1543664"/>
              <a:gd name="connsiteY22" fmla="*/ 757084 h 796413"/>
              <a:gd name="connsiteX23" fmla="*/ 1258529 w 1543664"/>
              <a:gd name="connsiteY23" fmla="*/ 796413 h 796413"/>
              <a:gd name="connsiteX24" fmla="*/ 1386348 w 1543664"/>
              <a:gd name="connsiteY24" fmla="*/ 786581 h 796413"/>
              <a:gd name="connsiteX25" fmla="*/ 1435509 w 1543664"/>
              <a:gd name="connsiteY25" fmla="*/ 757084 h 796413"/>
              <a:gd name="connsiteX26" fmla="*/ 1465006 w 1543664"/>
              <a:gd name="connsiteY26" fmla="*/ 737420 h 796413"/>
              <a:gd name="connsiteX27" fmla="*/ 1543664 w 1543664"/>
              <a:gd name="connsiteY27" fmla="*/ 727587 h 79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43664" h="796413">
                <a:moveTo>
                  <a:pt x="0" y="68826"/>
                </a:moveTo>
                <a:cubicBezTo>
                  <a:pt x="6555" y="85213"/>
                  <a:pt x="9874" y="103302"/>
                  <a:pt x="19664" y="117987"/>
                </a:cubicBezTo>
                <a:cubicBezTo>
                  <a:pt x="29948" y="133413"/>
                  <a:pt x="46590" y="143535"/>
                  <a:pt x="58993" y="157316"/>
                </a:cubicBezTo>
                <a:cubicBezTo>
                  <a:pt x="76117" y="176343"/>
                  <a:pt x="93956" y="195011"/>
                  <a:pt x="108155" y="216310"/>
                </a:cubicBezTo>
                <a:cubicBezTo>
                  <a:pt x="120350" y="234603"/>
                  <a:pt x="122555" y="259319"/>
                  <a:pt x="137651" y="275303"/>
                </a:cubicBezTo>
                <a:cubicBezTo>
                  <a:pt x="183834" y="324203"/>
                  <a:pt x="282865" y="406904"/>
                  <a:pt x="353961" y="442452"/>
                </a:cubicBezTo>
                <a:cubicBezTo>
                  <a:pt x="385533" y="458238"/>
                  <a:pt x="418796" y="470618"/>
                  <a:pt x="452284" y="481781"/>
                </a:cubicBezTo>
                <a:cubicBezTo>
                  <a:pt x="497555" y="496871"/>
                  <a:pt x="542901" y="513047"/>
                  <a:pt x="589935" y="521110"/>
                </a:cubicBezTo>
                <a:cubicBezTo>
                  <a:pt x="658078" y="532792"/>
                  <a:pt x="727587" y="534219"/>
                  <a:pt x="796413" y="540774"/>
                </a:cubicBezTo>
                <a:cubicBezTo>
                  <a:pt x="1037994" y="524669"/>
                  <a:pt x="1044196" y="565675"/>
                  <a:pt x="1199535" y="462116"/>
                </a:cubicBezTo>
                <a:cubicBezTo>
                  <a:pt x="1224676" y="445355"/>
                  <a:pt x="1245419" y="422787"/>
                  <a:pt x="1268361" y="403123"/>
                </a:cubicBezTo>
                <a:cubicBezTo>
                  <a:pt x="1284748" y="370349"/>
                  <a:pt x="1314205" y="341292"/>
                  <a:pt x="1317522" y="304800"/>
                </a:cubicBezTo>
                <a:cubicBezTo>
                  <a:pt x="1335998" y="101560"/>
                  <a:pt x="1337847" y="88867"/>
                  <a:pt x="1199535" y="9832"/>
                </a:cubicBezTo>
                <a:cubicBezTo>
                  <a:pt x="1187802" y="3128"/>
                  <a:pt x="1173316" y="3277"/>
                  <a:pt x="1160206" y="0"/>
                </a:cubicBezTo>
                <a:cubicBezTo>
                  <a:pt x="1130709" y="3277"/>
                  <a:pt x="1099201" y="-1365"/>
                  <a:pt x="1071716" y="9832"/>
                </a:cubicBezTo>
                <a:cubicBezTo>
                  <a:pt x="1009217" y="35294"/>
                  <a:pt x="894735" y="108155"/>
                  <a:pt x="894735" y="108155"/>
                </a:cubicBezTo>
                <a:cubicBezTo>
                  <a:pt x="884903" y="131097"/>
                  <a:pt x="873131" y="153302"/>
                  <a:pt x="865238" y="176981"/>
                </a:cubicBezTo>
                <a:cubicBezTo>
                  <a:pt x="859953" y="192835"/>
                  <a:pt x="854884" y="209439"/>
                  <a:pt x="855406" y="226142"/>
                </a:cubicBezTo>
                <a:cubicBezTo>
                  <a:pt x="860301" y="382771"/>
                  <a:pt x="849229" y="451691"/>
                  <a:pt x="904567" y="570271"/>
                </a:cubicBezTo>
                <a:cubicBezTo>
                  <a:pt x="915741" y="594216"/>
                  <a:pt x="930787" y="616155"/>
                  <a:pt x="943897" y="639097"/>
                </a:cubicBezTo>
                <a:cubicBezTo>
                  <a:pt x="947174" y="662039"/>
                  <a:pt x="944317" y="686746"/>
                  <a:pt x="953729" y="707923"/>
                </a:cubicBezTo>
                <a:cubicBezTo>
                  <a:pt x="958528" y="718721"/>
                  <a:pt x="973610" y="720719"/>
                  <a:pt x="983226" y="727587"/>
                </a:cubicBezTo>
                <a:cubicBezTo>
                  <a:pt x="996561" y="737112"/>
                  <a:pt x="1007260" y="751201"/>
                  <a:pt x="1022555" y="757084"/>
                </a:cubicBezTo>
                <a:cubicBezTo>
                  <a:pt x="1070987" y="775712"/>
                  <a:pt x="1226311" y="792117"/>
                  <a:pt x="1258529" y="796413"/>
                </a:cubicBezTo>
                <a:cubicBezTo>
                  <a:pt x="1301135" y="793136"/>
                  <a:pt x="1344633" y="795851"/>
                  <a:pt x="1386348" y="786581"/>
                </a:cubicBezTo>
                <a:cubicBezTo>
                  <a:pt x="1405003" y="782435"/>
                  <a:pt x="1419303" y="767212"/>
                  <a:pt x="1435509" y="757084"/>
                </a:cubicBezTo>
                <a:cubicBezTo>
                  <a:pt x="1445530" y="750821"/>
                  <a:pt x="1453606" y="740529"/>
                  <a:pt x="1465006" y="737420"/>
                </a:cubicBezTo>
                <a:cubicBezTo>
                  <a:pt x="1490498" y="730468"/>
                  <a:pt x="1543664" y="727587"/>
                  <a:pt x="1543664" y="727587"/>
                </a:cubicBezTo>
              </a:path>
            </a:pathLst>
          </a:cu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C7023C6-6FC8-4955-86A6-D0DF1808AB40}"/>
              </a:ext>
            </a:extLst>
          </p:cNvPr>
          <p:cNvGrpSpPr/>
          <p:nvPr/>
        </p:nvGrpSpPr>
        <p:grpSpPr>
          <a:xfrm>
            <a:off x="6180757" y="2489156"/>
            <a:ext cx="2650685" cy="1769212"/>
            <a:chOff x="8679525" y="3095767"/>
            <a:chExt cx="3534246" cy="235894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1BE9316D-65C5-4D55-8A1F-D3E5BCBFF6E8}"/>
                </a:ext>
              </a:extLst>
            </p:cNvPr>
            <p:cNvSpPr/>
            <p:nvPr/>
          </p:nvSpPr>
          <p:spPr>
            <a:xfrm>
              <a:off x="8679525" y="3195801"/>
              <a:ext cx="3380786" cy="2258915"/>
            </a:xfrm>
            <a:custGeom>
              <a:avLst/>
              <a:gdLst>
                <a:gd name="connsiteX0" fmla="*/ 0 w 2535590"/>
                <a:gd name="connsiteY0" fmla="*/ 282370 h 1694186"/>
                <a:gd name="connsiteX1" fmla="*/ 282370 w 2535590"/>
                <a:gd name="connsiteY1" fmla="*/ 0 h 1694186"/>
                <a:gd name="connsiteX2" fmla="*/ 715957 w 2535590"/>
                <a:gd name="connsiteY2" fmla="*/ 0 h 1694186"/>
                <a:gd name="connsiteX3" fmla="*/ 1169253 w 2535590"/>
                <a:gd name="connsiteY3" fmla="*/ 0 h 1694186"/>
                <a:gd name="connsiteX4" fmla="*/ 1701382 w 2535590"/>
                <a:gd name="connsiteY4" fmla="*/ 0 h 1694186"/>
                <a:gd name="connsiteX5" fmla="*/ 2253220 w 2535590"/>
                <a:gd name="connsiteY5" fmla="*/ 0 h 1694186"/>
                <a:gd name="connsiteX6" fmla="*/ 2535590 w 2535590"/>
                <a:gd name="connsiteY6" fmla="*/ 282370 h 1694186"/>
                <a:gd name="connsiteX7" fmla="*/ 2535590 w 2535590"/>
                <a:gd name="connsiteY7" fmla="*/ 869682 h 1694186"/>
                <a:gd name="connsiteX8" fmla="*/ 2535590 w 2535590"/>
                <a:gd name="connsiteY8" fmla="*/ 1411816 h 1694186"/>
                <a:gd name="connsiteX9" fmla="*/ 2253220 w 2535590"/>
                <a:gd name="connsiteY9" fmla="*/ 1694186 h 1694186"/>
                <a:gd name="connsiteX10" fmla="*/ 1760508 w 2535590"/>
                <a:gd name="connsiteY10" fmla="*/ 1694186 h 1694186"/>
                <a:gd name="connsiteX11" fmla="*/ 1326921 w 2535590"/>
                <a:gd name="connsiteY11" fmla="*/ 1694186 h 1694186"/>
                <a:gd name="connsiteX12" fmla="*/ 814500 w 2535590"/>
                <a:gd name="connsiteY12" fmla="*/ 1694186 h 1694186"/>
                <a:gd name="connsiteX13" fmla="*/ 282370 w 2535590"/>
                <a:gd name="connsiteY13" fmla="*/ 1694186 h 1694186"/>
                <a:gd name="connsiteX14" fmla="*/ 0 w 2535590"/>
                <a:gd name="connsiteY14" fmla="*/ 1411816 h 1694186"/>
                <a:gd name="connsiteX15" fmla="*/ 0 w 2535590"/>
                <a:gd name="connsiteY15" fmla="*/ 835799 h 1694186"/>
                <a:gd name="connsiteX16" fmla="*/ 0 w 2535590"/>
                <a:gd name="connsiteY16" fmla="*/ 282370 h 169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5590" h="1694186" extrusionOk="0">
                  <a:moveTo>
                    <a:pt x="0" y="282370"/>
                  </a:moveTo>
                  <a:cubicBezTo>
                    <a:pt x="-38561" y="114734"/>
                    <a:pt x="81936" y="-12342"/>
                    <a:pt x="282370" y="0"/>
                  </a:cubicBezTo>
                  <a:cubicBezTo>
                    <a:pt x="415727" y="-47108"/>
                    <a:pt x="530700" y="16927"/>
                    <a:pt x="715957" y="0"/>
                  </a:cubicBezTo>
                  <a:cubicBezTo>
                    <a:pt x="901214" y="-16927"/>
                    <a:pt x="975590" y="36123"/>
                    <a:pt x="1169253" y="0"/>
                  </a:cubicBezTo>
                  <a:cubicBezTo>
                    <a:pt x="1362916" y="-36123"/>
                    <a:pt x="1552906" y="54291"/>
                    <a:pt x="1701382" y="0"/>
                  </a:cubicBezTo>
                  <a:cubicBezTo>
                    <a:pt x="1849858" y="-54291"/>
                    <a:pt x="2049851" y="18247"/>
                    <a:pt x="2253220" y="0"/>
                  </a:cubicBezTo>
                  <a:cubicBezTo>
                    <a:pt x="2411052" y="-23633"/>
                    <a:pt x="2532371" y="145463"/>
                    <a:pt x="2535590" y="282370"/>
                  </a:cubicBezTo>
                  <a:cubicBezTo>
                    <a:pt x="2551875" y="572225"/>
                    <a:pt x="2491341" y="676605"/>
                    <a:pt x="2535590" y="869682"/>
                  </a:cubicBezTo>
                  <a:cubicBezTo>
                    <a:pt x="2579839" y="1062759"/>
                    <a:pt x="2480954" y="1145640"/>
                    <a:pt x="2535590" y="1411816"/>
                  </a:cubicBezTo>
                  <a:cubicBezTo>
                    <a:pt x="2539029" y="1562329"/>
                    <a:pt x="2417848" y="1693972"/>
                    <a:pt x="2253220" y="1694186"/>
                  </a:cubicBezTo>
                  <a:cubicBezTo>
                    <a:pt x="2096970" y="1721011"/>
                    <a:pt x="1885082" y="1682631"/>
                    <a:pt x="1760508" y="1694186"/>
                  </a:cubicBezTo>
                  <a:cubicBezTo>
                    <a:pt x="1635934" y="1705741"/>
                    <a:pt x="1448423" y="1656501"/>
                    <a:pt x="1326921" y="1694186"/>
                  </a:cubicBezTo>
                  <a:cubicBezTo>
                    <a:pt x="1205419" y="1731871"/>
                    <a:pt x="1028238" y="1641099"/>
                    <a:pt x="814500" y="1694186"/>
                  </a:cubicBezTo>
                  <a:cubicBezTo>
                    <a:pt x="600762" y="1747273"/>
                    <a:pt x="406742" y="1674304"/>
                    <a:pt x="282370" y="1694186"/>
                  </a:cubicBezTo>
                  <a:cubicBezTo>
                    <a:pt x="107583" y="1672851"/>
                    <a:pt x="29164" y="1551412"/>
                    <a:pt x="0" y="1411816"/>
                  </a:cubicBezTo>
                  <a:cubicBezTo>
                    <a:pt x="-50951" y="1227144"/>
                    <a:pt x="14186" y="1097470"/>
                    <a:pt x="0" y="835799"/>
                  </a:cubicBezTo>
                  <a:cubicBezTo>
                    <a:pt x="-14186" y="574128"/>
                    <a:pt x="31575" y="439246"/>
                    <a:pt x="0" y="282370"/>
                  </a:cubicBezTo>
                  <a:close/>
                </a:path>
              </a:pathLst>
            </a:custGeom>
            <a:noFill/>
            <a:ln w="57150">
              <a:solidFill>
                <a:schemeClr val="accent2">
                  <a:lumMod val="75000"/>
                </a:schemeClr>
              </a:solidFill>
              <a:prstDash val="dashDot"/>
              <a:extLst>
                <a:ext uri="{C807C97D-BFC1-408E-A445-0C87EB9F89A2}">
                  <ask:lineSketchStyleProps xmlns="" xmlns:ask="http://schemas.microsoft.com/office/drawing/2018/sketchyshapes" sd="209479976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lnSpc>
                  <a:spcPct val="150000"/>
                </a:lnSpc>
                <a:buClrTx/>
              </a:pPr>
              <a:endParaRPr lang="en-US" sz="3000" b="1" kern="1200" dirty="0">
                <a:solidFill>
                  <a:srgbClr val="4F81BD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76FAC54-C374-4482-A5AF-9A05EC929F67}"/>
                </a:ext>
              </a:extLst>
            </p:cNvPr>
            <p:cNvSpPr txBox="1"/>
            <p:nvPr/>
          </p:nvSpPr>
          <p:spPr>
            <a:xfrm>
              <a:off x="8913250" y="3095767"/>
              <a:ext cx="3300521" cy="2262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lnSpc>
                  <a:spcPct val="150000"/>
                </a:lnSpc>
                <a:buClrTx/>
              </a:pPr>
              <a:r>
                <a:rPr lang="en-US" sz="2400" b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v là vận tốc</a:t>
              </a:r>
            </a:p>
            <a:p>
              <a:pPr defTabSz="685800">
                <a:lnSpc>
                  <a:spcPct val="150000"/>
                </a:lnSpc>
                <a:buClrTx/>
              </a:pPr>
              <a:r>
                <a:rPr lang="en-US" sz="2400" b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 là quãng đường</a:t>
              </a:r>
            </a:p>
            <a:p>
              <a:pPr defTabSz="685800">
                <a:lnSpc>
                  <a:spcPct val="150000"/>
                </a:lnSpc>
                <a:buClrTx/>
              </a:pPr>
              <a:r>
                <a:rPr lang="en-US" sz="2400" b="1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 là thời gian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4183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313C9B-7107-D8FC-C50F-DF253798B29D}"/>
              </a:ext>
            </a:extLst>
          </p:cNvPr>
          <p:cNvSpPr txBox="1"/>
          <p:nvPr/>
        </p:nvSpPr>
        <p:spPr>
          <a:xfrm>
            <a:off x="1377538" y="724395"/>
            <a:ext cx="4595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>
                <a:solidFill>
                  <a:srgbClr val="FF0000"/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090978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51F51EE5-0F3A-EE7D-1311-3123FC10E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DD64B2D-D488-171E-6DA1-783270065C80}"/>
              </a:ext>
            </a:extLst>
          </p:cNvPr>
          <p:cNvSpPr/>
          <p:nvPr/>
        </p:nvSpPr>
        <p:spPr>
          <a:xfrm>
            <a:off x="218568" y="380454"/>
            <a:ext cx="8842305" cy="4382591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98F3E0-E432-240A-5549-7356985F32C7}"/>
              </a:ext>
            </a:extLst>
          </p:cNvPr>
          <p:cNvSpPr/>
          <p:nvPr/>
        </p:nvSpPr>
        <p:spPr>
          <a:xfrm>
            <a:off x="1058277" y="630297"/>
            <a:ext cx="8002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Một con ong bay trong 10 giây được 25 m. Tính vận tốc bay của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 ong.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E57398-EA2F-3E85-14AD-146D5B1D0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62" y="630297"/>
            <a:ext cx="674752" cy="674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9CFE28-7495-F7C7-1585-C2E39EF21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68004" y="1770623"/>
            <a:ext cx="3989896" cy="299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0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61DE14-2204-D73C-F95F-B54C942DA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31BEFB4-ABE8-E55A-7A22-B0913FECFD31}"/>
              </a:ext>
            </a:extLst>
          </p:cNvPr>
          <p:cNvSpPr/>
          <p:nvPr/>
        </p:nvSpPr>
        <p:spPr>
          <a:xfrm>
            <a:off x="218568" y="380454"/>
            <a:ext cx="8842305" cy="4382591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7896152-3F6B-D3ED-4B4C-8113AC587DBD}"/>
              </a:ext>
            </a:extLst>
          </p:cNvPr>
          <p:cNvSpPr/>
          <p:nvPr/>
        </p:nvSpPr>
        <p:spPr>
          <a:xfrm>
            <a:off x="1058277" y="630297"/>
            <a:ext cx="8002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Một con ong bay trong 10 giây được 25 m. Tính vận tốc bay của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 ong.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B73C1D-8DBC-6197-00A5-521AFBE4C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62" y="630297"/>
            <a:ext cx="674752" cy="674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2AF3A2-D094-A1B9-D328-00732CA17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7074" y="2290354"/>
            <a:ext cx="2963799" cy="22228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B27C5C5-80CB-45D3-5C38-7779448B7AC3}"/>
              </a:ext>
            </a:extLst>
          </p:cNvPr>
          <p:cNvSpPr/>
          <p:nvPr/>
        </p:nvSpPr>
        <p:spPr>
          <a:xfrm>
            <a:off x="-710168" y="2107182"/>
            <a:ext cx="80025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giải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Vận tốc bay của con ong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25 : 10 = 2,5 (m/giây)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Đáp số: 2,5 m/giây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872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CEB4ED-24B0-0A65-FB4F-DB05D7BD2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8E9E73B-DB94-1067-F02D-DFD74D24A667}"/>
              </a:ext>
            </a:extLst>
          </p:cNvPr>
          <p:cNvSpPr/>
          <p:nvPr/>
        </p:nvSpPr>
        <p:spPr>
          <a:xfrm>
            <a:off x="218568" y="380454"/>
            <a:ext cx="8842305" cy="4382591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62EBE4A-F15B-4B66-3349-5B7584CE262C}"/>
              </a:ext>
            </a:extLst>
          </p:cNvPr>
          <p:cNvSpPr/>
          <p:nvPr/>
        </p:nvSpPr>
        <p:spPr>
          <a:xfrm>
            <a:off x="1058277" y="630297"/>
            <a:ext cx="80025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Chú Tư đi xe máy từ 7 giờ 45 phút đến 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 giờ 30 phút được quãng đường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24 km. Hỏi vận tốc của xe máy là bao nhiêu 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ki-lô-mét trên giờ?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6629A0-5408-8B25-3C8C-993A5AF47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65" y="571557"/>
            <a:ext cx="597349" cy="597349"/>
          </a:xfrm>
          <a:prstGeom prst="rect">
            <a:avLst/>
          </a:prstGeom>
        </p:spPr>
      </p:pic>
      <p:pic>
        <p:nvPicPr>
          <p:cNvPr id="1026" name="Picture 2" descr="Một người đi xe máy khởi hành từ A lúc 8 giờ 30 phút và đến B lúc 9 gi">
            <a:extLst>
              <a:ext uri="{FF2B5EF4-FFF2-40B4-BE49-F238E27FC236}">
                <a16:creationId xmlns:a16="http://schemas.microsoft.com/office/drawing/2014/main" xmlns="" id="{439FE1CB-7F41-078D-9114-A660FEB65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50" y="2432371"/>
            <a:ext cx="3880572" cy="218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548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E589AADE-A2C6-116C-1CFF-254DED62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B523F08-1FC8-6FBD-3A94-EC93F9C8A927}"/>
              </a:ext>
            </a:extLst>
          </p:cNvPr>
          <p:cNvSpPr/>
          <p:nvPr/>
        </p:nvSpPr>
        <p:spPr>
          <a:xfrm>
            <a:off x="218568" y="380454"/>
            <a:ext cx="8842305" cy="4382591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27DDB44-C644-D662-F26C-95DCAF377DF4}"/>
              </a:ext>
            </a:extLst>
          </p:cNvPr>
          <p:cNvSpPr/>
          <p:nvPr/>
        </p:nvSpPr>
        <p:spPr>
          <a:xfrm>
            <a:off x="320634" y="630297"/>
            <a:ext cx="87402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Chú Tư đi xe máy từ 7 giờ 45 phút đến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 giờ 30 phút được quãng đường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24 km. Hỏi vận tốc của xe máy là bao nhiêu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ki-lô-mét trên giờ?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D8A8F0-F1C5-D867-3000-C120E96A3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215297"/>
            <a:ext cx="597349" cy="5973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73A7B8D-C1C9-375F-C462-F8899E5A4FC7}"/>
              </a:ext>
            </a:extLst>
          </p:cNvPr>
          <p:cNvSpPr/>
          <p:nvPr/>
        </p:nvSpPr>
        <p:spPr>
          <a:xfrm>
            <a:off x="201880" y="1999903"/>
            <a:ext cx="87402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giải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Thời gian chú Tư đi xe máy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 giờ 30 phút - 7 giờ 45 phút = 45 (phút) = 0,75 giờ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Vận tốc của xe máy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24 : 0,75 = 32 (km/h)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		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Đáp số: 32 km/h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395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B09196D6-39A7-653D-057B-6F86CBC64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76AF160-7F7D-29E7-DD70-955F56B31444}"/>
              </a:ext>
            </a:extLst>
          </p:cNvPr>
          <p:cNvSpPr/>
          <p:nvPr/>
        </p:nvSpPr>
        <p:spPr>
          <a:xfrm>
            <a:off x="218568" y="380454"/>
            <a:ext cx="8842305" cy="4382591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6E8DBB-CC17-78B9-BA42-FAA42841FDFC}"/>
              </a:ext>
            </a:extLst>
          </p:cNvPr>
          <p:cNvSpPr/>
          <p:nvPr/>
        </p:nvSpPr>
        <p:spPr>
          <a:xfrm>
            <a:off x="592613" y="582795"/>
            <a:ext cx="83839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Quãng đường AB dài 80 km. Trên đường đi từ A đến B, một người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bộ 2 km rồi tiếp tục đi ô tô trong một giờ rưỡi thì đến B. Tính vận tốc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 ô tô.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AC19DF1-2B16-42A7-6B50-7ABC3437259D}"/>
              </a:ext>
            </a:extLst>
          </p:cNvPr>
          <p:cNvSpPr/>
          <p:nvPr/>
        </p:nvSpPr>
        <p:spPr>
          <a:xfrm>
            <a:off x="201880" y="1967790"/>
            <a:ext cx="87402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giải</a:t>
            </a:r>
          </a:p>
          <a:p>
            <a:pPr lvl="0" algn="ctr">
              <a:defRPr/>
            </a:pPr>
            <a:r>
              <a:rPr lang="vi-VN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 đường người đó đi ô tô là:</a:t>
            </a:r>
          </a:p>
          <a:p>
            <a:pPr lvl="0" algn="ctr">
              <a:defRPr/>
            </a:pPr>
            <a:r>
              <a:rPr lang="vi-VN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– 2 = 78 (km)</a:t>
            </a:r>
          </a:p>
          <a:p>
            <a:pPr lvl="0" algn="ctr">
              <a:defRPr/>
            </a:pPr>
            <a:r>
              <a:rPr lang="vi-VN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tốc của ô tô là:</a:t>
            </a:r>
          </a:p>
          <a:p>
            <a:pPr lvl="0" algn="ctr">
              <a:defRPr/>
            </a:pPr>
            <a:r>
              <a:rPr lang="vi-VN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: 1,5 = 52 (km/h)</a:t>
            </a:r>
          </a:p>
          <a:p>
            <a:pPr lvl="0" algn="ctr">
              <a:defRPr/>
            </a:pPr>
            <a:r>
              <a:rPr lang="vi-VN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52 km/h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0ACCAE-6AD2-BC30-1113-09FB3D583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34" y="193962"/>
            <a:ext cx="543958" cy="5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282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554</TotalTime>
  <Words>346</Words>
  <Application>Microsoft Office PowerPoint</Application>
  <PresentationFormat>On-screen Show (16:9)</PresentationFormat>
  <Paragraphs>41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等线</vt:lpstr>
      <vt:lpstr>Times New Roman</vt:lpstr>
      <vt:lpstr>UTM Avo</vt:lpstr>
      <vt:lpstr>汉仪帅线体简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VẬN TỐC</dc:title>
  <dc:subject>9Slide.vn</dc:subject>
  <dc:creator>huong</dc:creator>
  <dc:description>9Slide.vn</dc:description>
  <cp:lastModifiedBy>Le Tien Duat</cp:lastModifiedBy>
  <cp:revision>67</cp:revision>
  <dcterms:modified xsi:type="dcterms:W3CDTF">2025-03-19T12:39:45Z</dcterms:modified>
  <cp:category>9Slide.vn</cp:category>
</cp:coreProperties>
</file>