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1"/>
  </p:notesMasterIdLst>
  <p:sldIdLst>
    <p:sldId id="399" r:id="rId3"/>
    <p:sldId id="356" r:id="rId4"/>
    <p:sldId id="387" r:id="rId5"/>
    <p:sldId id="358" r:id="rId6"/>
    <p:sldId id="359" r:id="rId7"/>
    <p:sldId id="388" r:id="rId8"/>
    <p:sldId id="389" r:id="rId9"/>
    <p:sldId id="390" r:id="rId10"/>
    <p:sldId id="391" r:id="rId11"/>
    <p:sldId id="392" r:id="rId12"/>
    <p:sldId id="393" r:id="rId13"/>
    <p:sldId id="374" r:id="rId14"/>
    <p:sldId id="394" r:id="rId15"/>
    <p:sldId id="395" r:id="rId16"/>
    <p:sldId id="396" r:id="rId17"/>
    <p:sldId id="397" r:id="rId18"/>
    <p:sldId id="398" r:id="rId19"/>
    <p:sldId id="386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erienda One" panose="020B0604020202020204" charset="0"/>
      <p:regular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4C6067-29AF-44EB-A055-80F0791411EC}" v="579" dt="2023-09-10T09:23:51.46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80" autoAdjust="0"/>
    <p:restoredTop sz="94660"/>
  </p:normalViewPr>
  <p:slideViewPr>
    <p:cSldViewPr snapToGrid="0">
      <p:cViewPr varScale="1">
        <p:scale>
          <a:sx n="76" d="100"/>
          <a:sy n="76" d="100"/>
        </p:scale>
        <p:origin x="6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B9A99-CF67-4382-AC86-C83C00FFCA9D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7ABB2-EC35-4807-A17D-E3D9231DC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74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5896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1851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xmlns="" id="{F52178E6-B537-D261-EA78-C144F0DEA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>
            <a:extLst>
              <a:ext uri="{FF2B5EF4-FFF2-40B4-BE49-F238E27FC236}">
                <a16:creationId xmlns:a16="http://schemas.microsoft.com/office/drawing/2014/main" xmlns="" id="{B633055B-E606-18FA-2317-B7359530EFD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>
            <a:extLst>
              <a:ext uri="{FF2B5EF4-FFF2-40B4-BE49-F238E27FC236}">
                <a16:creationId xmlns:a16="http://schemas.microsoft.com/office/drawing/2014/main" xmlns="" id="{2469B696-4847-0D5A-F26D-2C7CF0A92B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7828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xmlns="" id="{51A9D1F7-A996-D9B2-BA60-F910482BB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>
            <a:extLst>
              <a:ext uri="{FF2B5EF4-FFF2-40B4-BE49-F238E27FC236}">
                <a16:creationId xmlns:a16="http://schemas.microsoft.com/office/drawing/2014/main" xmlns="" id="{E381E954-F1A4-9B2C-0528-307D2FFEF3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>
            <a:extLst>
              <a:ext uri="{FF2B5EF4-FFF2-40B4-BE49-F238E27FC236}">
                <a16:creationId xmlns:a16="http://schemas.microsoft.com/office/drawing/2014/main" xmlns="" id="{3F521135-6DE4-DE31-984E-D2B2F6BA08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1244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xmlns="" id="{D7C40272-A5A8-FA3A-0D97-BE93FEE55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>
            <a:extLst>
              <a:ext uri="{FF2B5EF4-FFF2-40B4-BE49-F238E27FC236}">
                <a16:creationId xmlns:a16="http://schemas.microsoft.com/office/drawing/2014/main" xmlns="" id="{DBC52895-EC5F-C37A-8B45-432BEC16FB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>
            <a:extLst>
              <a:ext uri="{FF2B5EF4-FFF2-40B4-BE49-F238E27FC236}">
                <a16:creationId xmlns:a16="http://schemas.microsoft.com/office/drawing/2014/main" xmlns="" id="{6F6E5BF2-AC92-BD3F-A198-FD74588449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4670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xmlns="" id="{1D7FEF64-3ACD-1438-3C35-DC87AFBBB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>
            <a:extLst>
              <a:ext uri="{FF2B5EF4-FFF2-40B4-BE49-F238E27FC236}">
                <a16:creationId xmlns:a16="http://schemas.microsoft.com/office/drawing/2014/main" xmlns="" id="{F8D6BA37-99F5-1E82-9EE1-DE3F14CBED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>
            <a:extLst>
              <a:ext uri="{FF2B5EF4-FFF2-40B4-BE49-F238E27FC236}">
                <a16:creationId xmlns:a16="http://schemas.microsoft.com/office/drawing/2014/main" xmlns="" id="{E37B8784-C3D7-9139-8F25-F3932F3956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55063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xmlns="" id="{E7CBD73E-9822-F282-0CEF-6D26BC174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>
            <a:extLst>
              <a:ext uri="{FF2B5EF4-FFF2-40B4-BE49-F238E27FC236}">
                <a16:creationId xmlns:a16="http://schemas.microsoft.com/office/drawing/2014/main" xmlns="" id="{6C524C79-2291-249E-6D6B-F6B41BC419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>
            <a:extLst>
              <a:ext uri="{FF2B5EF4-FFF2-40B4-BE49-F238E27FC236}">
                <a16:creationId xmlns:a16="http://schemas.microsoft.com/office/drawing/2014/main" xmlns="" id="{2DA5305E-1B24-6774-B0E9-921E57532D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0032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882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0246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xmlns="" id="{85467001-9476-7CFD-AF58-36A0F933A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>
            <a:extLst>
              <a:ext uri="{FF2B5EF4-FFF2-40B4-BE49-F238E27FC236}">
                <a16:creationId xmlns:a16="http://schemas.microsoft.com/office/drawing/2014/main" xmlns="" id="{A7901518-4A9B-1C67-D174-B9E3DCB3BB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>
            <a:extLst>
              <a:ext uri="{FF2B5EF4-FFF2-40B4-BE49-F238E27FC236}">
                <a16:creationId xmlns:a16="http://schemas.microsoft.com/office/drawing/2014/main" xmlns="" id="{480C27AB-49D1-1D11-9AA9-255A29868E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759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xmlns="" id="{D39CD704-F44C-3A9E-8DD0-C8D4974CF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>
            <a:extLst>
              <a:ext uri="{FF2B5EF4-FFF2-40B4-BE49-F238E27FC236}">
                <a16:creationId xmlns:a16="http://schemas.microsoft.com/office/drawing/2014/main" xmlns="" id="{9F51696B-434C-2D0D-4677-D237365CECA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>
            <a:extLst>
              <a:ext uri="{FF2B5EF4-FFF2-40B4-BE49-F238E27FC236}">
                <a16:creationId xmlns:a16="http://schemas.microsoft.com/office/drawing/2014/main" xmlns="" id="{39517865-1A34-D276-053D-827690A870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8702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xmlns="" id="{FA9D359F-0184-D861-2C4D-CFFEE5732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>
            <a:extLst>
              <a:ext uri="{FF2B5EF4-FFF2-40B4-BE49-F238E27FC236}">
                <a16:creationId xmlns:a16="http://schemas.microsoft.com/office/drawing/2014/main" xmlns="" id="{4E7E464E-1B42-1038-227C-06F066C21D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>
            <a:extLst>
              <a:ext uri="{FF2B5EF4-FFF2-40B4-BE49-F238E27FC236}">
                <a16:creationId xmlns:a16="http://schemas.microsoft.com/office/drawing/2014/main" xmlns="" id="{73852CFE-7EEE-6F15-1A6A-446CBD5AA3A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293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xmlns="" id="{596262E3-B09F-7EA9-F8FC-B13B23BDC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>
            <a:extLst>
              <a:ext uri="{FF2B5EF4-FFF2-40B4-BE49-F238E27FC236}">
                <a16:creationId xmlns:a16="http://schemas.microsoft.com/office/drawing/2014/main" xmlns="" id="{9A340524-50A0-8787-3959-5E4D9F3F295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>
            <a:extLst>
              <a:ext uri="{FF2B5EF4-FFF2-40B4-BE49-F238E27FC236}">
                <a16:creationId xmlns:a16="http://schemas.microsoft.com/office/drawing/2014/main" xmlns="" id="{F1BCCDF2-EB74-AD4E-F10E-0103864F55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5229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xmlns="" id="{057B6F60-007A-6870-16B8-267E88E8E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>
            <a:extLst>
              <a:ext uri="{FF2B5EF4-FFF2-40B4-BE49-F238E27FC236}">
                <a16:creationId xmlns:a16="http://schemas.microsoft.com/office/drawing/2014/main" xmlns="" id="{B4A63598-5852-7E56-EDA2-6CAD052F9B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>
            <a:extLst>
              <a:ext uri="{FF2B5EF4-FFF2-40B4-BE49-F238E27FC236}">
                <a16:creationId xmlns:a16="http://schemas.microsoft.com/office/drawing/2014/main" xmlns="" id="{3F24AF46-69A8-0742-0337-C81C42D093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0552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xmlns="" id="{1158665C-2011-0321-35DE-88830ED28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bcc728cf7d_0_11328:notes">
            <a:extLst>
              <a:ext uri="{FF2B5EF4-FFF2-40B4-BE49-F238E27FC236}">
                <a16:creationId xmlns:a16="http://schemas.microsoft.com/office/drawing/2014/main" xmlns="" id="{44B4082D-CAA7-EE99-C6CA-AF2B50D8F6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bcc728cf7d_0_11328:notes">
            <a:extLst>
              <a:ext uri="{FF2B5EF4-FFF2-40B4-BE49-F238E27FC236}">
                <a16:creationId xmlns:a16="http://schemas.microsoft.com/office/drawing/2014/main" xmlns="" id="{E43C1418-3706-0220-B9BC-83215D4107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120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C45DFA8-9E0C-D948-BBA5-51592D03A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1750D1E6-96C9-83EB-91EC-4C7E5866D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CFE0202-3DF4-AFA4-6751-3298F2513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363C-933A-4AD3-A2D2-2037237574C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BBE5DA8-CE03-BB6C-AA50-E0300F1CA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6E43D19-4AD4-11CE-BDF8-D486DC0B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37FA-2153-4E2B-BC77-BD34F644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02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FF40E92-249F-2FB2-F12B-B761C4C5D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82109678-5BCC-3AF6-9A62-334EE4C6B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C01E2AA-FD65-0DB4-FA8E-E84D6518A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363C-933A-4AD3-A2D2-2037237574C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86B8813-E495-4C8B-D231-EB38578E7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A918174-5811-C130-B90F-1F74AF173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37FA-2153-4E2B-BC77-BD34F644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70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93F5FA1B-CF85-233F-4659-CF17FC89E2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92507F3F-CFFB-9740-6D10-AB6A39D0BD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06ABBF0-7089-799A-2404-1A856DDF1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363C-933A-4AD3-A2D2-2037237574C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57DAE61-02EE-39E2-46E4-ED9A1C19C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9D2F598-D359-99F2-B3F1-B64B132BB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37FA-2153-4E2B-BC77-BD34F644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0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77600" y="2526644"/>
            <a:ext cx="9814405" cy="11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04334" y="4794330"/>
            <a:ext cx="10087663" cy="1175833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1426467" y="593367"/>
            <a:ext cx="9814400" cy="10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1"/>
          </p:nvPr>
        </p:nvSpPr>
        <p:spPr>
          <a:xfrm>
            <a:off x="3487033" y="19319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2"/>
          </p:nvPr>
        </p:nvSpPr>
        <p:spPr>
          <a:xfrm>
            <a:off x="3487033" y="2579663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3"/>
          </p:nvPr>
        </p:nvSpPr>
        <p:spPr>
          <a:xfrm>
            <a:off x="3487033" y="4036567"/>
            <a:ext cx="3638800" cy="6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4"/>
          </p:nvPr>
        </p:nvSpPr>
        <p:spPr>
          <a:xfrm>
            <a:off x="3487033" y="4884097"/>
            <a:ext cx="7754000" cy="10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8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/>
          <p:nvPr/>
        </p:nvSpPr>
        <p:spPr>
          <a:xfrm>
            <a:off x="-268108" y="-16933"/>
            <a:ext cx="5331167" cy="2854967"/>
          </a:xfrm>
          <a:custGeom>
            <a:avLst/>
            <a:gdLst/>
            <a:ahLst/>
            <a:cxnLst/>
            <a:rect l="l" t="t" r="r" b="b"/>
            <a:pathLst>
              <a:path w="159935" h="85649" extrusionOk="0">
                <a:moveTo>
                  <a:pt x="1439" y="85649"/>
                </a:moveTo>
                <a:cubicBezTo>
                  <a:pt x="-3013" y="74526"/>
                  <a:pt x="3679" y="55867"/>
                  <a:pt x="15155" y="52426"/>
                </a:cubicBezTo>
                <a:cubicBezTo>
                  <a:pt x="20261" y="50895"/>
                  <a:pt x="26433" y="51817"/>
                  <a:pt x="31005" y="54559"/>
                </a:cubicBezTo>
                <a:cubicBezTo>
                  <a:pt x="36462" y="57831"/>
                  <a:pt x="40249" y="66850"/>
                  <a:pt x="37405" y="72542"/>
                </a:cubicBezTo>
                <a:cubicBezTo>
                  <a:pt x="34942" y="77471"/>
                  <a:pt x="23117" y="76082"/>
                  <a:pt x="20946" y="71018"/>
                </a:cubicBezTo>
                <a:cubicBezTo>
                  <a:pt x="17333" y="62591"/>
                  <a:pt x="20632" y="49588"/>
                  <a:pt x="28261" y="44501"/>
                </a:cubicBezTo>
                <a:cubicBezTo>
                  <a:pt x="40861" y="36099"/>
                  <a:pt x="58626" y="44046"/>
                  <a:pt x="73677" y="45720"/>
                </a:cubicBezTo>
                <a:cubicBezTo>
                  <a:pt x="81657" y="46607"/>
                  <a:pt x="94778" y="38505"/>
                  <a:pt x="92574" y="30785"/>
                </a:cubicBezTo>
                <a:cubicBezTo>
                  <a:pt x="90700" y="24221"/>
                  <a:pt x="74549" y="25917"/>
                  <a:pt x="72153" y="32309"/>
                </a:cubicBezTo>
                <a:cubicBezTo>
                  <a:pt x="70582" y="36499"/>
                  <a:pt x="69896" y="42283"/>
                  <a:pt x="72762" y="45720"/>
                </a:cubicBezTo>
                <a:cubicBezTo>
                  <a:pt x="75355" y="48830"/>
                  <a:pt x="80351" y="50044"/>
                  <a:pt x="84345" y="49378"/>
                </a:cubicBezTo>
                <a:cubicBezTo>
                  <a:pt x="100093" y="46752"/>
                  <a:pt x="106264" y="26143"/>
                  <a:pt x="116653" y="14021"/>
                </a:cubicBezTo>
                <a:cubicBezTo>
                  <a:pt x="126522" y="2506"/>
                  <a:pt x="144770" y="0"/>
                  <a:pt x="159935" y="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0" name="Google Shape;30;p6"/>
          <p:cNvSpPr/>
          <p:nvPr/>
        </p:nvSpPr>
        <p:spPr>
          <a:xfrm>
            <a:off x="9541251" y="4097024"/>
            <a:ext cx="3261367" cy="3290800"/>
          </a:xfrm>
          <a:custGeom>
            <a:avLst/>
            <a:gdLst/>
            <a:ahLst/>
            <a:cxnLst/>
            <a:rect l="l" t="t" r="r" b="b"/>
            <a:pathLst>
              <a:path w="97841" h="98724" extrusionOk="0">
                <a:moveTo>
                  <a:pt x="97841" y="7284"/>
                </a:moveTo>
                <a:cubicBezTo>
                  <a:pt x="91670" y="2348"/>
                  <a:pt x="81440" y="398"/>
                  <a:pt x="74371" y="3932"/>
                </a:cubicBezTo>
                <a:cubicBezTo>
                  <a:pt x="68690" y="6772"/>
                  <a:pt x="67964" y="17871"/>
                  <a:pt x="71933" y="22829"/>
                </a:cubicBezTo>
                <a:cubicBezTo>
                  <a:pt x="74032" y="25451"/>
                  <a:pt x="80325" y="25137"/>
                  <a:pt x="81991" y="22220"/>
                </a:cubicBezTo>
                <a:cubicBezTo>
                  <a:pt x="85030" y="16900"/>
                  <a:pt x="84085" y="8639"/>
                  <a:pt x="80163" y="3932"/>
                </a:cubicBezTo>
                <a:cubicBezTo>
                  <a:pt x="74165" y="-3267"/>
                  <a:pt x="56617" y="123"/>
                  <a:pt x="52426" y="8504"/>
                </a:cubicBezTo>
                <a:cubicBezTo>
                  <a:pt x="42894" y="27563"/>
                  <a:pt x="71615" y="53627"/>
                  <a:pt x="60655" y="71902"/>
                </a:cubicBezTo>
                <a:cubicBezTo>
                  <a:pt x="58143" y="76091"/>
                  <a:pt x="51520" y="76169"/>
                  <a:pt x="46635" y="76169"/>
                </a:cubicBezTo>
                <a:cubicBezTo>
                  <a:pt x="36879" y="76169"/>
                  <a:pt x="27090" y="74679"/>
                  <a:pt x="17374" y="75560"/>
                </a:cubicBezTo>
                <a:cubicBezTo>
                  <a:pt x="7762" y="76432"/>
                  <a:pt x="0" y="89072"/>
                  <a:pt x="0" y="98724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950967" y="593367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712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title" hasCustomPrompt="1"/>
          </p:nvPr>
        </p:nvSpPr>
        <p:spPr>
          <a:xfrm>
            <a:off x="2256467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5870188" y="4009468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3" hasCustomPrompt="1"/>
          </p:nvPr>
        </p:nvSpPr>
        <p:spPr>
          <a:xfrm>
            <a:off x="2256467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title" idx="4" hasCustomPrompt="1"/>
          </p:nvPr>
        </p:nvSpPr>
        <p:spPr>
          <a:xfrm>
            <a:off x="5870188" y="1826069"/>
            <a:ext cx="152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4667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pic>
        <p:nvPicPr>
          <p:cNvPr id="62" name="Google Shape;62;p13"/>
          <p:cNvPicPr preferRelativeResize="0"/>
          <p:nvPr/>
        </p:nvPicPr>
        <p:blipFill rotWithShape="1">
          <a:blip r:embed="rId2">
            <a:alphaModFix/>
          </a:blip>
          <a:srcRect l="33" r="33693"/>
          <a:stretch/>
        </p:blipFill>
        <p:spPr>
          <a:xfrm>
            <a:off x="8651633" y="2470901"/>
            <a:ext cx="3746736" cy="451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824795" y="1753702"/>
            <a:ext cx="4713567" cy="5280633"/>
          </a:xfrm>
          <a:custGeom>
            <a:avLst/>
            <a:gdLst/>
            <a:ahLst/>
            <a:cxnLst/>
            <a:rect l="l" t="t" r="r" b="b"/>
            <a:pathLst>
              <a:path w="141407" h="158419" extrusionOk="0">
                <a:moveTo>
                  <a:pt x="31736" y="158419"/>
                </a:moveTo>
                <a:cubicBezTo>
                  <a:pt x="34442" y="139445"/>
                  <a:pt x="32904" y="119185"/>
                  <a:pt x="26351" y="101174"/>
                </a:cubicBezTo>
                <a:cubicBezTo>
                  <a:pt x="23101" y="92240"/>
                  <a:pt x="8433" y="81768"/>
                  <a:pt x="1130" y="87855"/>
                </a:cubicBezTo>
                <a:cubicBezTo>
                  <a:pt x="-545" y="89251"/>
                  <a:pt x="-254" y="93397"/>
                  <a:pt x="1696" y="94373"/>
                </a:cubicBezTo>
                <a:cubicBezTo>
                  <a:pt x="4275" y="95663"/>
                  <a:pt x="8439" y="92654"/>
                  <a:pt x="9065" y="89839"/>
                </a:cubicBezTo>
                <a:cubicBezTo>
                  <a:pt x="10657" y="82679"/>
                  <a:pt x="8618" y="74578"/>
                  <a:pt x="11898" y="68018"/>
                </a:cubicBezTo>
                <a:cubicBezTo>
                  <a:pt x="15035" y="61744"/>
                  <a:pt x="23154" y="59088"/>
                  <a:pt x="26635" y="52998"/>
                </a:cubicBezTo>
                <a:cubicBezTo>
                  <a:pt x="29653" y="47718"/>
                  <a:pt x="33106" y="38677"/>
                  <a:pt x="39104" y="39679"/>
                </a:cubicBezTo>
                <a:cubicBezTo>
                  <a:pt x="41649" y="40104"/>
                  <a:pt x="43832" y="44749"/>
                  <a:pt x="42221" y="46764"/>
                </a:cubicBezTo>
                <a:cubicBezTo>
                  <a:pt x="41211" y="48027"/>
                  <a:pt x="38972" y="47723"/>
                  <a:pt x="37403" y="47331"/>
                </a:cubicBezTo>
                <a:cubicBezTo>
                  <a:pt x="33751" y="46418"/>
                  <a:pt x="33329" y="40266"/>
                  <a:pt x="34003" y="36562"/>
                </a:cubicBezTo>
                <a:cubicBezTo>
                  <a:pt x="35765" y="26875"/>
                  <a:pt x="48913" y="23698"/>
                  <a:pt x="56390" y="17291"/>
                </a:cubicBezTo>
                <a:cubicBezTo>
                  <a:pt x="61836" y="12624"/>
                  <a:pt x="64204" y="4672"/>
                  <a:pt x="70276" y="855"/>
                </a:cubicBezTo>
                <a:cubicBezTo>
                  <a:pt x="74572" y="-1845"/>
                  <a:pt x="81894" y="2550"/>
                  <a:pt x="84162" y="7089"/>
                </a:cubicBezTo>
                <a:cubicBezTo>
                  <a:pt x="85985" y="10737"/>
                  <a:pt x="85173" y="15343"/>
                  <a:pt x="86996" y="18992"/>
                </a:cubicBezTo>
                <a:cubicBezTo>
                  <a:pt x="89034" y="23070"/>
                  <a:pt x="93808" y="27208"/>
                  <a:pt x="98332" y="26643"/>
                </a:cubicBezTo>
                <a:cubicBezTo>
                  <a:pt x="103253" y="26029"/>
                  <a:pt x="109120" y="21937"/>
                  <a:pt x="109667" y="17008"/>
                </a:cubicBezTo>
                <a:cubicBezTo>
                  <a:pt x="110134" y="12800"/>
                  <a:pt x="104727" y="4095"/>
                  <a:pt x="101733" y="7089"/>
                </a:cubicBezTo>
                <a:cubicBezTo>
                  <a:pt x="96933" y="11889"/>
                  <a:pt x="105754" y="25125"/>
                  <a:pt x="112501" y="24376"/>
                </a:cubicBezTo>
                <a:cubicBezTo>
                  <a:pt x="121518" y="23376"/>
                  <a:pt x="125641" y="11432"/>
                  <a:pt x="133755" y="7373"/>
                </a:cubicBezTo>
                <a:cubicBezTo>
                  <a:pt x="136042" y="6229"/>
                  <a:pt x="138849" y="7940"/>
                  <a:pt x="141407" y="7940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1363067" y="3001933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ubTitle" idx="5"/>
          </p:nvPr>
        </p:nvSpPr>
        <p:spPr>
          <a:xfrm>
            <a:off x="1363067" y="5176067"/>
            <a:ext cx="33116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title" idx="6"/>
          </p:nvPr>
        </p:nvSpPr>
        <p:spPr>
          <a:xfrm>
            <a:off x="950967" y="593367"/>
            <a:ext cx="858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7"/>
          </p:nvPr>
        </p:nvSpPr>
        <p:spPr>
          <a:xfrm>
            <a:off x="1363067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8"/>
          </p:nvPr>
        </p:nvSpPr>
        <p:spPr>
          <a:xfrm>
            <a:off x="1363067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9"/>
          </p:nvPr>
        </p:nvSpPr>
        <p:spPr>
          <a:xfrm>
            <a:off x="4974388" y="3001933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3"/>
          </p:nvPr>
        </p:nvSpPr>
        <p:spPr>
          <a:xfrm>
            <a:off x="4974388" y="5176067"/>
            <a:ext cx="3316400" cy="8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4"/>
          </p:nvPr>
        </p:nvSpPr>
        <p:spPr>
          <a:xfrm>
            <a:off x="4976788" y="2546933"/>
            <a:ext cx="3311600" cy="6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5"/>
          </p:nvPr>
        </p:nvSpPr>
        <p:spPr>
          <a:xfrm>
            <a:off x="4976788" y="4721067"/>
            <a:ext cx="33116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Merienda One"/>
              <a:buNone/>
              <a:defRPr sz="2800">
                <a:solidFill>
                  <a:schemeClr val="accent2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9526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25"/>
          <p:cNvGrpSpPr/>
          <p:nvPr/>
        </p:nvGrpSpPr>
        <p:grpSpPr>
          <a:xfrm>
            <a:off x="10131507" y="133173"/>
            <a:ext cx="2123184" cy="7294947"/>
            <a:chOff x="7598630" y="99880"/>
            <a:chExt cx="1592388" cy="5471210"/>
          </a:xfrm>
        </p:grpSpPr>
        <p:pic>
          <p:nvPicPr>
            <p:cNvPr id="164" name="Google Shape;164;p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05426" y="288128"/>
              <a:ext cx="509850" cy="515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722753">
              <a:off x="8074150" y="167650"/>
              <a:ext cx="810775" cy="1528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036110" y="1368953"/>
              <a:ext cx="886850" cy="9665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3802046">
              <a:off x="7776708" y="2278402"/>
              <a:ext cx="594884" cy="582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999749" y="2419350"/>
              <a:ext cx="886852" cy="12728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2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923550" y="3616250"/>
              <a:ext cx="878025" cy="951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2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756290">
              <a:off x="7773948" y="4292600"/>
              <a:ext cx="1241752" cy="104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2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7923554" y="4601234"/>
              <a:ext cx="422250" cy="4241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2" name="Google Shape;172;p25"/>
          <p:cNvSpPr/>
          <p:nvPr/>
        </p:nvSpPr>
        <p:spPr>
          <a:xfrm rot="-163006">
            <a:off x="9277235" y="-108370"/>
            <a:ext cx="1059359" cy="7223940"/>
          </a:xfrm>
          <a:custGeom>
            <a:avLst/>
            <a:gdLst/>
            <a:ahLst/>
            <a:cxnLst/>
            <a:rect l="l" t="t" r="r" b="b"/>
            <a:pathLst>
              <a:path w="31780" h="216713" extrusionOk="0">
                <a:moveTo>
                  <a:pt x="22318" y="0"/>
                </a:moveTo>
                <a:cubicBezTo>
                  <a:pt x="11825" y="8393"/>
                  <a:pt x="3475" y="25253"/>
                  <a:pt x="8298" y="37795"/>
                </a:cubicBezTo>
                <a:cubicBezTo>
                  <a:pt x="10275" y="42935"/>
                  <a:pt x="17171" y="46805"/>
                  <a:pt x="22623" y="46025"/>
                </a:cubicBezTo>
                <a:cubicBezTo>
                  <a:pt x="26750" y="45435"/>
                  <a:pt x="33827" y="40084"/>
                  <a:pt x="31158" y="36881"/>
                </a:cubicBezTo>
                <a:cubicBezTo>
                  <a:pt x="28553" y="33755"/>
                  <a:pt x="21843" y="34613"/>
                  <a:pt x="18966" y="37490"/>
                </a:cubicBezTo>
                <a:cubicBezTo>
                  <a:pt x="16091" y="40365"/>
                  <a:pt x="15910" y="45322"/>
                  <a:pt x="16222" y="49377"/>
                </a:cubicBezTo>
                <a:cubicBezTo>
                  <a:pt x="16964" y="59020"/>
                  <a:pt x="30397" y="64454"/>
                  <a:pt x="31462" y="74066"/>
                </a:cubicBezTo>
                <a:cubicBezTo>
                  <a:pt x="32778" y="85945"/>
                  <a:pt x="16997" y="94473"/>
                  <a:pt x="15918" y="106375"/>
                </a:cubicBezTo>
                <a:cubicBezTo>
                  <a:pt x="14494" y="122083"/>
                  <a:pt x="30933" y="136577"/>
                  <a:pt x="28110" y="152095"/>
                </a:cubicBezTo>
                <a:cubicBezTo>
                  <a:pt x="27569" y="155067"/>
                  <a:pt x="24394" y="157763"/>
                  <a:pt x="21404" y="158191"/>
                </a:cubicBezTo>
                <a:cubicBezTo>
                  <a:pt x="17385" y="158766"/>
                  <a:pt x="11490" y="155825"/>
                  <a:pt x="11041" y="151790"/>
                </a:cubicBezTo>
                <a:cubicBezTo>
                  <a:pt x="10640" y="148186"/>
                  <a:pt x="10610" y="143686"/>
                  <a:pt x="13174" y="141122"/>
                </a:cubicBezTo>
                <a:cubicBezTo>
                  <a:pt x="17025" y="137271"/>
                  <a:pt x="25744" y="139462"/>
                  <a:pt x="29329" y="143561"/>
                </a:cubicBezTo>
                <a:cubicBezTo>
                  <a:pt x="33475" y="148301"/>
                  <a:pt x="30756" y="158054"/>
                  <a:pt x="25976" y="162153"/>
                </a:cubicBezTo>
                <a:cubicBezTo>
                  <a:pt x="20207" y="167100"/>
                  <a:pt x="10724" y="167352"/>
                  <a:pt x="6164" y="173431"/>
                </a:cubicBezTo>
                <a:cubicBezTo>
                  <a:pt x="40" y="181595"/>
                  <a:pt x="-1018" y="193598"/>
                  <a:pt x="982" y="203606"/>
                </a:cubicBezTo>
                <a:cubicBezTo>
                  <a:pt x="1935" y="208374"/>
                  <a:pt x="5845" y="212100"/>
                  <a:pt x="7383" y="216713"/>
                </a:cubicBezTo>
              </a:path>
            </a:pathLst>
          </a:custGeom>
          <a:noFill/>
          <a:ln w="19050" cap="flat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0460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6"/>
          <p:cNvGrpSpPr/>
          <p:nvPr/>
        </p:nvGrpSpPr>
        <p:grpSpPr>
          <a:xfrm>
            <a:off x="-579367" y="3506421"/>
            <a:ext cx="13432600" cy="4456779"/>
            <a:chOff x="-434525" y="2629816"/>
            <a:chExt cx="10074450" cy="3342584"/>
          </a:xfrm>
        </p:grpSpPr>
        <p:pic>
          <p:nvPicPr>
            <p:cNvPr id="175" name="Google Shape;175;p26"/>
            <p:cNvPicPr preferRelativeResize="0"/>
            <p:nvPr/>
          </p:nvPicPr>
          <p:blipFill rotWithShape="1">
            <a:blip r:embed="rId2">
              <a:alphaModFix/>
            </a:blip>
            <a:srcRect l="79" r="79"/>
            <a:stretch/>
          </p:blipFill>
          <p:spPr>
            <a:xfrm>
              <a:off x="6252554" y="3688012"/>
              <a:ext cx="2681370" cy="2252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26"/>
            <p:cNvPicPr preferRelativeResize="0"/>
            <p:nvPr/>
          </p:nvPicPr>
          <p:blipFill rotWithShape="1">
            <a:blip r:embed="rId3">
              <a:alphaModFix/>
            </a:blip>
            <a:srcRect l="367" r="377"/>
            <a:stretch/>
          </p:blipFill>
          <p:spPr>
            <a:xfrm>
              <a:off x="111488" y="4694506"/>
              <a:ext cx="518198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26"/>
            <p:cNvPicPr preferRelativeResize="0"/>
            <p:nvPr/>
          </p:nvPicPr>
          <p:blipFill rotWithShape="1">
            <a:blip r:embed="rId4">
              <a:alphaModFix/>
            </a:blip>
            <a:srcRect t="59" b="49"/>
            <a:stretch/>
          </p:blipFill>
          <p:spPr>
            <a:xfrm>
              <a:off x="1899200" y="4163694"/>
              <a:ext cx="1169975" cy="167723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6"/>
            <p:cNvPicPr preferRelativeResize="0"/>
            <p:nvPr/>
          </p:nvPicPr>
          <p:blipFill rotWithShape="1">
            <a:blip r:embed="rId5">
              <a:alphaModFix/>
            </a:blip>
            <a:srcRect l="129" r="129"/>
            <a:stretch/>
          </p:blipFill>
          <p:spPr>
            <a:xfrm>
              <a:off x="1812237" y="4306684"/>
              <a:ext cx="517645" cy="524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26"/>
            <p:cNvPicPr preferRelativeResize="0"/>
            <p:nvPr/>
          </p:nvPicPr>
          <p:blipFill rotWithShape="1">
            <a:blip r:embed="rId6">
              <a:alphaModFix/>
            </a:blip>
            <a:srcRect t="19" b="19"/>
            <a:stretch/>
          </p:blipFill>
          <p:spPr>
            <a:xfrm>
              <a:off x="6340926" y="4124958"/>
              <a:ext cx="1272387" cy="1378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26"/>
            <p:cNvPicPr preferRelativeResize="0"/>
            <p:nvPr/>
          </p:nvPicPr>
          <p:blipFill rotWithShape="1">
            <a:blip r:embed="rId7">
              <a:alphaModFix/>
            </a:blip>
            <a:srcRect l="69" r="69"/>
            <a:stretch/>
          </p:blipFill>
          <p:spPr>
            <a:xfrm rot="955502">
              <a:off x="330810" y="4032505"/>
              <a:ext cx="1606348" cy="1753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1625989">
              <a:off x="7690167" y="4316631"/>
              <a:ext cx="611368" cy="5982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p26"/>
            <p:cNvSpPr/>
            <p:nvPr/>
          </p:nvSpPr>
          <p:spPr>
            <a:xfrm>
              <a:off x="-434525" y="2629816"/>
              <a:ext cx="10074450" cy="3009775"/>
            </a:xfrm>
            <a:custGeom>
              <a:avLst/>
              <a:gdLst/>
              <a:ahLst/>
              <a:cxnLst/>
              <a:rect l="l" t="t" r="r" b="b"/>
              <a:pathLst>
                <a:path w="402978" h="120391" extrusionOk="0">
                  <a:moveTo>
                    <a:pt x="0" y="58794"/>
                  </a:moveTo>
                  <a:cubicBezTo>
                    <a:pt x="2961" y="44002"/>
                    <a:pt x="26908" y="40538"/>
                    <a:pt x="41941" y="41791"/>
                  </a:cubicBezTo>
                  <a:cubicBezTo>
                    <a:pt x="54606" y="42847"/>
                    <a:pt x="69748" y="46014"/>
                    <a:pt x="79915" y="38390"/>
                  </a:cubicBezTo>
                  <a:cubicBezTo>
                    <a:pt x="82822" y="36210"/>
                    <a:pt x="85896" y="32281"/>
                    <a:pt x="85016" y="28755"/>
                  </a:cubicBezTo>
                  <a:cubicBezTo>
                    <a:pt x="84047" y="24871"/>
                    <a:pt x="77564" y="23817"/>
                    <a:pt x="73681" y="24788"/>
                  </a:cubicBezTo>
                  <a:cubicBezTo>
                    <a:pt x="66025" y="26703"/>
                    <a:pt x="65619" y="40967"/>
                    <a:pt x="69147" y="48026"/>
                  </a:cubicBezTo>
                  <a:cubicBezTo>
                    <a:pt x="71712" y="53157"/>
                    <a:pt x="80452" y="55692"/>
                    <a:pt x="85583" y="53127"/>
                  </a:cubicBezTo>
                  <a:cubicBezTo>
                    <a:pt x="92104" y="49868"/>
                    <a:pt x="97371" y="44098"/>
                    <a:pt x="104287" y="41791"/>
                  </a:cubicBezTo>
                  <a:cubicBezTo>
                    <a:pt x="108562" y="40365"/>
                    <a:pt x="111873" y="46658"/>
                    <a:pt x="115622" y="49159"/>
                  </a:cubicBezTo>
                  <a:cubicBezTo>
                    <a:pt x="119321" y="51627"/>
                    <a:pt x="124439" y="50586"/>
                    <a:pt x="128658" y="51993"/>
                  </a:cubicBezTo>
                  <a:cubicBezTo>
                    <a:pt x="139343" y="55556"/>
                    <a:pt x="133730" y="75202"/>
                    <a:pt x="141694" y="83166"/>
                  </a:cubicBezTo>
                  <a:cubicBezTo>
                    <a:pt x="151373" y="92845"/>
                    <a:pt x="168847" y="89742"/>
                    <a:pt x="180235" y="97335"/>
                  </a:cubicBezTo>
                  <a:cubicBezTo>
                    <a:pt x="184739" y="100338"/>
                    <a:pt x="189484" y="106253"/>
                    <a:pt x="188170" y="111505"/>
                  </a:cubicBezTo>
                  <a:cubicBezTo>
                    <a:pt x="186987" y="116235"/>
                    <a:pt x="180893" y="121546"/>
                    <a:pt x="176267" y="120006"/>
                  </a:cubicBezTo>
                  <a:cubicBezTo>
                    <a:pt x="170699" y="118152"/>
                    <a:pt x="173251" y="106586"/>
                    <a:pt x="177401" y="102436"/>
                  </a:cubicBezTo>
                  <a:cubicBezTo>
                    <a:pt x="181921" y="97916"/>
                    <a:pt x="189209" y="97105"/>
                    <a:pt x="195538" y="96202"/>
                  </a:cubicBezTo>
                  <a:cubicBezTo>
                    <a:pt x="206411" y="94651"/>
                    <a:pt x="214240" y="108783"/>
                    <a:pt x="225010" y="110938"/>
                  </a:cubicBezTo>
                  <a:cubicBezTo>
                    <a:pt x="233475" y="112632"/>
                    <a:pt x="243634" y="107641"/>
                    <a:pt x="248815" y="100736"/>
                  </a:cubicBezTo>
                  <a:cubicBezTo>
                    <a:pt x="254802" y="92757"/>
                    <a:pt x="255297" y="81510"/>
                    <a:pt x="261284" y="73531"/>
                  </a:cubicBezTo>
                  <a:cubicBezTo>
                    <a:pt x="268988" y="63264"/>
                    <a:pt x="277281" y="50986"/>
                    <a:pt x="289623" y="47459"/>
                  </a:cubicBezTo>
                  <a:cubicBezTo>
                    <a:pt x="304247" y="43280"/>
                    <a:pt x="324210" y="41805"/>
                    <a:pt x="334965" y="52560"/>
                  </a:cubicBezTo>
                  <a:cubicBezTo>
                    <a:pt x="336404" y="53999"/>
                    <a:pt x="338361" y="56535"/>
                    <a:pt x="337232" y="58228"/>
                  </a:cubicBezTo>
                  <a:cubicBezTo>
                    <a:pt x="335765" y="60429"/>
                    <a:pt x="331565" y="59589"/>
                    <a:pt x="329297" y="58228"/>
                  </a:cubicBezTo>
                  <a:cubicBezTo>
                    <a:pt x="324102" y="55112"/>
                    <a:pt x="325586" y="43727"/>
                    <a:pt x="330431" y="40091"/>
                  </a:cubicBezTo>
                  <a:cubicBezTo>
                    <a:pt x="336464" y="35564"/>
                    <a:pt x="345367" y="36114"/>
                    <a:pt x="351401" y="31589"/>
                  </a:cubicBezTo>
                  <a:cubicBezTo>
                    <a:pt x="359748" y="25329"/>
                    <a:pt x="359690" y="11469"/>
                    <a:pt x="367838" y="4951"/>
                  </a:cubicBezTo>
                  <a:cubicBezTo>
                    <a:pt x="377004" y="-2381"/>
                    <a:pt x="394678" y="-1082"/>
                    <a:pt x="402978" y="721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9509867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96709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68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4CA0A5-8DFB-CFA5-C878-F67EDB338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022AC03-FEB5-AF5D-DDE8-98F9E1349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551D96-4B64-7BB8-4368-BA32CA369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39FE1-70D1-41F6-B1E3-096FD1ECFAB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3535B4-8C4D-75F8-7716-609584975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B93143-756C-4829-1533-33266F1DC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DA265-81DC-4425-8A4B-E6FE4528B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78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2BDEB3C-1E93-2563-2007-1D3D87E6B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867A00A-ECD2-6773-2826-BD39563D9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4A2A599-9233-B4FE-78F8-8CD2BF6E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363C-933A-4AD3-A2D2-2037237574C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1F030A5-FEFA-F85F-697D-E2B8B9670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0C02CAA-4804-DFAD-8D89-BC6626F4A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37FA-2153-4E2B-BC77-BD34F644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0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EBE43CE-2B25-4B84-2819-4F8B4B6E4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6DEC4EA-9346-49D8-F3F7-B33B09740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17C95B8-9776-E2A5-88D8-254F6BE78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363C-933A-4AD3-A2D2-2037237574C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AAE6D07-DCE6-00F0-72FF-A9E905C13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AFF4EC1-AD55-CC85-11AA-39BBAAF4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37FA-2153-4E2B-BC77-BD34F644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29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0E254F4-DCA4-07DA-6DB0-BB100C257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7B0A7607-003D-5380-6A88-EF7AABA0D4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5B8088ED-2068-C55A-1B9C-95116BAD6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F1278C79-2117-3168-C78F-96DB0CA88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363C-933A-4AD3-A2D2-2037237574C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1FD6505-646C-F62E-3D3F-758E34453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8298A0F-92BC-321F-C9FA-BD85ACF5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37FA-2153-4E2B-BC77-BD34F644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3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DED5EE6-36E3-7AAA-10C8-0C45FB2C2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D576012-5779-6528-F6A6-2F12ABB0F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94E80E06-B6C8-A1DC-C328-3BEAA2268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28F5C9FC-01E9-68D9-E378-9A14EC74E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0E4CF8C0-DBCE-B7D7-02FF-031D999AC5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F4F5986F-2176-F34F-36EF-1CBFEC3CB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363C-933A-4AD3-A2D2-2037237574C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B6C82DD7-77C1-2E73-16C7-07FA62C8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0E87B093-9F3F-2A2F-61F3-CD8DD0D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37FA-2153-4E2B-BC77-BD34F644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180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84A5987-B669-EB16-5BCB-CC516B1E8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833A7B40-CE81-3DEE-FC32-5738C138E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363C-933A-4AD3-A2D2-2037237574C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C061D9EC-0403-DA01-CDF5-A9C8FC091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403FF955-2F35-2380-E677-A28BECA7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37FA-2153-4E2B-BC77-BD34F644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4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0F2862B7-F077-9C6D-FF37-BBA0543E7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363C-933A-4AD3-A2D2-2037237574C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8F05EBB2-FA9E-6021-9B52-54FB67E9C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4F76BBA6-E95E-DB39-4791-A6617CEA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37FA-2153-4E2B-BC77-BD34F644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219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FC5E9D2-F383-B14D-80F4-B551A9D58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495C3F72-51CE-9789-323B-736F9132B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7A2BEEB-BEB4-B45A-B7E1-5C516F736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10D1A107-8AB9-484F-E88C-D8F1FC6F4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363C-933A-4AD3-A2D2-2037237574C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38B4887-1CB4-CCC0-AEC9-BAFCC3ED2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044E2BA8-BBF4-0531-F465-EBD6C5A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37FA-2153-4E2B-BC77-BD34F644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0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16A107E-7354-ECA7-B475-4F8E1E054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69C804B4-9C2E-343B-6D1F-1FD01180BD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883B4F12-4DB7-26BA-A341-EE9D3E209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4DF6E96-0BBC-1593-2F43-D2E433CB9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3363C-933A-4AD3-A2D2-2037237574C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1022924A-CDEB-DC61-1A4E-B2025B542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806D013-0AB9-37BC-47E6-4200A8E43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137FA-2153-4E2B-BC77-BD34F644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5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xmlns="" id="{62B2BCAC-132F-FB60-98B6-0E8F5DBA536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E571D6AB-23D3-37C7-9965-A1BC14F06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F2A1FDD-085A-9DB3-5D78-B0A5AE6FB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36191E3-2BAC-5C5C-0C2E-3C41D0734D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3363C-933A-4AD3-A2D2-2037237574C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8838B6F-C41D-51AD-DD58-575491A7C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3076892-5646-2EE3-F112-F4103EC528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137FA-2153-4E2B-BC77-BD34F6444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98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B468AA50-0A77-A8D5-0926-9FD060A6C8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524113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485FAF1-1BDC-4C3C-845F-7DE49A8FB5A4}"/>
              </a:ext>
            </a:extLst>
          </p:cNvPr>
          <p:cNvSpPr txBox="1"/>
          <p:nvPr/>
        </p:nvSpPr>
        <p:spPr>
          <a:xfrm>
            <a:off x="203200" y="482601"/>
            <a:ext cx="11836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sz="44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4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(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0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>
          <a:extLst>
            <a:ext uri="{FF2B5EF4-FFF2-40B4-BE49-F238E27FC236}">
              <a16:creationId xmlns:a16="http://schemas.microsoft.com/office/drawing/2014/main" xmlns="" id="{B5280348-1729-BB54-9405-7A0A51E74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C7C26CE-5F03-9E7A-ADA6-9D5FA146CE23}"/>
              </a:ext>
            </a:extLst>
          </p:cNvPr>
          <p:cNvSpPr/>
          <p:nvPr/>
        </p:nvSpPr>
        <p:spPr>
          <a:xfrm>
            <a:off x="321733" y="162735"/>
            <a:ext cx="11548534" cy="640739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E8B7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3126EDCA-CA18-9B36-4814-C7F96007EABF}"/>
              </a:ext>
            </a:extLst>
          </p:cNvPr>
          <p:cNvSpPr txBox="1"/>
          <p:nvPr/>
        </p:nvSpPr>
        <p:spPr>
          <a:xfrm>
            <a:off x="884472" y="462465"/>
            <a:ext cx="10423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>
                <a:solidFill>
                  <a:srgbClr val="000000"/>
                </a:solidFill>
              </a:rPr>
              <a:t>Liên xếp được 3 bộ bàn, ghế bằng giấy trong 24 phút. Mỗi bộ gồm</a:t>
            </a:r>
            <a:r>
              <a:rPr lang="en-US" sz="3600">
                <a:solidFill>
                  <a:srgbClr val="000000"/>
                </a:solidFill>
              </a:rPr>
              <a:t> </a:t>
            </a:r>
            <a:r>
              <a:rPr lang="vi-VN" sz="3600">
                <a:solidFill>
                  <a:srgbClr val="000000"/>
                </a:solidFill>
              </a:rPr>
              <a:t>1 bàn và 1 ghế. Biết rằng mỗi cái ghế xếp lâu hơn mỗi cái bàn là 1 phút.</a:t>
            </a:r>
            <a:r>
              <a:rPr lang="en-US" sz="3600">
                <a:solidFill>
                  <a:srgbClr val="000000"/>
                </a:solidFill>
              </a:rPr>
              <a:t> </a:t>
            </a:r>
            <a:r>
              <a:rPr lang="vi-VN" sz="3600">
                <a:solidFill>
                  <a:srgbClr val="000000"/>
                </a:solidFill>
              </a:rPr>
              <a:t>Hỏi thời gian để xếp mỗi cái bàn, mỗi cái ghế là bao lâu?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6CF05B42-14AB-7FAC-2E5A-5BB989864EBC}"/>
              </a:ext>
            </a:extLst>
          </p:cNvPr>
          <p:cNvSpPr/>
          <p:nvPr/>
        </p:nvSpPr>
        <p:spPr>
          <a:xfrm>
            <a:off x="181388" y="287867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 descr="Hình ảnh Bàn Ghế Gỗ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F8555D05-73BA-D27E-B348-B9E526A00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51" y="2699628"/>
            <a:ext cx="3846785" cy="384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E8201353-E5D1-B0B2-8552-0239FC19B95D}"/>
              </a:ext>
            </a:extLst>
          </p:cNvPr>
          <p:cNvSpPr/>
          <p:nvPr/>
        </p:nvSpPr>
        <p:spPr>
          <a:xfrm>
            <a:off x="857480" y="3724445"/>
            <a:ext cx="5922015" cy="228977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 phải tìm gì?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F321A006-3355-AE53-4551-1BF5762B223D}"/>
              </a:ext>
            </a:extLst>
          </p:cNvPr>
          <p:cNvCxnSpPr>
            <a:cxnSpLocks/>
          </p:cNvCxnSpPr>
          <p:nvPr/>
        </p:nvCxnSpPr>
        <p:spPr>
          <a:xfrm>
            <a:off x="10327089" y="2161863"/>
            <a:ext cx="98043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EAC9939E-08FD-3A8C-552A-D5D92E55544C}"/>
              </a:ext>
            </a:extLst>
          </p:cNvPr>
          <p:cNvCxnSpPr>
            <a:cxnSpLocks/>
          </p:cNvCxnSpPr>
          <p:nvPr/>
        </p:nvCxnSpPr>
        <p:spPr>
          <a:xfrm>
            <a:off x="1041199" y="2770789"/>
            <a:ext cx="9521698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2FF9286B-B10A-9937-CD9C-DC95D2DDFDC5}"/>
              </a:ext>
            </a:extLst>
          </p:cNvPr>
          <p:cNvSpPr/>
          <p:nvPr/>
        </p:nvSpPr>
        <p:spPr>
          <a:xfrm>
            <a:off x="869646" y="3704684"/>
            <a:ext cx="5922015" cy="228977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 3 bộ bàn ghế hết bao nhiêu phút?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FBBDBA82-10A6-75CE-D441-F13453A759B5}"/>
              </a:ext>
            </a:extLst>
          </p:cNvPr>
          <p:cNvSpPr/>
          <p:nvPr/>
        </p:nvSpPr>
        <p:spPr>
          <a:xfrm>
            <a:off x="869646" y="3724445"/>
            <a:ext cx="6321972" cy="228977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 3 bộ bàn ghế hết 24 phút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D7991278-AF4E-3A5B-0BD5-CA4C48D4C2FD}"/>
              </a:ext>
            </a:extLst>
          </p:cNvPr>
          <p:cNvSpPr/>
          <p:nvPr/>
        </p:nvSpPr>
        <p:spPr>
          <a:xfrm>
            <a:off x="869646" y="3704683"/>
            <a:ext cx="6321972" cy="228977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 được gì?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61540CBD-D33A-BFE9-9272-008FB35E475E}"/>
              </a:ext>
            </a:extLst>
          </p:cNvPr>
          <p:cNvSpPr/>
          <p:nvPr/>
        </p:nvSpPr>
        <p:spPr>
          <a:xfrm>
            <a:off x="845314" y="3704682"/>
            <a:ext cx="6321972" cy="228977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 1 bộ hết 8 phút</a:t>
            </a:r>
            <a:r>
              <a:rPr lang="en-US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pl-PL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000" spc="-25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l-PL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do 24 : 3 = 8.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9BFDEA0C-A511-99BD-2085-864824F75534}"/>
              </a:ext>
            </a:extLst>
          </p:cNvPr>
          <p:cNvSpPr/>
          <p:nvPr/>
        </p:nvSpPr>
        <p:spPr>
          <a:xfrm>
            <a:off x="857480" y="3704680"/>
            <a:ext cx="6321972" cy="228977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bộ là thế nào?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xmlns="" id="{9C47EE7E-0A3B-8447-2714-5073822664E3}"/>
              </a:ext>
            </a:extLst>
          </p:cNvPr>
          <p:cNvSpPr/>
          <p:nvPr/>
        </p:nvSpPr>
        <p:spPr>
          <a:xfrm>
            <a:off x="833148" y="3684917"/>
            <a:ext cx="6321972" cy="228977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 bàn và 1 ghế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63822DC4-5FB1-0201-035B-11087DB68849}"/>
              </a:ext>
            </a:extLst>
          </p:cNvPr>
          <p:cNvSpPr/>
          <p:nvPr/>
        </p:nvSpPr>
        <p:spPr>
          <a:xfrm>
            <a:off x="845314" y="3665152"/>
            <a:ext cx="6321972" cy="228977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Vậy xếp 1 bàn và 1 ghế hết mấy phút?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498E6FD2-CE35-2977-ACB2-7FF112E898F1}"/>
              </a:ext>
            </a:extLst>
          </p:cNvPr>
          <p:cNvSpPr/>
          <p:nvPr/>
        </p:nvSpPr>
        <p:spPr>
          <a:xfrm>
            <a:off x="849567" y="3684916"/>
            <a:ext cx="6321972" cy="228977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 1 bàn và 1 ghế </a:t>
            </a:r>
          </a:p>
          <a:p>
            <a:pPr algn="ctr"/>
            <a:r>
              <a:rPr lang="fr-FR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hết 8 phút.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25ADF59E-5BAB-EB38-899A-07CCC5CEA3D2}"/>
              </a:ext>
            </a:extLst>
          </p:cNvPr>
          <p:cNvSpPr/>
          <p:nvPr/>
        </p:nvSpPr>
        <p:spPr>
          <a:xfrm>
            <a:off x="869646" y="3704680"/>
            <a:ext cx="6321972" cy="228977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 phút là gì của hai khoảng thời gian phải tìm?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xmlns="" id="{4A8C1970-9080-B6E0-1989-AF7BEB1847D3}"/>
              </a:ext>
            </a:extLst>
          </p:cNvPr>
          <p:cNvSpPr/>
          <p:nvPr/>
        </p:nvSpPr>
        <p:spPr>
          <a:xfrm>
            <a:off x="884472" y="3675033"/>
            <a:ext cx="6321972" cy="228977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 phút là tổng của hai khoảng thời gian phải tìm.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xmlns="" id="{12C23494-1769-E529-D497-DE02491D9C89}"/>
              </a:ext>
            </a:extLst>
          </p:cNvPr>
          <p:cNvSpPr/>
          <p:nvPr/>
        </p:nvSpPr>
        <p:spPr>
          <a:xfrm>
            <a:off x="864393" y="3670756"/>
            <a:ext cx="6321972" cy="228977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thể tìm được sự liên quan nào nữa giữa hai khoảng thời gian này?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xmlns="" id="{79096664-58D1-9455-AAB1-14F3C3933F4C}"/>
              </a:ext>
            </a:extLst>
          </p:cNvPr>
          <p:cNvSpPr/>
          <p:nvPr/>
        </p:nvSpPr>
        <p:spPr>
          <a:xfrm>
            <a:off x="868646" y="3665149"/>
            <a:ext cx="6321972" cy="228977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 là 1 phút, do xếp 1 ghế lâu hơn xếp 1 bàn là 1 phút.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64266B13-D619-9750-CB59-D4A459433C69}"/>
              </a:ext>
            </a:extLst>
          </p:cNvPr>
          <p:cNvSpPr/>
          <p:nvPr/>
        </p:nvSpPr>
        <p:spPr>
          <a:xfrm>
            <a:off x="891978" y="3665146"/>
            <a:ext cx="6321972" cy="228977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 dạng bài toán.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xmlns="" id="{0584EDC3-73A8-00B1-F686-2470AA250B83}"/>
              </a:ext>
            </a:extLst>
          </p:cNvPr>
          <p:cNvSpPr/>
          <p:nvPr/>
        </p:nvSpPr>
        <p:spPr>
          <a:xfrm>
            <a:off x="876059" y="3665146"/>
            <a:ext cx="6321972" cy="228977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 “Tổng – Hiệu”.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xmlns="" id="{4EA8F2E6-9F9C-CFF8-DE0B-94BF2BEADD4D}"/>
              </a:ext>
            </a:extLst>
          </p:cNvPr>
          <p:cNvSpPr/>
          <p:nvPr/>
        </p:nvSpPr>
        <p:spPr>
          <a:xfrm>
            <a:off x="847441" y="3665146"/>
            <a:ext cx="6321972" cy="228977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Xác định số lớn, số bé.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Speech Bubble: Rectangle with Corners Rounded 24">
            <a:extLst>
              <a:ext uri="{FF2B5EF4-FFF2-40B4-BE49-F238E27FC236}">
                <a16:creationId xmlns:a16="http://schemas.microsoft.com/office/drawing/2014/main" xmlns="" id="{E5C4CBAB-5016-59E5-F6C6-6FCFC87B7734}"/>
              </a:ext>
            </a:extLst>
          </p:cNvPr>
          <p:cNvSpPr/>
          <p:nvPr/>
        </p:nvSpPr>
        <p:spPr>
          <a:xfrm>
            <a:off x="859107" y="3679970"/>
            <a:ext cx="6321972" cy="228977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 lớn: thời gian xếp ghế, </a:t>
            </a:r>
            <a:endParaRPr lang="en-US" sz="4000" spc="-25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 bé: thời gian xếp bàn.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073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>
          <a:extLst>
            <a:ext uri="{FF2B5EF4-FFF2-40B4-BE49-F238E27FC236}">
              <a16:creationId xmlns:a16="http://schemas.microsoft.com/office/drawing/2014/main" xmlns="" id="{0AE2908B-4802-D6D9-A51F-42CCF156A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12E7569-AF1E-B22C-A275-046D9B1A262F}"/>
              </a:ext>
            </a:extLst>
          </p:cNvPr>
          <p:cNvSpPr/>
          <p:nvPr/>
        </p:nvSpPr>
        <p:spPr>
          <a:xfrm>
            <a:off x="321733" y="162735"/>
            <a:ext cx="11548534" cy="640739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E8B7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E053CB68-DAF3-5F2F-7B33-55C0BBE20F7D}"/>
              </a:ext>
            </a:extLst>
          </p:cNvPr>
          <p:cNvSpPr txBox="1"/>
          <p:nvPr/>
        </p:nvSpPr>
        <p:spPr>
          <a:xfrm>
            <a:off x="884472" y="787278"/>
            <a:ext cx="104230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GIẢI</a:t>
            </a:r>
          </a:p>
          <a:p>
            <a:pPr lvl="0" algn="ctr">
              <a:lnSpc>
                <a:spcPct val="125000"/>
              </a:lnSpc>
            </a:pP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</a:rPr>
              <a:t>Thời gian xếp 1 cái ghế và 1 cái bàn là </a:t>
            </a:r>
          </a:p>
          <a:p>
            <a:pPr lvl="0" algn="ctr">
              <a:lnSpc>
                <a:spcPct val="125000"/>
              </a:lnSpc>
            </a:pP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</a:rPr>
              <a:t>24 phút : 3 = 8 phút</a:t>
            </a:r>
          </a:p>
          <a:p>
            <a:pPr algn="ctr">
              <a:lnSpc>
                <a:spcPct val="125000"/>
              </a:lnSpc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</a:rPr>
              <a:t>Thời gian xếp 1 cái bàn là</a:t>
            </a:r>
          </a:p>
          <a:p>
            <a:pPr lvl="0" algn="ctr">
              <a:lnSpc>
                <a:spcPct val="125000"/>
              </a:lnSpc>
            </a:pP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</a:rPr>
              <a:t>(8 phút – 1 phút) : 2 = 3 phút 30 giây</a:t>
            </a:r>
          </a:p>
          <a:p>
            <a:pPr algn="ctr">
              <a:lnSpc>
                <a:spcPct val="125000"/>
              </a:lnSpc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</a:rPr>
              <a:t>Thời gian xếp 1 cái ghế là</a:t>
            </a:r>
          </a:p>
          <a:p>
            <a:pPr algn="ctr">
              <a:lnSpc>
                <a:spcPct val="125000"/>
              </a:lnSpc>
            </a:pPr>
            <a:r>
              <a:rPr lang="en-US" sz="3600" b="1">
                <a:solidFill>
                  <a:srgbClr val="0070C0"/>
                </a:solidFill>
                <a:latin typeface="Arial" panose="020B0604020202020204" pitchFamily="34" charset="0"/>
              </a:rPr>
              <a:t>3 phút 30 giây + 1 phút = 4 phút 30 giây</a:t>
            </a:r>
          </a:p>
          <a:p>
            <a:pPr lvl="0" algn="ctr">
              <a:lnSpc>
                <a:spcPct val="125000"/>
              </a:lnSpc>
            </a:pPr>
            <a:endParaRPr lang="en-US" sz="3600" b="1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30E1A4A8-9994-2344-2BC2-2081C5F78416}"/>
              </a:ext>
            </a:extLst>
          </p:cNvPr>
          <p:cNvSpPr/>
          <p:nvPr/>
        </p:nvSpPr>
        <p:spPr>
          <a:xfrm>
            <a:off x="717415" y="462465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05187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8479C9-B193-40AC-1558-C0FE968A3F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439" y="1381596"/>
            <a:ext cx="5966548" cy="547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7817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>
          <a:extLst>
            <a:ext uri="{FF2B5EF4-FFF2-40B4-BE49-F238E27FC236}">
              <a16:creationId xmlns:a16="http://schemas.microsoft.com/office/drawing/2014/main" xmlns="" id="{A1F9E8ED-AA2C-7967-DE9F-B22738305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6D0A66E-3D22-FB38-9236-3B34FE62DFE7}"/>
              </a:ext>
            </a:extLst>
          </p:cNvPr>
          <p:cNvSpPr/>
          <p:nvPr/>
        </p:nvSpPr>
        <p:spPr>
          <a:xfrm>
            <a:off x="321733" y="162735"/>
            <a:ext cx="11548534" cy="640739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E8B7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D699A9BC-3553-E129-60EA-A0590C544089}"/>
              </a:ext>
            </a:extLst>
          </p:cNvPr>
          <p:cNvSpPr txBox="1"/>
          <p:nvPr/>
        </p:nvSpPr>
        <p:spPr>
          <a:xfrm>
            <a:off x="704994" y="646468"/>
            <a:ext cx="1078201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0000"/>
                </a:solidFill>
                <a:latin typeface="+mj-lt"/>
              </a:rPr>
              <a:t>Số?</a:t>
            </a:r>
          </a:p>
          <a:p>
            <a:pPr algn="just"/>
            <a:r>
              <a:rPr lang="vi-VN" sz="3200">
                <a:solidFill>
                  <a:srgbClr val="000000"/>
                </a:solidFill>
                <a:latin typeface="+mj-lt"/>
              </a:rPr>
              <a:t>• Thời gian thi đấu của một trận bóng đá:</a:t>
            </a:r>
          </a:p>
          <a:p>
            <a:pPr algn="just"/>
            <a:r>
              <a:rPr lang="vi-VN" sz="3200">
                <a:solidFill>
                  <a:srgbClr val="000000"/>
                </a:solidFill>
                <a:latin typeface="+mj-lt"/>
              </a:rPr>
              <a:t>Thông thường gồm hai hiệp chính, mỗi hiệp 45 phút. Giữa hai hiệp có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>
                <a:solidFill>
                  <a:srgbClr val="000000"/>
                </a:solidFill>
                <a:latin typeface="+mj-lt"/>
              </a:rPr>
              <a:t>15 phút nghỉ giải lao. Ngoài ra còn thời gian bù giờ.</a:t>
            </a:r>
          </a:p>
          <a:p>
            <a:pPr algn="just"/>
            <a:r>
              <a:rPr lang="vi-VN" sz="3200">
                <a:solidFill>
                  <a:srgbClr val="000000"/>
                </a:solidFill>
                <a:latin typeface="+mj-lt"/>
              </a:rPr>
              <a:t>• Một trận bóng đá bắt đầu khi đồng hồ của bạn Huệ chỉ 15 giờ 10 phút.</a:t>
            </a:r>
          </a:p>
          <a:p>
            <a:pPr algn="just"/>
            <a:r>
              <a:rPr lang="vi-VN" sz="3200">
                <a:solidFill>
                  <a:srgbClr val="FF0000"/>
                </a:solidFill>
                <a:latin typeface="+mj-lt"/>
              </a:rPr>
              <a:t>a) </a:t>
            </a:r>
            <a:r>
              <a:rPr lang="vi-VN" sz="3200">
                <a:solidFill>
                  <a:srgbClr val="000000"/>
                </a:solidFill>
                <a:latin typeface="+mj-lt"/>
              </a:rPr>
              <a:t>Vào phút thứ 12 của trận đấu, cầu thủ Thành Anh đã ghi một bàn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>
                <a:solidFill>
                  <a:srgbClr val="000000"/>
                </a:solidFill>
                <a:latin typeface="+mj-lt"/>
              </a:rPr>
              <a:t>thắng. Lúc đó, đồng hồ của Huệ chỉ </a:t>
            </a:r>
            <a:r>
              <a:rPr lang="vi-VN" sz="3200">
                <a:solidFill>
                  <a:srgbClr val="2680FF"/>
                </a:solidFill>
                <a:latin typeface="+mj-lt"/>
              </a:rPr>
              <a:t>.?. </a:t>
            </a:r>
            <a:r>
              <a:rPr lang="vi-VN" sz="3200">
                <a:solidFill>
                  <a:srgbClr val="000000"/>
                </a:solidFill>
                <a:latin typeface="+mj-lt"/>
              </a:rPr>
              <a:t>giờ </a:t>
            </a:r>
            <a:r>
              <a:rPr lang="vi-VN" sz="3200">
                <a:solidFill>
                  <a:srgbClr val="2680FF"/>
                </a:solidFill>
                <a:latin typeface="+mj-lt"/>
              </a:rPr>
              <a:t>.?. </a:t>
            </a:r>
            <a:r>
              <a:rPr lang="vi-VN" sz="3200">
                <a:solidFill>
                  <a:srgbClr val="000000"/>
                </a:solidFill>
                <a:latin typeface="+mj-lt"/>
              </a:rPr>
              <a:t>phút.</a:t>
            </a:r>
          </a:p>
          <a:p>
            <a:pPr algn="just"/>
            <a:r>
              <a:rPr lang="vi-VN" sz="3200">
                <a:solidFill>
                  <a:srgbClr val="FF0000"/>
                </a:solidFill>
                <a:latin typeface="+mj-lt"/>
              </a:rPr>
              <a:t>b) </a:t>
            </a:r>
            <a:r>
              <a:rPr lang="vi-VN" sz="3200">
                <a:solidFill>
                  <a:srgbClr val="000000"/>
                </a:solidFill>
                <a:latin typeface="+mj-lt"/>
              </a:rPr>
              <a:t>Kết thúc trận đấu, Huệ thấy đồng hồ chỉ 17 giờ 2 phút. Thời gian</a:t>
            </a:r>
            <a:r>
              <a:rPr lang="en-US" sz="3200">
                <a:solidFill>
                  <a:srgbClr val="000000"/>
                </a:solidFill>
                <a:latin typeface="+mj-lt"/>
              </a:rPr>
              <a:t> </a:t>
            </a:r>
            <a:r>
              <a:rPr lang="vi-VN" sz="3200">
                <a:solidFill>
                  <a:srgbClr val="000000"/>
                </a:solidFill>
                <a:latin typeface="+mj-lt"/>
              </a:rPr>
              <a:t>bù giờ của trận đấu đó là </a:t>
            </a:r>
            <a:r>
              <a:rPr lang="vi-VN" sz="3200">
                <a:solidFill>
                  <a:srgbClr val="2680FF"/>
                </a:solidFill>
                <a:latin typeface="+mj-lt"/>
              </a:rPr>
              <a:t>.?. </a:t>
            </a:r>
            <a:r>
              <a:rPr lang="vi-VN" sz="3200">
                <a:solidFill>
                  <a:srgbClr val="000000"/>
                </a:solidFill>
                <a:latin typeface="+mj-lt"/>
              </a:rPr>
              <a:t>phút.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47CBDA5-FEF3-8A12-DF85-EA3CBE8306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12" y="162735"/>
            <a:ext cx="1054055" cy="96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75288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>
          <a:extLst>
            <a:ext uri="{FF2B5EF4-FFF2-40B4-BE49-F238E27FC236}">
              <a16:creationId xmlns:a16="http://schemas.microsoft.com/office/drawing/2014/main" xmlns="" id="{FE645282-3840-8A50-D932-847B77BE4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FD4D4F1-821A-DA20-BA02-F86BF954A95A}"/>
              </a:ext>
            </a:extLst>
          </p:cNvPr>
          <p:cNvSpPr/>
          <p:nvPr/>
        </p:nvSpPr>
        <p:spPr>
          <a:xfrm>
            <a:off x="321733" y="162735"/>
            <a:ext cx="11548534" cy="640739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E8B7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Image 2690">
            <a:extLst>
              <a:ext uri="{FF2B5EF4-FFF2-40B4-BE49-F238E27FC236}">
                <a16:creationId xmlns:a16="http://schemas.microsoft.com/office/drawing/2014/main" xmlns="" id="{F7BAC597-B2B9-68A0-A213-592C27473937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2638" y="509247"/>
            <a:ext cx="10726724" cy="2076297"/>
          </a:xfrm>
          <a:prstGeom prst="rect">
            <a:avLst/>
          </a:prstGeom>
        </p:spPr>
      </p:pic>
      <p:pic>
        <p:nvPicPr>
          <p:cNvPr id="4" name="Image 2691">
            <a:extLst>
              <a:ext uri="{FF2B5EF4-FFF2-40B4-BE49-F238E27FC236}">
                <a16:creationId xmlns:a16="http://schemas.microsoft.com/office/drawing/2014/main" xmlns="" id="{95185FF8-0BBB-0F64-341D-72325994F89A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9944" y="3031400"/>
            <a:ext cx="10992112" cy="285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621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>
          <a:extLst>
            <a:ext uri="{FF2B5EF4-FFF2-40B4-BE49-F238E27FC236}">
              <a16:creationId xmlns:a16="http://schemas.microsoft.com/office/drawing/2014/main" xmlns="" id="{6535F516-D328-9591-8D1D-A4A7B5751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499DC12-1FF8-B907-F72B-CBA99D1DB02C}"/>
              </a:ext>
            </a:extLst>
          </p:cNvPr>
          <p:cNvSpPr/>
          <p:nvPr/>
        </p:nvSpPr>
        <p:spPr>
          <a:xfrm>
            <a:off x="321733" y="162735"/>
            <a:ext cx="11548534" cy="640739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E8B7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9099251-7BC0-E1B8-D61A-D9DBA9285664}"/>
              </a:ext>
            </a:extLst>
          </p:cNvPr>
          <p:cNvSpPr txBox="1"/>
          <p:nvPr/>
        </p:nvSpPr>
        <p:spPr>
          <a:xfrm>
            <a:off x="802874" y="520262"/>
            <a:ext cx="104683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rgbClr val="FF0000"/>
                </a:solidFill>
              </a:rPr>
              <a:t>a)</a:t>
            </a:r>
            <a:r>
              <a:rPr lang="vi-VN" sz="3600">
                <a:solidFill>
                  <a:srgbClr val="000000"/>
                </a:solidFill>
              </a:rPr>
              <a:t> 15 giờ 10 phút + 12 phút = 15 giờ 22 phút</a:t>
            </a:r>
            <a:endParaRPr lang="en-US" sz="3600">
              <a:solidFill>
                <a:srgbClr val="000000"/>
              </a:solidFill>
            </a:endParaRPr>
          </a:p>
          <a:p>
            <a:pPr algn="ctr"/>
            <a:r>
              <a:rPr lang="vi-VN" sz="3600">
                <a:solidFill>
                  <a:srgbClr val="000000"/>
                </a:solidFill>
              </a:rPr>
              <a:t> Vào phút thứ 12 của trận đấu, đồng hồ của Huệ chỉ 15 giờ 22 phút.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B9B894-114E-4B42-4F34-0D75A84AC0FB}"/>
              </a:ext>
            </a:extLst>
          </p:cNvPr>
          <p:cNvSpPr txBox="1"/>
          <p:nvPr/>
        </p:nvSpPr>
        <p:spPr>
          <a:xfrm>
            <a:off x="802874" y="2632115"/>
            <a:ext cx="110673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solidFill>
                  <a:srgbClr val="FF0000"/>
                </a:solidFill>
              </a:rPr>
              <a:t>b)</a:t>
            </a:r>
            <a:r>
              <a:rPr lang="vi-VN" sz="3600">
                <a:solidFill>
                  <a:srgbClr val="000000"/>
                </a:solidFill>
              </a:rPr>
              <a:t> 17 giờ 2 phút – 15 giờ 10 phút</a:t>
            </a:r>
            <a:r>
              <a:rPr lang="en-US" sz="3600">
                <a:solidFill>
                  <a:srgbClr val="000000"/>
                </a:solidFill>
              </a:rPr>
              <a:t> </a:t>
            </a:r>
            <a:r>
              <a:rPr lang="vi-VN" sz="3600">
                <a:solidFill>
                  <a:srgbClr val="000000"/>
                </a:solidFill>
              </a:rPr>
              <a:t>= 1 giờ 52 phút</a:t>
            </a:r>
          </a:p>
          <a:p>
            <a:pPr algn="ctr"/>
            <a:r>
              <a:rPr lang="vi-VN" sz="3600">
                <a:solidFill>
                  <a:srgbClr val="000000"/>
                </a:solidFill>
              </a:rPr>
              <a:t>2 hiệp, mỗi hiệp 45 phút; giải lao 15 phút; bù giờ.</a:t>
            </a:r>
          </a:p>
          <a:p>
            <a:pPr algn="ctr"/>
            <a:r>
              <a:rPr lang="vi-VN" sz="3600">
                <a:solidFill>
                  <a:srgbClr val="000000"/>
                </a:solidFill>
              </a:rPr>
              <a:t>45 phút x 2 + 15 phút = 105 phút</a:t>
            </a:r>
            <a:r>
              <a:rPr lang="en-US" sz="3600">
                <a:solidFill>
                  <a:srgbClr val="000000"/>
                </a:solidFill>
              </a:rPr>
              <a:t> </a:t>
            </a:r>
            <a:r>
              <a:rPr lang="vi-VN" sz="3600">
                <a:solidFill>
                  <a:srgbClr val="000000"/>
                </a:solidFill>
              </a:rPr>
              <a:t>= 1 giờ 45 phút</a:t>
            </a:r>
          </a:p>
          <a:p>
            <a:pPr algn="ctr"/>
            <a:r>
              <a:rPr lang="vi-VN" sz="3600">
                <a:solidFill>
                  <a:srgbClr val="000000"/>
                </a:solidFill>
              </a:rPr>
              <a:t>1 giờ 52 phút – 1 giờ 45 phút = 7 phút </a:t>
            </a:r>
            <a:endParaRPr lang="en-US" sz="3600">
              <a:solidFill>
                <a:srgbClr val="000000"/>
              </a:solidFill>
            </a:endParaRPr>
          </a:p>
          <a:p>
            <a:pPr algn="ctr"/>
            <a:r>
              <a:rPr lang="vi-VN" sz="3600">
                <a:solidFill>
                  <a:srgbClr val="000000"/>
                </a:solidFill>
              </a:rPr>
              <a:t>Thời gian bù giờ của trận đấu là 7 phút.</a:t>
            </a:r>
          </a:p>
        </p:txBody>
      </p:sp>
    </p:spTree>
    <p:extLst>
      <p:ext uri="{BB962C8B-B14F-4D97-AF65-F5344CB8AC3E}">
        <p14:creationId xmlns:p14="http://schemas.microsoft.com/office/powerpoint/2010/main" val="6448192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>
          <a:extLst>
            <a:ext uri="{FF2B5EF4-FFF2-40B4-BE49-F238E27FC236}">
              <a16:creationId xmlns:a16="http://schemas.microsoft.com/office/drawing/2014/main" xmlns="" id="{234E1041-911B-ECF9-D4C2-70C9F300A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74B39CD-5307-32A9-7DEC-C6354DFAA1EF}"/>
              </a:ext>
            </a:extLst>
          </p:cNvPr>
          <p:cNvSpPr/>
          <p:nvPr/>
        </p:nvSpPr>
        <p:spPr>
          <a:xfrm>
            <a:off x="321733" y="162735"/>
            <a:ext cx="11548534" cy="640739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E8B7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AC00F65F-8EBD-E26E-69EA-21778F7DF96B}"/>
              </a:ext>
            </a:extLst>
          </p:cNvPr>
          <p:cNvSpPr txBox="1"/>
          <p:nvPr/>
        </p:nvSpPr>
        <p:spPr>
          <a:xfrm>
            <a:off x="704994" y="467360"/>
            <a:ext cx="1078201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 Thời gian thi đấu của một trận bóng đá: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Thông thường gồm hai hiệp chính, mỗi hiệp 45 phút. Giữa hai hiệp có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 phút nghỉ giải lao. Ngoài ra còn thời gian bù giờ.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• Một trận bóng đá bắt đầu khi đồng hồ của bạn Huệ chỉ 15 giờ 10 phút.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a)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Vào phút thứ 12 của trận đấu, cầu thủ Thành Anh đã ghi một bàn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thắng. Lúc đó, đồng hồ của Huệ chỉ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15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giờ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22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phút.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Kết thúc trận đấu, Huệ thấy đồng hồ chỉ 17 giờ 2 phút. Thời gian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bù giờ của trận đấu đó là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268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phút.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CC32489-60E6-6C8F-EB1C-03CEC184D3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212" y="162735"/>
            <a:ext cx="1054055" cy="967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5317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>
          <a:extLst>
            <a:ext uri="{FF2B5EF4-FFF2-40B4-BE49-F238E27FC236}">
              <a16:creationId xmlns:a16="http://schemas.microsoft.com/office/drawing/2014/main" xmlns="" id="{4B81F845-9069-2877-5FDD-AAB033508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E9C1501D-A335-C40A-AACE-EDF37F9BAF31}"/>
              </a:ext>
            </a:extLst>
          </p:cNvPr>
          <p:cNvSpPr/>
          <p:nvPr/>
        </p:nvSpPr>
        <p:spPr>
          <a:xfrm>
            <a:off x="321733" y="162735"/>
            <a:ext cx="11548534" cy="640739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E8B7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892CC289-3E30-AD43-58FB-271677EFB4D1}"/>
              </a:ext>
            </a:extLst>
          </p:cNvPr>
          <p:cNvSpPr txBox="1"/>
          <p:nvPr/>
        </p:nvSpPr>
        <p:spPr>
          <a:xfrm>
            <a:off x="704994" y="1492119"/>
            <a:ext cx="1078201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Hoạt động theo nhóm ba bạn.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Mỗi bạn ước lượng khoảng thời gian làm việc nhà trong ngày hôm qua.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– Trong ngày đó, trung bình mỗi bạn đã dành bao nhiêu thời gian để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làm việc nhà?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983A6A-FBFC-AE17-AE41-4CF9461D31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94" y="387704"/>
            <a:ext cx="1378311" cy="110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4588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4" descr="Ảnh có chứa tòa nhà, chậu hoa, cây trồng trong nhà, hoa&#10;&#10;Mô tả được tạo tự động">
            <a:extLst>
              <a:ext uri="{FF2B5EF4-FFF2-40B4-BE49-F238E27FC236}">
                <a16:creationId xmlns:a16="http://schemas.microsoft.com/office/drawing/2014/main" xmlns="" id="{04277941-BD7F-0087-3E8F-8560152E9D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5" r="6604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3" name="Hình ảnh 22" descr="Ảnh có chứa trang phục, phim hoạt hình, cô gái, giày dép&#10;&#10;Mô tả được tạo tự động">
            <a:extLst>
              <a:ext uri="{FF2B5EF4-FFF2-40B4-BE49-F238E27FC236}">
                <a16:creationId xmlns:a16="http://schemas.microsoft.com/office/drawing/2014/main" xmlns="" id="{BB6DC824-90B5-D7CC-F745-24A0CA47B0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7" b="49859" l="33589" r="54865">
                        <a14:foregroundMark x1="43843" y1="5087" x2="43843" y2="5087"/>
                        <a14:foregroundMark x1="41340" y1="6056" x2="41340" y2="6056"/>
                        <a14:foregroundMark x1="47315" y1="12798" x2="49253" y2="21114"/>
                        <a14:foregroundMark x1="41138" y1="12798" x2="42309" y2="21518"/>
                        <a14:foregroundMark x1="39968" y1="15704" x2="40775" y2="20912"/>
                        <a14:foregroundMark x1="41542" y1="39483" x2="44409" y2="49899"/>
                        <a14:foregroundMark x1="34195" y1="27897" x2="34195" y2="27897"/>
                        <a14:foregroundMark x1="33589" y1="22285" x2="33589" y2="22285"/>
                        <a14:foregroundMark x1="44247" y1="24788" x2="49455" y2="26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42" t="-1" r="42464" b="48516"/>
          <a:stretch/>
        </p:blipFill>
        <p:spPr>
          <a:xfrm>
            <a:off x="9515719" y="2442274"/>
            <a:ext cx="2126917" cy="4228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3820E51-10B3-C12D-20AA-0ECE9D234B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721" y="1083306"/>
            <a:ext cx="8913124" cy="57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4120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5D9C662-261E-0730-6BA0-69EFE152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981" y="1597880"/>
            <a:ext cx="10162913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36502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oin_file_205335690">
            <a:hlinkClick r:id="" action="ppaction://media"/>
            <a:extLst>
              <a:ext uri="{FF2B5EF4-FFF2-40B4-BE49-F238E27FC236}">
                <a16:creationId xmlns:a16="http://schemas.microsoft.com/office/drawing/2014/main" xmlns="" id="{D8084BFC-07E3-68C2-05EC-EF099A9EFE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85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DDDF83E-AB4C-ADFE-CE1E-BB0C75C2E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141" y="1346217"/>
            <a:ext cx="10150720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12859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175CC2F-82C0-DFA1-A8DA-2253ED271CD5}"/>
              </a:ext>
            </a:extLst>
          </p:cNvPr>
          <p:cNvSpPr/>
          <p:nvPr/>
        </p:nvSpPr>
        <p:spPr>
          <a:xfrm>
            <a:off x="321733" y="162735"/>
            <a:ext cx="11548534" cy="640739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28375CDC-10ED-3CF8-9A5E-869753423C8C}"/>
              </a:ext>
            </a:extLst>
          </p:cNvPr>
          <p:cNvSpPr txBox="1"/>
          <p:nvPr/>
        </p:nvSpPr>
        <p:spPr>
          <a:xfrm>
            <a:off x="880820" y="273279"/>
            <a:ext cx="108763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000000"/>
                </a:solidFill>
              </a:rPr>
              <a:t>Chọn ý trả lời đúng.</a:t>
            </a:r>
          </a:p>
          <a:p>
            <a:r>
              <a:rPr lang="vi-VN" sz="3600">
                <a:solidFill>
                  <a:srgbClr val="FF0000"/>
                </a:solidFill>
              </a:rPr>
              <a:t>a) </a:t>
            </a:r>
            <a:r>
              <a:rPr lang="vi-VN" sz="3600">
                <a:solidFill>
                  <a:srgbClr val="000000"/>
                </a:solidFill>
              </a:rPr>
              <a:t>Tuấn đi từ nhà đến trường hết 28 phút. Để có mặt ở trường lúc</a:t>
            </a:r>
            <a:r>
              <a:rPr lang="en-US" sz="3600">
                <a:solidFill>
                  <a:srgbClr val="000000"/>
                </a:solidFill>
              </a:rPr>
              <a:t> </a:t>
            </a:r>
            <a:r>
              <a:rPr lang="vi-VN" sz="3600">
                <a:solidFill>
                  <a:srgbClr val="000000"/>
                </a:solidFill>
              </a:rPr>
              <a:t>7 giờ 15 phút, Tuấn cần xuất phát từ nhà lúc:</a:t>
            </a:r>
          </a:p>
          <a:p>
            <a:r>
              <a:rPr lang="vi-VN" sz="3600">
                <a:solidFill>
                  <a:srgbClr val="FF0000"/>
                </a:solidFill>
              </a:rPr>
              <a:t>A. </a:t>
            </a:r>
            <a:r>
              <a:rPr lang="vi-VN" sz="3600">
                <a:solidFill>
                  <a:srgbClr val="000000"/>
                </a:solidFill>
              </a:rPr>
              <a:t>7 giờ 43 phút </a:t>
            </a:r>
            <a:r>
              <a:rPr lang="en-US" sz="3600">
                <a:solidFill>
                  <a:srgbClr val="000000"/>
                </a:solidFill>
              </a:rPr>
              <a:t>			</a:t>
            </a:r>
            <a:r>
              <a:rPr lang="vi-VN" sz="3600">
                <a:solidFill>
                  <a:srgbClr val="FF0000"/>
                </a:solidFill>
              </a:rPr>
              <a:t>B. </a:t>
            </a:r>
            <a:r>
              <a:rPr lang="vi-VN" sz="3600">
                <a:solidFill>
                  <a:srgbClr val="000000"/>
                </a:solidFill>
              </a:rPr>
              <a:t>6 giờ 87 phút</a:t>
            </a:r>
          </a:p>
          <a:p>
            <a:r>
              <a:rPr lang="vi-VN" sz="3600">
                <a:solidFill>
                  <a:srgbClr val="FF0000"/>
                </a:solidFill>
              </a:rPr>
              <a:t>C. </a:t>
            </a:r>
            <a:r>
              <a:rPr lang="vi-VN" sz="3600">
                <a:solidFill>
                  <a:srgbClr val="000000"/>
                </a:solidFill>
              </a:rPr>
              <a:t>6 giờ 57 phút </a:t>
            </a:r>
            <a:r>
              <a:rPr lang="en-US" sz="3600">
                <a:solidFill>
                  <a:srgbClr val="000000"/>
                </a:solidFill>
              </a:rPr>
              <a:t>			</a:t>
            </a:r>
            <a:r>
              <a:rPr lang="vi-VN" sz="3600">
                <a:solidFill>
                  <a:srgbClr val="FF0000"/>
                </a:solidFill>
              </a:rPr>
              <a:t>D. </a:t>
            </a:r>
            <a:r>
              <a:rPr lang="vi-VN" sz="3600">
                <a:solidFill>
                  <a:srgbClr val="000000"/>
                </a:solidFill>
              </a:rPr>
              <a:t>6 giờ 47 phút</a:t>
            </a:r>
          </a:p>
          <a:p>
            <a:r>
              <a:rPr lang="vi-VN" sz="3600">
                <a:solidFill>
                  <a:srgbClr val="FF0000"/>
                </a:solidFill>
              </a:rPr>
              <a:t>b) </a:t>
            </a:r>
            <a:r>
              <a:rPr lang="vi-VN" sz="3600">
                <a:solidFill>
                  <a:srgbClr val="000000"/>
                </a:solidFill>
              </a:rPr>
              <a:t>Lúc 7 giờ 48 phút, Loan còn 3 bài tập cần thực hiện để hoàn thành</a:t>
            </a:r>
            <a:r>
              <a:rPr lang="en-US" sz="3600">
                <a:solidFill>
                  <a:srgbClr val="000000"/>
                </a:solidFill>
              </a:rPr>
              <a:t> </a:t>
            </a:r>
            <a:r>
              <a:rPr lang="vi-VN" sz="3600">
                <a:solidFill>
                  <a:srgbClr val="000000"/>
                </a:solidFill>
              </a:rPr>
              <a:t>vào lúc 8 giờ 6 phút. Để kịp thời gian, trung bình mỗi bài Loan phải</a:t>
            </a:r>
            <a:r>
              <a:rPr lang="en-US" sz="3600">
                <a:solidFill>
                  <a:srgbClr val="000000"/>
                </a:solidFill>
              </a:rPr>
              <a:t> </a:t>
            </a:r>
            <a:r>
              <a:rPr lang="vi-VN" sz="3600">
                <a:solidFill>
                  <a:srgbClr val="000000"/>
                </a:solidFill>
              </a:rPr>
              <a:t>thực hiện trong:</a:t>
            </a:r>
          </a:p>
          <a:p>
            <a:r>
              <a:rPr lang="en-US" sz="3600">
                <a:solidFill>
                  <a:srgbClr val="FF0000"/>
                </a:solidFill>
              </a:rPr>
              <a:t>A. </a:t>
            </a:r>
            <a:r>
              <a:rPr lang="en-US" sz="3600">
                <a:solidFill>
                  <a:srgbClr val="000000"/>
                </a:solidFill>
              </a:rPr>
              <a:t>18 phút 	</a:t>
            </a:r>
            <a:r>
              <a:rPr lang="en-US" sz="3600">
                <a:solidFill>
                  <a:srgbClr val="FF0000"/>
                </a:solidFill>
              </a:rPr>
              <a:t>B. </a:t>
            </a:r>
            <a:r>
              <a:rPr lang="en-US" sz="3600">
                <a:solidFill>
                  <a:srgbClr val="000000"/>
                </a:solidFill>
              </a:rPr>
              <a:t>12 phút 	</a:t>
            </a:r>
            <a:r>
              <a:rPr lang="en-US" sz="3600">
                <a:solidFill>
                  <a:srgbClr val="FF0000"/>
                </a:solidFill>
              </a:rPr>
              <a:t>C. </a:t>
            </a:r>
            <a:r>
              <a:rPr lang="en-US" sz="3600">
                <a:solidFill>
                  <a:srgbClr val="000000"/>
                </a:solidFill>
              </a:rPr>
              <a:t>6 phút 	</a:t>
            </a:r>
            <a:r>
              <a:rPr lang="en-US" sz="3600">
                <a:solidFill>
                  <a:srgbClr val="FF0000"/>
                </a:solidFill>
              </a:rPr>
              <a:t>D. </a:t>
            </a:r>
            <a:r>
              <a:rPr lang="en-US" sz="3600">
                <a:solidFill>
                  <a:srgbClr val="000000"/>
                </a:solidFill>
              </a:rPr>
              <a:t>4 phút</a:t>
            </a:r>
            <a:endParaRPr lang="en-US" sz="3600">
              <a:solidFill>
                <a:sysClr val="windowText" lastClr="000000"/>
              </a:solidFill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0707DEDE-4E8F-59FD-AB42-11A6A6CB85E7}"/>
              </a:ext>
            </a:extLst>
          </p:cNvPr>
          <p:cNvSpPr/>
          <p:nvPr/>
        </p:nvSpPr>
        <p:spPr>
          <a:xfrm>
            <a:off x="192562" y="162735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40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005180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>
          <a:extLst>
            <a:ext uri="{FF2B5EF4-FFF2-40B4-BE49-F238E27FC236}">
              <a16:creationId xmlns:a16="http://schemas.microsoft.com/office/drawing/2014/main" xmlns="" id="{25A1B46C-0D1C-2CC7-1CE1-F7E9E26DF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6476752-BC44-CDD1-1453-D136E13AD15B}"/>
              </a:ext>
            </a:extLst>
          </p:cNvPr>
          <p:cNvSpPr/>
          <p:nvPr/>
        </p:nvSpPr>
        <p:spPr>
          <a:xfrm>
            <a:off x="321733" y="162735"/>
            <a:ext cx="11548534" cy="640739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E8B7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5CC79B45-1B63-9FCD-D5DE-A2458BCCD30F}"/>
              </a:ext>
            </a:extLst>
          </p:cNvPr>
          <p:cNvSpPr txBox="1"/>
          <p:nvPr/>
        </p:nvSpPr>
        <p:spPr>
          <a:xfrm>
            <a:off x="880820" y="273279"/>
            <a:ext cx="108763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Chọn ý trả lời đúng.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Tuấn đi từ nhà đến trường hết 28 phút. Để có mặt ở trường lúc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 giờ 15 phút, Tuấn cần xuất phát từ nhà lúc: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 giờ 43 phút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giờ 87 phút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giờ 57 phút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	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 giờ 47 phút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7A4DFAD1-A257-B957-EAD1-AF73EC6BC03C}"/>
              </a:ext>
            </a:extLst>
          </p:cNvPr>
          <p:cNvSpPr/>
          <p:nvPr/>
        </p:nvSpPr>
        <p:spPr>
          <a:xfrm>
            <a:off x="192562" y="162735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Hộp Văn bản 42">
            <a:extLst>
              <a:ext uri="{FF2B5EF4-FFF2-40B4-BE49-F238E27FC236}">
                <a16:creationId xmlns:a16="http://schemas.microsoft.com/office/drawing/2014/main" xmlns="" id="{CB5B87FC-6F08-6334-1903-53E4E60631D9}"/>
              </a:ext>
            </a:extLst>
          </p:cNvPr>
          <p:cNvSpPr txBox="1"/>
          <p:nvPr/>
        </p:nvSpPr>
        <p:spPr>
          <a:xfrm>
            <a:off x="1123062" y="3995678"/>
            <a:ext cx="102561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>
                <a:solidFill>
                  <a:srgbClr val="0070C0"/>
                </a:solidFill>
              </a:rPr>
              <a:t>Biết khoảng thời gian đi và thời điểm đến</a:t>
            </a:r>
          </a:p>
          <a:p>
            <a:pPr lvl="0"/>
            <a:r>
              <a:rPr lang="vi-VN" sz="3600" b="1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vi-VN" sz="3600" b="1">
                <a:solidFill>
                  <a:srgbClr val="0070C0"/>
                </a:solidFill>
              </a:rPr>
              <a:t>Tìm thời điểm khởi hành.</a:t>
            </a:r>
          </a:p>
          <a:p>
            <a:pPr lvl="0"/>
            <a:r>
              <a:rPr lang="vi-VN" sz="3600" b="1">
                <a:solidFill>
                  <a:srgbClr val="0070C0"/>
                </a:solidFill>
              </a:rPr>
              <a:t>7 giờ 15 phút – 28 phút</a:t>
            </a:r>
            <a:r>
              <a:rPr lang="en-US" sz="3600" b="1">
                <a:solidFill>
                  <a:srgbClr val="0070C0"/>
                </a:solidFill>
              </a:rPr>
              <a:t> </a:t>
            </a:r>
            <a:r>
              <a:rPr lang="en-US" sz="3600" b="1">
                <a:solidFill>
                  <a:srgbClr val="00B050"/>
                </a:solidFill>
              </a:rPr>
              <a:t>hay</a:t>
            </a:r>
            <a:endParaRPr lang="vi-VN" sz="3600" b="1">
              <a:solidFill>
                <a:srgbClr val="00B050"/>
              </a:solidFill>
            </a:endParaRPr>
          </a:p>
          <a:p>
            <a:pPr lvl="0"/>
            <a:r>
              <a:rPr lang="vi-VN" sz="3600" b="1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vi-VN" sz="3600" b="1">
                <a:solidFill>
                  <a:srgbClr val="0070C0"/>
                </a:solidFill>
              </a:rPr>
              <a:t>6 giờ 75 phút – 28 phút = 6 giờ 47 phút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0D27A8C3-E7BE-E956-FA4B-0CE82E8447C8}"/>
              </a:ext>
            </a:extLst>
          </p:cNvPr>
          <p:cNvSpPr/>
          <p:nvPr/>
        </p:nvSpPr>
        <p:spPr>
          <a:xfrm>
            <a:off x="6251131" y="3031067"/>
            <a:ext cx="694266" cy="69848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105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>
          <a:extLst>
            <a:ext uri="{FF2B5EF4-FFF2-40B4-BE49-F238E27FC236}">
              <a16:creationId xmlns:a16="http://schemas.microsoft.com/office/drawing/2014/main" xmlns="" id="{0B1EAA1D-E551-2066-ACDB-50DAB441A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6C273C0-59A1-8FF1-BE12-57A9EBE947DE}"/>
              </a:ext>
            </a:extLst>
          </p:cNvPr>
          <p:cNvSpPr/>
          <p:nvPr/>
        </p:nvSpPr>
        <p:spPr>
          <a:xfrm>
            <a:off x="321733" y="162735"/>
            <a:ext cx="11548534" cy="640739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E8B7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47EE2EBD-459F-BABE-979F-F0A8E5C403F7}"/>
              </a:ext>
            </a:extLst>
          </p:cNvPr>
          <p:cNvSpPr txBox="1"/>
          <p:nvPr/>
        </p:nvSpPr>
        <p:spPr>
          <a:xfrm>
            <a:off x="880820" y="273279"/>
            <a:ext cx="10876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>
                <a:solidFill>
                  <a:srgbClr val="FF0000"/>
                </a:solidFill>
              </a:rPr>
              <a:t>b) </a:t>
            </a:r>
            <a:r>
              <a:rPr lang="vi-VN" sz="3600">
                <a:solidFill>
                  <a:srgbClr val="000000"/>
                </a:solidFill>
              </a:rPr>
              <a:t>Lúc 7 giờ 48 phút, Loan còn 3 bài tập cần thực hiện để hoàn thành</a:t>
            </a:r>
            <a:r>
              <a:rPr lang="en-US" sz="3600">
                <a:solidFill>
                  <a:srgbClr val="000000"/>
                </a:solidFill>
              </a:rPr>
              <a:t> </a:t>
            </a:r>
            <a:r>
              <a:rPr lang="vi-VN" sz="3600">
                <a:solidFill>
                  <a:srgbClr val="000000"/>
                </a:solidFill>
              </a:rPr>
              <a:t>vào lúc 8 giờ 6 phút. Để kịp thời gian, trung bình mỗi bài Loan phải</a:t>
            </a:r>
            <a:r>
              <a:rPr lang="en-US" sz="3600">
                <a:solidFill>
                  <a:srgbClr val="000000"/>
                </a:solidFill>
              </a:rPr>
              <a:t> </a:t>
            </a:r>
            <a:r>
              <a:rPr lang="vi-VN" sz="3600">
                <a:solidFill>
                  <a:srgbClr val="000000"/>
                </a:solidFill>
              </a:rPr>
              <a:t>thực hiện trong:</a:t>
            </a:r>
          </a:p>
          <a:p>
            <a:pPr lvl="0"/>
            <a:r>
              <a:rPr lang="en-US" sz="3600">
                <a:solidFill>
                  <a:srgbClr val="FF0000"/>
                </a:solidFill>
              </a:rPr>
              <a:t>A. </a:t>
            </a:r>
            <a:r>
              <a:rPr lang="en-US" sz="3600">
                <a:solidFill>
                  <a:srgbClr val="000000"/>
                </a:solidFill>
              </a:rPr>
              <a:t>18 phút 	</a:t>
            </a:r>
            <a:r>
              <a:rPr lang="en-US" sz="3600">
                <a:solidFill>
                  <a:srgbClr val="FF0000"/>
                </a:solidFill>
              </a:rPr>
              <a:t>B. </a:t>
            </a:r>
            <a:r>
              <a:rPr lang="en-US" sz="3600">
                <a:solidFill>
                  <a:srgbClr val="000000"/>
                </a:solidFill>
              </a:rPr>
              <a:t>12 phút 	</a:t>
            </a:r>
            <a:r>
              <a:rPr lang="en-US" sz="3600">
                <a:solidFill>
                  <a:srgbClr val="FF0000"/>
                </a:solidFill>
              </a:rPr>
              <a:t>C. </a:t>
            </a:r>
            <a:r>
              <a:rPr lang="en-US" sz="3600">
                <a:solidFill>
                  <a:srgbClr val="000000"/>
                </a:solidFill>
              </a:rPr>
              <a:t>6 phút 	</a:t>
            </a:r>
            <a:r>
              <a:rPr lang="en-US" sz="3600">
                <a:solidFill>
                  <a:srgbClr val="FF0000"/>
                </a:solidFill>
              </a:rPr>
              <a:t>D. </a:t>
            </a:r>
            <a:r>
              <a:rPr lang="en-US" sz="3600">
                <a:solidFill>
                  <a:srgbClr val="000000"/>
                </a:solidFill>
              </a:rPr>
              <a:t>4 phút</a:t>
            </a:r>
            <a:endParaRPr lang="en-US" sz="3600">
              <a:solidFill>
                <a:sysClr val="windowText" lastClr="000000"/>
              </a:solidFill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5561232-7346-CA65-8418-1FBD93C15F9C}"/>
              </a:ext>
            </a:extLst>
          </p:cNvPr>
          <p:cNvSpPr/>
          <p:nvPr/>
        </p:nvSpPr>
        <p:spPr>
          <a:xfrm>
            <a:off x="192562" y="162735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Hộp Văn bản 42">
            <a:extLst>
              <a:ext uri="{FF2B5EF4-FFF2-40B4-BE49-F238E27FC236}">
                <a16:creationId xmlns:a16="http://schemas.microsoft.com/office/drawing/2014/main" xmlns="" id="{62181EDC-2676-3238-77FC-9B2F60C72253}"/>
              </a:ext>
            </a:extLst>
          </p:cNvPr>
          <p:cNvSpPr txBox="1"/>
          <p:nvPr/>
        </p:nvSpPr>
        <p:spPr>
          <a:xfrm>
            <a:off x="967930" y="3033982"/>
            <a:ext cx="104620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>
                <a:solidFill>
                  <a:srgbClr val="0070C0"/>
                </a:solidFill>
              </a:rPr>
              <a:t>Biết thời điểm bắt đầu và thời điểm kết thúc</a:t>
            </a:r>
          </a:p>
          <a:p>
            <a:pPr lvl="0"/>
            <a:r>
              <a:rPr lang="vi-VN" sz="3600" b="1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vi-VN" sz="3600" b="1">
                <a:solidFill>
                  <a:srgbClr val="0070C0"/>
                </a:solidFill>
              </a:rPr>
              <a:t> Tìm được khoảng thời gian làm 3 bài</a:t>
            </a:r>
          </a:p>
          <a:p>
            <a:pPr lvl="0"/>
            <a:r>
              <a:rPr lang="vi-VN" sz="3600" b="1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vi-VN" sz="3600" b="1">
                <a:solidFill>
                  <a:srgbClr val="0070C0"/>
                </a:solidFill>
              </a:rPr>
              <a:t> Tìm được thời gian trung bình làm 1 bài.</a:t>
            </a:r>
          </a:p>
          <a:p>
            <a:pPr lvl="0"/>
            <a:r>
              <a:rPr lang="vi-VN" sz="3600" b="1">
                <a:solidFill>
                  <a:srgbClr val="0070C0"/>
                </a:solidFill>
              </a:rPr>
              <a:t>8 giờ 6 phút – 7 giờ 48 phút</a:t>
            </a:r>
          </a:p>
          <a:p>
            <a:pPr lvl="0"/>
            <a:r>
              <a:rPr lang="vi-VN" sz="3600" b="1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vi-VN" sz="3600" b="1">
                <a:solidFill>
                  <a:srgbClr val="0070C0"/>
                </a:solidFill>
              </a:rPr>
              <a:t> </a:t>
            </a:r>
            <a:r>
              <a:rPr lang="en-US" sz="3600" b="1">
                <a:solidFill>
                  <a:srgbClr val="0070C0"/>
                </a:solidFill>
              </a:rPr>
              <a:t>Hay: </a:t>
            </a:r>
            <a:r>
              <a:rPr lang="vi-VN" sz="3600" b="1">
                <a:solidFill>
                  <a:srgbClr val="0070C0"/>
                </a:solidFill>
              </a:rPr>
              <a:t>7 giờ 66 phút – 7 giờ 48 phút = 18 phút</a:t>
            </a:r>
          </a:p>
          <a:p>
            <a:pPr lvl="0"/>
            <a:r>
              <a:rPr lang="vi-VN" sz="3600" b="1">
                <a:solidFill>
                  <a:srgbClr val="0070C0"/>
                </a:solidFill>
                <a:sym typeface="Wingdings" panose="05000000000000000000" pitchFamily="2" charset="2"/>
              </a:rPr>
              <a:t> </a:t>
            </a:r>
            <a:r>
              <a:rPr lang="vi-VN" sz="3600" b="1">
                <a:solidFill>
                  <a:srgbClr val="0070C0"/>
                </a:solidFill>
              </a:rPr>
              <a:t>18 phút : 3 = </a:t>
            </a:r>
            <a:r>
              <a:rPr lang="vi-VN" sz="3600" b="1">
                <a:solidFill>
                  <a:srgbClr val="C00000"/>
                </a:solidFill>
              </a:rPr>
              <a:t>6 phút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51E852F-4FAF-195F-2905-75536C293DC1}"/>
              </a:ext>
            </a:extLst>
          </p:cNvPr>
          <p:cNvSpPr/>
          <p:nvPr/>
        </p:nvSpPr>
        <p:spPr>
          <a:xfrm>
            <a:off x="6319008" y="1943039"/>
            <a:ext cx="694266" cy="698480"/>
          </a:xfrm>
          <a:prstGeom prst="ellipse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E8B7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1723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>
          <a:extLst>
            <a:ext uri="{FF2B5EF4-FFF2-40B4-BE49-F238E27FC236}">
              <a16:creationId xmlns:a16="http://schemas.microsoft.com/office/drawing/2014/main" xmlns="" id="{862F6F7C-77E4-2D2B-CDBA-6A0F60112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CBEA725-B34D-CFB5-B832-E9C768A089DC}"/>
              </a:ext>
            </a:extLst>
          </p:cNvPr>
          <p:cNvSpPr/>
          <p:nvPr/>
        </p:nvSpPr>
        <p:spPr>
          <a:xfrm>
            <a:off x="321733" y="162735"/>
            <a:ext cx="11548534" cy="640739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E8B7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0DEDB00E-825C-F3CC-C4CB-56640B51A0A2}"/>
              </a:ext>
            </a:extLst>
          </p:cNvPr>
          <p:cNvSpPr txBox="1"/>
          <p:nvPr/>
        </p:nvSpPr>
        <p:spPr>
          <a:xfrm>
            <a:off x="884472" y="462465"/>
            <a:ext cx="104230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Gia đình bạn Khôi bắt đầu nấu ăn lúc 17 giờ 12 phút. Lúc 18 giờ 27 phút,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món ăn đã hoàn thành và cả nhà dùng bữa đến 19 giờ kém 8 phút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thì xong. Hỏi thời gian nấu ăn gấp mấy lần thời gian ăn?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D47F3F18-AA3C-B1F4-6D18-4B22FD040E24}"/>
              </a:ext>
            </a:extLst>
          </p:cNvPr>
          <p:cNvSpPr/>
          <p:nvPr/>
        </p:nvSpPr>
        <p:spPr>
          <a:xfrm>
            <a:off x="181388" y="287867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26" name="Picture 2" descr="Hình ảnh Clipart Nấu ăn PNG, Vector, PSD, và biểu tượng để tải về miễn phí  | pngtree">
            <a:extLst>
              <a:ext uri="{FF2B5EF4-FFF2-40B4-BE49-F238E27FC236}">
                <a16:creationId xmlns:a16="http://schemas.microsoft.com/office/drawing/2014/main" xmlns="" id="{6340EC64-C095-5632-8013-F831D4F18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02892" y="2417468"/>
            <a:ext cx="4592731" cy="459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BB0BB3D3-FBBD-B662-496C-D6D56B251499}"/>
              </a:ext>
            </a:extLst>
          </p:cNvPr>
          <p:cNvCxnSpPr/>
          <p:nvPr/>
        </p:nvCxnSpPr>
        <p:spPr>
          <a:xfrm>
            <a:off x="7126014" y="2900855"/>
            <a:ext cx="39292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69B233F2-3658-7991-7C39-A112D3E37AFC}"/>
              </a:ext>
            </a:extLst>
          </p:cNvPr>
          <p:cNvCxnSpPr>
            <a:cxnSpLocks/>
          </p:cNvCxnSpPr>
          <p:nvPr/>
        </p:nvCxnSpPr>
        <p:spPr>
          <a:xfrm>
            <a:off x="869646" y="3632564"/>
            <a:ext cx="559290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4E065C55-ABC6-5E80-6CE9-242D79BAEEB1}"/>
              </a:ext>
            </a:extLst>
          </p:cNvPr>
          <p:cNvSpPr/>
          <p:nvPr/>
        </p:nvSpPr>
        <p:spPr>
          <a:xfrm>
            <a:off x="2060028" y="3981998"/>
            <a:ext cx="4035972" cy="1119349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en-US" sz="44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 tìm gì?</a:t>
            </a:r>
            <a:endParaRPr lang="en-US" sz="40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xmlns="" id="{363D5446-5A4D-7614-1F00-A9F0AFD86C72}"/>
              </a:ext>
            </a:extLst>
          </p:cNvPr>
          <p:cNvSpPr/>
          <p:nvPr/>
        </p:nvSpPr>
        <p:spPr>
          <a:xfrm>
            <a:off x="1342693" y="3932294"/>
            <a:ext cx="5119854" cy="190604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 tìm khoảng thời gian nấu ăn và khoảng thời gian ăn.</a:t>
            </a:r>
            <a:endParaRPr lang="en-US" sz="36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xmlns="" id="{377A1BAB-1DE6-D003-B4C0-6C57EE810D65}"/>
              </a:ext>
            </a:extLst>
          </p:cNvPr>
          <p:cNvSpPr/>
          <p:nvPr/>
        </p:nvSpPr>
        <p:spPr>
          <a:xfrm>
            <a:off x="1342693" y="3922951"/>
            <a:ext cx="5119854" cy="190604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 bài toán?</a:t>
            </a:r>
            <a:endParaRPr lang="en-US" sz="360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581CC011-7A09-CA9E-5BDA-1AFC14961A66}"/>
              </a:ext>
            </a:extLst>
          </p:cNvPr>
          <p:cNvSpPr/>
          <p:nvPr/>
        </p:nvSpPr>
        <p:spPr>
          <a:xfrm>
            <a:off x="1286052" y="3887311"/>
            <a:ext cx="5407721" cy="1960365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Áp dụng bài toán </a:t>
            </a:r>
            <a:r>
              <a:rPr lang="en-US" sz="4000" spc="-25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 số lớn gấp mấy lần số bé.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9B7FA041-A60E-8714-00C8-08C9E7B60484}"/>
              </a:ext>
            </a:extLst>
          </p:cNvPr>
          <p:cNvSpPr/>
          <p:nvPr/>
        </p:nvSpPr>
        <p:spPr>
          <a:xfrm>
            <a:off x="1286051" y="3920254"/>
            <a:ext cx="5407721" cy="1960365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toán cho biết gì?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28846FA-553D-D9C0-F45A-E384C93502CD}"/>
              </a:ext>
            </a:extLst>
          </p:cNvPr>
          <p:cNvCxnSpPr>
            <a:cxnSpLocks/>
          </p:cNvCxnSpPr>
          <p:nvPr/>
        </p:nvCxnSpPr>
        <p:spPr>
          <a:xfrm>
            <a:off x="5234152" y="1072055"/>
            <a:ext cx="6073376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6DF2E2B-B55F-0C9F-E329-56D58CE3CFC1}"/>
              </a:ext>
            </a:extLst>
          </p:cNvPr>
          <p:cNvCxnSpPr>
            <a:cxnSpLocks/>
          </p:cNvCxnSpPr>
          <p:nvPr/>
        </p:nvCxnSpPr>
        <p:spPr>
          <a:xfrm>
            <a:off x="1041326" y="1655379"/>
            <a:ext cx="1843764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81A9E7EC-5794-0A5D-B03B-B836B4AC4C31}"/>
              </a:ext>
            </a:extLst>
          </p:cNvPr>
          <p:cNvCxnSpPr>
            <a:cxnSpLocks/>
          </p:cNvCxnSpPr>
          <p:nvPr/>
        </p:nvCxnSpPr>
        <p:spPr>
          <a:xfrm flipV="1">
            <a:off x="3108834" y="1671145"/>
            <a:ext cx="8198694" cy="15766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C57C8BD3-E282-E827-E328-0D66E9AF159E}"/>
              </a:ext>
            </a:extLst>
          </p:cNvPr>
          <p:cNvCxnSpPr>
            <a:cxnSpLocks/>
          </p:cNvCxnSpPr>
          <p:nvPr/>
        </p:nvCxnSpPr>
        <p:spPr>
          <a:xfrm>
            <a:off x="1041326" y="2335283"/>
            <a:ext cx="10266202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A2ACF600-E8A4-00B9-D06D-11F35185A892}"/>
              </a:ext>
            </a:extLst>
          </p:cNvPr>
          <p:cNvCxnSpPr>
            <a:cxnSpLocks/>
          </p:cNvCxnSpPr>
          <p:nvPr/>
        </p:nvCxnSpPr>
        <p:spPr>
          <a:xfrm>
            <a:off x="962899" y="2965904"/>
            <a:ext cx="498070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xmlns="" id="{24265C0B-5569-95C5-BCEC-D7AD03A2CF28}"/>
              </a:ext>
            </a:extLst>
          </p:cNvPr>
          <p:cNvSpPr/>
          <p:nvPr/>
        </p:nvSpPr>
        <p:spPr>
          <a:xfrm>
            <a:off x="1286050" y="3886204"/>
            <a:ext cx="5407721" cy="1960365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 khoảng thời gian nấu ăn dựa vào đâu?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xmlns="" id="{32CDCE09-52FA-6A3C-63D6-3F731BB8F834}"/>
              </a:ext>
            </a:extLst>
          </p:cNvPr>
          <p:cNvSpPr/>
          <p:nvPr/>
        </p:nvSpPr>
        <p:spPr>
          <a:xfrm>
            <a:off x="1286048" y="3902675"/>
            <a:ext cx="5407721" cy="1960365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Khoảng thời gian từ </a:t>
            </a:r>
          </a:p>
          <a:p>
            <a:pPr algn="ctr"/>
            <a:r>
              <a:rPr lang="en-US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17 giờ 12 phút đến </a:t>
            </a:r>
          </a:p>
          <a:p>
            <a:pPr algn="ctr"/>
            <a:r>
              <a:rPr lang="en-US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18 giờ 27 phút.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8" name="Speech Bubble: Rectangle with Corners Rounded 27">
            <a:extLst>
              <a:ext uri="{FF2B5EF4-FFF2-40B4-BE49-F238E27FC236}">
                <a16:creationId xmlns:a16="http://schemas.microsoft.com/office/drawing/2014/main" xmlns="" id="{312471E1-2974-FA86-0B04-3DE56B8FABBF}"/>
              </a:ext>
            </a:extLst>
          </p:cNvPr>
          <p:cNvSpPr/>
          <p:nvPr/>
        </p:nvSpPr>
        <p:spPr>
          <a:xfrm>
            <a:off x="1279631" y="3886204"/>
            <a:ext cx="5407721" cy="1960365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Tìm khoảng thời gian ăn dựa vào đâu?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xmlns="" id="{39EF7418-CB6D-8920-6DD4-9C194575BE8D}"/>
              </a:ext>
            </a:extLst>
          </p:cNvPr>
          <p:cNvSpPr/>
          <p:nvPr/>
        </p:nvSpPr>
        <p:spPr>
          <a:xfrm>
            <a:off x="869646" y="3755551"/>
            <a:ext cx="5922015" cy="228977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Khoảng thời gian từ 18 giờ 27 phút đến 19 giờ kém 8 phút hay 18 giờ 52 phút.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xmlns="" id="{9851A9AA-9914-7F7C-7BEC-A7E35D291F24}"/>
              </a:ext>
            </a:extLst>
          </p:cNvPr>
          <p:cNvSpPr/>
          <p:nvPr/>
        </p:nvSpPr>
        <p:spPr>
          <a:xfrm>
            <a:off x="869645" y="3731086"/>
            <a:ext cx="5922015" cy="228977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 đó tìm được gì?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xmlns="" id="{AA1353E1-7741-1168-F690-7375D558583C}"/>
              </a:ext>
            </a:extLst>
          </p:cNvPr>
          <p:cNvSpPr/>
          <p:nvPr/>
        </p:nvSpPr>
        <p:spPr>
          <a:xfrm>
            <a:off x="857480" y="3724445"/>
            <a:ext cx="5922015" cy="2289770"/>
          </a:xfrm>
          <a:prstGeom prst="wedgeRoundRectCallout">
            <a:avLst>
              <a:gd name="adj1" fmla="val 83464"/>
              <a:gd name="adj2" fmla="val -12148"/>
              <a:gd name="adj3" fmla="val 16667"/>
            </a:avLst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pc="-25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 đó tìm được thời gian nấu ăn gấp mấy lần thời gian ăn.</a:t>
            </a:r>
            <a:endParaRPr lang="en-US" sz="360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9883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4">
          <a:extLst>
            <a:ext uri="{FF2B5EF4-FFF2-40B4-BE49-F238E27FC236}">
              <a16:creationId xmlns:a16="http://schemas.microsoft.com/office/drawing/2014/main" xmlns="" id="{6F5FA0EE-80D8-C49D-09C9-9B6EE5EAE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D18323C5-4DFF-E757-DBA9-A32488BB4DB7}"/>
              </a:ext>
            </a:extLst>
          </p:cNvPr>
          <p:cNvSpPr/>
          <p:nvPr/>
        </p:nvSpPr>
        <p:spPr>
          <a:xfrm>
            <a:off x="321733" y="162735"/>
            <a:ext cx="11548534" cy="6407398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E8B7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D1F727F0-2F48-992A-F447-FA61FD5C58E5}"/>
              </a:ext>
            </a:extLst>
          </p:cNvPr>
          <p:cNvSpPr txBox="1"/>
          <p:nvPr/>
        </p:nvSpPr>
        <p:spPr>
          <a:xfrm>
            <a:off x="884472" y="462465"/>
            <a:ext cx="1042305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Đổi 19 giờ kém 8 phút = 18 giờ 52 phút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Thời gian nấu ăn của gia đình nhà Khôi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 giờ 27 phút – 17 giờ 12 phút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 1 giờ 15 phút = 75 phút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Thời gian dùng bữa của gia đình nhà Khôi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 giờ 52 phút – 18 giờ 27 phút = 25 phút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Thời gian nấu ăn gấp số lần thời gian ăn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75 : 25 = 3 (lần)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Đáp số: 3 lần.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DF11AB5-94DC-980B-B1A3-422EA5DBA0A3}"/>
              </a:ext>
            </a:extLst>
          </p:cNvPr>
          <p:cNvSpPr/>
          <p:nvPr/>
        </p:nvSpPr>
        <p:spPr>
          <a:xfrm>
            <a:off x="181388" y="287867"/>
            <a:ext cx="688258" cy="63909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2999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 Fruit Box Thesis by Slidesgo">
  <a:themeElements>
    <a:clrScheme name="Simple Light">
      <a:dk1>
        <a:srgbClr val="2BC7B3"/>
      </a:dk1>
      <a:lt1>
        <a:srgbClr val="2E8B76"/>
      </a:lt1>
      <a:dk2>
        <a:srgbClr val="475353"/>
      </a:dk2>
      <a:lt2>
        <a:srgbClr val="FFFFFF"/>
      </a:lt2>
      <a:accent1>
        <a:srgbClr val="2BC7B3"/>
      </a:accent1>
      <a:accent2>
        <a:srgbClr val="2E8B76"/>
      </a:accent2>
      <a:accent3>
        <a:srgbClr val="FFFFFF"/>
      </a:accent3>
      <a:accent4>
        <a:srgbClr val="475353"/>
      </a:accent4>
      <a:accent5>
        <a:srgbClr val="2BC7B3"/>
      </a:accent5>
      <a:accent6>
        <a:srgbClr val="2E8B76"/>
      </a:accent6>
      <a:hlink>
        <a:srgbClr val="4753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1961</TotalTime>
  <Words>1183</Words>
  <Application>Microsoft Office PowerPoint</Application>
  <PresentationFormat>Widescreen</PresentationFormat>
  <Paragraphs>106</Paragraphs>
  <Slides>18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Wingdings</vt:lpstr>
      <vt:lpstr>Calibri</vt:lpstr>
      <vt:lpstr>Merienda One</vt:lpstr>
      <vt:lpstr>Times New Roman</vt:lpstr>
      <vt:lpstr>Arial</vt:lpstr>
      <vt:lpstr>Calibri Light</vt:lpstr>
      <vt:lpstr>Chủ đề Office</vt:lpstr>
      <vt:lpstr>The Fruit Box Thesis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subject>9Slide.vn</dc:subject>
  <dc:creator>huong</dc:creator>
  <dc:description>9Slide.vn</dc:description>
  <cp:lastModifiedBy>Le Tien Duat</cp:lastModifiedBy>
  <cp:revision>21</cp:revision>
  <dcterms:created xsi:type="dcterms:W3CDTF">2023-09-10T01:58:34Z</dcterms:created>
  <dcterms:modified xsi:type="dcterms:W3CDTF">2025-03-19T12:40:04Z</dcterms:modified>
  <cp:category>9Slide.vn</cp:category>
</cp:coreProperties>
</file>