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  <p:sldId id="261" r:id="rId3"/>
    <p:sldId id="297" r:id="rId4"/>
    <p:sldId id="298" r:id="rId5"/>
    <p:sldId id="299" r:id="rId6"/>
    <p:sldId id="286" r:id="rId7"/>
    <p:sldId id="288" r:id="rId8"/>
    <p:sldId id="287" r:id="rId9"/>
    <p:sldId id="290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77D"/>
    <a:srgbClr val="CCFFCC"/>
    <a:srgbClr val="FBD9F5"/>
    <a:srgbClr val="70767A"/>
    <a:srgbClr val="FFCCFF"/>
    <a:srgbClr val="CCFFFF"/>
    <a:srgbClr val="FF99FF"/>
    <a:srgbClr val="66CCFF"/>
    <a:srgbClr val="E88D2A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744" autoAdjust="0"/>
  </p:normalViewPr>
  <p:slideViewPr>
    <p:cSldViewPr snapToGrid="0">
      <p:cViewPr varScale="1">
        <p:scale>
          <a:sx n="71" d="100"/>
          <a:sy n="71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4BFE-D518-D6A3-E6EE-F4B784CAE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8B4AE-371A-5AD8-B879-07E096714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C89B3-FB98-F807-04C6-5C0EB65C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D631-DA6D-453E-AC63-3516EBE05C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55669-C643-4A3A-9892-68CA00DC1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00921-7081-999B-E501-FD881F50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9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3E2B-E482-7181-6F33-65806D32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7D4A0-57E1-FE2A-3EBC-DFD51369D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D02F6-EB14-B113-E803-E4042A8C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D631-DA6D-453E-AC63-3516EBE05C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A8578-0B91-EC3C-9EE6-42C1AD25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24A64-E1E3-2B1A-AAB9-A5A7ED06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3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FFDDE8-0A97-33B0-030D-91BB62CBD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15098-E01D-A941-A9F5-F7E8E533A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6D493-7B67-A2F7-ED67-B81C01978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D631-DA6D-453E-AC63-3516EBE05C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DCB4E-58EB-1B04-7E27-68DEF88B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F61A4-D8A9-F03B-8CB5-144E3464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6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DE0FA-42AD-1EBF-41BB-4A8EF92D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1223C-223F-197E-3D78-1444E35D0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9399D-149D-C555-C9BE-4852FD47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D631-DA6D-453E-AC63-3516EBE05C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799E6-55D4-AC6D-8C66-8CE95B59B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6E57A-B5BC-725F-8E34-8E6A5A2B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1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17DB-036F-8895-17AC-507867B6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EEA5-7094-0D56-E915-53A12834D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7B6E1-076D-8764-B8A1-87B353D3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D631-DA6D-453E-AC63-3516EBE05C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C8DDE-7DC8-7C63-60DD-2CAA7B1A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3B206-7A3A-5858-D775-3771D81F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53F7-0B76-02FA-B81E-BE385123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6068C-6C71-E32C-D4B0-3787FBDF9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4A676-19E8-FF5A-6D88-49FADF802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9D4B9-C5E2-4C10-C00E-C37B5249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D631-DA6D-453E-AC63-3516EBE05C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A1998-3122-0A47-5DE7-6F83795D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C27F5-47FF-1DC6-8553-0248DF41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7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B34B-A1F2-34CD-1A97-BB58155E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C6394-5513-B51C-7864-CABD3BBE8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1BBE8-B7CC-B6AD-D45F-547081FBA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8ADD2-F6F9-72DA-0A2F-6FEB00477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1E1F7-B75C-2D13-8579-EB0DC757E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7754C-7A6C-57F7-615C-0A070E31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D631-DA6D-453E-AC63-3516EBE05C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D9E5C-3F09-0B96-6AAA-9B135221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BB5A3-2FB1-EE19-F60C-EDFEDEEE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3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F3C3-3224-83F3-4F5C-46EB0780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83CD10-F28E-1BAA-82A5-707D5D004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D631-DA6D-453E-AC63-3516EBE05C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340-B412-F5DE-F6EC-99910A6A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B8C3F-E5E9-E642-F2D6-37DF852D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3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6A159-966B-9FA1-D8AD-B6DB5DA3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D631-DA6D-453E-AC63-3516EBE05C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CD81E-961F-96B7-ABFE-96CDEDB1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E5321-9116-D1C5-49A2-26C78BE3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7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C7A5-91F5-5A0C-CA1C-F712F6ED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2E2C1-E79C-1B46-D66F-D12348000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171CF-BAF1-931F-F9C7-811B33E43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506A0-2129-03B0-8BE1-0044C1A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D631-DA6D-453E-AC63-3516EBE05C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6EB70-C01E-51BC-7B63-27E8BBE9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57A6D-17A3-B790-570C-2A8A8DA9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FE4E-09AA-8834-3C6B-CF33A121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526974-9004-C2E5-5EE7-D5C197CD0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0765C-0B15-31DF-FA70-2D90A38E3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11238-315A-8E7F-6B37-80129F9A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D631-DA6D-453E-AC63-3516EBE05C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36843-EA8F-4EDB-4291-153AFDEC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15740-B9DE-059F-C114-CE74107F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0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663FDEE-7C85-BDB4-2BA0-B9BD4211B29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37029-9A59-9563-630A-29553BE4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675C6-F439-9EEC-0FB3-C140D8397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23F9A-F946-ECEA-B53E-197CB0CE7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CD631-DA6D-453E-AC63-3516EBE05C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4565A-F0A8-5591-CF29-7BAB3A73E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78FF0-2D99-8F98-3654-1781446D3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>
            <a:extLst>
              <a:ext uri="{FF2B5EF4-FFF2-40B4-BE49-F238E27FC236}">
                <a16:creationId xmlns:a16="http://schemas.microsoft.com/office/drawing/2014/main" id="{E7C75519-340B-2308-0525-A327F9558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76201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/>
              <a:t>Thứ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năm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ngày</a:t>
            </a:r>
            <a:r>
              <a:rPr lang="en-US" altLang="en-US" sz="4000" b="1" dirty="0"/>
              <a:t> 6 </a:t>
            </a:r>
            <a:r>
              <a:rPr lang="en-US" altLang="en-US" sz="4000" b="1" dirty="0" err="1"/>
              <a:t>tháng</a:t>
            </a:r>
            <a:r>
              <a:rPr lang="en-US" altLang="en-US" sz="4000" b="1" dirty="0"/>
              <a:t> 3 </a:t>
            </a:r>
            <a:r>
              <a:rPr lang="en-US" altLang="en-US" sz="4000" b="1" dirty="0" err="1"/>
              <a:t>năm</a:t>
            </a:r>
            <a:r>
              <a:rPr lang="en-US" altLang="en-US" sz="4000" b="1" dirty="0"/>
              <a:t> 2025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BC8A1471-1DA7-F149-2EA8-9CFA1210D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746125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u="sng" dirty="0" err="1">
                <a:solidFill>
                  <a:srgbClr val="FF0000"/>
                </a:solidFill>
              </a:rPr>
              <a:t>Toán</a:t>
            </a:r>
            <a:endParaRPr lang="en-US" altLang="en-US" sz="4000" u="sng" dirty="0">
              <a:solidFill>
                <a:srgbClr val="FF0000"/>
              </a:solidFill>
            </a:endParaRPr>
          </a:p>
        </p:txBody>
      </p:sp>
      <p:sp>
        <p:nvSpPr>
          <p:cNvPr id="7173" name="TextBox 4">
            <a:extLst>
              <a:ext uri="{FF2B5EF4-FFF2-40B4-BE49-F238E27FC236}">
                <a16:creationId xmlns:a16="http://schemas.microsoft.com/office/drawing/2014/main" id="{B034CDFE-0576-7D33-DF35-2FD97586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988" y="1546738"/>
            <a:ext cx="89691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3333FF"/>
                </a:solidFill>
              </a:rPr>
              <a:t>   Em </a:t>
            </a:r>
            <a:r>
              <a:rPr lang="en-US" altLang="en-US" sz="4000" b="1" dirty="0" err="1">
                <a:solidFill>
                  <a:srgbClr val="3333FF"/>
                </a:solidFill>
              </a:rPr>
              <a:t>làm</a:t>
            </a:r>
            <a:r>
              <a:rPr lang="en-US" altLang="en-US" sz="4000" b="1" dirty="0">
                <a:solidFill>
                  <a:srgbClr val="3333FF"/>
                </a:solidFill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</a:rPr>
              <a:t>được</a:t>
            </a:r>
            <a:r>
              <a:rPr lang="en-US" altLang="en-US" sz="4000" b="1" dirty="0">
                <a:solidFill>
                  <a:srgbClr val="3333FF"/>
                </a:solidFill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</a:rPr>
              <a:t>những</a:t>
            </a:r>
            <a:r>
              <a:rPr lang="en-US" altLang="en-US" sz="4000" b="1" dirty="0">
                <a:solidFill>
                  <a:srgbClr val="3333FF"/>
                </a:solidFill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</a:rPr>
              <a:t>gì</a:t>
            </a:r>
            <a:r>
              <a:rPr lang="en-US" altLang="en-US" sz="4000" b="1" dirty="0">
                <a:solidFill>
                  <a:srgbClr val="3333FF"/>
                </a:solidFill>
              </a:rPr>
              <a:t> ? (</a:t>
            </a:r>
            <a:r>
              <a:rPr lang="en-US" altLang="en-US" sz="4000" b="1" dirty="0" err="1">
                <a:solidFill>
                  <a:srgbClr val="3333FF"/>
                </a:solidFill>
              </a:rPr>
              <a:t>tiết</a:t>
            </a:r>
            <a:r>
              <a:rPr lang="en-US" altLang="en-US" sz="4000" b="1" dirty="0">
                <a:solidFill>
                  <a:srgbClr val="3333FF"/>
                </a:solidFill>
              </a:rPr>
              <a:t>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4F88BC-3BA0-1B01-1FB3-74080DF85C59}"/>
              </a:ext>
            </a:extLst>
          </p:cNvPr>
          <p:cNvGrpSpPr/>
          <p:nvPr/>
        </p:nvGrpSpPr>
        <p:grpSpPr>
          <a:xfrm>
            <a:off x="116395" y="38560"/>
            <a:ext cx="11246798" cy="3072994"/>
            <a:chOff x="230376" y="-164899"/>
            <a:chExt cx="11092228" cy="307299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C1D5A52-F4B2-4857-115F-2C63CE970E9C}"/>
                </a:ext>
              </a:extLst>
            </p:cNvPr>
            <p:cNvSpPr/>
            <p:nvPr/>
          </p:nvSpPr>
          <p:spPr>
            <a:xfrm>
              <a:off x="230376" y="-164899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FCB5F6-70A0-BC37-D209-7CD525D2BFC2}"/>
                </a:ext>
              </a:extLst>
            </p:cNvPr>
            <p:cNvSpPr txBox="1"/>
            <p:nvPr/>
          </p:nvSpPr>
          <p:spPr>
            <a:xfrm>
              <a:off x="953584" y="45773"/>
              <a:ext cx="1036902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Câu nào đúng, câu nào sai?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Một hình hộp chữ nhật có các mặt đối 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StdCY-Regular" panose="00000500000000000000" pitchFamily="50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diện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cùng màu và ba kích thước cùng đơn vị đo.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a) </a:t>
              </a: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AE177D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Diện tích xung quanh của hình hộp chữ nhật bằng diện tích đáy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AE177D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AE177D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nhân với chiều cao.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6AB0492-E2CC-465A-9DBF-29486E9F7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22" y="3601172"/>
            <a:ext cx="4751795" cy="260392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E63CE3A-14CB-4392-8BAA-C33DE1A9B31E}"/>
              </a:ext>
            </a:extLst>
          </p:cNvPr>
          <p:cNvSpPr/>
          <p:nvPr/>
        </p:nvSpPr>
        <p:spPr>
          <a:xfrm rot="5400000">
            <a:off x="7137071" y="3337185"/>
            <a:ext cx="890649" cy="4393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4186D-128B-4DD9-BA11-5B86597FEF91}"/>
              </a:ext>
            </a:extLst>
          </p:cNvPr>
          <p:cNvSpPr txBox="1"/>
          <p:nvPr/>
        </p:nvSpPr>
        <p:spPr>
          <a:xfrm>
            <a:off x="7224751" y="4126929"/>
            <a:ext cx="1260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>
                <a:solidFill>
                  <a:srgbClr val="7030A0"/>
                </a:solidFill>
                <a:latin typeface="AvertaStdCY-Regular" panose="00000500000000000000" pitchFamily="50" charset="0"/>
              </a:rPr>
              <a:t>SAI</a:t>
            </a: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rgbClr val="AE177D"/>
              </a:solidFill>
              <a:effectLst/>
              <a:uLnTx/>
              <a:uFillTx/>
              <a:latin typeface="AvertaStdCY-Regular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C3766B-FC8E-41EA-85D8-597FFE2EE683}"/>
              </a:ext>
            </a:extLst>
          </p:cNvPr>
          <p:cNvSpPr txBox="1"/>
          <p:nvPr/>
        </p:nvSpPr>
        <p:spPr>
          <a:xfrm>
            <a:off x="5430948" y="4734199"/>
            <a:ext cx="6639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i="1">
                <a:solidFill>
                  <a:srgbClr val="C00000"/>
                </a:solidFill>
                <a:latin typeface="AvertaStdCY-Regular" panose="00000500000000000000" pitchFamily="50" charset="0"/>
              </a:rPr>
              <a:t>Diện tích xung quanh của hình hộp chữ nhật bằng </a:t>
            </a:r>
            <a:r>
              <a:rPr lang="vi-VN" sz="3600" b="1" i="1">
                <a:solidFill>
                  <a:srgbClr val="002060"/>
                </a:solidFill>
                <a:latin typeface="AvertaStdCY-Regular" panose="00000500000000000000" pitchFamily="50" charset="0"/>
              </a:rPr>
              <a:t>chu vi đáy </a:t>
            </a:r>
            <a:r>
              <a:rPr lang="vi-VN" sz="3600" b="1" i="1">
                <a:solidFill>
                  <a:srgbClr val="00B050"/>
                </a:solidFill>
                <a:latin typeface="AvertaStdCY-Regular" panose="00000500000000000000" pitchFamily="50" charset="0"/>
              </a:rPr>
              <a:t>nhân</a:t>
            </a:r>
            <a:r>
              <a:rPr lang="vi-VN" sz="3600" b="1" i="1">
                <a:solidFill>
                  <a:srgbClr val="C00000"/>
                </a:solidFill>
                <a:latin typeface="AvertaStdCY-Regular" panose="00000500000000000000" pitchFamily="50" charset="0"/>
              </a:rPr>
              <a:t> với </a:t>
            </a:r>
            <a:r>
              <a:rPr lang="vi-VN" sz="3600" b="1" i="1">
                <a:solidFill>
                  <a:srgbClr val="002060"/>
                </a:solidFill>
                <a:latin typeface="AvertaStdCY-Regular" panose="00000500000000000000" pitchFamily="50" charset="0"/>
              </a:rPr>
              <a:t>chiều cao</a:t>
            </a: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rtaStdCY-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1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4F88BC-3BA0-1B01-1FB3-74080DF85C59}"/>
              </a:ext>
            </a:extLst>
          </p:cNvPr>
          <p:cNvGrpSpPr/>
          <p:nvPr/>
        </p:nvGrpSpPr>
        <p:grpSpPr>
          <a:xfrm>
            <a:off x="116395" y="38560"/>
            <a:ext cx="11904544" cy="3072994"/>
            <a:chOff x="230376" y="-164899"/>
            <a:chExt cx="11740934" cy="307299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C1D5A52-F4B2-4857-115F-2C63CE970E9C}"/>
                </a:ext>
              </a:extLst>
            </p:cNvPr>
            <p:cNvSpPr/>
            <p:nvPr/>
          </p:nvSpPr>
          <p:spPr>
            <a:xfrm>
              <a:off x="230376" y="-164899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FCB5F6-70A0-BC37-D209-7CD525D2BFC2}"/>
                </a:ext>
              </a:extLst>
            </p:cNvPr>
            <p:cNvSpPr txBox="1"/>
            <p:nvPr/>
          </p:nvSpPr>
          <p:spPr>
            <a:xfrm>
              <a:off x="953584" y="45773"/>
              <a:ext cx="110177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Câu nào đúng, câu nào sai?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Một hình hộp chữ nhật có các mặt đối 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StdCY-Regular" panose="00000500000000000000" pitchFamily="50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diện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cùng màu và ba kích thước cùng đơn vị đo.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b) </a:t>
              </a: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AE177D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Diện tích toàn phần của hình hộp chữ nhật bằng 2 lần tổng diện tích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AE177D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AE177D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ba mặt màu đỏ, xanh và vàng.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6AB0492-E2CC-465A-9DBF-29486E9F7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22" y="3601172"/>
            <a:ext cx="4751795" cy="260392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E63CE3A-14CB-4392-8BAA-C33DE1A9B31E}"/>
              </a:ext>
            </a:extLst>
          </p:cNvPr>
          <p:cNvSpPr/>
          <p:nvPr/>
        </p:nvSpPr>
        <p:spPr>
          <a:xfrm rot="5400000">
            <a:off x="7137071" y="3337185"/>
            <a:ext cx="890649" cy="4393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4186D-128B-4DD9-BA11-5B86597FEF91}"/>
              </a:ext>
            </a:extLst>
          </p:cNvPr>
          <p:cNvSpPr txBox="1"/>
          <p:nvPr/>
        </p:nvSpPr>
        <p:spPr>
          <a:xfrm>
            <a:off x="7224751" y="4126929"/>
            <a:ext cx="181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>
                <a:solidFill>
                  <a:srgbClr val="7030A0"/>
                </a:solidFill>
                <a:latin typeface="AvertaStdCY-Regular" panose="00000500000000000000" pitchFamily="50" charset="0"/>
              </a:rPr>
              <a:t>ĐÚNG</a:t>
            </a: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rgbClr val="AE177D"/>
              </a:solidFill>
              <a:effectLst/>
              <a:uLnTx/>
              <a:uFillTx/>
              <a:latin typeface="AvertaStdCY-Regular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C3766B-FC8E-41EA-85D8-597FFE2EE683}"/>
              </a:ext>
            </a:extLst>
          </p:cNvPr>
          <p:cNvSpPr txBox="1"/>
          <p:nvPr/>
        </p:nvSpPr>
        <p:spPr>
          <a:xfrm>
            <a:off x="5179448" y="4764490"/>
            <a:ext cx="701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i="1">
                <a:solidFill>
                  <a:srgbClr val="C00000"/>
                </a:solidFill>
                <a:latin typeface="AvertaStdCY-Regular" panose="00000500000000000000" pitchFamily="50" charset="0"/>
              </a:rPr>
              <a:t>Vì c</a:t>
            </a:r>
            <a:r>
              <a:rPr lang="vi-VN" sz="3600" b="1" i="1">
                <a:solidFill>
                  <a:srgbClr val="C00000"/>
                </a:solidFill>
                <a:latin typeface="AvertaStdCY-Regular" panose="00000500000000000000" pitchFamily="50" charset="0"/>
              </a:rPr>
              <a:t>ác mặt đối diện cùng màu</a:t>
            </a: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rtaStdCY-Regular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92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4F88BC-3BA0-1B01-1FB3-74080DF85C59}"/>
              </a:ext>
            </a:extLst>
          </p:cNvPr>
          <p:cNvGrpSpPr/>
          <p:nvPr/>
        </p:nvGrpSpPr>
        <p:grpSpPr>
          <a:xfrm>
            <a:off x="116395" y="38560"/>
            <a:ext cx="11904544" cy="3072994"/>
            <a:chOff x="230376" y="-164899"/>
            <a:chExt cx="11740934" cy="307299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C1D5A52-F4B2-4857-115F-2C63CE970E9C}"/>
                </a:ext>
              </a:extLst>
            </p:cNvPr>
            <p:cNvSpPr/>
            <p:nvPr/>
          </p:nvSpPr>
          <p:spPr>
            <a:xfrm>
              <a:off x="230376" y="-164899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FCB5F6-70A0-BC37-D209-7CD525D2BFC2}"/>
                </a:ext>
              </a:extLst>
            </p:cNvPr>
            <p:cNvSpPr txBox="1"/>
            <p:nvPr/>
          </p:nvSpPr>
          <p:spPr>
            <a:xfrm>
              <a:off x="953584" y="45773"/>
              <a:ext cx="110177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Câu nào đúng, câu nào sai?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Một hình hộp chữ nhật có các mặt đối 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StdCY-Regular" panose="00000500000000000000" pitchFamily="50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diện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cùng màu và ba kích thước cùng đơn vị đo.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c) </a:t>
              </a: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AE177D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Thể tích của hình hộp chữ nhật bằng diện tích mặt màu đỏ nhân với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AE177D"/>
                  </a:solidFill>
                  <a:effectLst/>
                  <a:uLnTx/>
                  <a:uFillTx/>
                  <a:latin typeface="AvertaStdCY-Regular" panose="00000500000000000000" pitchFamily="50" charset="0"/>
                  <a:ea typeface="+mn-ea"/>
                  <a:cs typeface="+mn-cs"/>
                </a:rPr>
                <a:t> chiều dài.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E177D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6AB0492-E2CC-465A-9DBF-29486E9F7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22" y="3601172"/>
            <a:ext cx="4751795" cy="260392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E63CE3A-14CB-4392-8BAA-C33DE1A9B31E}"/>
              </a:ext>
            </a:extLst>
          </p:cNvPr>
          <p:cNvSpPr/>
          <p:nvPr/>
        </p:nvSpPr>
        <p:spPr>
          <a:xfrm rot="5400000">
            <a:off x="7137071" y="3337185"/>
            <a:ext cx="890649" cy="4393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4186D-128B-4DD9-BA11-5B86597FEF91}"/>
              </a:ext>
            </a:extLst>
          </p:cNvPr>
          <p:cNvSpPr txBox="1"/>
          <p:nvPr/>
        </p:nvSpPr>
        <p:spPr>
          <a:xfrm>
            <a:off x="7224751" y="4126929"/>
            <a:ext cx="181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StdCY-Regular" panose="00000500000000000000" pitchFamily="50" charset="0"/>
                <a:ea typeface="+mn-ea"/>
                <a:cs typeface="+mn-cs"/>
              </a:rPr>
              <a:t>ĐÚNG</a:t>
            </a: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rgbClr val="AE177D"/>
              </a:solidFill>
              <a:effectLst/>
              <a:uLnTx/>
              <a:uFillTx/>
              <a:latin typeface="AvertaStdCY-Regular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C3766B-FC8E-41EA-85D8-597FFE2EE683}"/>
              </a:ext>
            </a:extLst>
          </p:cNvPr>
          <p:cNvSpPr txBox="1"/>
          <p:nvPr/>
        </p:nvSpPr>
        <p:spPr>
          <a:xfrm>
            <a:off x="5576848" y="4772639"/>
            <a:ext cx="6529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i="1">
                <a:solidFill>
                  <a:srgbClr val="C00000"/>
                </a:solidFill>
                <a:latin typeface="AvertaStdCY-Regular" panose="00000500000000000000" pitchFamily="50" charset="0"/>
              </a:rPr>
              <a:t>Vì nếu coi mặt màu đỏ là mặt đáy thì chiều cao là chiều dài trong hình vẽ</a:t>
            </a: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rtaStdCY-Regular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3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4F88BC-3BA0-1B01-1FB3-74080DF85C59}"/>
              </a:ext>
            </a:extLst>
          </p:cNvPr>
          <p:cNvGrpSpPr/>
          <p:nvPr/>
        </p:nvGrpSpPr>
        <p:grpSpPr>
          <a:xfrm>
            <a:off x="116395" y="38560"/>
            <a:ext cx="12075603" cy="6042771"/>
            <a:chOff x="230376" y="-164899"/>
            <a:chExt cx="11909643" cy="604277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C1D5A52-F4B2-4857-115F-2C63CE970E9C}"/>
                </a:ext>
              </a:extLst>
            </p:cNvPr>
            <p:cNvSpPr/>
            <p:nvPr/>
          </p:nvSpPr>
          <p:spPr>
            <a:xfrm>
              <a:off x="230376" y="-164899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FCB5F6-70A0-BC37-D209-7CD525D2BFC2}"/>
                    </a:ext>
                  </a:extLst>
                </p:cNvPr>
                <p:cNvSpPr txBox="1"/>
                <p:nvPr/>
              </p:nvSpPr>
              <p:spPr>
                <a:xfrm>
                  <a:off x="474858" y="665804"/>
                  <a:ext cx="11665161" cy="5212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Chọn ý trả lời đúng.</a:t>
                  </a:r>
                </a:p>
                <a:p>
                  <a:pPr algn="l"/>
                  <a:r>
                    <a:rPr lang="vi-VN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Một chiếc hộp có dạng hình hộp chữ nhật</a:t>
                  </a:r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 </a:t>
                  </a:r>
                  <a:r>
                    <a:rPr lang="vi-VN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với các</a:t>
                  </a:r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 </a:t>
                  </a:r>
                  <a:r>
                    <a:rPr lang="vi-VN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kích thước đã cho như hình bên.</a:t>
                  </a:r>
                </a:p>
                <a:p>
                  <a:pPr algn="l"/>
                  <a:r>
                    <a:rPr lang="vi-VN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a) </a:t>
                  </a:r>
                  <a:r>
                    <a:rPr lang="vi-VN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Diện tích xung quanh của hộp là:</a:t>
                  </a:r>
                </a:p>
                <a:p>
                  <a:pPr algn="l"/>
                  <a:r>
                    <a:rPr lang="en-US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A. </a:t>
                  </a:r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375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8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	</a:t>
                  </a:r>
                  <a:r>
                    <a:rPr lang="en-US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B. </a:t>
                  </a:r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750 cm 	</a:t>
                  </a:r>
                  <a:r>
                    <a:rPr lang="en-US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C. </a:t>
                  </a:r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750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8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	</a:t>
                  </a:r>
                  <a:r>
                    <a:rPr lang="en-US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D. </a:t>
                  </a:r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750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endParaRPr lang="en-US" sz="800" b="0" i="0" u="none" strike="noStrike" baseline="0">
                    <a:solidFill>
                      <a:srgbClr val="000000"/>
                    </a:solidFill>
                    <a:latin typeface="AvertaStdCY-Regular" panose="00000500000000000000" pitchFamily="50" charset="0"/>
                  </a:endParaRPr>
                </a:p>
                <a:p>
                  <a:pPr algn="l"/>
                  <a:r>
                    <a:rPr lang="vi-VN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b) </a:t>
                  </a:r>
                  <a:r>
                    <a:rPr lang="vi-VN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Diện tích toàn phần của hộp là:</a:t>
                  </a:r>
                </a:p>
                <a:p>
                  <a:pPr algn="l"/>
                  <a:r>
                    <a:rPr lang="en-US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A. </a:t>
                  </a:r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2 150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8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	</a:t>
                  </a:r>
                  <a:r>
                    <a:rPr lang="en-US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B. </a:t>
                  </a:r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2 800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8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	</a:t>
                  </a:r>
                  <a:r>
                    <a:rPr lang="en-US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C. </a:t>
                  </a:r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3 550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 </a:t>
                  </a:r>
                  <a:r>
                    <a:rPr lang="en-US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D. </a:t>
                  </a:r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7 000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800" b="0" i="0" u="none" strike="noStrike" baseline="0">
                    <a:solidFill>
                      <a:srgbClr val="000000"/>
                    </a:solidFill>
                    <a:latin typeface="AvertaStdCY-Regular" panose="00000500000000000000" pitchFamily="50" charset="0"/>
                  </a:endParaRPr>
                </a:p>
                <a:p>
                  <a:pPr algn="l"/>
                  <a:r>
                    <a:rPr lang="vi-VN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c) </a:t>
                  </a:r>
                  <a:r>
                    <a:rPr lang="vi-VN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Thể tích của hộp là:</a:t>
                  </a:r>
                </a:p>
                <a:p>
                  <a:pPr algn="l"/>
                  <a:r>
                    <a:rPr lang="en-US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A. </a:t>
                  </a:r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7 000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8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	</a:t>
                  </a:r>
                  <a:r>
                    <a:rPr lang="en-US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B. </a:t>
                  </a:r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700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8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	</a:t>
                  </a:r>
                  <a:r>
                    <a:rPr lang="en-US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C. </a:t>
                  </a:r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70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8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	 </a:t>
                  </a:r>
                  <a:r>
                    <a:rPr lang="en-US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D. </a:t>
                  </a:r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7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FCB5F6-70A0-BC37-D209-7CD525D2B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58" y="665804"/>
                  <a:ext cx="11665161" cy="5212068"/>
                </a:xfrm>
                <a:prstGeom prst="rect">
                  <a:avLst/>
                </a:prstGeom>
                <a:blipFill>
                  <a:blip r:embed="rId4"/>
                  <a:stretch>
                    <a:fillRect l="-1598" t="-1988" r="-1186" b="-5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B5A3211-AEEA-4CDE-899E-69BB4AC98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626" y="236373"/>
            <a:ext cx="2928666" cy="12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4F88BC-3BA0-1B01-1FB3-74080DF85C59}"/>
              </a:ext>
            </a:extLst>
          </p:cNvPr>
          <p:cNvGrpSpPr/>
          <p:nvPr/>
        </p:nvGrpSpPr>
        <p:grpSpPr>
          <a:xfrm>
            <a:off x="116395" y="38560"/>
            <a:ext cx="12075603" cy="4801021"/>
            <a:chOff x="230376" y="-164899"/>
            <a:chExt cx="11909643" cy="480102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C1D5A52-F4B2-4857-115F-2C63CE970E9C}"/>
                </a:ext>
              </a:extLst>
            </p:cNvPr>
            <p:cNvSpPr/>
            <p:nvPr/>
          </p:nvSpPr>
          <p:spPr>
            <a:xfrm>
              <a:off x="230376" y="-164899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FCB5F6-70A0-BC37-D209-7CD525D2BFC2}"/>
                    </a:ext>
                  </a:extLst>
                </p:cNvPr>
                <p:cNvSpPr txBox="1"/>
                <p:nvPr/>
              </p:nvSpPr>
              <p:spPr>
                <a:xfrm>
                  <a:off x="474858" y="665804"/>
                  <a:ext cx="11665161" cy="39703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Chọn ý trả lời đúng.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Một chiếc hộp có dạng hình hộp chữ nhật</a:t>
                  </a: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vi-VN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với các</a:t>
                  </a: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vi-VN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kích thước đã cho như hình bên.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a) </a:t>
                  </a:r>
                  <a:r>
                    <a:rPr kumimoji="0" lang="vi-VN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Diện tích xung quanh của hộp là:</a:t>
                  </a: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rtaStdCY-Regular" panose="00000500000000000000" pitchFamily="50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rtaStdCY-Regular" panose="00000500000000000000" pitchFamily="50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A. </a:t>
                  </a: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375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kumimoji="0" lang="en-US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	</a:t>
                  </a: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B. </a:t>
                  </a: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750 cm 	</a:t>
                  </a: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C. </a:t>
                  </a: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750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kumimoji="0" lang="en-US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	</a:t>
                  </a: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D. </a:t>
                  </a: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750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a14:m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rtaStdCY-Regular" panose="00000500000000000000" pitchFamily="50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FCB5F6-70A0-BC37-D209-7CD525D2B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58" y="665804"/>
                  <a:ext cx="11665161" cy="3970318"/>
                </a:xfrm>
                <a:prstGeom prst="rect">
                  <a:avLst/>
                </a:prstGeom>
                <a:blipFill>
                  <a:blip r:embed="rId4"/>
                  <a:stretch>
                    <a:fillRect l="-1598" t="-2611" r="-11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6C8054-C0F7-4224-B3E1-D5B759FB53CC}"/>
                  </a:ext>
                </a:extLst>
              </p:cNvPr>
              <p:cNvSpPr txBox="1"/>
              <p:nvPr/>
            </p:nvSpPr>
            <p:spPr>
              <a:xfrm>
                <a:off x="3586348" y="4839581"/>
                <a:ext cx="7707086" cy="1632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800" b="1">
                    <a:solidFill>
                      <a:srgbClr val="0070C0"/>
                    </a:solidFill>
                  </a:rPr>
                  <a:t>(35 + 40) x 2 = 150</a:t>
                </a:r>
              </a:p>
              <a:p>
                <a:r>
                  <a:rPr lang="pt-BR" sz="4800" b="1">
                    <a:solidFill>
                      <a:srgbClr val="0070C0"/>
                    </a:solidFill>
                  </a:rPr>
                  <a:t>150 x 5 = 750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4800" b="1">
                    <a:solidFill>
                      <a:srgbClr val="0070C0"/>
                    </a:solidFill>
                  </a:rPr>
                  <a:t>)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6C8054-C0F7-4224-B3E1-D5B759FB5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348" y="4839581"/>
                <a:ext cx="7707086" cy="1632883"/>
              </a:xfrm>
              <a:prstGeom prst="rect">
                <a:avLst/>
              </a:prstGeom>
              <a:blipFill>
                <a:blip r:embed="rId5"/>
                <a:stretch>
                  <a:fillRect l="-3557" t="-8209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8518434B-404C-4E39-BA93-3C1C52E8FA70}"/>
              </a:ext>
            </a:extLst>
          </p:cNvPr>
          <p:cNvSpPr/>
          <p:nvPr/>
        </p:nvSpPr>
        <p:spPr>
          <a:xfrm>
            <a:off x="5807035" y="3538847"/>
            <a:ext cx="629392" cy="77189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8C980B-A4E1-452F-B4E4-C6D2447292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7896" y="2018419"/>
            <a:ext cx="2928666" cy="12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4F88BC-3BA0-1B01-1FB3-74080DF85C59}"/>
              </a:ext>
            </a:extLst>
          </p:cNvPr>
          <p:cNvGrpSpPr/>
          <p:nvPr/>
        </p:nvGrpSpPr>
        <p:grpSpPr>
          <a:xfrm>
            <a:off x="116395" y="38560"/>
            <a:ext cx="12075603" cy="4801021"/>
            <a:chOff x="230376" y="-164899"/>
            <a:chExt cx="11909643" cy="480102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C1D5A52-F4B2-4857-115F-2C63CE970E9C}"/>
                </a:ext>
              </a:extLst>
            </p:cNvPr>
            <p:cNvSpPr/>
            <p:nvPr/>
          </p:nvSpPr>
          <p:spPr>
            <a:xfrm>
              <a:off x="230376" y="-164899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FCB5F6-70A0-BC37-D209-7CD525D2BFC2}"/>
                    </a:ext>
                  </a:extLst>
                </p:cNvPr>
                <p:cNvSpPr txBox="1"/>
                <p:nvPr/>
              </p:nvSpPr>
              <p:spPr>
                <a:xfrm>
                  <a:off x="474858" y="665804"/>
                  <a:ext cx="11665161" cy="39703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Chọn ý trả lời đúng.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Một chiếc hộp có dạng hình hộp chữ nhật</a:t>
                  </a: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vi-VN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với các</a:t>
                  </a: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vi-VN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kích thước đã cho như hình bên.</a:t>
                  </a:r>
                </a:p>
                <a:p>
                  <a:pPr algn="l"/>
                  <a:r>
                    <a:rPr lang="vi-VN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b) </a:t>
                  </a:r>
                  <a:r>
                    <a:rPr lang="vi-VN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Diện tích toàn phần của hộp là:</a:t>
                  </a:r>
                  <a:endParaRPr lang="en-US" sz="3600" b="0" i="0" u="none" strike="noStrike" baseline="0">
                    <a:solidFill>
                      <a:srgbClr val="000000"/>
                    </a:solidFill>
                    <a:latin typeface="AvertaStdCY-Regular" panose="00000500000000000000" pitchFamily="50" charset="0"/>
                  </a:endParaRPr>
                </a:p>
                <a:p>
                  <a:pPr algn="l"/>
                  <a:endParaRPr lang="vi-VN" sz="3600" b="0" i="0" u="none" strike="noStrike" baseline="0">
                    <a:solidFill>
                      <a:srgbClr val="000000"/>
                    </a:solidFill>
                    <a:latin typeface="AvertaStdCY-Regular" panose="00000500000000000000" pitchFamily="50" charset="0"/>
                  </a:endParaRPr>
                </a:p>
                <a:p>
                  <a:pPr algn="l"/>
                  <a:r>
                    <a:rPr lang="en-US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A. </a:t>
                  </a:r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2 150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8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	</a:t>
                  </a:r>
                  <a:r>
                    <a:rPr lang="en-US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B. </a:t>
                  </a:r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2 800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8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	</a:t>
                  </a:r>
                  <a:r>
                    <a:rPr lang="en-US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C. </a:t>
                  </a:r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3 550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 </a:t>
                  </a:r>
                  <a:r>
                    <a:rPr lang="en-US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D. </a:t>
                  </a:r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7 000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rtaStdCY-Regular" panose="00000500000000000000" pitchFamily="50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FCB5F6-70A0-BC37-D209-7CD525D2B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58" y="665804"/>
                  <a:ext cx="11665161" cy="3970318"/>
                </a:xfrm>
                <a:prstGeom prst="rect">
                  <a:avLst/>
                </a:prstGeom>
                <a:blipFill>
                  <a:blip r:embed="rId4"/>
                  <a:stretch>
                    <a:fillRect l="-1598" t="-2611" r="-11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6C8054-C0F7-4224-B3E1-D5B759FB53CC}"/>
                  </a:ext>
                </a:extLst>
              </p:cNvPr>
              <p:cNvSpPr txBox="1"/>
              <p:nvPr/>
            </p:nvSpPr>
            <p:spPr>
              <a:xfrm>
                <a:off x="2778826" y="4790117"/>
                <a:ext cx="7707086" cy="158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 b="1">
                    <a:solidFill>
                      <a:srgbClr val="0070C0"/>
                    </a:solidFill>
                  </a:rPr>
                  <a:t>	</a:t>
                </a:r>
                <a:r>
                  <a:rPr lang="pl-PL" sz="4800" b="1">
                    <a:solidFill>
                      <a:srgbClr val="0070C0"/>
                    </a:solidFill>
                  </a:rPr>
                  <a:t>35 x 40 = 1 400</a:t>
                </a:r>
              </a:p>
              <a:p>
                <a:pPr lvl="0"/>
                <a:r>
                  <a:rPr lang="pl-PL" sz="4800" b="1">
                    <a:solidFill>
                      <a:srgbClr val="0070C0"/>
                    </a:solidFill>
                  </a:rPr>
                  <a:t>1 400 x 2 + 750 = 3 550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l-PL" sz="4800" b="1">
                    <a:solidFill>
                      <a:srgbClr val="0070C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6C8054-C0F7-4224-B3E1-D5B759FB5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826" y="4790117"/>
                <a:ext cx="7707086" cy="1586396"/>
              </a:xfrm>
              <a:prstGeom prst="rect">
                <a:avLst/>
              </a:prstGeom>
              <a:blipFill>
                <a:blip r:embed="rId5"/>
                <a:stretch>
                  <a:fillRect l="-3639" t="-8462" r="-182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8518434B-404C-4E39-BA93-3C1C52E8FA70}"/>
              </a:ext>
            </a:extLst>
          </p:cNvPr>
          <p:cNvSpPr/>
          <p:nvPr/>
        </p:nvSpPr>
        <p:spPr>
          <a:xfrm>
            <a:off x="5807035" y="3538847"/>
            <a:ext cx="629392" cy="77189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CFFA00-E054-4253-9952-C722BFC1B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8514" y="2163221"/>
            <a:ext cx="2928666" cy="12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4F88BC-3BA0-1B01-1FB3-74080DF85C59}"/>
              </a:ext>
            </a:extLst>
          </p:cNvPr>
          <p:cNvGrpSpPr/>
          <p:nvPr/>
        </p:nvGrpSpPr>
        <p:grpSpPr>
          <a:xfrm>
            <a:off x="116395" y="38560"/>
            <a:ext cx="12075603" cy="4247023"/>
            <a:chOff x="230376" y="-164899"/>
            <a:chExt cx="11909643" cy="42470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C1D5A52-F4B2-4857-115F-2C63CE970E9C}"/>
                </a:ext>
              </a:extLst>
            </p:cNvPr>
            <p:cNvSpPr/>
            <p:nvPr/>
          </p:nvSpPr>
          <p:spPr>
            <a:xfrm>
              <a:off x="230376" y="-164899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FCB5F6-70A0-BC37-D209-7CD525D2BFC2}"/>
                    </a:ext>
                  </a:extLst>
                </p:cNvPr>
                <p:cNvSpPr txBox="1"/>
                <p:nvPr/>
              </p:nvSpPr>
              <p:spPr>
                <a:xfrm>
                  <a:off x="474858" y="665804"/>
                  <a:ext cx="11665161" cy="3416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Chọn ý trả lời đúng.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Một chiếc hộp có dạng hình hộp chữ nhật</a:t>
                  </a: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vi-VN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với các</a:t>
                  </a: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vi-VN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rtaStdCY-Regular" panose="00000500000000000000" pitchFamily="50" charset="0"/>
                      <a:ea typeface="+mn-ea"/>
                      <a:cs typeface="+mn-cs"/>
                    </a:rPr>
                    <a:t>kích thước đã cho như hình bên.</a:t>
                  </a:r>
                </a:p>
                <a:p>
                  <a:pPr algn="l"/>
                  <a:r>
                    <a:rPr lang="vi-VN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c) </a:t>
                  </a:r>
                  <a:r>
                    <a:rPr lang="vi-VN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Thể tích của hộp là:</a:t>
                  </a:r>
                  <a:endParaRPr lang="en-US" sz="3600" b="0" i="0" u="none" strike="noStrike" baseline="0">
                    <a:solidFill>
                      <a:srgbClr val="000000"/>
                    </a:solidFill>
                    <a:latin typeface="AvertaStdCY-Regular" panose="00000500000000000000" pitchFamily="50" charset="0"/>
                  </a:endParaRPr>
                </a:p>
                <a:p>
                  <a:pPr algn="l"/>
                  <a:endParaRPr lang="vi-VN" sz="3600" b="0" i="0" u="none" strike="noStrike" baseline="0">
                    <a:solidFill>
                      <a:srgbClr val="000000"/>
                    </a:solidFill>
                    <a:latin typeface="AvertaStdCY-Regular" panose="00000500000000000000" pitchFamily="50" charset="0"/>
                  </a:endParaRPr>
                </a:p>
                <a:p>
                  <a:pPr algn="l"/>
                  <a:r>
                    <a:rPr lang="en-US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A. </a:t>
                  </a:r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7 000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8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	</a:t>
                  </a:r>
                  <a:r>
                    <a:rPr lang="en-US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B. </a:t>
                  </a:r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700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8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	</a:t>
                  </a:r>
                  <a:r>
                    <a:rPr lang="en-US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C. </a:t>
                  </a:r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70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8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	 </a:t>
                  </a:r>
                  <a:r>
                    <a:rPr lang="en-US" sz="36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D. </a:t>
                  </a:r>
                  <a:r>
                    <a:rPr lang="en-US" sz="36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7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en-US" sz="36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FCB5F6-70A0-BC37-D209-7CD525D2B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58" y="665804"/>
                  <a:ext cx="11665161" cy="3416320"/>
                </a:xfrm>
                <a:prstGeom prst="rect">
                  <a:avLst/>
                </a:prstGeom>
                <a:blipFill>
                  <a:blip r:embed="rId4"/>
                  <a:stretch>
                    <a:fillRect l="-1598" t="-3036" r="-1186"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6C8054-C0F7-4224-B3E1-D5B759FB53CC}"/>
                  </a:ext>
                </a:extLst>
              </p:cNvPr>
              <p:cNvSpPr txBox="1"/>
              <p:nvPr/>
            </p:nvSpPr>
            <p:spPr>
              <a:xfrm>
                <a:off x="2778826" y="4790117"/>
                <a:ext cx="7707086" cy="1649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 b="1">
                    <a:solidFill>
                      <a:srgbClr val="0070C0"/>
                    </a:solidFill>
                  </a:rPr>
                  <a:t>35 x 40 x 5 = 7 000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>
                    <a:solidFill>
                      <a:srgbClr val="0070C0"/>
                    </a:solidFill>
                  </a:rPr>
                  <a:t>)</a:t>
                </a:r>
              </a:p>
              <a:p>
                <a:pPr lvl="0"/>
                <a:r>
                  <a:rPr lang="en-US" sz="4800" b="1">
                    <a:solidFill>
                      <a:srgbClr val="0070C0"/>
                    </a:solidFill>
                  </a:rPr>
                  <a:t>7 000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>
                    <a:solidFill>
                      <a:srgbClr val="0070C0"/>
                    </a:solidFill>
                  </a:rPr>
                  <a:t>= 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800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6C8054-C0F7-4224-B3E1-D5B759FB5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826" y="4790117"/>
                <a:ext cx="7707086" cy="1649619"/>
              </a:xfrm>
              <a:prstGeom prst="rect">
                <a:avLst/>
              </a:prstGeom>
              <a:blipFill>
                <a:blip r:embed="rId5"/>
                <a:stretch>
                  <a:fillRect l="-3639" t="-703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8518434B-404C-4E39-BA93-3C1C52E8FA70}"/>
              </a:ext>
            </a:extLst>
          </p:cNvPr>
          <p:cNvSpPr/>
          <p:nvPr/>
        </p:nvSpPr>
        <p:spPr>
          <a:xfrm>
            <a:off x="8609611" y="3503129"/>
            <a:ext cx="629392" cy="77189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CFFA00-E054-4253-9952-C722BFC1B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2888" y="2074064"/>
            <a:ext cx="2928666" cy="12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EC2968-3B61-0B62-4589-6751CB5D6DB3}"/>
              </a:ext>
            </a:extLst>
          </p:cNvPr>
          <p:cNvSpPr txBox="1"/>
          <p:nvPr/>
        </p:nvSpPr>
        <p:spPr>
          <a:xfrm>
            <a:off x="3493744" y="750763"/>
            <a:ext cx="5199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Showcard" panose="02040603050506020204" pitchFamily="18" charset="0"/>
              </a:rPr>
              <a:t>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F7A1A-C693-C39C-F351-50B0E484E1F1}"/>
              </a:ext>
            </a:extLst>
          </p:cNvPr>
          <p:cNvSpPr txBox="1"/>
          <p:nvPr/>
        </p:nvSpPr>
        <p:spPr>
          <a:xfrm>
            <a:off x="1863364" y="2148120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5D1DE6-33AF-661C-45BB-AB3F2DCC8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2065469"/>
            <a:ext cx="919996" cy="919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4E4EC2-8644-922D-57CA-C63ECD090A99}"/>
              </a:ext>
            </a:extLst>
          </p:cNvPr>
          <p:cNvSpPr txBox="1"/>
          <p:nvPr/>
        </p:nvSpPr>
        <p:spPr>
          <a:xfrm>
            <a:off x="1863364" y="312913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1515EF-2F87-5DC5-8350-8355D6DD5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304648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4DAA31-103B-1074-E151-19D3B371DCB8}"/>
              </a:ext>
            </a:extLst>
          </p:cNvPr>
          <p:cNvSpPr txBox="1"/>
          <p:nvPr/>
        </p:nvSpPr>
        <p:spPr>
          <a:xfrm>
            <a:off x="1863364" y="411014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4FB818-6EC0-FE58-1905-3B226E377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4027493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C8C079-337E-8D10-9094-6AB6F74A5540}"/>
              </a:ext>
            </a:extLst>
          </p:cNvPr>
          <p:cNvSpPr txBox="1"/>
          <p:nvPr/>
        </p:nvSpPr>
        <p:spPr>
          <a:xfrm>
            <a:off x="1863364" y="509115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A9AB44-E31B-79AA-D267-8113DBCC5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5008505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7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7" grpId="0" uiExpand="1" build="p"/>
      <p:bldP spid="9" grpId="0" uiExpand="1" build="p"/>
      <p:bldP spid="1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41A21F-D95A-73E4-264E-E0F05F5A6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group of dolls&#10;&#10;Description automatically generated with medium confidence">
            <a:extLst>
              <a:ext uri="{FF2B5EF4-FFF2-40B4-BE49-F238E27FC236}">
                <a16:creationId xmlns:a16="http://schemas.microsoft.com/office/drawing/2014/main" id="{A700C50E-6147-8945-EC0F-8BE8654B93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"/>
          <a:stretch/>
        </p:blipFill>
        <p:spPr>
          <a:xfrm>
            <a:off x="1707682" y="2895921"/>
            <a:ext cx="4889320" cy="396207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84B8512-43C1-FE39-BDE8-E9CD01A357A4}"/>
              </a:ext>
            </a:extLst>
          </p:cNvPr>
          <p:cNvGrpSpPr/>
          <p:nvPr/>
        </p:nvGrpSpPr>
        <p:grpSpPr>
          <a:xfrm>
            <a:off x="5974594" y="4583981"/>
            <a:ext cx="6839813" cy="1945088"/>
            <a:chOff x="5108448" y="4645152"/>
            <a:chExt cx="7388352" cy="19450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15A49E-574D-72D4-D7A0-E125DDE5EBC1}"/>
                </a:ext>
              </a:extLst>
            </p:cNvPr>
            <p:cNvSpPr txBox="1"/>
            <p:nvPr/>
          </p:nvSpPr>
          <p:spPr>
            <a:xfrm>
              <a:off x="5108448" y="4645152"/>
              <a:ext cx="738835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dirty="0">
                  <a:ln w="317500">
                    <a:solidFill>
                      <a:srgbClr val="FF9999"/>
                    </a:solidFill>
                  </a:ln>
                  <a:solidFill>
                    <a:srgbClr val="FF9999"/>
                  </a:solidFill>
                  <a:latin typeface="SVN-ARCO Typography" panose="020B0603050302020204" pitchFamily="34" charset="2"/>
                </a:rPr>
                <a:t>T</a:t>
              </a:r>
              <a:r>
                <a:rPr lang="vi-VN" sz="6000" dirty="0">
                  <a:ln w="317500">
                    <a:solidFill>
                      <a:srgbClr val="CC66FF"/>
                    </a:solidFill>
                  </a:ln>
                  <a:latin typeface="SVN-ARCO Typography" panose="020B0603050302020204" pitchFamily="34" charset="2"/>
                </a:rPr>
                <a:t>ạ</a:t>
              </a:r>
              <a:r>
                <a:rPr lang="vi-VN" sz="6000" dirty="0">
                  <a:ln w="317500">
                    <a:solidFill>
                      <a:srgbClr val="00FFFF"/>
                    </a:solidFill>
                  </a:ln>
                  <a:latin typeface="SVN-ARCO Typography" panose="020B0603050302020204" pitchFamily="34" charset="2"/>
                </a:rPr>
                <a:t>m</a:t>
              </a:r>
              <a:r>
                <a:rPr lang="vi-VN" sz="6000" dirty="0">
                  <a:ln w="317500">
                    <a:solidFill>
                      <a:schemeClr val="tx1"/>
                    </a:solidFill>
                  </a:ln>
                  <a:latin typeface="SVN-ARCO Typography" panose="020B0603050302020204" pitchFamily="34" charset="2"/>
                </a:rPr>
                <a:t> </a:t>
              </a:r>
              <a:r>
                <a:rPr lang="vi-VN" sz="6000" dirty="0">
                  <a:ln w="317500">
                    <a:solidFill>
                      <a:srgbClr val="CCFF99"/>
                    </a:solidFill>
                  </a:ln>
                  <a:latin typeface="SVN-ARCO Typography" panose="020B0603050302020204" pitchFamily="34" charset="2"/>
                </a:rPr>
                <a:t>b</a:t>
              </a:r>
              <a:r>
                <a:rPr lang="vi-VN" sz="6000" dirty="0">
                  <a:ln w="317500">
                    <a:solidFill>
                      <a:srgbClr val="FFCC66"/>
                    </a:solidFill>
                  </a:ln>
                  <a:latin typeface="SVN-ARCO Typography" panose="020B0603050302020204" pitchFamily="34" charset="2"/>
                </a:rPr>
                <a:t>i</a:t>
              </a:r>
              <a:r>
                <a:rPr lang="vi-VN" sz="6000" dirty="0">
                  <a:ln w="317500">
                    <a:solidFill>
                      <a:srgbClr val="FFCCCC"/>
                    </a:solidFill>
                  </a:ln>
                  <a:latin typeface="SVN-ARCO Typography" panose="020B0603050302020204" pitchFamily="34" charset="2"/>
                </a:rPr>
                <a:t>ệ</a:t>
              </a:r>
              <a:r>
                <a:rPr lang="vi-VN" sz="6000" dirty="0">
                  <a:ln w="317500">
                    <a:solidFill>
                      <a:srgbClr val="FF0066"/>
                    </a:solidFill>
                  </a:ln>
                  <a:latin typeface="SVN-ARCO Typography" panose="020B0603050302020204" pitchFamily="34" charset="2"/>
                </a:rPr>
                <a:t>t</a:t>
              </a:r>
              <a:r>
                <a:rPr lang="vi-VN" sz="6000" dirty="0">
                  <a:ln w="317500">
                    <a:solidFill>
                      <a:schemeClr val="tx1"/>
                    </a:solidFill>
                  </a:ln>
                  <a:latin typeface="SVN-ARCO Typography" panose="020B0603050302020204" pitchFamily="34" charset="2"/>
                </a:rPr>
                <a:t> </a:t>
              </a:r>
              <a:r>
                <a:rPr lang="vi-VN" sz="6000" dirty="0">
                  <a:ln w="317500">
                    <a:solidFill>
                      <a:srgbClr val="FF6600"/>
                    </a:solidFill>
                  </a:ln>
                  <a:latin typeface="SVN-ARCO Typography" panose="020B0603050302020204" pitchFamily="34" charset="2"/>
                </a:rPr>
                <a:t>v</a:t>
              </a:r>
              <a:r>
                <a:rPr lang="vi-VN" sz="6000" dirty="0">
                  <a:ln w="317500">
                    <a:solidFill>
                      <a:srgbClr val="FF99FF"/>
                    </a:solidFill>
                  </a:ln>
                  <a:latin typeface="SVN-ARCO Typography" panose="020B0603050302020204" pitchFamily="34" charset="2"/>
                </a:rPr>
                <a:t>à</a:t>
              </a:r>
              <a:r>
                <a:rPr lang="vi-VN" sz="6000" dirty="0">
                  <a:ln w="317500">
                    <a:solidFill>
                      <a:schemeClr val="tx1"/>
                    </a:solidFill>
                  </a:ln>
                  <a:latin typeface="SVN-ARCO Typography" panose="020B0603050302020204" pitchFamily="34" charset="2"/>
                </a:rPr>
                <a:t> </a:t>
              </a:r>
              <a:r>
                <a:rPr lang="vi-VN" sz="6000" dirty="0">
                  <a:ln w="317500">
                    <a:solidFill>
                      <a:srgbClr val="92D050"/>
                    </a:solidFill>
                  </a:ln>
                  <a:latin typeface="SVN-ARCO Typography" panose="020B0603050302020204" pitchFamily="34" charset="2"/>
                </a:rPr>
                <a:t>h</a:t>
              </a:r>
              <a:r>
                <a:rPr lang="vi-VN" sz="6000" dirty="0">
                  <a:ln w="317500">
                    <a:solidFill>
                      <a:srgbClr val="FFFF00"/>
                    </a:solidFill>
                  </a:ln>
                  <a:latin typeface="SVN-ARCO Typography" panose="020B0603050302020204" pitchFamily="34" charset="2"/>
                </a:rPr>
                <a:t>ẹ</a:t>
              </a:r>
              <a:r>
                <a:rPr lang="vi-VN" sz="6000" dirty="0">
                  <a:ln w="317500">
                    <a:solidFill>
                      <a:srgbClr val="9999FF"/>
                    </a:solidFill>
                  </a:ln>
                  <a:latin typeface="SVN-ARCO Typography" panose="020B0603050302020204" pitchFamily="34" charset="2"/>
                </a:rPr>
                <a:t>n</a:t>
              </a:r>
              <a:r>
                <a:rPr lang="vi-VN" sz="6000" dirty="0">
                  <a:ln w="317500">
                    <a:solidFill>
                      <a:schemeClr val="tx1"/>
                    </a:solidFill>
                  </a:ln>
                  <a:latin typeface="SVN-ARCO Typography" panose="020B0603050302020204" pitchFamily="34" charset="2"/>
                </a:rPr>
                <a:t> </a:t>
              </a:r>
              <a:r>
                <a:rPr lang="vi-VN" sz="6000" dirty="0">
                  <a:ln w="317500">
                    <a:solidFill>
                      <a:srgbClr val="00FFFF"/>
                    </a:solidFill>
                  </a:ln>
                  <a:latin typeface="SVN-ARCO Typography" panose="020B0603050302020204" pitchFamily="34" charset="2"/>
                </a:rPr>
                <a:t>g</a:t>
              </a:r>
              <a:r>
                <a:rPr lang="vi-VN" sz="6000" dirty="0">
                  <a:ln w="317500">
                    <a:solidFill>
                      <a:srgbClr val="FF99FF"/>
                    </a:solidFill>
                  </a:ln>
                  <a:latin typeface="SVN-ARCO Typography" panose="020B0603050302020204" pitchFamily="34" charset="2"/>
                </a:rPr>
                <a:t>ặ</a:t>
              </a:r>
              <a:r>
                <a:rPr lang="vi-VN" sz="6000" dirty="0">
                  <a:ln w="317500">
                    <a:solidFill>
                      <a:srgbClr val="FFC000"/>
                    </a:solidFill>
                  </a:ln>
                  <a:latin typeface="SVN-ARCO Typography" panose="020B0603050302020204" pitchFamily="34" charset="2"/>
                </a:rPr>
                <a:t>p</a:t>
              </a:r>
              <a:r>
                <a:rPr lang="vi-VN" sz="6000" dirty="0">
                  <a:ln w="317500">
                    <a:solidFill>
                      <a:schemeClr val="tx1"/>
                    </a:solidFill>
                  </a:ln>
                  <a:latin typeface="SVN-ARCO Typography" panose="020B0603050302020204" pitchFamily="34" charset="2"/>
                </a:rPr>
                <a:t> </a:t>
              </a:r>
              <a:r>
                <a:rPr lang="vi-VN" sz="6000" dirty="0">
                  <a:ln w="317500">
                    <a:solidFill>
                      <a:srgbClr val="FFCC66"/>
                    </a:solidFill>
                  </a:ln>
                  <a:latin typeface="SVN-ARCO Typography" panose="020B0603050302020204" pitchFamily="34" charset="2"/>
                </a:rPr>
                <a:t>l</a:t>
              </a:r>
              <a:r>
                <a:rPr lang="vi-VN" sz="6000" dirty="0">
                  <a:ln w="317500">
                    <a:solidFill>
                      <a:srgbClr val="9999FF"/>
                    </a:solidFill>
                  </a:ln>
                  <a:latin typeface="SVN-ARCO Typography" panose="020B0603050302020204" pitchFamily="34" charset="2"/>
                </a:rPr>
                <a:t>ạ</a:t>
              </a:r>
              <a:r>
                <a:rPr lang="vi-VN" sz="6000" dirty="0">
                  <a:ln w="317500">
                    <a:solidFill>
                      <a:srgbClr val="FF0066"/>
                    </a:solidFill>
                  </a:ln>
                  <a:latin typeface="SVN-ARCO Typography" panose="020B0603050302020204" pitchFamily="34" charset="2"/>
                </a:rPr>
                <a:t>i</a:t>
              </a:r>
              <a:endParaRPr lang="en-US" sz="6000" dirty="0">
                <a:ln w="317500">
                  <a:solidFill>
                    <a:srgbClr val="FF0066"/>
                  </a:solidFill>
                </a:ln>
                <a:latin typeface="SVN-ARCO Typography" panose="020B0603050302020204" pitchFamily="34" charset="2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07CA31-6DA7-8E53-5F2C-1644760843D8}"/>
                </a:ext>
              </a:extLst>
            </p:cNvPr>
            <p:cNvSpPr txBox="1"/>
            <p:nvPr/>
          </p:nvSpPr>
          <p:spPr>
            <a:xfrm>
              <a:off x="5108448" y="4651248"/>
              <a:ext cx="738835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dirty="0">
                  <a:solidFill>
                    <a:schemeClr val="bg1"/>
                  </a:solidFill>
                  <a:latin typeface="SVN-ARCO Typography" panose="020B0603050302020204" pitchFamily="34" charset="2"/>
                </a:rPr>
                <a:t>Tạm biệt và hẹn gặp lại</a:t>
              </a:r>
              <a:endParaRPr lang="en-US" sz="6000" dirty="0">
                <a:solidFill>
                  <a:schemeClr val="bg1"/>
                </a:solidFill>
                <a:latin typeface="SVN-ARCO Typography" panose="020B0603050302020204" pitchFamily="34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83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Nhóm 23">
            <a:extLst>
              <a:ext uri="{FF2B5EF4-FFF2-40B4-BE49-F238E27FC236}">
                <a16:creationId xmlns:a16="http://schemas.microsoft.com/office/drawing/2014/main" id="{D439749A-0AAB-7680-0404-A32BCF60D255}"/>
              </a:ext>
            </a:extLst>
          </p:cNvPr>
          <p:cNvGrpSpPr/>
          <p:nvPr/>
        </p:nvGrpSpPr>
        <p:grpSpPr>
          <a:xfrm>
            <a:off x="671126" y="1281030"/>
            <a:ext cx="4787332" cy="1945308"/>
            <a:chOff x="3666356" y="4573200"/>
            <a:chExt cx="4280542" cy="1393227"/>
          </a:xfrm>
        </p:grpSpPr>
        <p:sp>
          <p:nvSpPr>
            <p:cNvPr id="4" name="TextBox 67">
              <a:extLst>
                <a:ext uri="{FF2B5EF4-FFF2-40B4-BE49-F238E27FC236}">
                  <a16:creationId xmlns:a16="http://schemas.microsoft.com/office/drawing/2014/main" id="{267325BE-386E-3390-21D5-820231478ECF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0000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  <p:sp>
          <p:nvSpPr>
            <p:cNvPr id="6" name="TextBox 67">
              <a:extLst>
                <a:ext uri="{FF2B5EF4-FFF2-40B4-BE49-F238E27FC236}">
                  <a16:creationId xmlns:a16="http://schemas.microsoft.com/office/drawing/2014/main" id="{BF7865DA-A5FC-6893-F0C8-B6E6ED9ECD8D}"/>
                </a:ext>
              </a:extLst>
            </p:cNvPr>
            <p:cNvSpPr txBox="1"/>
            <p:nvPr/>
          </p:nvSpPr>
          <p:spPr>
            <a:xfrm>
              <a:off x="3666356" y="4584954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000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5DEF1E6-E1F6-7EDB-720F-BD815CD1AFC8}"/>
              </a:ext>
            </a:extLst>
          </p:cNvPr>
          <p:cNvGrpSpPr/>
          <p:nvPr/>
        </p:nvGrpSpPr>
        <p:grpSpPr>
          <a:xfrm>
            <a:off x="636217" y="1560050"/>
            <a:ext cx="5059563" cy="1019771"/>
            <a:chOff x="-69671" y="807048"/>
            <a:chExt cx="8085908" cy="1019771"/>
          </a:xfrm>
        </p:grpSpPr>
        <p:sp>
          <p:nvSpPr>
            <p:cNvPr id="8" name="Hộp Văn bản 8">
              <a:extLst>
                <a:ext uri="{FF2B5EF4-FFF2-40B4-BE49-F238E27FC236}">
                  <a16:creationId xmlns:a16="http://schemas.microsoft.com/office/drawing/2014/main" id="{C6D36588-AD8E-843E-EE2B-C864B6A6DC5B}"/>
                </a:ext>
              </a:extLst>
            </p:cNvPr>
            <p:cNvSpPr txBox="1"/>
            <p:nvPr/>
          </p:nvSpPr>
          <p:spPr>
            <a:xfrm>
              <a:off x="-69671" y="807048"/>
              <a:ext cx="808590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Aptima" panose="02040603050506020204" pitchFamily="18" charset="0"/>
                </a:rPr>
                <a:t>Luật</a:t>
              </a:r>
              <a:r>
                <a:rPr lang="en-US" sz="6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Aptima" panose="02040603050506020204" pitchFamily="18" charset="0"/>
                </a:rPr>
                <a:t> </a:t>
              </a:r>
              <a:r>
                <a:rPr lang="en-US" sz="6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Aptima" panose="02040603050506020204" pitchFamily="18" charset="0"/>
                </a:rPr>
                <a:t>chơi</a:t>
              </a:r>
              <a:r>
                <a:rPr lang="en-US" sz="6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Aptima" panose="02040603050506020204" pitchFamily="18" charset="0"/>
                </a:rPr>
                <a:t>:</a:t>
              </a:r>
              <a:endParaRPr lang="vi-VN" sz="6000" dirty="0">
                <a:ln w="190500">
                  <a:solidFill>
                    <a:schemeClr val="bg1"/>
                  </a:solidFill>
                </a:ln>
                <a:solidFill>
                  <a:srgbClr val="FF0000"/>
                </a:solidFill>
                <a:latin typeface="SVN-ARCO Typography" panose="020B0603050302020204" pitchFamily="34" charset="2"/>
              </a:endParaRP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8687407B-3EB3-AF3E-A45F-BD5BAB1B76CB}"/>
                </a:ext>
              </a:extLst>
            </p:cNvPr>
            <p:cNvSpPr txBox="1"/>
            <p:nvPr/>
          </p:nvSpPr>
          <p:spPr>
            <a:xfrm>
              <a:off x="-69671" y="811156"/>
              <a:ext cx="808590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Aptima" panose="02040603050506020204" pitchFamily="18" charset="0"/>
                </a:rPr>
                <a:t>Luật</a:t>
              </a:r>
              <a:r>
                <a:rPr lang="en-US" sz="6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Aptima" panose="02040603050506020204" pitchFamily="18" charset="0"/>
                </a:rPr>
                <a:t> </a:t>
              </a:r>
              <a:r>
                <a:rPr lang="en-US" sz="6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Aptima" panose="02040603050506020204" pitchFamily="18" charset="0"/>
                </a:rPr>
                <a:t>chơi</a:t>
              </a:r>
              <a:r>
                <a:rPr lang="en-US" sz="6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Aptima" panose="02040603050506020204" pitchFamily="18" charset="0"/>
                </a:rPr>
                <a:t>:</a:t>
              </a:r>
              <a:endParaRPr lang="vi-VN" sz="6000" dirty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VN-ARCO Typography" panose="020B0603050302020204" pitchFamily="34" charset="2"/>
              </a:endParaRPr>
            </a:p>
          </p:txBody>
        </p:sp>
      </p:grpSp>
      <p:grpSp>
        <p:nvGrpSpPr>
          <p:cNvPr id="10" name="Nhóm 12">
            <a:extLst>
              <a:ext uri="{FF2B5EF4-FFF2-40B4-BE49-F238E27FC236}">
                <a16:creationId xmlns:a16="http://schemas.microsoft.com/office/drawing/2014/main" id="{DDE84FC5-D282-8CA5-2A2B-431913A6F1D7}"/>
              </a:ext>
            </a:extLst>
          </p:cNvPr>
          <p:cNvGrpSpPr/>
          <p:nvPr/>
        </p:nvGrpSpPr>
        <p:grpSpPr>
          <a:xfrm>
            <a:off x="5530273" y="369414"/>
            <a:ext cx="6025510" cy="1973603"/>
            <a:chOff x="1245420" y="1871280"/>
            <a:chExt cx="7323228" cy="2051496"/>
          </a:xfrm>
        </p:grpSpPr>
        <p:sp>
          <p:nvSpPr>
            <p:cNvPr id="11" name="Hộp Văn bản 13">
              <a:extLst>
                <a:ext uri="{FF2B5EF4-FFF2-40B4-BE49-F238E27FC236}">
                  <a16:creationId xmlns:a16="http://schemas.microsoft.com/office/drawing/2014/main" id="{A84BAA05-BF9B-8146-69A7-DC85C2FCC0F8}"/>
                </a:ext>
              </a:extLst>
            </p:cNvPr>
            <p:cNvSpPr txBox="1"/>
            <p:nvPr/>
          </p:nvSpPr>
          <p:spPr>
            <a:xfrm>
              <a:off x="1308041" y="1907257"/>
              <a:ext cx="7260607" cy="20155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>
                  <a:ln w="381000">
                    <a:solidFill>
                      <a:schemeClr val="bg1"/>
                    </a:solidFill>
                  </a:ln>
                  <a:latin typeface="SVN-Gretoon" panose="02040603050506020204" pitchFamily="18" charset="0"/>
                </a:rPr>
                <a:t>Hỏi nhanh – Đáp gọn</a:t>
              </a:r>
              <a:endParaRPr lang="vi-VN" sz="6000" dirty="0">
                <a:ln w="381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" name="Hộp Văn bản 14">
              <a:extLst>
                <a:ext uri="{FF2B5EF4-FFF2-40B4-BE49-F238E27FC236}">
                  <a16:creationId xmlns:a16="http://schemas.microsoft.com/office/drawing/2014/main" id="{E15C9C6E-DF5C-A58C-1033-58FEDC8C1C59}"/>
                </a:ext>
              </a:extLst>
            </p:cNvPr>
            <p:cNvSpPr txBox="1"/>
            <p:nvPr/>
          </p:nvSpPr>
          <p:spPr>
            <a:xfrm>
              <a:off x="1245420" y="1871280"/>
              <a:ext cx="7260607" cy="20155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Gretoon" panose="02040603050506020204" pitchFamily="18" charset="0"/>
                </a:rPr>
                <a:t>Hỏi nhanh – Đáp gọn</a:t>
              </a:r>
              <a:endParaRPr lang="vi-VN" sz="6000" dirty="0">
                <a:ln w="28575"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1CAAC9-0BB7-005E-083E-8E31DBE7EC1B}"/>
              </a:ext>
            </a:extLst>
          </p:cNvPr>
          <p:cNvGrpSpPr/>
          <p:nvPr/>
        </p:nvGrpSpPr>
        <p:grpSpPr>
          <a:xfrm>
            <a:off x="293441" y="2931900"/>
            <a:ext cx="11605118" cy="3952768"/>
            <a:chOff x="383137" y="858794"/>
            <a:chExt cx="12764169" cy="12130395"/>
          </a:xfrm>
        </p:grpSpPr>
        <p:sp>
          <p:nvSpPr>
            <p:cNvPr id="17" name="Hình chữ nhật: Góc Tròn 6">
              <a:extLst>
                <a:ext uri="{FF2B5EF4-FFF2-40B4-BE49-F238E27FC236}">
                  <a16:creationId xmlns:a16="http://schemas.microsoft.com/office/drawing/2014/main" id="{F32399EE-3C89-106A-C703-AD882548D8F6}"/>
                </a:ext>
              </a:extLst>
            </p:cNvPr>
            <p:cNvSpPr/>
            <p:nvPr/>
          </p:nvSpPr>
          <p:spPr>
            <a:xfrm>
              <a:off x="383137" y="858794"/>
              <a:ext cx="12764169" cy="12048555"/>
            </a:xfrm>
            <a:custGeom>
              <a:avLst/>
              <a:gdLst>
                <a:gd name="connsiteX0" fmla="*/ 0 w 12764169"/>
                <a:gd name="connsiteY0" fmla="*/ 2008133 h 12048555"/>
                <a:gd name="connsiteX1" fmla="*/ 2008133 w 12764169"/>
                <a:gd name="connsiteY1" fmla="*/ 0 h 12048555"/>
                <a:gd name="connsiteX2" fmla="*/ 10756036 w 12764169"/>
                <a:gd name="connsiteY2" fmla="*/ 0 h 12048555"/>
                <a:gd name="connsiteX3" fmla="*/ 12764169 w 12764169"/>
                <a:gd name="connsiteY3" fmla="*/ 2008133 h 12048555"/>
                <a:gd name="connsiteX4" fmla="*/ 12764169 w 12764169"/>
                <a:gd name="connsiteY4" fmla="*/ 10040422 h 12048555"/>
                <a:gd name="connsiteX5" fmla="*/ 10756036 w 12764169"/>
                <a:gd name="connsiteY5" fmla="*/ 12048555 h 12048555"/>
                <a:gd name="connsiteX6" fmla="*/ 2008133 w 12764169"/>
                <a:gd name="connsiteY6" fmla="*/ 12048555 h 12048555"/>
                <a:gd name="connsiteX7" fmla="*/ 0 w 12764169"/>
                <a:gd name="connsiteY7" fmla="*/ 10040422 h 12048555"/>
                <a:gd name="connsiteX8" fmla="*/ 0 w 12764169"/>
                <a:gd name="connsiteY8" fmla="*/ 2008133 h 1204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4169" h="12048555" fill="none" extrusionOk="0">
                  <a:moveTo>
                    <a:pt x="0" y="2008133"/>
                  </a:moveTo>
                  <a:cubicBezTo>
                    <a:pt x="-105450" y="905629"/>
                    <a:pt x="875269" y="135164"/>
                    <a:pt x="2008133" y="0"/>
                  </a:cubicBezTo>
                  <a:cubicBezTo>
                    <a:pt x="5430716" y="77600"/>
                    <a:pt x="6825993" y="-27269"/>
                    <a:pt x="10756036" y="0"/>
                  </a:cubicBezTo>
                  <a:cubicBezTo>
                    <a:pt x="11998654" y="-176181"/>
                    <a:pt x="12882074" y="933782"/>
                    <a:pt x="12764169" y="2008133"/>
                  </a:cubicBezTo>
                  <a:cubicBezTo>
                    <a:pt x="12873169" y="3788416"/>
                    <a:pt x="12685960" y="7012020"/>
                    <a:pt x="12764169" y="10040422"/>
                  </a:cubicBezTo>
                  <a:cubicBezTo>
                    <a:pt x="12637333" y="11099866"/>
                    <a:pt x="11828413" y="12064734"/>
                    <a:pt x="10756036" y="12048555"/>
                  </a:cubicBezTo>
                  <a:cubicBezTo>
                    <a:pt x="9725655" y="12097732"/>
                    <a:pt x="5092664" y="11925853"/>
                    <a:pt x="2008133" y="12048555"/>
                  </a:cubicBezTo>
                  <a:cubicBezTo>
                    <a:pt x="890568" y="12113862"/>
                    <a:pt x="-56424" y="11198065"/>
                    <a:pt x="0" y="10040422"/>
                  </a:cubicBezTo>
                  <a:cubicBezTo>
                    <a:pt x="47022" y="7466690"/>
                    <a:pt x="104569" y="5959991"/>
                    <a:pt x="0" y="2008133"/>
                  </a:cubicBezTo>
                  <a:close/>
                </a:path>
                <a:path w="12764169" h="12048555" stroke="0" extrusionOk="0">
                  <a:moveTo>
                    <a:pt x="0" y="2008133"/>
                  </a:moveTo>
                  <a:cubicBezTo>
                    <a:pt x="207682" y="875333"/>
                    <a:pt x="1005133" y="-7077"/>
                    <a:pt x="2008133" y="0"/>
                  </a:cubicBezTo>
                  <a:cubicBezTo>
                    <a:pt x="3615747" y="-129276"/>
                    <a:pt x="7435784" y="-77778"/>
                    <a:pt x="10756036" y="0"/>
                  </a:cubicBezTo>
                  <a:cubicBezTo>
                    <a:pt x="11827092" y="-121160"/>
                    <a:pt x="12737679" y="1051817"/>
                    <a:pt x="12764169" y="2008133"/>
                  </a:cubicBezTo>
                  <a:cubicBezTo>
                    <a:pt x="12845768" y="5078150"/>
                    <a:pt x="12918469" y="8110465"/>
                    <a:pt x="12764169" y="10040422"/>
                  </a:cubicBezTo>
                  <a:cubicBezTo>
                    <a:pt x="12831265" y="11290982"/>
                    <a:pt x="11811814" y="12066664"/>
                    <a:pt x="10756036" y="12048555"/>
                  </a:cubicBezTo>
                  <a:cubicBezTo>
                    <a:pt x="8182088" y="12092775"/>
                    <a:pt x="4010594" y="12019173"/>
                    <a:pt x="2008133" y="12048555"/>
                  </a:cubicBezTo>
                  <a:cubicBezTo>
                    <a:pt x="879154" y="11972026"/>
                    <a:pt x="-36211" y="11141114"/>
                    <a:pt x="0" y="10040422"/>
                  </a:cubicBezTo>
                  <a:cubicBezTo>
                    <a:pt x="-159954" y="7310384"/>
                    <a:pt x="22140" y="5981309"/>
                    <a:pt x="0" y="200813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B85A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ộp Văn bản 25">
              <a:extLst>
                <a:ext uri="{FF2B5EF4-FFF2-40B4-BE49-F238E27FC236}">
                  <a16:creationId xmlns:a16="http://schemas.microsoft.com/office/drawing/2014/main" id="{2EE49C21-99AB-9D37-EB49-E9E4A479144B}"/>
                </a:ext>
              </a:extLst>
            </p:cNvPr>
            <p:cNvSpPr txBox="1"/>
            <p:nvPr/>
          </p:nvSpPr>
          <p:spPr>
            <a:xfrm>
              <a:off x="602981" y="1371646"/>
              <a:ext cx="12324480" cy="11617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000">
                  <a:latin typeface="Calibri" panose="020F0502020204030204" pitchFamily="34" charset="0"/>
                  <a:cs typeface="Calibri" panose="020F0502020204030204" pitchFamily="34" charset="0"/>
                </a:rPr>
                <a:t>GV đưa ra các câu hỏi về </a:t>
              </a:r>
              <a:r>
                <a:rPr lang="vi-VN" sz="4000">
                  <a:latin typeface="Calibri" panose="020F0502020204030204" pitchFamily="34" charset="0"/>
                  <a:cs typeface="Calibri" panose="020F0502020204030204" pitchFamily="34" charset="0"/>
                </a:rPr>
                <a:t>nội dung:</a:t>
              </a:r>
            </a:p>
            <a:p>
              <a:pPr algn="just"/>
              <a:r>
                <a:rPr lang="vi-VN" sz="4000">
                  <a:latin typeface="Calibri" panose="020F0502020204030204" pitchFamily="34" charset="0"/>
                  <a:cs typeface="Calibri" panose="020F0502020204030204" pitchFamily="34" charset="0"/>
                </a:rPr>
                <a:t>+ Quy tắc tìm diện tích (xung quanh, toàn phần), thể tích của hình hộp chữ nhật, hình lập phương.</a:t>
              </a:r>
            </a:p>
            <a:p>
              <a:pPr algn="just"/>
              <a:r>
                <a:rPr lang="vi-VN" sz="4000">
                  <a:latin typeface="Calibri" panose="020F0502020204030204" pitchFamily="34" charset="0"/>
                  <a:cs typeface="Calibri" panose="020F0502020204030204" pitchFamily="34" charset="0"/>
                </a:rPr>
                <a:t>+ Quan hệ giữa mét khối, đề-xi-mét khối, xăng-ti-mét khối. </a:t>
              </a:r>
              <a:endParaRPr lang="en-US" sz="400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en-US" sz="4000">
                  <a:latin typeface="Calibri" panose="020F0502020204030204" pitchFamily="34" charset="0"/>
                  <a:cs typeface="Calibri" panose="020F0502020204030204" pitchFamily="34" charset="0"/>
                </a:rPr>
                <a:t>HS giơ tay trả lời nhanh.</a:t>
              </a:r>
              <a:endParaRPr lang="vi-VN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31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D6E5B0F-EAC3-1947-0C21-AB2E3004808C}"/>
              </a:ext>
            </a:extLst>
          </p:cNvPr>
          <p:cNvSpPr/>
          <p:nvPr/>
        </p:nvSpPr>
        <p:spPr>
          <a:xfrm>
            <a:off x="2271998" y="876388"/>
            <a:ext cx="7832901" cy="1335838"/>
          </a:xfrm>
          <a:custGeom>
            <a:avLst/>
            <a:gdLst>
              <a:gd name="connsiteX0" fmla="*/ 0 w 7832901"/>
              <a:gd name="connsiteY0" fmla="*/ 222644 h 1335838"/>
              <a:gd name="connsiteX1" fmla="*/ 222644 w 7832901"/>
              <a:gd name="connsiteY1" fmla="*/ 0 h 1335838"/>
              <a:gd name="connsiteX2" fmla="*/ 1305484 w 7832901"/>
              <a:gd name="connsiteY2" fmla="*/ 0 h 1335838"/>
              <a:gd name="connsiteX3" fmla="*/ 1305484 w 7832901"/>
              <a:gd name="connsiteY3" fmla="*/ 0 h 1335838"/>
              <a:gd name="connsiteX4" fmla="*/ 3263709 w 7832901"/>
              <a:gd name="connsiteY4" fmla="*/ 0 h 1335838"/>
              <a:gd name="connsiteX5" fmla="*/ 7610257 w 7832901"/>
              <a:gd name="connsiteY5" fmla="*/ 0 h 1335838"/>
              <a:gd name="connsiteX6" fmla="*/ 7832901 w 7832901"/>
              <a:gd name="connsiteY6" fmla="*/ 222644 h 1335838"/>
              <a:gd name="connsiteX7" fmla="*/ 7832901 w 7832901"/>
              <a:gd name="connsiteY7" fmla="*/ 779239 h 1335838"/>
              <a:gd name="connsiteX8" fmla="*/ 7832901 w 7832901"/>
              <a:gd name="connsiteY8" fmla="*/ 779239 h 1335838"/>
              <a:gd name="connsiteX9" fmla="*/ 7832901 w 7832901"/>
              <a:gd name="connsiteY9" fmla="*/ 1113198 h 1335838"/>
              <a:gd name="connsiteX10" fmla="*/ 7832901 w 7832901"/>
              <a:gd name="connsiteY10" fmla="*/ 1113194 h 1335838"/>
              <a:gd name="connsiteX11" fmla="*/ 7610257 w 7832901"/>
              <a:gd name="connsiteY11" fmla="*/ 1335838 h 1335838"/>
              <a:gd name="connsiteX12" fmla="*/ 3263709 w 7832901"/>
              <a:gd name="connsiteY12" fmla="*/ 1335838 h 1335838"/>
              <a:gd name="connsiteX13" fmla="*/ 1305484 w 7832901"/>
              <a:gd name="connsiteY13" fmla="*/ 1335838 h 1335838"/>
              <a:gd name="connsiteX14" fmla="*/ 1305484 w 7832901"/>
              <a:gd name="connsiteY14" fmla="*/ 1335838 h 1335838"/>
              <a:gd name="connsiteX15" fmla="*/ 222644 w 7832901"/>
              <a:gd name="connsiteY15" fmla="*/ 1335838 h 1335838"/>
              <a:gd name="connsiteX16" fmla="*/ 0 w 7832901"/>
              <a:gd name="connsiteY16" fmla="*/ 1113194 h 1335838"/>
              <a:gd name="connsiteX17" fmla="*/ 0 w 7832901"/>
              <a:gd name="connsiteY17" fmla="*/ 1113198 h 1335838"/>
              <a:gd name="connsiteX18" fmla="*/ -1052115 w 7832901"/>
              <a:gd name="connsiteY18" fmla="*/ 1458334 h 1335838"/>
              <a:gd name="connsiteX19" fmla="*/ 0 w 7832901"/>
              <a:gd name="connsiteY19" fmla="*/ 779239 h 1335838"/>
              <a:gd name="connsiteX20" fmla="*/ 0 w 7832901"/>
              <a:gd name="connsiteY20" fmla="*/ 222644 h 133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32901" h="1335838" fill="none" extrusionOk="0">
                <a:moveTo>
                  <a:pt x="0" y="222644"/>
                </a:moveTo>
                <a:cubicBezTo>
                  <a:pt x="-137" y="86078"/>
                  <a:pt x="115180" y="18080"/>
                  <a:pt x="222644" y="0"/>
                </a:cubicBezTo>
                <a:cubicBezTo>
                  <a:pt x="694605" y="52552"/>
                  <a:pt x="791068" y="-72271"/>
                  <a:pt x="1305484" y="0"/>
                </a:cubicBezTo>
                <a:lnTo>
                  <a:pt x="1305484" y="0"/>
                </a:lnTo>
                <a:cubicBezTo>
                  <a:pt x="1571066" y="156431"/>
                  <a:pt x="3031440" y="79257"/>
                  <a:pt x="3263709" y="0"/>
                </a:cubicBezTo>
                <a:cubicBezTo>
                  <a:pt x="4348164" y="70844"/>
                  <a:pt x="5806537" y="27969"/>
                  <a:pt x="7610257" y="0"/>
                </a:cubicBezTo>
                <a:cubicBezTo>
                  <a:pt x="7731601" y="917"/>
                  <a:pt x="7835880" y="90100"/>
                  <a:pt x="7832901" y="222644"/>
                </a:cubicBezTo>
                <a:cubicBezTo>
                  <a:pt x="7791611" y="283247"/>
                  <a:pt x="7825074" y="537001"/>
                  <a:pt x="7832901" y="779239"/>
                </a:cubicBezTo>
                <a:lnTo>
                  <a:pt x="7832901" y="779239"/>
                </a:lnTo>
                <a:cubicBezTo>
                  <a:pt x="7832684" y="846324"/>
                  <a:pt x="7860100" y="1055070"/>
                  <a:pt x="7832901" y="1113198"/>
                </a:cubicBezTo>
                <a:lnTo>
                  <a:pt x="7832901" y="1113194"/>
                </a:lnTo>
                <a:cubicBezTo>
                  <a:pt x="7840910" y="1226308"/>
                  <a:pt x="7732874" y="1342265"/>
                  <a:pt x="7610257" y="1335838"/>
                </a:cubicBezTo>
                <a:cubicBezTo>
                  <a:pt x="5953354" y="1330680"/>
                  <a:pt x="3827523" y="1176014"/>
                  <a:pt x="3263709" y="1335838"/>
                </a:cubicBezTo>
                <a:cubicBezTo>
                  <a:pt x="2817234" y="1256003"/>
                  <a:pt x="1621451" y="1207803"/>
                  <a:pt x="1305484" y="1335838"/>
                </a:cubicBezTo>
                <a:lnTo>
                  <a:pt x="1305484" y="1335838"/>
                </a:lnTo>
                <a:cubicBezTo>
                  <a:pt x="1048460" y="1369561"/>
                  <a:pt x="756517" y="1240945"/>
                  <a:pt x="222644" y="1335838"/>
                </a:cubicBezTo>
                <a:cubicBezTo>
                  <a:pt x="111207" y="1342176"/>
                  <a:pt x="1784" y="1231097"/>
                  <a:pt x="0" y="1113194"/>
                </a:cubicBezTo>
                <a:lnTo>
                  <a:pt x="0" y="1113198"/>
                </a:lnTo>
                <a:cubicBezTo>
                  <a:pt x="-137517" y="1244582"/>
                  <a:pt x="-615378" y="1350529"/>
                  <a:pt x="-1052115" y="1458334"/>
                </a:cubicBezTo>
                <a:cubicBezTo>
                  <a:pt x="-733725" y="1381463"/>
                  <a:pt x="-255191" y="950499"/>
                  <a:pt x="0" y="779239"/>
                </a:cubicBezTo>
                <a:cubicBezTo>
                  <a:pt x="1672" y="583857"/>
                  <a:pt x="-33742" y="280231"/>
                  <a:pt x="0" y="222644"/>
                </a:cubicBezTo>
                <a:close/>
              </a:path>
              <a:path w="7832901" h="1335838" stroke="0" extrusionOk="0">
                <a:moveTo>
                  <a:pt x="0" y="222644"/>
                </a:moveTo>
                <a:cubicBezTo>
                  <a:pt x="2904" y="84613"/>
                  <a:pt x="88274" y="-1585"/>
                  <a:pt x="222644" y="0"/>
                </a:cubicBezTo>
                <a:cubicBezTo>
                  <a:pt x="365000" y="-66876"/>
                  <a:pt x="954677" y="79543"/>
                  <a:pt x="1305484" y="0"/>
                </a:cubicBezTo>
                <a:lnTo>
                  <a:pt x="1305484" y="0"/>
                </a:lnTo>
                <a:cubicBezTo>
                  <a:pt x="1597370" y="76705"/>
                  <a:pt x="2432376" y="-144858"/>
                  <a:pt x="3263709" y="0"/>
                </a:cubicBezTo>
                <a:cubicBezTo>
                  <a:pt x="4251551" y="-156950"/>
                  <a:pt x="5783619" y="-64170"/>
                  <a:pt x="7610257" y="0"/>
                </a:cubicBezTo>
                <a:cubicBezTo>
                  <a:pt x="7739639" y="-1462"/>
                  <a:pt x="7854720" y="94889"/>
                  <a:pt x="7832901" y="222644"/>
                </a:cubicBezTo>
                <a:cubicBezTo>
                  <a:pt x="7787715" y="454708"/>
                  <a:pt x="7808311" y="656182"/>
                  <a:pt x="7832901" y="779239"/>
                </a:cubicBezTo>
                <a:lnTo>
                  <a:pt x="7832901" y="779239"/>
                </a:lnTo>
                <a:cubicBezTo>
                  <a:pt x="7829647" y="887800"/>
                  <a:pt x="7830412" y="1029379"/>
                  <a:pt x="7832901" y="1113198"/>
                </a:cubicBezTo>
                <a:lnTo>
                  <a:pt x="7832901" y="1113194"/>
                </a:lnTo>
                <a:cubicBezTo>
                  <a:pt x="7840735" y="1228704"/>
                  <a:pt x="7716849" y="1350759"/>
                  <a:pt x="7610257" y="1335838"/>
                </a:cubicBezTo>
                <a:cubicBezTo>
                  <a:pt x="5887175" y="1191033"/>
                  <a:pt x="4622387" y="1467873"/>
                  <a:pt x="3263709" y="1335838"/>
                </a:cubicBezTo>
                <a:cubicBezTo>
                  <a:pt x="2943945" y="1405202"/>
                  <a:pt x="1565768" y="1328918"/>
                  <a:pt x="1305484" y="1335838"/>
                </a:cubicBezTo>
                <a:lnTo>
                  <a:pt x="1305484" y="1335838"/>
                </a:lnTo>
                <a:cubicBezTo>
                  <a:pt x="1012030" y="1309971"/>
                  <a:pt x="604955" y="1250356"/>
                  <a:pt x="222644" y="1335838"/>
                </a:cubicBezTo>
                <a:cubicBezTo>
                  <a:pt x="91568" y="1339901"/>
                  <a:pt x="2668" y="1215910"/>
                  <a:pt x="0" y="1113194"/>
                </a:cubicBezTo>
                <a:lnTo>
                  <a:pt x="0" y="1113198"/>
                </a:lnTo>
                <a:cubicBezTo>
                  <a:pt x="-161721" y="1204160"/>
                  <a:pt x="-883312" y="1325725"/>
                  <a:pt x="-1052115" y="1458334"/>
                </a:cubicBezTo>
                <a:cubicBezTo>
                  <a:pt x="-782104" y="1388390"/>
                  <a:pt x="-157267" y="935815"/>
                  <a:pt x="0" y="779239"/>
                </a:cubicBezTo>
                <a:cubicBezTo>
                  <a:pt x="6694" y="645676"/>
                  <a:pt x="36946" y="439933"/>
                  <a:pt x="0" y="222644"/>
                </a:cubicBezTo>
                <a:close/>
              </a:path>
            </a:pathLst>
          </a:custGeom>
          <a:solidFill>
            <a:srgbClr val="CCFFCC"/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571724904">
                  <a:prstGeom prst="wedgeRoundRectCallout">
                    <a:avLst>
                      <a:gd name="adj1" fmla="val -63432"/>
                      <a:gd name="adj2" fmla="val 5917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Nêu cách tìm diện tích xung 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của hình hộp chữ nhật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F7EC7ED-1876-C12B-DB1E-C301121689FC}"/>
              </a:ext>
            </a:extLst>
          </p:cNvPr>
          <p:cNvSpPr/>
          <p:nvPr/>
        </p:nvSpPr>
        <p:spPr>
          <a:xfrm>
            <a:off x="3668233" y="4082903"/>
            <a:ext cx="5040433" cy="2046964"/>
          </a:xfrm>
          <a:custGeom>
            <a:avLst/>
            <a:gdLst>
              <a:gd name="connsiteX0" fmla="*/ 0 w 5040433"/>
              <a:gd name="connsiteY0" fmla="*/ 341167 h 2046964"/>
              <a:gd name="connsiteX1" fmla="*/ 341167 w 5040433"/>
              <a:gd name="connsiteY1" fmla="*/ 0 h 2046964"/>
              <a:gd name="connsiteX2" fmla="*/ 2940253 w 5040433"/>
              <a:gd name="connsiteY2" fmla="*/ 0 h 2046964"/>
              <a:gd name="connsiteX3" fmla="*/ 2940253 w 5040433"/>
              <a:gd name="connsiteY3" fmla="*/ 0 h 2046964"/>
              <a:gd name="connsiteX4" fmla="*/ 4200361 w 5040433"/>
              <a:gd name="connsiteY4" fmla="*/ 0 h 2046964"/>
              <a:gd name="connsiteX5" fmla="*/ 4699266 w 5040433"/>
              <a:gd name="connsiteY5" fmla="*/ 0 h 2046964"/>
              <a:gd name="connsiteX6" fmla="*/ 5040433 w 5040433"/>
              <a:gd name="connsiteY6" fmla="*/ 341167 h 2046964"/>
              <a:gd name="connsiteX7" fmla="*/ 5040433 w 5040433"/>
              <a:gd name="connsiteY7" fmla="*/ 341161 h 2046964"/>
              <a:gd name="connsiteX8" fmla="*/ 5993478 w 5040433"/>
              <a:gd name="connsiteY8" fmla="*/ -168404 h 2046964"/>
              <a:gd name="connsiteX9" fmla="*/ 5040433 w 5040433"/>
              <a:gd name="connsiteY9" fmla="*/ 852902 h 2046964"/>
              <a:gd name="connsiteX10" fmla="*/ 5040433 w 5040433"/>
              <a:gd name="connsiteY10" fmla="*/ 1705797 h 2046964"/>
              <a:gd name="connsiteX11" fmla="*/ 4699266 w 5040433"/>
              <a:gd name="connsiteY11" fmla="*/ 2046964 h 2046964"/>
              <a:gd name="connsiteX12" fmla="*/ 4200361 w 5040433"/>
              <a:gd name="connsiteY12" fmla="*/ 2046964 h 2046964"/>
              <a:gd name="connsiteX13" fmla="*/ 2940253 w 5040433"/>
              <a:gd name="connsiteY13" fmla="*/ 2046964 h 2046964"/>
              <a:gd name="connsiteX14" fmla="*/ 2940253 w 5040433"/>
              <a:gd name="connsiteY14" fmla="*/ 2046964 h 2046964"/>
              <a:gd name="connsiteX15" fmla="*/ 341167 w 5040433"/>
              <a:gd name="connsiteY15" fmla="*/ 2046964 h 2046964"/>
              <a:gd name="connsiteX16" fmla="*/ 0 w 5040433"/>
              <a:gd name="connsiteY16" fmla="*/ 1705797 h 2046964"/>
              <a:gd name="connsiteX17" fmla="*/ 0 w 5040433"/>
              <a:gd name="connsiteY17" fmla="*/ 852902 h 2046964"/>
              <a:gd name="connsiteX18" fmla="*/ 0 w 5040433"/>
              <a:gd name="connsiteY18" fmla="*/ 341161 h 2046964"/>
              <a:gd name="connsiteX19" fmla="*/ 0 w 5040433"/>
              <a:gd name="connsiteY19" fmla="*/ 341161 h 2046964"/>
              <a:gd name="connsiteX20" fmla="*/ 0 w 5040433"/>
              <a:gd name="connsiteY20" fmla="*/ 341167 h 204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40433" h="2046964" fill="none" extrusionOk="0">
                <a:moveTo>
                  <a:pt x="0" y="341167"/>
                </a:moveTo>
                <a:cubicBezTo>
                  <a:pt x="-122" y="140581"/>
                  <a:pt x="176233" y="27399"/>
                  <a:pt x="341167" y="0"/>
                </a:cubicBezTo>
                <a:cubicBezTo>
                  <a:pt x="710512" y="-96230"/>
                  <a:pt x="1681175" y="129409"/>
                  <a:pt x="2940253" y="0"/>
                </a:cubicBezTo>
                <a:lnTo>
                  <a:pt x="2940253" y="0"/>
                </a:lnTo>
                <a:cubicBezTo>
                  <a:pt x="3067239" y="8964"/>
                  <a:pt x="3685912" y="54357"/>
                  <a:pt x="4200361" y="0"/>
                </a:cubicBezTo>
                <a:cubicBezTo>
                  <a:pt x="4259462" y="-43868"/>
                  <a:pt x="4645483" y="20130"/>
                  <a:pt x="4699266" y="0"/>
                </a:cubicBezTo>
                <a:cubicBezTo>
                  <a:pt x="4874343" y="7557"/>
                  <a:pt x="5050406" y="120664"/>
                  <a:pt x="5040433" y="341167"/>
                </a:cubicBezTo>
                <a:lnTo>
                  <a:pt x="5040433" y="341161"/>
                </a:lnTo>
                <a:cubicBezTo>
                  <a:pt x="5297149" y="278859"/>
                  <a:pt x="5629506" y="-83339"/>
                  <a:pt x="5993478" y="-168404"/>
                </a:cubicBezTo>
                <a:cubicBezTo>
                  <a:pt x="5431979" y="251472"/>
                  <a:pt x="5213442" y="608162"/>
                  <a:pt x="5040433" y="852902"/>
                </a:cubicBezTo>
                <a:cubicBezTo>
                  <a:pt x="5015554" y="1217433"/>
                  <a:pt x="4971483" y="1558379"/>
                  <a:pt x="5040433" y="1705797"/>
                </a:cubicBezTo>
                <a:cubicBezTo>
                  <a:pt x="5011859" y="1889157"/>
                  <a:pt x="4861617" y="2072210"/>
                  <a:pt x="4699266" y="2046964"/>
                </a:cubicBezTo>
                <a:cubicBezTo>
                  <a:pt x="4530564" y="2010157"/>
                  <a:pt x="4348124" y="2044435"/>
                  <a:pt x="4200361" y="2046964"/>
                </a:cubicBezTo>
                <a:cubicBezTo>
                  <a:pt x="3586624" y="2091519"/>
                  <a:pt x="3137660" y="2115633"/>
                  <a:pt x="2940253" y="2046964"/>
                </a:cubicBezTo>
                <a:lnTo>
                  <a:pt x="2940253" y="2046964"/>
                </a:lnTo>
                <a:cubicBezTo>
                  <a:pt x="1920989" y="2147889"/>
                  <a:pt x="1272207" y="1991390"/>
                  <a:pt x="341167" y="2046964"/>
                </a:cubicBezTo>
                <a:cubicBezTo>
                  <a:pt x="171501" y="2058490"/>
                  <a:pt x="-16222" y="1881734"/>
                  <a:pt x="0" y="1705797"/>
                </a:cubicBezTo>
                <a:cubicBezTo>
                  <a:pt x="-71714" y="1501440"/>
                  <a:pt x="71039" y="1206249"/>
                  <a:pt x="0" y="852902"/>
                </a:cubicBezTo>
                <a:cubicBezTo>
                  <a:pt x="-26061" y="706113"/>
                  <a:pt x="-40716" y="523932"/>
                  <a:pt x="0" y="341161"/>
                </a:cubicBezTo>
                <a:lnTo>
                  <a:pt x="0" y="341161"/>
                </a:lnTo>
                <a:lnTo>
                  <a:pt x="0" y="341167"/>
                </a:lnTo>
                <a:close/>
              </a:path>
              <a:path w="5040433" h="2046964" stroke="0" extrusionOk="0">
                <a:moveTo>
                  <a:pt x="0" y="341167"/>
                </a:moveTo>
                <a:cubicBezTo>
                  <a:pt x="2741" y="138527"/>
                  <a:pt x="130674" y="-3067"/>
                  <a:pt x="341167" y="0"/>
                </a:cubicBezTo>
                <a:cubicBezTo>
                  <a:pt x="1332529" y="140864"/>
                  <a:pt x="2391723" y="164299"/>
                  <a:pt x="2940253" y="0"/>
                </a:cubicBezTo>
                <a:lnTo>
                  <a:pt x="2940253" y="0"/>
                </a:lnTo>
                <a:cubicBezTo>
                  <a:pt x="3272264" y="-92229"/>
                  <a:pt x="3837200" y="-80532"/>
                  <a:pt x="4200361" y="0"/>
                </a:cubicBezTo>
                <a:cubicBezTo>
                  <a:pt x="4306423" y="41726"/>
                  <a:pt x="4600513" y="-1988"/>
                  <a:pt x="4699266" y="0"/>
                </a:cubicBezTo>
                <a:cubicBezTo>
                  <a:pt x="4916024" y="-6453"/>
                  <a:pt x="5050438" y="150549"/>
                  <a:pt x="5040433" y="341167"/>
                </a:cubicBezTo>
                <a:lnTo>
                  <a:pt x="5040433" y="341161"/>
                </a:lnTo>
                <a:cubicBezTo>
                  <a:pt x="5459224" y="162849"/>
                  <a:pt x="5861971" y="2744"/>
                  <a:pt x="5993478" y="-168404"/>
                </a:cubicBezTo>
                <a:cubicBezTo>
                  <a:pt x="5748371" y="66788"/>
                  <a:pt x="5264805" y="448038"/>
                  <a:pt x="5040433" y="852902"/>
                </a:cubicBezTo>
                <a:cubicBezTo>
                  <a:pt x="5024164" y="1107188"/>
                  <a:pt x="5025203" y="1328557"/>
                  <a:pt x="5040433" y="1705797"/>
                </a:cubicBezTo>
                <a:cubicBezTo>
                  <a:pt x="5043241" y="1896175"/>
                  <a:pt x="4876335" y="2055747"/>
                  <a:pt x="4699266" y="2046964"/>
                </a:cubicBezTo>
                <a:cubicBezTo>
                  <a:pt x="4527309" y="2091635"/>
                  <a:pt x="4425209" y="2080819"/>
                  <a:pt x="4200361" y="2046964"/>
                </a:cubicBezTo>
                <a:cubicBezTo>
                  <a:pt x="3848971" y="2103545"/>
                  <a:pt x="3245202" y="1954405"/>
                  <a:pt x="2940253" y="2046964"/>
                </a:cubicBezTo>
                <a:lnTo>
                  <a:pt x="2940253" y="2046964"/>
                </a:lnTo>
                <a:cubicBezTo>
                  <a:pt x="2253838" y="1937985"/>
                  <a:pt x="1606983" y="1954592"/>
                  <a:pt x="341167" y="2046964"/>
                </a:cubicBezTo>
                <a:cubicBezTo>
                  <a:pt x="135603" y="2052280"/>
                  <a:pt x="27967" y="1890159"/>
                  <a:pt x="0" y="1705797"/>
                </a:cubicBezTo>
                <a:cubicBezTo>
                  <a:pt x="-64660" y="1419653"/>
                  <a:pt x="75765" y="1092432"/>
                  <a:pt x="0" y="852902"/>
                </a:cubicBezTo>
                <a:cubicBezTo>
                  <a:pt x="-18607" y="749967"/>
                  <a:pt x="-28621" y="576802"/>
                  <a:pt x="0" y="341161"/>
                </a:cubicBezTo>
                <a:lnTo>
                  <a:pt x="0" y="341161"/>
                </a:lnTo>
                <a:lnTo>
                  <a:pt x="0" y="341167"/>
                </a:ln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571724904">
                  <a:prstGeom prst="wedgeRoundRectCallout">
                    <a:avLst>
                      <a:gd name="adj1" fmla="val 68908"/>
                      <a:gd name="adj2" fmla="val -58227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lấy chu vi mặt đáy nhân với chiều cao (cùng đơn vị đo).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4C63B02-BAA4-D961-7DC5-55328240A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1701" y="2575189"/>
            <a:ext cx="3391924" cy="39198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7AB347D-935D-1135-71E0-08AC9605EA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0602" y="3328639"/>
            <a:ext cx="2495329" cy="32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3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ieng-tinh-tinh-www_tiengdong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ieng-tinh-tinh-www_tiengdong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D6E5B0F-EAC3-1947-0C21-AB2E3004808C}"/>
              </a:ext>
            </a:extLst>
          </p:cNvPr>
          <p:cNvSpPr/>
          <p:nvPr/>
        </p:nvSpPr>
        <p:spPr>
          <a:xfrm>
            <a:off x="2271998" y="876388"/>
            <a:ext cx="8328269" cy="1335838"/>
          </a:xfrm>
          <a:custGeom>
            <a:avLst/>
            <a:gdLst>
              <a:gd name="connsiteX0" fmla="*/ 0 w 8328269"/>
              <a:gd name="connsiteY0" fmla="*/ 222644 h 1335838"/>
              <a:gd name="connsiteX1" fmla="*/ 222644 w 8328269"/>
              <a:gd name="connsiteY1" fmla="*/ 0 h 1335838"/>
              <a:gd name="connsiteX2" fmla="*/ 1388045 w 8328269"/>
              <a:gd name="connsiteY2" fmla="*/ 0 h 1335838"/>
              <a:gd name="connsiteX3" fmla="*/ 1388045 w 8328269"/>
              <a:gd name="connsiteY3" fmla="*/ 0 h 1335838"/>
              <a:gd name="connsiteX4" fmla="*/ 3470112 w 8328269"/>
              <a:gd name="connsiteY4" fmla="*/ 0 h 1335838"/>
              <a:gd name="connsiteX5" fmla="*/ 8105625 w 8328269"/>
              <a:gd name="connsiteY5" fmla="*/ 0 h 1335838"/>
              <a:gd name="connsiteX6" fmla="*/ 8328269 w 8328269"/>
              <a:gd name="connsiteY6" fmla="*/ 222644 h 1335838"/>
              <a:gd name="connsiteX7" fmla="*/ 8328269 w 8328269"/>
              <a:gd name="connsiteY7" fmla="*/ 779239 h 1335838"/>
              <a:gd name="connsiteX8" fmla="*/ 8328269 w 8328269"/>
              <a:gd name="connsiteY8" fmla="*/ 779239 h 1335838"/>
              <a:gd name="connsiteX9" fmla="*/ 8328269 w 8328269"/>
              <a:gd name="connsiteY9" fmla="*/ 1113198 h 1335838"/>
              <a:gd name="connsiteX10" fmla="*/ 8328269 w 8328269"/>
              <a:gd name="connsiteY10" fmla="*/ 1113194 h 1335838"/>
              <a:gd name="connsiteX11" fmla="*/ 8105625 w 8328269"/>
              <a:gd name="connsiteY11" fmla="*/ 1335838 h 1335838"/>
              <a:gd name="connsiteX12" fmla="*/ 3470112 w 8328269"/>
              <a:gd name="connsiteY12" fmla="*/ 1335838 h 1335838"/>
              <a:gd name="connsiteX13" fmla="*/ 1388045 w 8328269"/>
              <a:gd name="connsiteY13" fmla="*/ 1335838 h 1335838"/>
              <a:gd name="connsiteX14" fmla="*/ 1388045 w 8328269"/>
              <a:gd name="connsiteY14" fmla="*/ 1335838 h 1335838"/>
              <a:gd name="connsiteX15" fmla="*/ 222644 w 8328269"/>
              <a:gd name="connsiteY15" fmla="*/ 1335838 h 1335838"/>
              <a:gd name="connsiteX16" fmla="*/ 0 w 8328269"/>
              <a:gd name="connsiteY16" fmla="*/ 1113194 h 1335838"/>
              <a:gd name="connsiteX17" fmla="*/ 0 w 8328269"/>
              <a:gd name="connsiteY17" fmla="*/ 1113198 h 1335838"/>
              <a:gd name="connsiteX18" fmla="*/ -1118653 w 8328269"/>
              <a:gd name="connsiteY18" fmla="*/ 1458334 h 1335838"/>
              <a:gd name="connsiteX19" fmla="*/ 0 w 8328269"/>
              <a:gd name="connsiteY19" fmla="*/ 779239 h 1335838"/>
              <a:gd name="connsiteX20" fmla="*/ 0 w 8328269"/>
              <a:gd name="connsiteY20" fmla="*/ 222644 h 133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28269" h="1335838" fill="none" extrusionOk="0">
                <a:moveTo>
                  <a:pt x="0" y="222644"/>
                </a:moveTo>
                <a:cubicBezTo>
                  <a:pt x="-137" y="86078"/>
                  <a:pt x="115180" y="18080"/>
                  <a:pt x="222644" y="0"/>
                </a:cubicBezTo>
                <a:cubicBezTo>
                  <a:pt x="466562" y="70995"/>
                  <a:pt x="881714" y="-2925"/>
                  <a:pt x="1388045" y="0"/>
                </a:cubicBezTo>
                <a:lnTo>
                  <a:pt x="1388045" y="0"/>
                </a:lnTo>
                <a:cubicBezTo>
                  <a:pt x="2310258" y="156431"/>
                  <a:pt x="2928969" y="79257"/>
                  <a:pt x="3470112" y="0"/>
                </a:cubicBezTo>
                <a:cubicBezTo>
                  <a:pt x="4102815" y="70844"/>
                  <a:pt x="7227016" y="27969"/>
                  <a:pt x="8105625" y="0"/>
                </a:cubicBezTo>
                <a:cubicBezTo>
                  <a:pt x="8226969" y="917"/>
                  <a:pt x="8331248" y="90100"/>
                  <a:pt x="8328269" y="222644"/>
                </a:cubicBezTo>
                <a:cubicBezTo>
                  <a:pt x="8286979" y="283247"/>
                  <a:pt x="8320442" y="537001"/>
                  <a:pt x="8328269" y="779239"/>
                </a:cubicBezTo>
                <a:lnTo>
                  <a:pt x="8328269" y="779239"/>
                </a:lnTo>
                <a:cubicBezTo>
                  <a:pt x="8328052" y="846324"/>
                  <a:pt x="8355468" y="1055070"/>
                  <a:pt x="8328269" y="1113198"/>
                </a:cubicBezTo>
                <a:lnTo>
                  <a:pt x="8328269" y="1113194"/>
                </a:lnTo>
                <a:cubicBezTo>
                  <a:pt x="8336278" y="1226308"/>
                  <a:pt x="8228242" y="1342265"/>
                  <a:pt x="8105625" y="1335838"/>
                </a:cubicBezTo>
                <a:cubicBezTo>
                  <a:pt x="6100016" y="1330680"/>
                  <a:pt x="4475509" y="1176014"/>
                  <a:pt x="3470112" y="1335838"/>
                </a:cubicBezTo>
                <a:cubicBezTo>
                  <a:pt x="2767851" y="1256003"/>
                  <a:pt x="1821874" y="1207803"/>
                  <a:pt x="1388045" y="1335838"/>
                </a:cubicBezTo>
                <a:lnTo>
                  <a:pt x="1388045" y="1335838"/>
                </a:lnTo>
                <a:cubicBezTo>
                  <a:pt x="1153278" y="1374183"/>
                  <a:pt x="645735" y="1438533"/>
                  <a:pt x="222644" y="1335838"/>
                </a:cubicBezTo>
                <a:cubicBezTo>
                  <a:pt x="111207" y="1342176"/>
                  <a:pt x="1784" y="1231097"/>
                  <a:pt x="0" y="1113194"/>
                </a:cubicBezTo>
                <a:lnTo>
                  <a:pt x="0" y="1113198"/>
                </a:lnTo>
                <a:cubicBezTo>
                  <a:pt x="-432448" y="1251884"/>
                  <a:pt x="-887664" y="1303441"/>
                  <a:pt x="-1118653" y="1458334"/>
                </a:cubicBezTo>
                <a:cubicBezTo>
                  <a:pt x="-991425" y="1304630"/>
                  <a:pt x="-262800" y="939539"/>
                  <a:pt x="0" y="779239"/>
                </a:cubicBezTo>
                <a:cubicBezTo>
                  <a:pt x="1672" y="583857"/>
                  <a:pt x="-33742" y="280231"/>
                  <a:pt x="0" y="222644"/>
                </a:cubicBezTo>
                <a:close/>
              </a:path>
              <a:path w="8328269" h="1335838" stroke="0" extrusionOk="0">
                <a:moveTo>
                  <a:pt x="0" y="222644"/>
                </a:moveTo>
                <a:cubicBezTo>
                  <a:pt x="2904" y="84613"/>
                  <a:pt x="88274" y="-1585"/>
                  <a:pt x="222644" y="0"/>
                </a:cubicBezTo>
                <a:cubicBezTo>
                  <a:pt x="511685" y="60777"/>
                  <a:pt x="910322" y="-39240"/>
                  <a:pt x="1388045" y="0"/>
                </a:cubicBezTo>
                <a:lnTo>
                  <a:pt x="1388045" y="0"/>
                </a:lnTo>
                <a:cubicBezTo>
                  <a:pt x="2124102" y="76705"/>
                  <a:pt x="2588585" y="-144858"/>
                  <a:pt x="3470112" y="0"/>
                </a:cubicBezTo>
                <a:cubicBezTo>
                  <a:pt x="4261864" y="-156950"/>
                  <a:pt x="6308053" y="-64170"/>
                  <a:pt x="8105625" y="0"/>
                </a:cubicBezTo>
                <a:cubicBezTo>
                  <a:pt x="8235007" y="-1462"/>
                  <a:pt x="8350088" y="94889"/>
                  <a:pt x="8328269" y="222644"/>
                </a:cubicBezTo>
                <a:cubicBezTo>
                  <a:pt x="8283083" y="454708"/>
                  <a:pt x="8303679" y="656182"/>
                  <a:pt x="8328269" y="779239"/>
                </a:cubicBezTo>
                <a:lnTo>
                  <a:pt x="8328269" y="779239"/>
                </a:lnTo>
                <a:cubicBezTo>
                  <a:pt x="8325015" y="887800"/>
                  <a:pt x="8325780" y="1029379"/>
                  <a:pt x="8328269" y="1113198"/>
                </a:cubicBezTo>
                <a:lnTo>
                  <a:pt x="8328269" y="1113194"/>
                </a:lnTo>
                <a:cubicBezTo>
                  <a:pt x="8336103" y="1228704"/>
                  <a:pt x="8212217" y="1350759"/>
                  <a:pt x="8105625" y="1335838"/>
                </a:cubicBezTo>
                <a:cubicBezTo>
                  <a:pt x="6828449" y="1191033"/>
                  <a:pt x="5666450" y="1467873"/>
                  <a:pt x="3470112" y="1335838"/>
                </a:cubicBezTo>
                <a:cubicBezTo>
                  <a:pt x="2955250" y="1405202"/>
                  <a:pt x="1926106" y="1328918"/>
                  <a:pt x="1388045" y="1335838"/>
                </a:cubicBezTo>
                <a:lnTo>
                  <a:pt x="1388045" y="1335838"/>
                </a:lnTo>
                <a:cubicBezTo>
                  <a:pt x="1012651" y="1309262"/>
                  <a:pt x="716204" y="1286007"/>
                  <a:pt x="222644" y="1335838"/>
                </a:cubicBezTo>
                <a:cubicBezTo>
                  <a:pt x="91568" y="1339901"/>
                  <a:pt x="2668" y="1215910"/>
                  <a:pt x="0" y="1113194"/>
                </a:cubicBezTo>
                <a:lnTo>
                  <a:pt x="0" y="1113198"/>
                </a:lnTo>
                <a:cubicBezTo>
                  <a:pt x="-129970" y="1095501"/>
                  <a:pt x="-708086" y="1320724"/>
                  <a:pt x="-1118653" y="1458334"/>
                </a:cubicBezTo>
                <a:cubicBezTo>
                  <a:pt x="-645093" y="1161377"/>
                  <a:pt x="-377651" y="952466"/>
                  <a:pt x="0" y="779239"/>
                </a:cubicBezTo>
                <a:cubicBezTo>
                  <a:pt x="6694" y="645676"/>
                  <a:pt x="36946" y="439933"/>
                  <a:pt x="0" y="222644"/>
                </a:cubicBezTo>
                <a:close/>
              </a:path>
            </a:pathLst>
          </a:custGeom>
          <a:solidFill>
            <a:srgbClr val="CCFFCC"/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571724904">
                  <a:prstGeom prst="wedgeRoundRectCallout">
                    <a:avLst>
                      <a:gd name="adj1" fmla="val -63432"/>
                      <a:gd name="adj2" fmla="val 5917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 tính Thể tích của hình hộp chữ nhật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F7EC7ED-1876-C12B-DB1E-C301121689FC}"/>
              </a:ext>
            </a:extLst>
          </p:cNvPr>
          <p:cNvSpPr/>
          <p:nvPr/>
        </p:nvSpPr>
        <p:spPr>
          <a:xfrm>
            <a:off x="3668233" y="2726267"/>
            <a:ext cx="5424967" cy="2983418"/>
          </a:xfrm>
          <a:custGeom>
            <a:avLst/>
            <a:gdLst>
              <a:gd name="connsiteX0" fmla="*/ 0 w 5424967"/>
              <a:gd name="connsiteY0" fmla="*/ 497246 h 2983418"/>
              <a:gd name="connsiteX1" fmla="*/ 497246 w 5424967"/>
              <a:gd name="connsiteY1" fmla="*/ 0 h 2983418"/>
              <a:gd name="connsiteX2" fmla="*/ 3164564 w 5424967"/>
              <a:gd name="connsiteY2" fmla="*/ 0 h 2983418"/>
              <a:gd name="connsiteX3" fmla="*/ 3164564 w 5424967"/>
              <a:gd name="connsiteY3" fmla="*/ 0 h 2983418"/>
              <a:gd name="connsiteX4" fmla="*/ 4520806 w 5424967"/>
              <a:gd name="connsiteY4" fmla="*/ 0 h 2983418"/>
              <a:gd name="connsiteX5" fmla="*/ 4927721 w 5424967"/>
              <a:gd name="connsiteY5" fmla="*/ 0 h 2983418"/>
              <a:gd name="connsiteX6" fmla="*/ 5424967 w 5424967"/>
              <a:gd name="connsiteY6" fmla="*/ 497246 h 2983418"/>
              <a:gd name="connsiteX7" fmla="*/ 5424967 w 5424967"/>
              <a:gd name="connsiteY7" fmla="*/ 1740327 h 2983418"/>
              <a:gd name="connsiteX8" fmla="*/ 6430756 w 5424967"/>
              <a:gd name="connsiteY8" fmla="*/ 1786560 h 2983418"/>
              <a:gd name="connsiteX9" fmla="*/ 5424967 w 5424967"/>
              <a:gd name="connsiteY9" fmla="*/ 2486182 h 2983418"/>
              <a:gd name="connsiteX10" fmla="*/ 5424967 w 5424967"/>
              <a:gd name="connsiteY10" fmla="*/ 2486172 h 2983418"/>
              <a:gd name="connsiteX11" fmla="*/ 4927721 w 5424967"/>
              <a:gd name="connsiteY11" fmla="*/ 2983418 h 2983418"/>
              <a:gd name="connsiteX12" fmla="*/ 4520806 w 5424967"/>
              <a:gd name="connsiteY12" fmla="*/ 2983418 h 2983418"/>
              <a:gd name="connsiteX13" fmla="*/ 3164564 w 5424967"/>
              <a:gd name="connsiteY13" fmla="*/ 2983418 h 2983418"/>
              <a:gd name="connsiteX14" fmla="*/ 3164564 w 5424967"/>
              <a:gd name="connsiteY14" fmla="*/ 2983418 h 2983418"/>
              <a:gd name="connsiteX15" fmla="*/ 497246 w 5424967"/>
              <a:gd name="connsiteY15" fmla="*/ 2983418 h 2983418"/>
              <a:gd name="connsiteX16" fmla="*/ 0 w 5424967"/>
              <a:gd name="connsiteY16" fmla="*/ 2486172 h 2983418"/>
              <a:gd name="connsiteX17" fmla="*/ 0 w 5424967"/>
              <a:gd name="connsiteY17" fmla="*/ 2486182 h 2983418"/>
              <a:gd name="connsiteX18" fmla="*/ 0 w 5424967"/>
              <a:gd name="connsiteY18" fmla="*/ 1740327 h 2983418"/>
              <a:gd name="connsiteX19" fmla="*/ 0 w 5424967"/>
              <a:gd name="connsiteY19" fmla="*/ 1740327 h 2983418"/>
              <a:gd name="connsiteX20" fmla="*/ 0 w 5424967"/>
              <a:gd name="connsiteY20" fmla="*/ 497246 h 298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24967" h="2983418" fill="none" extrusionOk="0">
                <a:moveTo>
                  <a:pt x="0" y="497246"/>
                </a:moveTo>
                <a:cubicBezTo>
                  <a:pt x="-508" y="214588"/>
                  <a:pt x="222043" y="4682"/>
                  <a:pt x="497246" y="0"/>
                </a:cubicBezTo>
                <a:cubicBezTo>
                  <a:pt x="1802988" y="70844"/>
                  <a:pt x="2361407" y="27969"/>
                  <a:pt x="3164564" y="0"/>
                </a:cubicBezTo>
                <a:lnTo>
                  <a:pt x="3164564" y="0"/>
                </a:lnTo>
                <a:cubicBezTo>
                  <a:pt x="3733322" y="-6605"/>
                  <a:pt x="4082492" y="72861"/>
                  <a:pt x="4520806" y="0"/>
                </a:cubicBezTo>
                <a:cubicBezTo>
                  <a:pt x="4570704" y="18980"/>
                  <a:pt x="4788975" y="12445"/>
                  <a:pt x="4927721" y="0"/>
                </a:cubicBezTo>
                <a:cubicBezTo>
                  <a:pt x="5171872" y="13786"/>
                  <a:pt x="5469574" y="193027"/>
                  <a:pt x="5424967" y="497246"/>
                </a:cubicBezTo>
                <a:cubicBezTo>
                  <a:pt x="5433081" y="1055313"/>
                  <a:pt x="5352233" y="1231969"/>
                  <a:pt x="5424967" y="1740327"/>
                </a:cubicBezTo>
                <a:cubicBezTo>
                  <a:pt x="5866320" y="1719330"/>
                  <a:pt x="6244260" y="1774369"/>
                  <a:pt x="6430756" y="1786560"/>
                </a:cubicBezTo>
                <a:cubicBezTo>
                  <a:pt x="6033844" y="2131810"/>
                  <a:pt x="5858971" y="2316042"/>
                  <a:pt x="5424967" y="2486182"/>
                </a:cubicBezTo>
                <a:cubicBezTo>
                  <a:pt x="5424966" y="2486179"/>
                  <a:pt x="5424967" y="2486175"/>
                  <a:pt x="5424967" y="2486172"/>
                </a:cubicBezTo>
                <a:cubicBezTo>
                  <a:pt x="5451202" y="2775220"/>
                  <a:pt x="5217992" y="2939026"/>
                  <a:pt x="4927721" y="2983418"/>
                </a:cubicBezTo>
                <a:cubicBezTo>
                  <a:pt x="4772627" y="3012359"/>
                  <a:pt x="4678839" y="2986675"/>
                  <a:pt x="4520806" y="2983418"/>
                </a:cubicBezTo>
                <a:cubicBezTo>
                  <a:pt x="4083625" y="2986558"/>
                  <a:pt x="3316680" y="3029440"/>
                  <a:pt x="3164564" y="2983418"/>
                </a:cubicBezTo>
                <a:lnTo>
                  <a:pt x="3164564" y="2983418"/>
                </a:lnTo>
                <a:cubicBezTo>
                  <a:pt x="2083311" y="3008150"/>
                  <a:pt x="1821027" y="3119300"/>
                  <a:pt x="497246" y="2983418"/>
                </a:cubicBezTo>
                <a:cubicBezTo>
                  <a:pt x="233350" y="2930661"/>
                  <a:pt x="-26869" y="2725776"/>
                  <a:pt x="0" y="2486172"/>
                </a:cubicBezTo>
                <a:cubicBezTo>
                  <a:pt x="-1" y="2486177"/>
                  <a:pt x="-1" y="2486178"/>
                  <a:pt x="0" y="2486182"/>
                </a:cubicBezTo>
                <a:cubicBezTo>
                  <a:pt x="42145" y="2265263"/>
                  <a:pt x="-13912" y="2056266"/>
                  <a:pt x="0" y="1740327"/>
                </a:cubicBezTo>
                <a:lnTo>
                  <a:pt x="0" y="1740327"/>
                </a:lnTo>
                <a:cubicBezTo>
                  <a:pt x="45923" y="1348610"/>
                  <a:pt x="-33656" y="855667"/>
                  <a:pt x="0" y="497246"/>
                </a:cubicBezTo>
                <a:close/>
              </a:path>
              <a:path w="5424967" h="2983418" stroke="0" extrusionOk="0">
                <a:moveTo>
                  <a:pt x="0" y="497246"/>
                </a:moveTo>
                <a:cubicBezTo>
                  <a:pt x="5123" y="196048"/>
                  <a:pt x="170532" y="-7238"/>
                  <a:pt x="497246" y="0"/>
                </a:cubicBezTo>
                <a:cubicBezTo>
                  <a:pt x="1157210" y="140864"/>
                  <a:pt x="2381079" y="164299"/>
                  <a:pt x="3164564" y="0"/>
                </a:cubicBezTo>
                <a:lnTo>
                  <a:pt x="3164564" y="0"/>
                </a:lnTo>
                <a:cubicBezTo>
                  <a:pt x="3748361" y="67968"/>
                  <a:pt x="4170707" y="-7520"/>
                  <a:pt x="4520806" y="0"/>
                </a:cubicBezTo>
                <a:cubicBezTo>
                  <a:pt x="4628242" y="-2236"/>
                  <a:pt x="4777144" y="-467"/>
                  <a:pt x="4927721" y="0"/>
                </a:cubicBezTo>
                <a:cubicBezTo>
                  <a:pt x="5215488" y="-2994"/>
                  <a:pt x="5433959" y="220650"/>
                  <a:pt x="5424967" y="497246"/>
                </a:cubicBezTo>
                <a:cubicBezTo>
                  <a:pt x="5510941" y="856604"/>
                  <a:pt x="5477767" y="1558429"/>
                  <a:pt x="5424967" y="1740327"/>
                </a:cubicBezTo>
                <a:cubicBezTo>
                  <a:pt x="5731948" y="1670218"/>
                  <a:pt x="6031596" y="1812194"/>
                  <a:pt x="6430756" y="1786560"/>
                </a:cubicBezTo>
                <a:cubicBezTo>
                  <a:pt x="5973911" y="2131382"/>
                  <a:pt x="5863177" y="2311148"/>
                  <a:pt x="5424967" y="2486182"/>
                </a:cubicBezTo>
                <a:cubicBezTo>
                  <a:pt x="5424967" y="2486181"/>
                  <a:pt x="5424968" y="2486173"/>
                  <a:pt x="5424967" y="2486172"/>
                </a:cubicBezTo>
                <a:cubicBezTo>
                  <a:pt x="5414369" y="2814056"/>
                  <a:pt x="5202018" y="2989350"/>
                  <a:pt x="4927721" y="2983418"/>
                </a:cubicBezTo>
                <a:cubicBezTo>
                  <a:pt x="4747556" y="2982162"/>
                  <a:pt x="4590491" y="2975705"/>
                  <a:pt x="4520806" y="2983418"/>
                </a:cubicBezTo>
                <a:cubicBezTo>
                  <a:pt x="4246198" y="3031568"/>
                  <a:pt x="3690573" y="2932182"/>
                  <a:pt x="3164564" y="2983418"/>
                </a:cubicBezTo>
                <a:lnTo>
                  <a:pt x="3164564" y="2983418"/>
                </a:lnTo>
                <a:cubicBezTo>
                  <a:pt x="2330954" y="3107458"/>
                  <a:pt x="1615436" y="3051999"/>
                  <a:pt x="497246" y="2983418"/>
                </a:cubicBezTo>
                <a:cubicBezTo>
                  <a:pt x="227135" y="2982746"/>
                  <a:pt x="-36289" y="2729349"/>
                  <a:pt x="0" y="2486172"/>
                </a:cubicBezTo>
                <a:cubicBezTo>
                  <a:pt x="0" y="2486177"/>
                  <a:pt x="0" y="2486180"/>
                  <a:pt x="0" y="2486182"/>
                </a:cubicBezTo>
                <a:cubicBezTo>
                  <a:pt x="43157" y="2225273"/>
                  <a:pt x="9048" y="1861749"/>
                  <a:pt x="0" y="1740327"/>
                </a:cubicBezTo>
                <a:lnTo>
                  <a:pt x="0" y="1740327"/>
                </a:lnTo>
                <a:cubicBezTo>
                  <a:pt x="-46661" y="1181886"/>
                  <a:pt x="-111247" y="994332"/>
                  <a:pt x="0" y="497246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571724904">
                  <a:prstGeom prst="wedgeRoundRectCallout">
                    <a:avLst>
                      <a:gd name="adj1" fmla="val 68540"/>
                      <a:gd name="adj2" fmla="val 988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lấy chiều dài nhân với chiều rộng rồi nhân với chiều cao (cùng một đơn vị đo).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4C63B02-BAA4-D961-7DC5-55328240A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1701" y="2575189"/>
            <a:ext cx="3391924" cy="39198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7AB347D-935D-1135-71E0-08AC9605EA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0602" y="3328639"/>
            <a:ext cx="2495329" cy="32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ieng-tinh-tinh-www_tiengdong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ieng-tinh-tinh-www_tiengdong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D6E5B0F-EAC3-1947-0C21-AB2E3004808C}"/>
              </a:ext>
            </a:extLst>
          </p:cNvPr>
          <p:cNvSpPr/>
          <p:nvPr/>
        </p:nvSpPr>
        <p:spPr>
          <a:xfrm>
            <a:off x="2271998" y="876388"/>
            <a:ext cx="7832901" cy="1335838"/>
          </a:xfrm>
          <a:custGeom>
            <a:avLst/>
            <a:gdLst>
              <a:gd name="connsiteX0" fmla="*/ 0 w 7832901"/>
              <a:gd name="connsiteY0" fmla="*/ 222644 h 1335838"/>
              <a:gd name="connsiteX1" fmla="*/ 222644 w 7832901"/>
              <a:gd name="connsiteY1" fmla="*/ 0 h 1335838"/>
              <a:gd name="connsiteX2" fmla="*/ 1305484 w 7832901"/>
              <a:gd name="connsiteY2" fmla="*/ 0 h 1335838"/>
              <a:gd name="connsiteX3" fmla="*/ 1305484 w 7832901"/>
              <a:gd name="connsiteY3" fmla="*/ 0 h 1335838"/>
              <a:gd name="connsiteX4" fmla="*/ 3263709 w 7832901"/>
              <a:gd name="connsiteY4" fmla="*/ 0 h 1335838"/>
              <a:gd name="connsiteX5" fmla="*/ 7610257 w 7832901"/>
              <a:gd name="connsiteY5" fmla="*/ 0 h 1335838"/>
              <a:gd name="connsiteX6" fmla="*/ 7832901 w 7832901"/>
              <a:gd name="connsiteY6" fmla="*/ 222644 h 1335838"/>
              <a:gd name="connsiteX7" fmla="*/ 7832901 w 7832901"/>
              <a:gd name="connsiteY7" fmla="*/ 779239 h 1335838"/>
              <a:gd name="connsiteX8" fmla="*/ 7832901 w 7832901"/>
              <a:gd name="connsiteY8" fmla="*/ 779239 h 1335838"/>
              <a:gd name="connsiteX9" fmla="*/ 7832901 w 7832901"/>
              <a:gd name="connsiteY9" fmla="*/ 1113198 h 1335838"/>
              <a:gd name="connsiteX10" fmla="*/ 7832901 w 7832901"/>
              <a:gd name="connsiteY10" fmla="*/ 1113194 h 1335838"/>
              <a:gd name="connsiteX11" fmla="*/ 7610257 w 7832901"/>
              <a:gd name="connsiteY11" fmla="*/ 1335838 h 1335838"/>
              <a:gd name="connsiteX12" fmla="*/ 3263709 w 7832901"/>
              <a:gd name="connsiteY12" fmla="*/ 1335838 h 1335838"/>
              <a:gd name="connsiteX13" fmla="*/ 1305484 w 7832901"/>
              <a:gd name="connsiteY13" fmla="*/ 1335838 h 1335838"/>
              <a:gd name="connsiteX14" fmla="*/ 1305484 w 7832901"/>
              <a:gd name="connsiteY14" fmla="*/ 1335838 h 1335838"/>
              <a:gd name="connsiteX15" fmla="*/ 222644 w 7832901"/>
              <a:gd name="connsiteY15" fmla="*/ 1335838 h 1335838"/>
              <a:gd name="connsiteX16" fmla="*/ 0 w 7832901"/>
              <a:gd name="connsiteY16" fmla="*/ 1113194 h 1335838"/>
              <a:gd name="connsiteX17" fmla="*/ 0 w 7832901"/>
              <a:gd name="connsiteY17" fmla="*/ 1113198 h 1335838"/>
              <a:gd name="connsiteX18" fmla="*/ -1052115 w 7832901"/>
              <a:gd name="connsiteY18" fmla="*/ 1458334 h 1335838"/>
              <a:gd name="connsiteX19" fmla="*/ 0 w 7832901"/>
              <a:gd name="connsiteY19" fmla="*/ 779239 h 1335838"/>
              <a:gd name="connsiteX20" fmla="*/ 0 w 7832901"/>
              <a:gd name="connsiteY20" fmla="*/ 222644 h 133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32901" h="1335838" fill="none" extrusionOk="0">
                <a:moveTo>
                  <a:pt x="0" y="222644"/>
                </a:moveTo>
                <a:cubicBezTo>
                  <a:pt x="-137" y="86078"/>
                  <a:pt x="115180" y="18080"/>
                  <a:pt x="222644" y="0"/>
                </a:cubicBezTo>
                <a:cubicBezTo>
                  <a:pt x="694605" y="52552"/>
                  <a:pt x="791068" y="-72271"/>
                  <a:pt x="1305484" y="0"/>
                </a:cubicBezTo>
                <a:lnTo>
                  <a:pt x="1305484" y="0"/>
                </a:lnTo>
                <a:cubicBezTo>
                  <a:pt x="1571066" y="156431"/>
                  <a:pt x="3031440" y="79257"/>
                  <a:pt x="3263709" y="0"/>
                </a:cubicBezTo>
                <a:cubicBezTo>
                  <a:pt x="4348164" y="70844"/>
                  <a:pt x="5806537" y="27969"/>
                  <a:pt x="7610257" y="0"/>
                </a:cubicBezTo>
                <a:cubicBezTo>
                  <a:pt x="7731601" y="917"/>
                  <a:pt x="7835880" y="90100"/>
                  <a:pt x="7832901" y="222644"/>
                </a:cubicBezTo>
                <a:cubicBezTo>
                  <a:pt x="7791611" y="283247"/>
                  <a:pt x="7825074" y="537001"/>
                  <a:pt x="7832901" y="779239"/>
                </a:cubicBezTo>
                <a:lnTo>
                  <a:pt x="7832901" y="779239"/>
                </a:lnTo>
                <a:cubicBezTo>
                  <a:pt x="7832684" y="846324"/>
                  <a:pt x="7860100" y="1055070"/>
                  <a:pt x="7832901" y="1113198"/>
                </a:cubicBezTo>
                <a:lnTo>
                  <a:pt x="7832901" y="1113194"/>
                </a:lnTo>
                <a:cubicBezTo>
                  <a:pt x="7840910" y="1226308"/>
                  <a:pt x="7732874" y="1342265"/>
                  <a:pt x="7610257" y="1335838"/>
                </a:cubicBezTo>
                <a:cubicBezTo>
                  <a:pt x="5953354" y="1330680"/>
                  <a:pt x="3827523" y="1176014"/>
                  <a:pt x="3263709" y="1335838"/>
                </a:cubicBezTo>
                <a:cubicBezTo>
                  <a:pt x="2817234" y="1256003"/>
                  <a:pt x="1621451" y="1207803"/>
                  <a:pt x="1305484" y="1335838"/>
                </a:cubicBezTo>
                <a:lnTo>
                  <a:pt x="1305484" y="1335838"/>
                </a:lnTo>
                <a:cubicBezTo>
                  <a:pt x="1048460" y="1369561"/>
                  <a:pt x="756517" y="1240945"/>
                  <a:pt x="222644" y="1335838"/>
                </a:cubicBezTo>
                <a:cubicBezTo>
                  <a:pt x="111207" y="1342176"/>
                  <a:pt x="1784" y="1231097"/>
                  <a:pt x="0" y="1113194"/>
                </a:cubicBezTo>
                <a:lnTo>
                  <a:pt x="0" y="1113198"/>
                </a:lnTo>
                <a:cubicBezTo>
                  <a:pt x="-137517" y="1244582"/>
                  <a:pt x="-615378" y="1350529"/>
                  <a:pt x="-1052115" y="1458334"/>
                </a:cubicBezTo>
                <a:cubicBezTo>
                  <a:pt x="-733725" y="1381463"/>
                  <a:pt x="-255191" y="950499"/>
                  <a:pt x="0" y="779239"/>
                </a:cubicBezTo>
                <a:cubicBezTo>
                  <a:pt x="1672" y="583857"/>
                  <a:pt x="-33742" y="280231"/>
                  <a:pt x="0" y="222644"/>
                </a:cubicBezTo>
                <a:close/>
              </a:path>
              <a:path w="7832901" h="1335838" stroke="0" extrusionOk="0">
                <a:moveTo>
                  <a:pt x="0" y="222644"/>
                </a:moveTo>
                <a:cubicBezTo>
                  <a:pt x="2904" y="84613"/>
                  <a:pt x="88274" y="-1585"/>
                  <a:pt x="222644" y="0"/>
                </a:cubicBezTo>
                <a:cubicBezTo>
                  <a:pt x="365000" y="-66876"/>
                  <a:pt x="954677" y="79543"/>
                  <a:pt x="1305484" y="0"/>
                </a:cubicBezTo>
                <a:lnTo>
                  <a:pt x="1305484" y="0"/>
                </a:lnTo>
                <a:cubicBezTo>
                  <a:pt x="1597370" y="76705"/>
                  <a:pt x="2432376" y="-144858"/>
                  <a:pt x="3263709" y="0"/>
                </a:cubicBezTo>
                <a:cubicBezTo>
                  <a:pt x="4251551" y="-156950"/>
                  <a:pt x="5783619" y="-64170"/>
                  <a:pt x="7610257" y="0"/>
                </a:cubicBezTo>
                <a:cubicBezTo>
                  <a:pt x="7739639" y="-1462"/>
                  <a:pt x="7854720" y="94889"/>
                  <a:pt x="7832901" y="222644"/>
                </a:cubicBezTo>
                <a:cubicBezTo>
                  <a:pt x="7787715" y="454708"/>
                  <a:pt x="7808311" y="656182"/>
                  <a:pt x="7832901" y="779239"/>
                </a:cubicBezTo>
                <a:lnTo>
                  <a:pt x="7832901" y="779239"/>
                </a:lnTo>
                <a:cubicBezTo>
                  <a:pt x="7829647" y="887800"/>
                  <a:pt x="7830412" y="1029379"/>
                  <a:pt x="7832901" y="1113198"/>
                </a:cubicBezTo>
                <a:lnTo>
                  <a:pt x="7832901" y="1113194"/>
                </a:lnTo>
                <a:cubicBezTo>
                  <a:pt x="7840735" y="1228704"/>
                  <a:pt x="7716849" y="1350759"/>
                  <a:pt x="7610257" y="1335838"/>
                </a:cubicBezTo>
                <a:cubicBezTo>
                  <a:pt x="5887175" y="1191033"/>
                  <a:pt x="4622387" y="1467873"/>
                  <a:pt x="3263709" y="1335838"/>
                </a:cubicBezTo>
                <a:cubicBezTo>
                  <a:pt x="2943945" y="1405202"/>
                  <a:pt x="1565768" y="1328918"/>
                  <a:pt x="1305484" y="1335838"/>
                </a:cubicBezTo>
                <a:lnTo>
                  <a:pt x="1305484" y="1335838"/>
                </a:lnTo>
                <a:cubicBezTo>
                  <a:pt x="1012030" y="1309971"/>
                  <a:pt x="604955" y="1250356"/>
                  <a:pt x="222644" y="1335838"/>
                </a:cubicBezTo>
                <a:cubicBezTo>
                  <a:pt x="91568" y="1339901"/>
                  <a:pt x="2668" y="1215910"/>
                  <a:pt x="0" y="1113194"/>
                </a:cubicBezTo>
                <a:lnTo>
                  <a:pt x="0" y="1113198"/>
                </a:lnTo>
                <a:cubicBezTo>
                  <a:pt x="-161721" y="1204160"/>
                  <a:pt x="-883312" y="1325725"/>
                  <a:pt x="-1052115" y="1458334"/>
                </a:cubicBezTo>
                <a:cubicBezTo>
                  <a:pt x="-782104" y="1388390"/>
                  <a:pt x="-157267" y="935815"/>
                  <a:pt x="0" y="779239"/>
                </a:cubicBezTo>
                <a:cubicBezTo>
                  <a:pt x="6694" y="645676"/>
                  <a:pt x="36946" y="439933"/>
                  <a:pt x="0" y="222644"/>
                </a:cubicBezTo>
                <a:close/>
              </a:path>
            </a:pathLst>
          </a:custGeom>
          <a:solidFill>
            <a:srgbClr val="CCFFCC"/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571724904">
                  <a:prstGeom prst="wedgeRoundRectCallout">
                    <a:avLst>
                      <a:gd name="adj1" fmla="val -63432"/>
                      <a:gd name="adj2" fmla="val 5917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>
                <a:solidFill>
                  <a:srgbClr val="D83440"/>
                </a:solidFill>
                <a:latin typeface="UTM Avo" panose="02040603050506020204" pitchFamily="18" charset="0"/>
              </a:rPr>
              <a:t>1m</a:t>
            </a:r>
            <a:r>
              <a:rPr lang="en-US" sz="4400" b="1" baseline="30000">
                <a:solidFill>
                  <a:srgbClr val="D83440"/>
                </a:solidFill>
                <a:latin typeface="UTM Avo" panose="02040603050506020204" pitchFamily="18" charset="0"/>
              </a:rPr>
              <a:t>3</a:t>
            </a:r>
            <a:r>
              <a:rPr lang="en-US" sz="4400" b="1">
                <a:solidFill>
                  <a:srgbClr val="D83440"/>
                </a:solidFill>
                <a:latin typeface="UTM Avo" panose="02040603050506020204" pitchFamily="18" charset="0"/>
              </a:rPr>
              <a:t> = … dm</a:t>
            </a:r>
            <a:r>
              <a:rPr lang="en-US" sz="4400" b="1" baseline="30000">
                <a:solidFill>
                  <a:srgbClr val="D83440"/>
                </a:solidFill>
                <a:latin typeface="UTM Avo" panose="02040603050506020204" pitchFamily="18" charset="0"/>
              </a:rPr>
              <a:t>3</a:t>
            </a:r>
            <a:r>
              <a:rPr lang="en-US" sz="4400" b="1">
                <a:solidFill>
                  <a:srgbClr val="D83440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F7EC7ED-1876-C12B-DB1E-C301121689FC}"/>
              </a:ext>
            </a:extLst>
          </p:cNvPr>
          <p:cNvSpPr/>
          <p:nvPr/>
        </p:nvSpPr>
        <p:spPr>
          <a:xfrm>
            <a:off x="3668233" y="4082903"/>
            <a:ext cx="5040433" cy="1626782"/>
          </a:xfrm>
          <a:custGeom>
            <a:avLst/>
            <a:gdLst>
              <a:gd name="connsiteX0" fmla="*/ 0 w 5040433"/>
              <a:gd name="connsiteY0" fmla="*/ 271136 h 1626782"/>
              <a:gd name="connsiteX1" fmla="*/ 271136 w 5040433"/>
              <a:gd name="connsiteY1" fmla="*/ 0 h 1626782"/>
              <a:gd name="connsiteX2" fmla="*/ 2940253 w 5040433"/>
              <a:gd name="connsiteY2" fmla="*/ 0 h 1626782"/>
              <a:gd name="connsiteX3" fmla="*/ 2940253 w 5040433"/>
              <a:gd name="connsiteY3" fmla="*/ 0 h 1626782"/>
              <a:gd name="connsiteX4" fmla="*/ 4200361 w 5040433"/>
              <a:gd name="connsiteY4" fmla="*/ 0 h 1626782"/>
              <a:gd name="connsiteX5" fmla="*/ 4769297 w 5040433"/>
              <a:gd name="connsiteY5" fmla="*/ 0 h 1626782"/>
              <a:gd name="connsiteX6" fmla="*/ 5040433 w 5040433"/>
              <a:gd name="connsiteY6" fmla="*/ 271136 h 1626782"/>
              <a:gd name="connsiteX7" fmla="*/ 5040433 w 5040433"/>
              <a:gd name="connsiteY7" fmla="*/ 271130 h 1626782"/>
              <a:gd name="connsiteX8" fmla="*/ 5993478 w 5040433"/>
              <a:gd name="connsiteY8" fmla="*/ -133835 h 1626782"/>
              <a:gd name="connsiteX9" fmla="*/ 5040433 w 5040433"/>
              <a:gd name="connsiteY9" fmla="*/ 677826 h 1626782"/>
              <a:gd name="connsiteX10" fmla="*/ 5040433 w 5040433"/>
              <a:gd name="connsiteY10" fmla="*/ 1355646 h 1626782"/>
              <a:gd name="connsiteX11" fmla="*/ 4769297 w 5040433"/>
              <a:gd name="connsiteY11" fmla="*/ 1626782 h 1626782"/>
              <a:gd name="connsiteX12" fmla="*/ 4200361 w 5040433"/>
              <a:gd name="connsiteY12" fmla="*/ 1626782 h 1626782"/>
              <a:gd name="connsiteX13" fmla="*/ 2940253 w 5040433"/>
              <a:gd name="connsiteY13" fmla="*/ 1626782 h 1626782"/>
              <a:gd name="connsiteX14" fmla="*/ 2940253 w 5040433"/>
              <a:gd name="connsiteY14" fmla="*/ 1626782 h 1626782"/>
              <a:gd name="connsiteX15" fmla="*/ 271136 w 5040433"/>
              <a:gd name="connsiteY15" fmla="*/ 1626782 h 1626782"/>
              <a:gd name="connsiteX16" fmla="*/ 0 w 5040433"/>
              <a:gd name="connsiteY16" fmla="*/ 1355646 h 1626782"/>
              <a:gd name="connsiteX17" fmla="*/ 0 w 5040433"/>
              <a:gd name="connsiteY17" fmla="*/ 677826 h 1626782"/>
              <a:gd name="connsiteX18" fmla="*/ 0 w 5040433"/>
              <a:gd name="connsiteY18" fmla="*/ 271130 h 1626782"/>
              <a:gd name="connsiteX19" fmla="*/ 0 w 5040433"/>
              <a:gd name="connsiteY19" fmla="*/ 271130 h 1626782"/>
              <a:gd name="connsiteX20" fmla="*/ 0 w 5040433"/>
              <a:gd name="connsiteY20" fmla="*/ 271136 h 162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40433" h="1626782" fill="none" extrusionOk="0">
                <a:moveTo>
                  <a:pt x="0" y="271136"/>
                </a:moveTo>
                <a:cubicBezTo>
                  <a:pt x="-98" y="111647"/>
                  <a:pt x="134569" y="15372"/>
                  <a:pt x="271136" y="0"/>
                </a:cubicBezTo>
                <a:cubicBezTo>
                  <a:pt x="1099721" y="-96230"/>
                  <a:pt x="2361484" y="129409"/>
                  <a:pt x="2940253" y="0"/>
                </a:cubicBezTo>
                <a:lnTo>
                  <a:pt x="2940253" y="0"/>
                </a:lnTo>
                <a:cubicBezTo>
                  <a:pt x="3067239" y="8964"/>
                  <a:pt x="3685912" y="54357"/>
                  <a:pt x="4200361" y="0"/>
                </a:cubicBezTo>
                <a:cubicBezTo>
                  <a:pt x="4345226" y="47026"/>
                  <a:pt x="4618649" y="6117"/>
                  <a:pt x="4769297" y="0"/>
                </a:cubicBezTo>
                <a:cubicBezTo>
                  <a:pt x="4898857" y="11430"/>
                  <a:pt x="5043338" y="112046"/>
                  <a:pt x="5040433" y="271136"/>
                </a:cubicBezTo>
                <a:lnTo>
                  <a:pt x="5040433" y="271130"/>
                </a:lnTo>
                <a:cubicBezTo>
                  <a:pt x="5437840" y="92720"/>
                  <a:pt x="5664809" y="74341"/>
                  <a:pt x="5993478" y="-133835"/>
                </a:cubicBezTo>
                <a:cubicBezTo>
                  <a:pt x="5636121" y="283009"/>
                  <a:pt x="5369527" y="461203"/>
                  <a:pt x="5040433" y="677826"/>
                </a:cubicBezTo>
                <a:cubicBezTo>
                  <a:pt x="5044556" y="748703"/>
                  <a:pt x="5088862" y="1139710"/>
                  <a:pt x="5040433" y="1355646"/>
                </a:cubicBezTo>
                <a:cubicBezTo>
                  <a:pt x="5035338" y="1504488"/>
                  <a:pt x="4906572" y="1638857"/>
                  <a:pt x="4769297" y="1626782"/>
                </a:cubicBezTo>
                <a:cubicBezTo>
                  <a:pt x="4545333" y="1593074"/>
                  <a:pt x="4289659" y="1584217"/>
                  <a:pt x="4200361" y="1626782"/>
                </a:cubicBezTo>
                <a:cubicBezTo>
                  <a:pt x="3586624" y="1671337"/>
                  <a:pt x="3137660" y="1695451"/>
                  <a:pt x="2940253" y="1626782"/>
                </a:cubicBezTo>
                <a:lnTo>
                  <a:pt x="2940253" y="1626782"/>
                </a:lnTo>
                <a:cubicBezTo>
                  <a:pt x="2359591" y="1727707"/>
                  <a:pt x="920685" y="1571208"/>
                  <a:pt x="271136" y="1626782"/>
                </a:cubicBezTo>
                <a:cubicBezTo>
                  <a:pt x="134628" y="1634916"/>
                  <a:pt x="-12564" y="1495722"/>
                  <a:pt x="0" y="1355646"/>
                </a:cubicBezTo>
                <a:cubicBezTo>
                  <a:pt x="1052" y="1170614"/>
                  <a:pt x="10634" y="986523"/>
                  <a:pt x="0" y="677826"/>
                </a:cubicBezTo>
                <a:cubicBezTo>
                  <a:pt x="35630" y="490209"/>
                  <a:pt x="32415" y="400936"/>
                  <a:pt x="0" y="271130"/>
                </a:cubicBezTo>
                <a:lnTo>
                  <a:pt x="0" y="271130"/>
                </a:lnTo>
                <a:lnTo>
                  <a:pt x="0" y="271136"/>
                </a:lnTo>
                <a:close/>
              </a:path>
              <a:path w="5040433" h="1626782" stroke="0" extrusionOk="0">
                <a:moveTo>
                  <a:pt x="0" y="271136"/>
                </a:moveTo>
                <a:cubicBezTo>
                  <a:pt x="4269" y="99244"/>
                  <a:pt x="98106" y="-3235"/>
                  <a:pt x="271136" y="0"/>
                </a:cubicBezTo>
                <a:cubicBezTo>
                  <a:pt x="1385589" y="140864"/>
                  <a:pt x="1709240" y="164299"/>
                  <a:pt x="2940253" y="0"/>
                </a:cubicBezTo>
                <a:lnTo>
                  <a:pt x="2940253" y="0"/>
                </a:lnTo>
                <a:cubicBezTo>
                  <a:pt x="3272264" y="-92229"/>
                  <a:pt x="3837200" y="-80532"/>
                  <a:pt x="4200361" y="0"/>
                </a:cubicBezTo>
                <a:cubicBezTo>
                  <a:pt x="4295577" y="-14118"/>
                  <a:pt x="4647839" y="-10711"/>
                  <a:pt x="4769297" y="0"/>
                </a:cubicBezTo>
                <a:cubicBezTo>
                  <a:pt x="4932734" y="-3118"/>
                  <a:pt x="5058627" y="117396"/>
                  <a:pt x="5040433" y="271136"/>
                </a:cubicBezTo>
                <a:lnTo>
                  <a:pt x="5040433" y="271130"/>
                </a:lnTo>
                <a:cubicBezTo>
                  <a:pt x="5424426" y="121083"/>
                  <a:pt x="5731657" y="-112518"/>
                  <a:pt x="5993478" y="-133835"/>
                </a:cubicBezTo>
                <a:cubicBezTo>
                  <a:pt x="5805411" y="40291"/>
                  <a:pt x="5388468" y="490445"/>
                  <a:pt x="5040433" y="677826"/>
                </a:cubicBezTo>
                <a:cubicBezTo>
                  <a:pt x="5004941" y="977131"/>
                  <a:pt x="5095596" y="1026860"/>
                  <a:pt x="5040433" y="1355646"/>
                </a:cubicBezTo>
                <a:cubicBezTo>
                  <a:pt x="5043761" y="1507709"/>
                  <a:pt x="4901118" y="1640649"/>
                  <a:pt x="4769297" y="1626782"/>
                </a:cubicBezTo>
                <a:cubicBezTo>
                  <a:pt x="4581827" y="1577573"/>
                  <a:pt x="4427321" y="1622979"/>
                  <a:pt x="4200361" y="1626782"/>
                </a:cubicBezTo>
                <a:cubicBezTo>
                  <a:pt x="3848971" y="1683363"/>
                  <a:pt x="3245202" y="1534223"/>
                  <a:pt x="2940253" y="1626782"/>
                </a:cubicBezTo>
                <a:lnTo>
                  <a:pt x="2940253" y="1626782"/>
                </a:lnTo>
                <a:cubicBezTo>
                  <a:pt x="2472380" y="1517803"/>
                  <a:pt x="1550600" y="1534410"/>
                  <a:pt x="271136" y="1626782"/>
                </a:cubicBezTo>
                <a:cubicBezTo>
                  <a:pt x="96885" y="1634382"/>
                  <a:pt x="16732" y="1502962"/>
                  <a:pt x="0" y="1355646"/>
                </a:cubicBezTo>
                <a:cubicBezTo>
                  <a:pt x="-48010" y="1183941"/>
                  <a:pt x="-55642" y="874212"/>
                  <a:pt x="0" y="677826"/>
                </a:cubicBezTo>
                <a:cubicBezTo>
                  <a:pt x="-11812" y="532370"/>
                  <a:pt x="3772" y="441455"/>
                  <a:pt x="0" y="271130"/>
                </a:cubicBezTo>
                <a:lnTo>
                  <a:pt x="0" y="271130"/>
                </a:lnTo>
                <a:lnTo>
                  <a:pt x="0" y="271136"/>
                </a:ln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571724904">
                  <a:prstGeom prst="wedgeRoundRectCallout">
                    <a:avLst>
                      <a:gd name="adj1" fmla="val 68908"/>
                      <a:gd name="adj2" fmla="val -58227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1 000 </a:t>
            </a:r>
            <a:r>
              <a:rPr lang="en-US" sz="4000" b="1">
                <a:solidFill>
                  <a:srgbClr val="D83440"/>
                </a:solidFill>
                <a:latin typeface="UTM Avo" panose="02040603050506020204" pitchFamily="18" charset="0"/>
              </a:rPr>
              <a:t>dm</a:t>
            </a:r>
            <a:r>
              <a:rPr lang="en-US" sz="4000" b="1" baseline="30000">
                <a:solidFill>
                  <a:srgbClr val="D83440"/>
                </a:solidFill>
                <a:latin typeface="UTM Avo" panose="02040603050506020204" pitchFamily="18" charset="0"/>
              </a:rPr>
              <a:t>3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4C63B02-BAA4-D961-7DC5-55328240A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1701" y="2575189"/>
            <a:ext cx="3391924" cy="39198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7AB347D-935D-1135-71E0-08AC9605EA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0602" y="3328639"/>
            <a:ext cx="2495329" cy="32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ieng-tinh-tinh-www_tiengdong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ieng-tinh-tinh-www_tiengdong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323772" cy="3643433"/>
            <a:chOff x="449784" y="157588"/>
            <a:chExt cx="11168144" cy="36434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UTM Duepuntozero" panose="02040603050506020204" pitchFamily="18" charset="0"/>
                </a:rPr>
                <a:t>1</a:t>
              </a:r>
              <a:endParaRPr lang="en-US" sz="3600" b="1" dirty="0">
                <a:latin typeface="UTM Duepuntozero" panose="02040603050506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33F0EE7-D12F-B3E8-7986-05E17A6B74BD}"/>
                    </a:ext>
                  </a:extLst>
                </p:cNvPr>
                <p:cNvSpPr txBox="1"/>
                <p:nvPr/>
              </p:nvSpPr>
              <p:spPr>
                <a:xfrm>
                  <a:off x="1294707" y="157588"/>
                  <a:ext cx="10323221" cy="3643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28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Bạn Hội làm một cái hộp bằng bìa dạng hình hộp chữ nhật có  chiều dài 5 dm, chiều rộng 4 dm và chiều cao 3 dm. Bạn xếp các hình </a:t>
                  </a:r>
                  <a:r>
                    <a:rPr lang="vi-VN" sz="28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lập phương vào đầy hộp. Hỏi:</a:t>
                  </a:r>
                </a:p>
                <a:p>
                  <a:pPr algn="l"/>
                  <a:r>
                    <a:rPr lang="vi-VN" sz="28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a) </a:t>
                  </a:r>
                  <a:r>
                    <a:rPr lang="vi-VN" sz="28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Nếu thể tích mỗi hình lập phương là 1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2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en-US" sz="2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8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 </a:t>
                  </a:r>
                  <a:r>
                    <a:rPr lang="vi-VN" sz="28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thì xếp được bao nhiêu hình?</a:t>
                  </a:r>
                </a:p>
                <a:p>
                  <a:pPr algn="l"/>
                  <a:r>
                    <a:rPr lang="vi-VN" sz="2800" b="0" i="0" u="none" strike="noStrike" baseline="0">
                      <a:solidFill>
                        <a:srgbClr val="FF0000"/>
                      </a:solidFill>
                      <a:latin typeface="AvertaStdCY-Regular" panose="00000500000000000000" pitchFamily="50" charset="0"/>
                    </a:rPr>
                    <a:t>b) </a:t>
                  </a:r>
                  <a:r>
                    <a:rPr lang="vi-VN" sz="28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Nếu thể tích mỗi hình lập phương là 1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2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28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 </a:t>
                  </a:r>
                  <a:r>
                    <a:rPr lang="vi-VN" sz="28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thì xếp được bao nhiêu hình?</a:t>
                  </a:r>
                </a:p>
                <a:p>
                  <a:pPr algn="l"/>
                  <a:r>
                    <a:rPr lang="vi-VN" sz="2800" b="0" i="0" u="none" strike="noStrike" baseline="0">
                      <a:solidFill>
                        <a:srgbClr val="000000"/>
                      </a:solidFill>
                      <a:latin typeface="AvertaStdCY-Regular" panose="00000500000000000000" pitchFamily="50" charset="0"/>
                    </a:rPr>
                    <a:t>(Biết bề dày của bìa không đáng kể.)</a:t>
                  </a:r>
                  <a:endParaRPr lang="en-US" sz="2800" b="1" dirty="0">
                    <a:solidFill>
                      <a:srgbClr val="002060"/>
                    </a:solidFill>
                    <a:latin typeface="UTM Duepuntozer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33F0EE7-D12F-B3E8-7986-05E17A6B74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4707" y="157588"/>
                  <a:ext cx="10323221" cy="3643433"/>
                </a:xfrm>
                <a:prstGeom prst="rect">
                  <a:avLst/>
                </a:prstGeom>
                <a:blipFill>
                  <a:blip r:embed="rId5"/>
                  <a:stretch>
                    <a:fillRect l="-1223" t="-1672" r="-2155" b="-6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5BCDCA8-67D3-2EE4-DBBB-C1C8B8F2C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48378" y="3829661"/>
            <a:ext cx="12978595" cy="30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E844817-0EC5-6803-FDC8-F32FD4D7D50C}"/>
                  </a:ext>
                </a:extLst>
              </p:cNvPr>
              <p:cNvSpPr/>
              <p:nvPr/>
            </p:nvSpPr>
            <p:spPr>
              <a:xfrm>
                <a:off x="581429" y="1255169"/>
                <a:ext cx="10614701" cy="1631308"/>
              </a:xfrm>
              <a:custGeom>
                <a:avLst/>
                <a:gdLst>
                  <a:gd name="connsiteX0" fmla="*/ 0 w 10614701"/>
                  <a:gd name="connsiteY0" fmla="*/ 526407 h 1631308"/>
                  <a:gd name="connsiteX1" fmla="*/ 526407 w 10614701"/>
                  <a:gd name="connsiteY1" fmla="*/ 0 h 1631308"/>
                  <a:gd name="connsiteX2" fmla="*/ 10088294 w 10614701"/>
                  <a:gd name="connsiteY2" fmla="*/ 0 h 1631308"/>
                  <a:gd name="connsiteX3" fmla="*/ 10614701 w 10614701"/>
                  <a:gd name="connsiteY3" fmla="*/ 526407 h 1631308"/>
                  <a:gd name="connsiteX4" fmla="*/ 10614701 w 10614701"/>
                  <a:gd name="connsiteY4" fmla="*/ 1104901 h 1631308"/>
                  <a:gd name="connsiteX5" fmla="*/ 10088294 w 10614701"/>
                  <a:gd name="connsiteY5" fmla="*/ 1631308 h 1631308"/>
                  <a:gd name="connsiteX6" fmla="*/ 526407 w 10614701"/>
                  <a:gd name="connsiteY6" fmla="*/ 1631308 h 1631308"/>
                  <a:gd name="connsiteX7" fmla="*/ 0 w 10614701"/>
                  <a:gd name="connsiteY7" fmla="*/ 1104901 h 1631308"/>
                  <a:gd name="connsiteX8" fmla="*/ 0 w 10614701"/>
                  <a:gd name="connsiteY8" fmla="*/ 526407 h 1631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14701" h="1631308" fill="none" extrusionOk="0">
                    <a:moveTo>
                      <a:pt x="0" y="526407"/>
                    </a:moveTo>
                    <a:cubicBezTo>
                      <a:pt x="753" y="256056"/>
                      <a:pt x="259676" y="40273"/>
                      <a:pt x="526407" y="0"/>
                    </a:cubicBezTo>
                    <a:cubicBezTo>
                      <a:pt x="3732004" y="72427"/>
                      <a:pt x="7507759" y="61419"/>
                      <a:pt x="10088294" y="0"/>
                    </a:cubicBezTo>
                    <a:cubicBezTo>
                      <a:pt x="10374880" y="-28503"/>
                      <a:pt x="10576134" y="224014"/>
                      <a:pt x="10614701" y="526407"/>
                    </a:cubicBezTo>
                    <a:cubicBezTo>
                      <a:pt x="10565326" y="605363"/>
                      <a:pt x="10641858" y="1016603"/>
                      <a:pt x="10614701" y="1104901"/>
                    </a:cubicBezTo>
                    <a:cubicBezTo>
                      <a:pt x="10622447" y="1356313"/>
                      <a:pt x="10375240" y="1627070"/>
                      <a:pt x="10088294" y="1631308"/>
                    </a:cubicBezTo>
                    <a:cubicBezTo>
                      <a:pt x="8168308" y="1661135"/>
                      <a:pt x="3410769" y="1552002"/>
                      <a:pt x="526407" y="1631308"/>
                    </a:cubicBezTo>
                    <a:cubicBezTo>
                      <a:pt x="283722" y="1625877"/>
                      <a:pt x="-7560" y="1397123"/>
                      <a:pt x="0" y="1104901"/>
                    </a:cubicBezTo>
                    <a:cubicBezTo>
                      <a:pt x="49366" y="960746"/>
                      <a:pt x="-9849" y="690122"/>
                      <a:pt x="0" y="526407"/>
                    </a:cubicBezTo>
                    <a:close/>
                  </a:path>
                  <a:path w="10614701" h="1631308" stroke="0" extrusionOk="0">
                    <a:moveTo>
                      <a:pt x="0" y="526407"/>
                    </a:moveTo>
                    <a:cubicBezTo>
                      <a:pt x="51641" y="249756"/>
                      <a:pt x="238026" y="4889"/>
                      <a:pt x="526407" y="0"/>
                    </a:cubicBezTo>
                    <a:cubicBezTo>
                      <a:pt x="2791509" y="123000"/>
                      <a:pt x="7052453" y="-96860"/>
                      <a:pt x="10088294" y="0"/>
                    </a:cubicBezTo>
                    <a:cubicBezTo>
                      <a:pt x="10342441" y="-27879"/>
                      <a:pt x="10632781" y="199231"/>
                      <a:pt x="10614701" y="526407"/>
                    </a:cubicBezTo>
                    <a:cubicBezTo>
                      <a:pt x="10648966" y="633909"/>
                      <a:pt x="10626643" y="1010834"/>
                      <a:pt x="10614701" y="1104901"/>
                    </a:cubicBezTo>
                    <a:cubicBezTo>
                      <a:pt x="10579923" y="1408227"/>
                      <a:pt x="10339243" y="1624798"/>
                      <a:pt x="10088294" y="1631308"/>
                    </a:cubicBezTo>
                    <a:cubicBezTo>
                      <a:pt x="6309127" y="1470601"/>
                      <a:pt x="4836436" y="1670975"/>
                      <a:pt x="526407" y="1631308"/>
                    </a:cubicBezTo>
                    <a:cubicBezTo>
                      <a:pt x="202720" y="1624651"/>
                      <a:pt x="-30050" y="1382015"/>
                      <a:pt x="0" y="1104901"/>
                    </a:cubicBezTo>
                    <a:cubicBezTo>
                      <a:pt x="15060" y="929826"/>
                      <a:pt x="-12493" y="733291"/>
                      <a:pt x="0" y="526407"/>
                    </a:cubicBezTo>
                    <a:close/>
                  </a:path>
                </a:pathLst>
              </a:custGeom>
              <a:solidFill>
                <a:srgbClr val="CCFF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852854689">
                      <a:prstGeom prst="roundRect">
                        <a:avLst>
                          <a:gd name="adj" fmla="val 32269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0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+ Số hình lập phương thể tích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𝒅𝒎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vi-VN" sz="40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là số đo thể tích cái hộp theo đề-xi-mét khối.</a:t>
                </a: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E844817-0EC5-6803-FDC8-F32FD4D7D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29" y="1255169"/>
                <a:ext cx="10614701" cy="1631308"/>
              </a:xfrm>
              <a:prstGeom prst="roundRect">
                <a:avLst>
                  <a:gd name="adj" fmla="val 32269"/>
                </a:avLst>
              </a:prstGeom>
              <a:blipFill>
                <a:blip r:embed="rId5"/>
                <a:stretch>
                  <a:fillRect l="-343" r="-1371" b="-4693"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852854689">
                      <a:custGeom>
                        <a:avLst/>
                        <a:gdLst>
                          <a:gd name="connsiteX0" fmla="*/ 0 w 10614701"/>
                          <a:gd name="connsiteY0" fmla="*/ 526407 h 1631308"/>
                          <a:gd name="connsiteX1" fmla="*/ 526407 w 10614701"/>
                          <a:gd name="connsiteY1" fmla="*/ 0 h 1631308"/>
                          <a:gd name="connsiteX2" fmla="*/ 10088294 w 10614701"/>
                          <a:gd name="connsiteY2" fmla="*/ 0 h 1631308"/>
                          <a:gd name="connsiteX3" fmla="*/ 10614701 w 10614701"/>
                          <a:gd name="connsiteY3" fmla="*/ 526407 h 1631308"/>
                          <a:gd name="connsiteX4" fmla="*/ 10614701 w 10614701"/>
                          <a:gd name="connsiteY4" fmla="*/ 1104901 h 1631308"/>
                          <a:gd name="connsiteX5" fmla="*/ 10088294 w 10614701"/>
                          <a:gd name="connsiteY5" fmla="*/ 1631308 h 1631308"/>
                          <a:gd name="connsiteX6" fmla="*/ 526407 w 10614701"/>
                          <a:gd name="connsiteY6" fmla="*/ 1631308 h 1631308"/>
                          <a:gd name="connsiteX7" fmla="*/ 0 w 10614701"/>
                          <a:gd name="connsiteY7" fmla="*/ 1104901 h 1631308"/>
                          <a:gd name="connsiteX8" fmla="*/ 0 w 10614701"/>
                          <a:gd name="connsiteY8" fmla="*/ 526407 h 16313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614701" h="1631308" fill="none" extrusionOk="0">
                            <a:moveTo>
                              <a:pt x="0" y="526407"/>
                            </a:moveTo>
                            <a:cubicBezTo>
                              <a:pt x="753" y="256056"/>
                              <a:pt x="259676" y="40273"/>
                              <a:pt x="526407" y="0"/>
                            </a:cubicBezTo>
                            <a:cubicBezTo>
                              <a:pt x="3732004" y="72427"/>
                              <a:pt x="7507759" y="61419"/>
                              <a:pt x="10088294" y="0"/>
                            </a:cubicBezTo>
                            <a:cubicBezTo>
                              <a:pt x="10374880" y="-28503"/>
                              <a:pt x="10576134" y="224014"/>
                              <a:pt x="10614701" y="526407"/>
                            </a:cubicBezTo>
                            <a:cubicBezTo>
                              <a:pt x="10565326" y="605363"/>
                              <a:pt x="10641858" y="1016603"/>
                              <a:pt x="10614701" y="1104901"/>
                            </a:cubicBezTo>
                            <a:cubicBezTo>
                              <a:pt x="10622447" y="1356313"/>
                              <a:pt x="10375240" y="1627070"/>
                              <a:pt x="10088294" y="1631308"/>
                            </a:cubicBezTo>
                            <a:cubicBezTo>
                              <a:pt x="8168308" y="1661135"/>
                              <a:pt x="3410769" y="1552002"/>
                              <a:pt x="526407" y="1631308"/>
                            </a:cubicBezTo>
                            <a:cubicBezTo>
                              <a:pt x="283722" y="1625877"/>
                              <a:pt x="-7560" y="1397123"/>
                              <a:pt x="0" y="1104901"/>
                            </a:cubicBezTo>
                            <a:cubicBezTo>
                              <a:pt x="49366" y="960746"/>
                              <a:pt x="-9849" y="690122"/>
                              <a:pt x="0" y="526407"/>
                            </a:cubicBezTo>
                            <a:close/>
                          </a:path>
                          <a:path w="10614701" h="1631308" stroke="0" extrusionOk="0">
                            <a:moveTo>
                              <a:pt x="0" y="526407"/>
                            </a:moveTo>
                            <a:cubicBezTo>
                              <a:pt x="51641" y="249756"/>
                              <a:pt x="238026" y="4889"/>
                              <a:pt x="526407" y="0"/>
                            </a:cubicBezTo>
                            <a:cubicBezTo>
                              <a:pt x="2791509" y="123000"/>
                              <a:pt x="7052453" y="-96860"/>
                              <a:pt x="10088294" y="0"/>
                            </a:cubicBezTo>
                            <a:cubicBezTo>
                              <a:pt x="10342441" y="-27879"/>
                              <a:pt x="10632781" y="199231"/>
                              <a:pt x="10614701" y="526407"/>
                            </a:cubicBezTo>
                            <a:cubicBezTo>
                              <a:pt x="10648966" y="633909"/>
                              <a:pt x="10626643" y="1010834"/>
                              <a:pt x="10614701" y="1104901"/>
                            </a:cubicBezTo>
                            <a:cubicBezTo>
                              <a:pt x="10579923" y="1408227"/>
                              <a:pt x="10339243" y="1624798"/>
                              <a:pt x="10088294" y="1631308"/>
                            </a:cubicBezTo>
                            <a:cubicBezTo>
                              <a:pt x="6309127" y="1470601"/>
                              <a:pt x="4836436" y="1670975"/>
                              <a:pt x="526407" y="1631308"/>
                            </a:cubicBezTo>
                            <a:cubicBezTo>
                              <a:pt x="202720" y="1624651"/>
                              <a:pt x="-30050" y="1382015"/>
                              <a:pt x="0" y="1104901"/>
                            </a:cubicBezTo>
                            <a:cubicBezTo>
                              <a:pt x="15060" y="929826"/>
                              <a:pt x="-12493" y="733291"/>
                              <a:pt x="0" y="52640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7ECC52B-C313-0251-BF55-CE73AE9102B5}"/>
                  </a:ext>
                </a:extLst>
              </p:cNvPr>
              <p:cNvSpPr/>
              <p:nvPr/>
            </p:nvSpPr>
            <p:spPr>
              <a:xfrm>
                <a:off x="581428" y="3609739"/>
                <a:ext cx="10614701" cy="1631307"/>
              </a:xfrm>
              <a:custGeom>
                <a:avLst/>
                <a:gdLst>
                  <a:gd name="connsiteX0" fmla="*/ 0 w 10614701"/>
                  <a:gd name="connsiteY0" fmla="*/ 526406 h 1631307"/>
                  <a:gd name="connsiteX1" fmla="*/ 526406 w 10614701"/>
                  <a:gd name="connsiteY1" fmla="*/ 0 h 1631307"/>
                  <a:gd name="connsiteX2" fmla="*/ 10088295 w 10614701"/>
                  <a:gd name="connsiteY2" fmla="*/ 0 h 1631307"/>
                  <a:gd name="connsiteX3" fmla="*/ 10614701 w 10614701"/>
                  <a:gd name="connsiteY3" fmla="*/ 526406 h 1631307"/>
                  <a:gd name="connsiteX4" fmla="*/ 10614701 w 10614701"/>
                  <a:gd name="connsiteY4" fmla="*/ 1104901 h 1631307"/>
                  <a:gd name="connsiteX5" fmla="*/ 10088295 w 10614701"/>
                  <a:gd name="connsiteY5" fmla="*/ 1631307 h 1631307"/>
                  <a:gd name="connsiteX6" fmla="*/ 526406 w 10614701"/>
                  <a:gd name="connsiteY6" fmla="*/ 1631307 h 1631307"/>
                  <a:gd name="connsiteX7" fmla="*/ 0 w 10614701"/>
                  <a:gd name="connsiteY7" fmla="*/ 1104901 h 1631307"/>
                  <a:gd name="connsiteX8" fmla="*/ 0 w 10614701"/>
                  <a:gd name="connsiteY8" fmla="*/ 526406 h 1631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14701" h="1631307" fill="none" extrusionOk="0">
                    <a:moveTo>
                      <a:pt x="0" y="526406"/>
                    </a:moveTo>
                    <a:cubicBezTo>
                      <a:pt x="1108" y="265670"/>
                      <a:pt x="239171" y="5860"/>
                      <a:pt x="526406" y="0"/>
                    </a:cubicBezTo>
                    <a:cubicBezTo>
                      <a:pt x="3731915" y="72427"/>
                      <a:pt x="7507429" y="61419"/>
                      <a:pt x="10088295" y="0"/>
                    </a:cubicBezTo>
                    <a:cubicBezTo>
                      <a:pt x="10373166" y="-40302"/>
                      <a:pt x="10562941" y="220024"/>
                      <a:pt x="10614701" y="526406"/>
                    </a:cubicBezTo>
                    <a:cubicBezTo>
                      <a:pt x="10566867" y="600114"/>
                      <a:pt x="10643691" y="1015012"/>
                      <a:pt x="10614701" y="1104901"/>
                    </a:cubicBezTo>
                    <a:cubicBezTo>
                      <a:pt x="10623937" y="1348750"/>
                      <a:pt x="10367926" y="1618869"/>
                      <a:pt x="10088295" y="1631307"/>
                    </a:cubicBezTo>
                    <a:cubicBezTo>
                      <a:pt x="8169117" y="1661134"/>
                      <a:pt x="3410944" y="1552001"/>
                      <a:pt x="526406" y="1631307"/>
                    </a:cubicBezTo>
                    <a:cubicBezTo>
                      <a:pt x="243395" y="1630435"/>
                      <a:pt x="-20392" y="1399659"/>
                      <a:pt x="0" y="1104901"/>
                    </a:cubicBezTo>
                    <a:cubicBezTo>
                      <a:pt x="48994" y="966623"/>
                      <a:pt x="-9995" y="694424"/>
                      <a:pt x="0" y="526406"/>
                    </a:cubicBezTo>
                    <a:close/>
                  </a:path>
                  <a:path w="10614701" h="1631307" stroke="0" extrusionOk="0">
                    <a:moveTo>
                      <a:pt x="0" y="526406"/>
                    </a:moveTo>
                    <a:cubicBezTo>
                      <a:pt x="53053" y="250141"/>
                      <a:pt x="242972" y="15193"/>
                      <a:pt x="526406" y="0"/>
                    </a:cubicBezTo>
                    <a:cubicBezTo>
                      <a:pt x="2791500" y="123000"/>
                      <a:pt x="7051740" y="-96860"/>
                      <a:pt x="10088295" y="0"/>
                    </a:cubicBezTo>
                    <a:cubicBezTo>
                      <a:pt x="10335955" y="-32823"/>
                      <a:pt x="10635665" y="193417"/>
                      <a:pt x="10614701" y="526406"/>
                    </a:cubicBezTo>
                    <a:cubicBezTo>
                      <a:pt x="10652491" y="628108"/>
                      <a:pt x="10627888" y="1009122"/>
                      <a:pt x="10614701" y="1104901"/>
                    </a:cubicBezTo>
                    <a:cubicBezTo>
                      <a:pt x="10579415" y="1408411"/>
                      <a:pt x="10334926" y="1624090"/>
                      <a:pt x="10088295" y="1631307"/>
                    </a:cubicBezTo>
                    <a:cubicBezTo>
                      <a:pt x="6309468" y="1470600"/>
                      <a:pt x="4836450" y="1670974"/>
                      <a:pt x="526406" y="1631307"/>
                    </a:cubicBezTo>
                    <a:cubicBezTo>
                      <a:pt x="197917" y="1623680"/>
                      <a:pt x="-42933" y="1376177"/>
                      <a:pt x="0" y="1104901"/>
                    </a:cubicBezTo>
                    <a:cubicBezTo>
                      <a:pt x="9052" y="929906"/>
                      <a:pt x="-17010" y="736989"/>
                      <a:pt x="0" y="526406"/>
                    </a:cubicBezTo>
                    <a:close/>
                  </a:path>
                </a:pathLst>
              </a:custGeom>
              <a:solidFill>
                <a:srgbClr val="CCFF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852854689">
                      <a:prstGeom prst="roundRect">
                        <a:avLst>
                          <a:gd name="adj" fmla="val 32269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0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+ Số hình lập phương thể tích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vi-VN" sz="40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là số đo thể tích cái hộp theo xăng-ti-mét khối.</a:t>
                </a:r>
                <a:endParaRPr lang="vi-VN" sz="40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7ECC52B-C313-0251-BF55-CE73AE910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28" y="3609739"/>
                <a:ext cx="10614701" cy="1631307"/>
              </a:xfrm>
              <a:prstGeom prst="roundRect">
                <a:avLst>
                  <a:gd name="adj" fmla="val 32269"/>
                </a:avLst>
              </a:prstGeom>
              <a:blipFill>
                <a:blip r:embed="rId6"/>
                <a:stretch>
                  <a:fillRect l="-343" r="-1314" b="-4693"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852854689">
                      <a:custGeom>
                        <a:avLst/>
                        <a:gdLst>
                          <a:gd name="connsiteX0" fmla="*/ 0 w 10614701"/>
                          <a:gd name="connsiteY0" fmla="*/ 526406 h 1631307"/>
                          <a:gd name="connsiteX1" fmla="*/ 526406 w 10614701"/>
                          <a:gd name="connsiteY1" fmla="*/ 0 h 1631307"/>
                          <a:gd name="connsiteX2" fmla="*/ 10088295 w 10614701"/>
                          <a:gd name="connsiteY2" fmla="*/ 0 h 1631307"/>
                          <a:gd name="connsiteX3" fmla="*/ 10614701 w 10614701"/>
                          <a:gd name="connsiteY3" fmla="*/ 526406 h 1631307"/>
                          <a:gd name="connsiteX4" fmla="*/ 10614701 w 10614701"/>
                          <a:gd name="connsiteY4" fmla="*/ 1104901 h 1631307"/>
                          <a:gd name="connsiteX5" fmla="*/ 10088295 w 10614701"/>
                          <a:gd name="connsiteY5" fmla="*/ 1631307 h 1631307"/>
                          <a:gd name="connsiteX6" fmla="*/ 526406 w 10614701"/>
                          <a:gd name="connsiteY6" fmla="*/ 1631307 h 1631307"/>
                          <a:gd name="connsiteX7" fmla="*/ 0 w 10614701"/>
                          <a:gd name="connsiteY7" fmla="*/ 1104901 h 1631307"/>
                          <a:gd name="connsiteX8" fmla="*/ 0 w 10614701"/>
                          <a:gd name="connsiteY8" fmla="*/ 526406 h 16313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614701" h="1631307" fill="none" extrusionOk="0">
                            <a:moveTo>
                              <a:pt x="0" y="526406"/>
                            </a:moveTo>
                            <a:cubicBezTo>
                              <a:pt x="1108" y="265670"/>
                              <a:pt x="239171" y="5860"/>
                              <a:pt x="526406" y="0"/>
                            </a:cubicBezTo>
                            <a:cubicBezTo>
                              <a:pt x="3731915" y="72427"/>
                              <a:pt x="7507429" y="61419"/>
                              <a:pt x="10088295" y="0"/>
                            </a:cubicBezTo>
                            <a:cubicBezTo>
                              <a:pt x="10373166" y="-40302"/>
                              <a:pt x="10562941" y="220024"/>
                              <a:pt x="10614701" y="526406"/>
                            </a:cubicBezTo>
                            <a:cubicBezTo>
                              <a:pt x="10566867" y="600114"/>
                              <a:pt x="10643691" y="1015012"/>
                              <a:pt x="10614701" y="1104901"/>
                            </a:cubicBezTo>
                            <a:cubicBezTo>
                              <a:pt x="10623937" y="1348750"/>
                              <a:pt x="10367926" y="1618869"/>
                              <a:pt x="10088295" y="1631307"/>
                            </a:cubicBezTo>
                            <a:cubicBezTo>
                              <a:pt x="8169117" y="1661134"/>
                              <a:pt x="3410944" y="1552001"/>
                              <a:pt x="526406" y="1631307"/>
                            </a:cubicBezTo>
                            <a:cubicBezTo>
                              <a:pt x="243395" y="1630435"/>
                              <a:pt x="-20392" y="1399659"/>
                              <a:pt x="0" y="1104901"/>
                            </a:cubicBezTo>
                            <a:cubicBezTo>
                              <a:pt x="48994" y="966623"/>
                              <a:pt x="-9995" y="694424"/>
                              <a:pt x="0" y="526406"/>
                            </a:cubicBezTo>
                            <a:close/>
                          </a:path>
                          <a:path w="10614701" h="1631307" stroke="0" extrusionOk="0">
                            <a:moveTo>
                              <a:pt x="0" y="526406"/>
                            </a:moveTo>
                            <a:cubicBezTo>
                              <a:pt x="53053" y="250141"/>
                              <a:pt x="242972" y="15193"/>
                              <a:pt x="526406" y="0"/>
                            </a:cubicBezTo>
                            <a:cubicBezTo>
                              <a:pt x="2791500" y="123000"/>
                              <a:pt x="7051740" y="-96860"/>
                              <a:pt x="10088295" y="0"/>
                            </a:cubicBezTo>
                            <a:cubicBezTo>
                              <a:pt x="10335955" y="-32823"/>
                              <a:pt x="10635665" y="193417"/>
                              <a:pt x="10614701" y="526406"/>
                            </a:cubicBezTo>
                            <a:cubicBezTo>
                              <a:pt x="10652491" y="628108"/>
                              <a:pt x="10627888" y="1009122"/>
                              <a:pt x="10614701" y="1104901"/>
                            </a:cubicBezTo>
                            <a:cubicBezTo>
                              <a:pt x="10579415" y="1408411"/>
                              <a:pt x="10334926" y="1624090"/>
                              <a:pt x="10088295" y="1631307"/>
                            </a:cubicBezTo>
                            <a:cubicBezTo>
                              <a:pt x="6309468" y="1470600"/>
                              <a:pt x="4836450" y="1670974"/>
                              <a:pt x="526406" y="1631307"/>
                            </a:cubicBezTo>
                            <a:cubicBezTo>
                              <a:pt x="197917" y="1623680"/>
                              <a:pt x="-42933" y="1376177"/>
                              <a:pt x="0" y="1104901"/>
                            </a:cubicBezTo>
                            <a:cubicBezTo>
                              <a:pt x="9052" y="929906"/>
                              <a:pt x="-17010" y="736989"/>
                              <a:pt x="0" y="52640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23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A5DD8B-A726-4BC3-9ABC-67CAF52D0BA3}"/>
                  </a:ext>
                </a:extLst>
              </p:cNvPr>
              <p:cNvSpPr txBox="1"/>
              <p:nvPr/>
            </p:nvSpPr>
            <p:spPr>
              <a:xfrm>
                <a:off x="771895" y="380010"/>
                <a:ext cx="10830297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Bài giải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 x 4 x 3 = 60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Thể tích của cái hộp là 60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𝑑𝑚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𝑑𝑚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= 60 000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𝑐𝑚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endPara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sng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Trả lời: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a)	Nếu thể tích mỗi hình lập phương là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𝑑𝑚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thì xếp được 60 hình.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b)	Nếu thể tích mỗi hình lập phương là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𝑐𝑚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thì xếp được 60 000 hình.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A5DD8B-A726-4BC3-9ABC-67CAF52D0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95" y="380010"/>
                <a:ext cx="10830297" cy="5632311"/>
              </a:xfrm>
              <a:prstGeom prst="rect">
                <a:avLst/>
              </a:prstGeom>
              <a:blipFill>
                <a:blip r:embed="rId4"/>
                <a:stretch>
                  <a:fillRect l="-2027" t="-1948" r="-2365" b="-3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6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4F88BC-3BA0-1B01-1FB3-74080DF85C59}"/>
              </a:ext>
            </a:extLst>
          </p:cNvPr>
          <p:cNvGrpSpPr/>
          <p:nvPr/>
        </p:nvGrpSpPr>
        <p:grpSpPr>
          <a:xfrm>
            <a:off x="116395" y="38560"/>
            <a:ext cx="10761402" cy="6463014"/>
            <a:chOff x="230376" y="-164899"/>
            <a:chExt cx="10613503" cy="646301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C1D5A52-F4B2-4857-115F-2C63CE970E9C}"/>
                </a:ext>
              </a:extLst>
            </p:cNvPr>
            <p:cNvSpPr/>
            <p:nvPr/>
          </p:nvSpPr>
          <p:spPr>
            <a:xfrm>
              <a:off x="230376" y="-164899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UTM Duepuntozero" panose="02040603050506020204" pitchFamily="18" charset="0"/>
                </a:rPr>
                <a:t>2</a:t>
              </a:r>
              <a:endParaRPr lang="en-US" sz="3600" b="1" dirty="0">
                <a:latin typeface="UTM Duepuntozero" panose="0204060305050602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FCB5F6-70A0-BC37-D209-7CD525D2BFC2}"/>
                </a:ext>
              </a:extLst>
            </p:cNvPr>
            <p:cNvSpPr txBox="1"/>
            <p:nvPr/>
          </p:nvSpPr>
          <p:spPr>
            <a:xfrm>
              <a:off x="474859" y="665804"/>
              <a:ext cx="10369020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0" i="0" u="none" strike="noStrike" baseline="0">
                  <a:solidFill>
                    <a:srgbClr val="000000"/>
                  </a:solidFill>
                  <a:latin typeface="AvertaStdCY-Regular" panose="00000500000000000000" pitchFamily="50" charset="0"/>
                </a:rPr>
                <a:t>Câu nào đúng, câu nào sai?</a:t>
              </a:r>
            </a:p>
            <a:p>
              <a:pPr algn="l"/>
              <a:r>
                <a:rPr lang="vi-VN" sz="3600" b="0" i="0" u="none" strike="noStrike" baseline="0">
                  <a:solidFill>
                    <a:srgbClr val="000000"/>
                  </a:solidFill>
                  <a:latin typeface="AvertaStdCY-Regular" panose="00000500000000000000" pitchFamily="50" charset="0"/>
                </a:rPr>
                <a:t>Một hình hộp chữ nhật có các mặt đối </a:t>
              </a:r>
              <a:endParaRPr lang="en-US" sz="3600" b="0" i="0" u="none" strike="noStrike" baseline="0">
                <a:solidFill>
                  <a:srgbClr val="000000"/>
                </a:solidFill>
                <a:latin typeface="AvertaStdCY-Regular" panose="00000500000000000000" pitchFamily="50" charset="0"/>
              </a:endParaRPr>
            </a:p>
            <a:p>
              <a:pPr algn="l"/>
              <a:r>
                <a:rPr lang="vi-VN" sz="3600" b="0" i="0" u="none" strike="noStrike" baseline="0">
                  <a:solidFill>
                    <a:srgbClr val="000000"/>
                  </a:solidFill>
                  <a:latin typeface="AvertaStdCY-Regular" panose="00000500000000000000" pitchFamily="50" charset="0"/>
                </a:rPr>
                <a:t>diện</a:t>
              </a:r>
              <a:r>
                <a:rPr lang="en-US" sz="3600" b="0" i="0" u="none" strike="noStrike" baseline="0">
                  <a:solidFill>
                    <a:srgbClr val="000000"/>
                  </a:solidFill>
                  <a:latin typeface="AvertaStdCY-Regular" panose="00000500000000000000" pitchFamily="50" charset="0"/>
                </a:rPr>
                <a:t> </a:t>
              </a:r>
              <a:r>
                <a:rPr lang="vi-VN" sz="3600" b="0" i="0" u="none" strike="noStrike" baseline="0">
                  <a:solidFill>
                    <a:srgbClr val="000000"/>
                  </a:solidFill>
                  <a:latin typeface="AvertaStdCY-Regular" panose="00000500000000000000" pitchFamily="50" charset="0"/>
                </a:rPr>
                <a:t>cùng màu và ba kích thước cùng đơn vị đo.</a:t>
              </a:r>
            </a:p>
            <a:p>
              <a:pPr algn="l"/>
              <a:r>
                <a:rPr lang="vi-VN" sz="3600" b="0" i="0" u="none" strike="noStrike" baseline="0">
                  <a:solidFill>
                    <a:srgbClr val="FF0000"/>
                  </a:solidFill>
                  <a:latin typeface="AvertaStdCY-Regular" panose="00000500000000000000" pitchFamily="50" charset="0"/>
                </a:rPr>
                <a:t>a) </a:t>
              </a:r>
              <a:r>
                <a:rPr lang="vi-VN" sz="3600" b="0" i="0" u="none" strike="noStrike" baseline="0">
                  <a:solidFill>
                    <a:srgbClr val="000000"/>
                  </a:solidFill>
                  <a:latin typeface="AvertaStdCY-Regular" panose="00000500000000000000" pitchFamily="50" charset="0"/>
                </a:rPr>
                <a:t>Diện tích xung quanh của hình hộp chữ nhật bằng diện tích đáy</a:t>
              </a:r>
              <a:r>
                <a:rPr lang="en-US" sz="3600" b="0" i="0" u="none" strike="noStrike" baseline="0">
                  <a:solidFill>
                    <a:srgbClr val="000000"/>
                  </a:solidFill>
                  <a:latin typeface="AvertaStdCY-Regular" panose="00000500000000000000" pitchFamily="50" charset="0"/>
                </a:rPr>
                <a:t> </a:t>
              </a:r>
              <a:r>
                <a:rPr lang="vi-VN" sz="3600" b="0" i="0" u="none" strike="noStrike" baseline="0">
                  <a:solidFill>
                    <a:srgbClr val="000000"/>
                  </a:solidFill>
                  <a:latin typeface="AvertaStdCY-Regular" panose="00000500000000000000" pitchFamily="50" charset="0"/>
                </a:rPr>
                <a:t>nhân với chiều cao.</a:t>
              </a:r>
            </a:p>
            <a:p>
              <a:pPr algn="l"/>
              <a:r>
                <a:rPr lang="vi-VN" sz="3600" b="0" i="0" u="none" strike="noStrike" baseline="0">
                  <a:solidFill>
                    <a:srgbClr val="FF0000"/>
                  </a:solidFill>
                  <a:latin typeface="AvertaStdCY-Regular" panose="00000500000000000000" pitchFamily="50" charset="0"/>
                </a:rPr>
                <a:t>b) </a:t>
              </a:r>
              <a:r>
                <a:rPr lang="vi-VN" sz="3600" b="0" i="0" u="none" strike="noStrike" baseline="0">
                  <a:solidFill>
                    <a:srgbClr val="000000"/>
                  </a:solidFill>
                  <a:latin typeface="AvertaStdCY-Regular" panose="00000500000000000000" pitchFamily="50" charset="0"/>
                </a:rPr>
                <a:t>Diện tích toàn phần của hình hộp chữ nhật bằng 2 lần tổng diện tích</a:t>
              </a:r>
              <a:r>
                <a:rPr lang="en-US" sz="3600" b="0" i="0" u="none" strike="noStrike" baseline="0">
                  <a:solidFill>
                    <a:srgbClr val="000000"/>
                  </a:solidFill>
                  <a:latin typeface="AvertaStdCY-Regular" panose="00000500000000000000" pitchFamily="50" charset="0"/>
                </a:rPr>
                <a:t> </a:t>
              </a:r>
              <a:r>
                <a:rPr lang="vi-VN" sz="3600" b="0" i="0" u="none" strike="noStrike" baseline="0">
                  <a:solidFill>
                    <a:srgbClr val="000000"/>
                  </a:solidFill>
                  <a:latin typeface="AvertaStdCY-Regular" panose="00000500000000000000" pitchFamily="50" charset="0"/>
                </a:rPr>
                <a:t>ba mặt màu đỏ, xanh và vàng.</a:t>
              </a:r>
            </a:p>
            <a:p>
              <a:pPr algn="l"/>
              <a:r>
                <a:rPr lang="vi-VN" sz="3600" b="0" i="0" u="none" strike="noStrike" baseline="0">
                  <a:solidFill>
                    <a:srgbClr val="FF0000"/>
                  </a:solidFill>
                  <a:latin typeface="AvertaStdCY-Regular" panose="00000500000000000000" pitchFamily="50" charset="0"/>
                </a:rPr>
                <a:t>c) </a:t>
              </a:r>
              <a:r>
                <a:rPr lang="vi-VN" sz="3600" b="0" i="0" u="none" strike="noStrike" baseline="0">
                  <a:solidFill>
                    <a:srgbClr val="000000"/>
                  </a:solidFill>
                  <a:latin typeface="AvertaStdCY-Regular" panose="00000500000000000000" pitchFamily="50" charset="0"/>
                </a:rPr>
                <a:t>Thể tích của hình hộp chữ nhật bằng diện tích mặt màu đỏ nhân với</a:t>
              </a:r>
              <a:r>
                <a:rPr lang="en-US" sz="3600" b="0" i="0" u="none" strike="noStrike" baseline="0">
                  <a:solidFill>
                    <a:srgbClr val="000000"/>
                  </a:solidFill>
                  <a:latin typeface="AvertaStdCY-Regular" panose="00000500000000000000" pitchFamily="50" charset="0"/>
                </a:rPr>
                <a:t> chiều dài.</a:t>
              </a:r>
              <a:endParaRPr lang="en-US" sz="3600" b="1" dirty="0">
                <a:solidFill>
                  <a:srgbClr val="002060"/>
                </a:solidFill>
                <a:latin typeface="UTM Duepuntozero" panose="0204060305050602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6AB0492-E2CC-465A-9DBF-29486E9F7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075" y="447879"/>
            <a:ext cx="2768508" cy="15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500</TotalTime>
  <Words>1026</Words>
  <Application>Microsoft Office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AvertaStdCY-Regular</vt:lpstr>
      <vt:lpstr>Calibri</vt:lpstr>
      <vt:lpstr>Calibri Light</vt:lpstr>
      <vt:lpstr>Cambria Math</vt:lpstr>
      <vt:lpstr>LNTH-LuoLuoNotangYuanTi 1</vt:lpstr>
      <vt:lpstr>SVN-Aptima</vt:lpstr>
      <vt:lpstr>SVN-ARCO Typography</vt:lpstr>
      <vt:lpstr>SVN-Gretoon</vt:lpstr>
      <vt:lpstr>UTM Avo</vt:lpstr>
      <vt:lpstr>UTM Duepuntozero</vt:lpstr>
      <vt:lpstr>UTM Showcard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PC</cp:lastModifiedBy>
  <cp:revision>28</cp:revision>
  <dcterms:created xsi:type="dcterms:W3CDTF">2022-08-10T15:46:39Z</dcterms:created>
  <dcterms:modified xsi:type="dcterms:W3CDTF">2025-02-19T14:11:08Z</dcterms:modified>
  <cp:category>9Slide.vn</cp:category>
</cp:coreProperties>
</file>