
<file path=[Content_Types].xml><?xml version="1.0" encoding="utf-8"?>
<Types xmlns="http://schemas.openxmlformats.org/package/2006/content-types">
  <Default Extension="bin" ContentType="application/vnd.ms-office.activeX"/>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activeX/activeX2.xml" ContentType="application/vnd.ms-office.activeX+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34" r:id="rId2"/>
    <p:sldId id="260" r:id="rId3"/>
    <p:sldId id="261" r:id="rId4"/>
    <p:sldId id="262" r:id="rId5"/>
    <p:sldId id="305" r:id="rId6"/>
    <p:sldId id="263" r:id="rId7"/>
    <p:sldId id="264" r:id="rId8"/>
    <p:sldId id="267" r:id="rId9"/>
    <p:sldId id="303" r:id="rId10"/>
    <p:sldId id="304" r:id="rId11"/>
    <p:sldId id="270" r:id="rId12"/>
    <p:sldId id="306" r:id="rId13"/>
    <p:sldId id="307" r:id="rId14"/>
    <p:sldId id="271" r:id="rId15"/>
    <p:sldId id="308" r:id="rId16"/>
    <p:sldId id="311" r:id="rId17"/>
    <p:sldId id="309" r:id="rId18"/>
    <p:sldId id="277" r:id="rId19"/>
    <p:sldId id="279" r:id="rId20"/>
    <p:sldId id="280" r:id="rId21"/>
    <p:sldId id="281" r:id="rId22"/>
    <p:sldId id="282" r:id="rId23"/>
    <p:sldId id="283" r:id="rId24"/>
    <p:sldId id="284" r:id="rId25"/>
    <p:sldId id="287" r:id="rId26"/>
    <p:sldId id="285" r:id="rId27"/>
    <p:sldId id="312" r:id="rId28"/>
    <p:sldId id="288" r:id="rId29"/>
    <p:sldId id="289" r:id="rId30"/>
    <p:sldId id="290" r:id="rId31"/>
    <p:sldId id="313" r:id="rId32"/>
    <p:sldId id="291" r:id="rId33"/>
    <p:sldId id="314" r:id="rId34"/>
    <p:sldId id="2635" r:id="rId35"/>
    <p:sldId id="293" r:id="rId36"/>
    <p:sldId id="315" r:id="rId37"/>
    <p:sldId id="296" r:id="rId38"/>
    <p:sldId id="298" r:id="rId39"/>
    <p:sldId id="299" r:id="rId40"/>
    <p:sldId id="300" r:id="rId41"/>
    <p:sldId id="316" r:id="rId42"/>
    <p:sldId id="317" r:id="rId43"/>
    <p:sldId id="318" r:id="rId44"/>
    <p:sldId id="319" r:id="rId45"/>
    <p:sldId id="320" r:id="rId46"/>
    <p:sldId id="295" r:id="rId47"/>
    <p:sldId id="301" r:id="rId48"/>
  </p:sldIdLst>
  <p:sldSz cx="12192000" cy="6858000"/>
  <p:notesSz cx="6858000" cy="9144000"/>
  <p:embeddedFontLst>
    <p:embeddedFont>
      <p:font typeface="LNTH-LuoLuoNotangYuanTi 1" panose="020B0604020202020204" charset="-128"/>
      <p:regular r:id="rId49"/>
    </p:embeddedFont>
    <p:embeddedFont>
      <p:font typeface="Roboto" panose="02000000000000000000" pitchFamily="2" charset="0"/>
      <p:regular r:id="rId50"/>
      <p:bold r:id="rId51"/>
      <p:italic r:id="rId52"/>
      <p:boldItalic r:id="rId53"/>
    </p:embeddedFont>
    <p:embeddedFont>
      <p:font typeface="SVN-ARCO Typography" panose="020B0603050302020204" charset="2"/>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FF"/>
    <a:srgbClr val="FF0066"/>
    <a:srgbClr val="FFCCCC"/>
    <a:srgbClr val="FEFEFE"/>
    <a:srgbClr val="F8F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11CFE7-567D-4366-A7B0-CB3C5652F040}" v="624" dt="2023-09-28T15:10:52.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746" autoAdjust="0"/>
  </p:normalViewPr>
  <p:slideViewPr>
    <p:cSldViewPr snapToGrid="0">
      <p:cViewPr varScale="1">
        <p:scale>
          <a:sx n="61" d="100"/>
          <a:sy n="61" d="100"/>
        </p:scale>
        <p:origin x="1098"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3/6/2025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557181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3/6/2025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20686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3/6/2025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6292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3/6/2025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1583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3/6/2025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4956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3/6/2025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0962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3/6/2025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9506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3/6/2025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5511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3/6/2025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982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3/6/2025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1865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3/6/2025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817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C4F1BBE-A219-8592-2DA6-8D2946EABC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1" name="Picture 10">
            <a:extLst>
              <a:ext uri="{FF2B5EF4-FFF2-40B4-BE49-F238E27FC236}">
                <a16:creationId xmlns:a16="http://schemas.microsoft.com/office/drawing/2014/main" id="{1C9170D8-2BFD-4B80-BC6B-063300C729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8019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7.png"/><Relationship Id="rId12"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audio" Target="../media/audio1.wav"/><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jp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5.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audio" Target="../media/audio5.wav"/><Relationship Id="rId5" Type="http://schemas.openxmlformats.org/officeDocument/2006/relationships/image" Target="../media/image27.png"/><Relationship Id="rId10" Type="http://schemas.openxmlformats.org/officeDocument/2006/relationships/audio" Target="../media/audio1.wav"/><Relationship Id="rId4" Type="http://schemas.openxmlformats.org/officeDocument/2006/relationships/image" Target="../media/image2.jp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3.png"/><Relationship Id="rId10" Type="http://schemas.openxmlformats.org/officeDocument/2006/relationships/audio" Target="../media/audio4.wav"/><Relationship Id="rId4" Type="http://schemas.openxmlformats.org/officeDocument/2006/relationships/image" Target="../media/image2.jpg"/><Relationship Id="rId9"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3.png"/><Relationship Id="rId10" Type="http://schemas.openxmlformats.org/officeDocument/2006/relationships/audio" Target="../media/audio4.wav"/><Relationship Id="rId4" Type="http://schemas.openxmlformats.org/officeDocument/2006/relationships/image" Target="../media/image2.jpg"/><Relationship Id="rId9"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4.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3.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3.png"/><Relationship Id="rId10" Type="http://schemas.openxmlformats.org/officeDocument/2006/relationships/audio" Target="../media/audio4.wav"/><Relationship Id="rId4" Type="http://schemas.openxmlformats.org/officeDocument/2006/relationships/image" Target="../media/image2.jpg"/><Relationship Id="rId9" Type="http://schemas.openxmlformats.org/officeDocument/2006/relationships/audio" Target="../media/audio3.wav"/></Relationships>
</file>

<file path=ppt/slides/_rels/slide3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3.png"/><Relationship Id="rId10" Type="http://schemas.openxmlformats.org/officeDocument/2006/relationships/audio" Target="../media/audio4.wav"/><Relationship Id="rId4" Type="http://schemas.openxmlformats.org/officeDocument/2006/relationships/image" Target="../media/image2.jpg"/><Relationship Id="rId9" Type="http://schemas.openxmlformats.org/officeDocument/2006/relationships/audio" Target="../media/audio3.wav"/></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4.wav"/><Relationship Id="rId7" Type="http://schemas.openxmlformats.org/officeDocument/2006/relationships/image" Target="../media/image39.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3.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4.wav"/><Relationship Id="rId7" Type="http://schemas.openxmlformats.org/officeDocument/2006/relationships/image" Target="../media/image39.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3.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4.wav"/><Relationship Id="rId7" Type="http://schemas.openxmlformats.org/officeDocument/2006/relationships/image" Target="../media/image39.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3.png"/><Relationship Id="rId10" Type="http://schemas.openxmlformats.org/officeDocument/2006/relationships/audio" Target="../media/audio4.wav"/><Relationship Id="rId4" Type="http://schemas.openxmlformats.org/officeDocument/2006/relationships/image" Target="../media/image2.jpg"/><Relationship Id="rId9" Type="http://schemas.openxmlformats.org/officeDocument/2006/relationships/audio" Target="../media/audio3.wav"/></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7.png"/><Relationship Id="rId12"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audio" Target="../media/audio1.wav"/><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jpg"/><Relationship Id="rId9"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5.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audio" Target="../media/audio5.wav"/><Relationship Id="rId5" Type="http://schemas.openxmlformats.org/officeDocument/2006/relationships/image" Target="../media/image27.png"/><Relationship Id="rId10" Type="http://schemas.openxmlformats.org/officeDocument/2006/relationships/audio" Target="../media/audio1.wav"/><Relationship Id="rId4" Type="http://schemas.openxmlformats.org/officeDocument/2006/relationships/image" Target="../media/image2.jp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41.png"/><Relationship Id="rId10" Type="http://schemas.openxmlformats.org/officeDocument/2006/relationships/audio" Target="../media/audio4.wav"/><Relationship Id="rId4" Type="http://schemas.openxmlformats.org/officeDocument/2006/relationships/image" Target="../media/image36.png"/><Relationship Id="rId9" Type="http://schemas.openxmlformats.org/officeDocument/2006/relationships/audio" Target="../media/audio3.wav"/></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7dWdwK6P01s"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0" y="76202"/>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hai</a:t>
            </a:r>
            <a:r>
              <a:rPr lang="en-US" altLang="en-US" sz="4000" b="1" dirty="0"/>
              <a:t> </a:t>
            </a:r>
            <a:r>
              <a:rPr lang="en-US" altLang="en-US" sz="4000" b="1" dirty="0" err="1"/>
              <a:t>ngày</a:t>
            </a:r>
            <a:r>
              <a:rPr lang="en-US" altLang="en-US" sz="4000" b="1" dirty="0"/>
              <a:t> 10 </a:t>
            </a:r>
            <a:r>
              <a:rPr lang="en-US" altLang="en-US" sz="4000" b="1" dirty="0" err="1"/>
              <a:t>tháng</a:t>
            </a:r>
            <a:r>
              <a:rPr lang="en-US" altLang="en-US" sz="4000" b="1" dirty="0"/>
              <a:t> 3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0" y="774868"/>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1" y="1499651"/>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Đọc</a:t>
            </a:r>
            <a:r>
              <a:rPr lang="en-US" altLang="en-US" sz="4000" b="1" dirty="0">
                <a:solidFill>
                  <a:srgbClr val="3333FF"/>
                </a:solidFill>
              </a:rPr>
              <a:t>: </a:t>
            </a:r>
            <a:r>
              <a:rPr lang="en-US" altLang="en-US" sz="4000" b="1" dirty="0" err="1">
                <a:solidFill>
                  <a:srgbClr val="3333FF"/>
                </a:solidFill>
              </a:rPr>
              <a:t>Ông</a:t>
            </a:r>
            <a:r>
              <a:rPr lang="en-US" altLang="en-US" sz="4000" b="1" dirty="0">
                <a:solidFill>
                  <a:srgbClr val="3333FF"/>
                </a:solidFill>
              </a:rPr>
              <a:t> </a:t>
            </a:r>
            <a:r>
              <a:rPr lang="en-US" altLang="en-US" sz="4000" b="1" dirty="0" err="1">
                <a:solidFill>
                  <a:srgbClr val="3333FF"/>
                </a:solidFill>
              </a:rPr>
              <a:t>Trạng</a:t>
            </a:r>
            <a:r>
              <a:rPr lang="en-US" altLang="en-US" sz="4000" b="1" dirty="0">
                <a:solidFill>
                  <a:srgbClr val="3333FF"/>
                </a:solidFill>
              </a:rPr>
              <a:t> </a:t>
            </a:r>
            <a:r>
              <a:rPr lang="en-US" altLang="en-US" sz="4000" b="1" dirty="0" err="1">
                <a:solidFill>
                  <a:srgbClr val="3333FF"/>
                </a:solidFill>
              </a:rPr>
              <a:t>Nồi</a:t>
            </a:r>
            <a:r>
              <a:rPr lang="en-US" altLang="en-US" sz="4000" b="1" dirty="0">
                <a:solidFill>
                  <a:srgbClr val="3333FF"/>
                </a:solidFill>
              </a:rPr>
              <a:t> ( </a:t>
            </a:r>
            <a:r>
              <a:rPr lang="en-US" altLang="en-US" sz="4000" b="1" dirty="0" err="1">
                <a:solidFill>
                  <a:srgbClr val="3333FF"/>
                </a:solidFill>
              </a:rPr>
              <a:t>tiết</a:t>
            </a:r>
            <a:r>
              <a:rPr lang="en-US" altLang="en-US" sz="4000" b="1">
                <a:solidFill>
                  <a:srgbClr val="3333FF"/>
                </a:solidFill>
              </a:rPr>
              <a:t> 1)</a:t>
            </a:r>
            <a:endParaRPr lang="en-US" altLang="en-US" sz="4000" b="1" dirty="0">
              <a:solidFill>
                <a:srgbClr val="3333FF"/>
              </a:solidFill>
            </a:endParaRP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46A110E-73D0-D503-64E7-6E5CAA50170C}"/>
              </a:ext>
            </a:extLst>
          </p:cNvPr>
          <p:cNvSpPr txBox="1"/>
          <p:nvPr/>
        </p:nvSpPr>
        <p:spPr>
          <a:xfrm>
            <a:off x="486443" y="447604"/>
            <a:ext cx="10985815"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Hồi đó, vì bận ôn thi không có thời gian đi kiếm gạo, nên tôi đã mượn nồi của nhà ông để ăn vét cơm cháy trong mấy tháng trời. Nay đã đỗ đạt, tôi có chút quà mọn để trả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Chủ nhà và dân làng rất xúc động, cảm phục gương hiếu học và lòng biết ơn của quan trạng.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 quan trạng trẻ tuổi ấy chính là Tô Tịch, một người học giỏi nổi tiếng thời trước của nước ta. Dân gian yêu mến gọi ông là Trạng Nồi.</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Kho tàng truyện dân gian Việt Nam</a:t>
            </a:r>
          </a:p>
        </p:txBody>
      </p:sp>
    </p:spTree>
    <p:extLst>
      <p:ext uri="{BB962C8B-B14F-4D97-AF65-F5344CB8AC3E}">
        <p14:creationId xmlns:p14="http://schemas.microsoft.com/office/powerpoint/2010/main" val="265748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602669"/>
            <a:ext cx="11591778" cy="5879298"/>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6">
            <a:extLst>
              <a:ext uri="{FF2B5EF4-FFF2-40B4-BE49-F238E27FC236}">
                <a16:creationId xmlns:a16="http://schemas.microsoft.com/office/drawing/2014/main" id="{1F858830-E405-7D2C-C450-F2C21044B8A4}"/>
              </a:ext>
            </a:extLst>
          </p:cNvPr>
          <p:cNvSpPr txBox="1"/>
          <p:nvPr/>
        </p:nvSpPr>
        <p:spPr>
          <a:xfrm>
            <a:off x="1449446" y="2206505"/>
            <a:ext cx="9979411" cy="707886"/>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Giọng </a:t>
            </a:r>
            <a:r>
              <a:rPr lang="en-US" sz="4000">
                <a:latin typeface="Calibri" panose="020F0502020204030204" pitchFamily="34" charset="0"/>
                <a:cs typeface="Calibri" panose="020F0502020204030204" pitchFamily="34" charset="0"/>
              </a:rPr>
              <a:t>người dẫn truyện thong thả, chậm rãi.</a:t>
            </a:r>
            <a:endParaRPr lang="vi-VN" sz="4000">
              <a:latin typeface="Calibri" panose="020F0502020204030204" pitchFamily="34" charset="0"/>
              <a:cs typeface="Calibri" panose="020F0502020204030204" pitchFamily="34" charset="0"/>
            </a:endParaRPr>
          </a:p>
        </p:txBody>
      </p:sp>
      <p:pic>
        <p:nvPicPr>
          <p:cNvPr id="42" name="Hình ảnh 41" descr="Ảnh có chứa hình vẽ, Tác phẩm nghệ thuật của trẻ con, minh họa, phim hoạt hình&#10;&#10;Mô tả được tạo tự động">
            <a:extLst>
              <a:ext uri="{FF2B5EF4-FFF2-40B4-BE49-F238E27FC236}">
                <a16:creationId xmlns:a16="http://schemas.microsoft.com/office/drawing/2014/main" id="{743BEC41-45EE-6CDC-3AF3-1D34D25BEA7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819631" y="1180567"/>
            <a:ext cx="982616" cy="911984"/>
          </a:xfrm>
          <a:prstGeom prst="rect">
            <a:avLst/>
          </a:prstGeom>
        </p:spPr>
      </p:pic>
      <p:pic>
        <p:nvPicPr>
          <p:cNvPr id="44" name="Hình ảnh 43" descr="Ảnh có chứa hình vẽ, Tác phẩm nghệ thuật của trẻ con, minh họa, phim hoạt hình&#10;&#10;Mô tả được tạo tự động">
            <a:extLst>
              <a:ext uri="{FF2B5EF4-FFF2-40B4-BE49-F238E27FC236}">
                <a16:creationId xmlns:a16="http://schemas.microsoft.com/office/drawing/2014/main" id="{8F8F2067-9F18-7721-9189-BAF25AF0F7D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543287" y="1900850"/>
            <a:ext cx="1111232" cy="996085"/>
          </a:xfrm>
          <a:prstGeom prst="rect">
            <a:avLst/>
          </a:prstGeom>
        </p:spPr>
      </p:pic>
      <p:sp>
        <p:nvSpPr>
          <p:cNvPr id="46" name="TextBox 6">
            <a:extLst>
              <a:ext uri="{FF2B5EF4-FFF2-40B4-BE49-F238E27FC236}">
                <a16:creationId xmlns:a16="http://schemas.microsoft.com/office/drawing/2014/main" id="{7C982B04-1CDD-8F0F-55F1-1BA6146F8C66}"/>
              </a:ext>
            </a:extLst>
          </p:cNvPr>
          <p:cNvSpPr txBox="1"/>
          <p:nvPr/>
        </p:nvSpPr>
        <p:spPr>
          <a:xfrm>
            <a:off x="1371291" y="3426850"/>
            <a:ext cx="9979411" cy="2554545"/>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Nhấn giọng ở </a:t>
            </a:r>
            <a:r>
              <a:rPr lang="en-US" sz="4000">
                <a:latin typeface="Calibri" panose="020F0502020204030204" pitchFamily="34" charset="0"/>
                <a:cs typeface="Calibri" panose="020F0502020204030204" pitchFamily="34" charset="0"/>
              </a:rPr>
              <a:t>những từ ngữ miêu tả cảm xúc của nhân vật; giọng quan trạng khiêm nhường, từ tốn; giọng nhà vua chậm rãi, uy nghiêm; giọng ngươic hàng xóm ngạc nhiên..</a:t>
            </a:r>
            <a:endParaRPr lang="vi-VN" sz="4000">
              <a:latin typeface="Calibri" panose="020F0502020204030204" pitchFamily="34" charset="0"/>
              <a:cs typeface="Calibri" panose="020F0502020204030204" pitchFamily="34" charset="0"/>
            </a:endParaRPr>
          </a:p>
        </p:txBody>
      </p:sp>
      <p:pic>
        <p:nvPicPr>
          <p:cNvPr id="47" name="Hình ảnh 46" descr="Ảnh có chứa hình vẽ, Tác phẩm nghệ thuật của trẻ con, minh họa, phim hoạt hình&#10;&#10;Mô tả được tạo tự động">
            <a:extLst>
              <a:ext uri="{FF2B5EF4-FFF2-40B4-BE49-F238E27FC236}">
                <a16:creationId xmlns:a16="http://schemas.microsoft.com/office/drawing/2014/main" id="{EE5F09B9-6E55-6D2B-ABFA-521AAFE3DDC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465132" y="3121195"/>
            <a:ext cx="1111232" cy="996085"/>
          </a:xfrm>
          <a:prstGeom prst="rect">
            <a:avLst/>
          </a:prstGeom>
        </p:spPr>
      </p:pic>
      <p:pic>
        <p:nvPicPr>
          <p:cNvPr id="4" name="Picture 3">
            <a:extLst>
              <a:ext uri="{FF2B5EF4-FFF2-40B4-BE49-F238E27FC236}">
                <a16:creationId xmlns:a16="http://schemas.microsoft.com/office/drawing/2014/main" id="{E8EF4443-AA19-4334-B470-AF00E326701E}"/>
              </a:ext>
            </a:extLst>
          </p:cNvPr>
          <p:cNvPicPr>
            <a:picLocks noChangeAspect="1"/>
          </p:cNvPicPr>
          <p:nvPr/>
        </p:nvPicPr>
        <p:blipFill>
          <a:blip r:embed="rId6"/>
          <a:stretch>
            <a:fillRect/>
          </a:stretch>
        </p:blipFill>
        <p:spPr>
          <a:xfrm>
            <a:off x="1309720" y="756508"/>
            <a:ext cx="10040982" cy="1780186"/>
          </a:xfrm>
          <a:prstGeom prst="rect">
            <a:avLst/>
          </a:prstGeom>
        </p:spPr>
      </p:pic>
    </p:spTree>
    <p:extLst>
      <p:ext uri="{BB962C8B-B14F-4D97-AF65-F5344CB8AC3E}">
        <p14:creationId xmlns:p14="http://schemas.microsoft.com/office/powerpoint/2010/main" val="1125146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down)">
                                      <p:cBhvr>
                                        <p:cTn id="15" dur="500"/>
                                        <p:tgtEl>
                                          <p:spTgt spid="4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21">
            <a:extLst>
              <a:ext uri="{FF2B5EF4-FFF2-40B4-BE49-F238E27FC236}">
                <a16:creationId xmlns:a16="http://schemas.microsoft.com/office/drawing/2014/main" id="{91AA94D9-308B-5123-7C1E-76927C65DFA3}"/>
              </a:ext>
            </a:extLst>
          </p:cNvPr>
          <p:cNvSpPr/>
          <p:nvPr/>
        </p:nvSpPr>
        <p:spPr>
          <a:xfrm>
            <a:off x="1214663" y="2632155"/>
            <a:ext cx="4122244" cy="1448710"/>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80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TM Duepuntozero" panose="02040603050506020204" pitchFamily="18" charset="0"/>
              </a:rPr>
              <a:t>miệt mài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ndParaRPr>
          </a:p>
        </p:txBody>
      </p:sp>
      <p:grpSp>
        <p:nvGrpSpPr>
          <p:cNvPr id="9" name="Group 7">
            <a:extLst>
              <a:ext uri="{FF2B5EF4-FFF2-40B4-BE49-F238E27FC236}">
                <a16:creationId xmlns:a16="http://schemas.microsoft.com/office/drawing/2014/main" id="{A13322B0-2F00-94B3-C570-E8D767FE67F5}"/>
              </a:ext>
            </a:extLst>
          </p:cNvPr>
          <p:cNvGrpSpPr/>
          <p:nvPr/>
        </p:nvGrpSpPr>
        <p:grpSpPr>
          <a:xfrm>
            <a:off x="1055006" y="1121027"/>
            <a:ext cx="9770955" cy="871000"/>
            <a:chOff x="730330" y="1658094"/>
            <a:chExt cx="16855913" cy="871000"/>
          </a:xfrm>
        </p:grpSpPr>
        <p:sp>
          <p:nvSpPr>
            <p:cNvPr id="10" name="TextBox 8">
              <a:extLst>
                <a:ext uri="{FF2B5EF4-FFF2-40B4-BE49-F238E27FC236}">
                  <a16:creationId xmlns:a16="http://schemas.microsoft.com/office/drawing/2014/main" id="{9D29076D-44AF-8E45-229D-B3EBFCFBB58C}"/>
                </a:ext>
              </a:extLst>
            </p:cNvPr>
            <p:cNvSpPr txBox="1"/>
            <p:nvPr/>
          </p:nvSpPr>
          <p:spPr>
            <a:xfrm>
              <a:off x="730330" y="1669820"/>
              <a:ext cx="16855913"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rPr>
                <a:t>LUYỆN ĐỌC TỪ KHÓ</a:t>
              </a:r>
              <a:endParaRPr kumimoji="0" lang="en-US" sz="6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11" name="TextBox 17">
              <a:extLst>
                <a:ext uri="{FF2B5EF4-FFF2-40B4-BE49-F238E27FC236}">
                  <a16:creationId xmlns:a16="http://schemas.microsoft.com/office/drawing/2014/main" id="{C11F287C-8696-A6E0-D28E-7AC61B8DD7DF}"/>
                </a:ext>
              </a:extLst>
            </p:cNvPr>
            <p:cNvSpPr txBox="1"/>
            <p:nvPr/>
          </p:nvSpPr>
          <p:spPr>
            <a:xfrm>
              <a:off x="730330" y="1658094"/>
              <a:ext cx="16855913"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L</a:t>
              </a:r>
              <a:r>
                <a:rPr kumimoji="0" lang="en-US" sz="6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r>
                <a:rPr kumimoji="0" lang="en-US" sz="6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Y</a:t>
              </a:r>
              <a:r>
                <a:rPr kumimoji="0" lang="en-US" sz="6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Ệ</a:t>
              </a:r>
              <a:r>
                <a:rPr kumimoji="0" lang="en-US" sz="6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en-US" sz="6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 </a:t>
              </a:r>
              <a:r>
                <a:rPr kumimoji="0" lang="en-US"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Ó</a:t>
              </a:r>
              <a:endParaRPr kumimoji="0" lang="en-US" sz="6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16" name="Rectangle: Rounded Corners 21">
            <a:extLst>
              <a:ext uri="{FF2B5EF4-FFF2-40B4-BE49-F238E27FC236}">
                <a16:creationId xmlns:a16="http://schemas.microsoft.com/office/drawing/2014/main" id="{D25BA65B-1BED-4488-8F06-CB0F8A82EAC7}"/>
              </a:ext>
            </a:extLst>
          </p:cNvPr>
          <p:cNvSpPr/>
          <p:nvPr/>
        </p:nvSpPr>
        <p:spPr>
          <a:xfrm>
            <a:off x="5336907" y="4080865"/>
            <a:ext cx="5655797" cy="1448710"/>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80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TM Duepuntozero" panose="02040603050506020204" pitchFamily="18" charset="0"/>
              </a:rPr>
              <a:t>ban thưởng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ndParaRPr>
          </a:p>
        </p:txBody>
      </p:sp>
    </p:spTree>
    <p:extLst>
      <p:ext uri="{BB962C8B-B14F-4D97-AF65-F5344CB8AC3E}">
        <p14:creationId xmlns:p14="http://schemas.microsoft.com/office/powerpoint/2010/main" val="1409101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7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6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7">
            <a:extLst>
              <a:ext uri="{FF2B5EF4-FFF2-40B4-BE49-F238E27FC236}">
                <a16:creationId xmlns:a16="http://schemas.microsoft.com/office/drawing/2014/main" id="{A13322B0-2F00-94B3-C570-E8D767FE67F5}"/>
              </a:ext>
            </a:extLst>
          </p:cNvPr>
          <p:cNvGrpSpPr/>
          <p:nvPr/>
        </p:nvGrpSpPr>
        <p:grpSpPr>
          <a:xfrm>
            <a:off x="1055006" y="1132753"/>
            <a:ext cx="9770955" cy="884620"/>
            <a:chOff x="730330" y="1669820"/>
            <a:chExt cx="16855913" cy="884620"/>
          </a:xfrm>
        </p:grpSpPr>
        <p:sp>
          <p:nvSpPr>
            <p:cNvPr id="10" name="TextBox 8">
              <a:extLst>
                <a:ext uri="{FF2B5EF4-FFF2-40B4-BE49-F238E27FC236}">
                  <a16:creationId xmlns:a16="http://schemas.microsoft.com/office/drawing/2014/main" id="{9D29076D-44AF-8E45-229D-B3EBFCFBB58C}"/>
                </a:ext>
              </a:extLst>
            </p:cNvPr>
            <p:cNvSpPr txBox="1"/>
            <p:nvPr/>
          </p:nvSpPr>
          <p:spPr>
            <a:xfrm>
              <a:off x="730330" y="1669820"/>
              <a:ext cx="16855913"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rPr>
                <a:t>LUYỆN ĐỌC CÂU DÀI</a:t>
              </a:r>
            </a:p>
          </p:txBody>
        </p:sp>
        <p:sp>
          <p:nvSpPr>
            <p:cNvPr id="11" name="TextBox 17">
              <a:extLst>
                <a:ext uri="{FF2B5EF4-FFF2-40B4-BE49-F238E27FC236}">
                  <a16:creationId xmlns:a16="http://schemas.microsoft.com/office/drawing/2014/main" id="{C11F287C-8696-A6E0-D28E-7AC61B8DD7DF}"/>
                </a:ext>
              </a:extLst>
            </p:cNvPr>
            <p:cNvSpPr txBox="1"/>
            <p:nvPr/>
          </p:nvSpPr>
          <p:spPr>
            <a:xfrm>
              <a:off x="730330" y="1695166"/>
              <a:ext cx="16855913"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L</a:t>
              </a:r>
              <a:r>
                <a:rPr kumimoji="0" lang="en-US" sz="6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r>
                <a:rPr kumimoji="0" lang="en-US" sz="6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Y</a:t>
              </a:r>
              <a:r>
                <a:rPr kumimoji="0" lang="en-US" sz="6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Ệ</a:t>
              </a:r>
              <a:r>
                <a:rPr kumimoji="0" lang="en-US" sz="6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en-US" sz="6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Â</a:t>
              </a:r>
              <a:r>
                <a:rPr kumimoji="0" lang="en-US"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 </a:t>
              </a:r>
              <a:r>
                <a:rPr kumimoji="0" lang="en-US" sz="6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D</a:t>
              </a:r>
              <a:r>
                <a:rPr lang="en-US" sz="6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À</a:t>
              </a:r>
              <a:r>
                <a:rPr lang="en-US" sz="6000" b="1">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I</a:t>
              </a:r>
              <a:endParaRPr kumimoji="0" lang="en-US" sz="6000" b="1" i="0" u="none" strike="noStrike" kern="1200" cap="none" spc="0" normalizeH="0" baseline="0" noProof="0" dirty="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12" name="Rectangle: Rounded Corners 21">
            <a:extLst>
              <a:ext uri="{FF2B5EF4-FFF2-40B4-BE49-F238E27FC236}">
                <a16:creationId xmlns:a16="http://schemas.microsoft.com/office/drawing/2014/main" id="{C1A16A32-92BF-4F7F-A0BA-BF151CD12249}"/>
              </a:ext>
            </a:extLst>
          </p:cNvPr>
          <p:cNvSpPr/>
          <p:nvPr/>
        </p:nvSpPr>
        <p:spPr>
          <a:xfrm>
            <a:off x="996644" y="2191657"/>
            <a:ext cx="10140350" cy="4064000"/>
          </a:xfrm>
          <a:prstGeom prst="roundRect">
            <a:avLst>
              <a:gd name="adj" fmla="val 11589"/>
            </a:avLst>
          </a:prstGeom>
          <a:solidFill>
            <a:schemeClr val="bg1">
              <a:alpha val="79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5400" i="1">
                <a:solidFill>
                  <a:srgbClr val="000000"/>
                </a:solidFill>
                <a:effectLst/>
                <a:latin typeface="Times New Roman" panose="02020603050405020304" pitchFamily="18" charset="0"/>
                <a:ea typeface="Calibri" panose="020F0502020204030204" pitchFamily="34" charset="0"/>
              </a:rPr>
              <a:t>Hồi đó,</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vì bận ôn thi/</a:t>
            </a:r>
            <a:r>
              <a:rPr lang="vi-VN" sz="5400" i="1">
                <a:solidFill>
                  <a:srgbClr val="FF0000"/>
                </a:solidFill>
                <a:effectLst/>
                <a:latin typeface="Times New Roman" panose="02020603050405020304" pitchFamily="18" charset="0"/>
                <a:ea typeface="Calibri" panose="020F0502020204030204" pitchFamily="34" charset="0"/>
              </a:rPr>
              <a:t> </a:t>
            </a:r>
            <a:r>
              <a:rPr lang="vi-VN" sz="5400" i="1">
                <a:solidFill>
                  <a:srgbClr val="000000"/>
                </a:solidFill>
                <a:effectLst/>
                <a:latin typeface="Times New Roman" panose="02020603050405020304" pitchFamily="18" charset="0"/>
                <a:ea typeface="Calibri" panose="020F0502020204030204" pitchFamily="34" charset="0"/>
              </a:rPr>
              <a:t>không có thời gian đi kiếm gạo,</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nên tôi đã mượn nồi của nhà ông</a:t>
            </a:r>
            <a:r>
              <a:rPr lang="vi-VN" sz="5400" i="1">
                <a:solidFill>
                  <a:srgbClr val="FF0000"/>
                </a:solidFill>
                <a:effectLst/>
                <a:latin typeface="Times New Roman" panose="02020603050405020304" pitchFamily="18" charset="0"/>
                <a:ea typeface="Calibri" panose="020F0502020204030204" pitchFamily="34" charset="0"/>
              </a:rPr>
              <a:t>/ </a:t>
            </a:r>
            <a:r>
              <a:rPr lang="vi-VN" sz="5400" i="1">
                <a:solidFill>
                  <a:srgbClr val="000000"/>
                </a:solidFill>
                <a:effectLst/>
                <a:latin typeface="Times New Roman" panose="02020603050405020304" pitchFamily="18" charset="0"/>
                <a:ea typeface="Calibri" panose="020F0502020204030204" pitchFamily="34" charset="0"/>
              </a:rPr>
              <a:t>để ăn vét cơm cháy trong mấy tháng trời.</a:t>
            </a:r>
            <a:r>
              <a:rPr lang="vi-VN" sz="5400" i="1">
                <a:solidFill>
                  <a:srgbClr val="FF0000"/>
                </a:solidFill>
                <a:effectLst/>
                <a:latin typeface="Times New Roman" panose="02020603050405020304" pitchFamily="18" charset="0"/>
                <a:ea typeface="Calibri" panose="020F0502020204030204" pitchFamily="34" charset="0"/>
              </a:rPr>
              <a:t>//</a:t>
            </a:r>
            <a:endPar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Rounded Corners 21">
            <a:extLst>
              <a:ext uri="{FF2B5EF4-FFF2-40B4-BE49-F238E27FC236}">
                <a16:creationId xmlns:a16="http://schemas.microsoft.com/office/drawing/2014/main" id="{F6D4E21B-879E-4CF7-AAD3-23EE4695FFD9}"/>
              </a:ext>
            </a:extLst>
          </p:cNvPr>
          <p:cNvSpPr/>
          <p:nvPr/>
        </p:nvSpPr>
        <p:spPr>
          <a:xfrm>
            <a:off x="996644" y="2217003"/>
            <a:ext cx="10140350" cy="4064000"/>
          </a:xfrm>
          <a:prstGeom prst="roundRect">
            <a:avLst>
              <a:gd name="adj" fmla="val 11589"/>
            </a:avLst>
          </a:prstGeom>
          <a:solidFill>
            <a:schemeClr val="bg1"/>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5400" i="1">
                <a:solidFill>
                  <a:srgbClr val="000000"/>
                </a:solidFill>
                <a:effectLst/>
                <a:latin typeface="Times New Roman" panose="02020603050405020304" pitchFamily="18" charset="0"/>
                <a:ea typeface="Calibri" panose="020F0502020204030204" pitchFamily="34" charset="0"/>
              </a:rPr>
              <a:t>Vị trạng nguyên trẻ tuổi ấy</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chính là Tô Tịch,</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một người học giỏi</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nổi tiếng thời trước của nước ta.</a:t>
            </a:r>
            <a:r>
              <a:rPr lang="vi-VN" sz="5400" i="1">
                <a:solidFill>
                  <a:srgbClr val="FF0000"/>
                </a:solidFill>
                <a:effectLst/>
                <a:latin typeface="Times New Roman" panose="02020603050405020304" pitchFamily="18" charset="0"/>
                <a:ea typeface="Calibri" panose="020F0502020204030204" pitchFamily="34" charset="0"/>
              </a:rPr>
              <a:t>//</a:t>
            </a:r>
            <a:endParaRPr kumimoji="0" lang="vi-VN" sz="54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653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7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602669"/>
            <a:ext cx="11591778" cy="5879298"/>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887AB309-03CF-F736-3091-9787C5DECBE6}"/>
              </a:ext>
            </a:extLst>
          </p:cNvPr>
          <p:cNvGrpSpPr/>
          <p:nvPr/>
        </p:nvGrpSpPr>
        <p:grpSpPr>
          <a:xfrm>
            <a:off x="535562" y="1095637"/>
            <a:ext cx="10902996" cy="919401"/>
            <a:chOff x="1446879" y="926145"/>
            <a:chExt cx="9312296" cy="919401"/>
          </a:xfrm>
        </p:grpSpPr>
        <p:sp>
          <p:nvSpPr>
            <p:cNvPr id="3" name="TextBox 2">
              <a:extLst>
                <a:ext uri="{FF2B5EF4-FFF2-40B4-BE49-F238E27FC236}">
                  <a16:creationId xmlns:a16="http://schemas.microsoft.com/office/drawing/2014/main" id="{BF2D4899-E8E9-9A22-F716-A49B67E01518}"/>
                </a:ext>
              </a:extLst>
            </p:cNvPr>
            <p:cNvSpPr txBox="1"/>
            <p:nvPr/>
          </p:nvSpPr>
          <p:spPr>
            <a:xfrm>
              <a:off x="1861905" y="926145"/>
              <a:ext cx="8897270" cy="919401"/>
            </a:xfrm>
            <a:prstGeom prst="roundRect">
              <a:avLst/>
            </a:prstGeom>
            <a:solidFill>
              <a:srgbClr val="FFCCFF"/>
            </a:solidFill>
            <a:ln w="38100">
              <a:solidFill>
                <a:srgbClr val="F04437"/>
              </a:solidFill>
            </a:ln>
          </p:spPr>
          <p:txBody>
            <a:bodyPr wrap="square" rtlCol="0">
              <a:spAutoFit/>
            </a:bodyPr>
            <a:lstStyle/>
            <a:p>
              <a:pPr algn="just"/>
              <a:r>
                <a:rPr lang="en-US" sz="4800" b="1">
                  <a:ea typeface="Roboto" panose="02000000000000000000" pitchFamily="2" charset="0"/>
                </a:rPr>
                <a:t>   Bài tập đọc được chia làm mấy đoạn?</a:t>
              </a:r>
              <a:endParaRPr lang="en-US" sz="4800" b="1" dirty="0">
                <a:ea typeface="Roboto" panose="02000000000000000000" pitchFamily="2" charset="0"/>
              </a:endParaRPr>
            </a:p>
          </p:txBody>
        </p:sp>
        <p:pic>
          <p:nvPicPr>
            <p:cNvPr id="4" name="Picture 19">
              <a:extLst>
                <a:ext uri="{FF2B5EF4-FFF2-40B4-BE49-F238E27FC236}">
                  <a16:creationId xmlns:a16="http://schemas.microsoft.com/office/drawing/2014/main" id="{83CC5DBB-0B69-079E-D617-910D64B8ADD9}"/>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5" name="TextBox 30">
            <a:extLst>
              <a:ext uri="{FF2B5EF4-FFF2-40B4-BE49-F238E27FC236}">
                <a16:creationId xmlns:a16="http://schemas.microsoft.com/office/drawing/2014/main" id="{864DBCC4-F1EE-3921-7A63-4475D47784F5}"/>
              </a:ext>
            </a:extLst>
          </p:cNvPr>
          <p:cNvSpPr txBox="1"/>
          <p:nvPr/>
        </p:nvSpPr>
        <p:spPr>
          <a:xfrm>
            <a:off x="755374" y="2426070"/>
            <a:ext cx="8788350"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1: Từ đầu đến “khi đem trả”.</a:t>
            </a:r>
            <a:endParaRPr lang="en-US" sz="3600" dirty="0">
              <a:ea typeface="Roboto" panose="02000000000000000000" pitchFamily="2" charset="0"/>
            </a:endParaRPr>
          </a:p>
        </p:txBody>
      </p:sp>
      <p:sp>
        <p:nvSpPr>
          <p:cNvPr id="6" name="TextBox 32">
            <a:extLst>
              <a:ext uri="{FF2B5EF4-FFF2-40B4-BE49-F238E27FC236}">
                <a16:creationId xmlns:a16="http://schemas.microsoft.com/office/drawing/2014/main" id="{C38CEDF5-A8CD-9B3A-B7D2-5E88E3C3EDA4}"/>
              </a:ext>
            </a:extLst>
          </p:cNvPr>
          <p:cNvSpPr txBox="1"/>
          <p:nvPr/>
        </p:nvSpPr>
        <p:spPr>
          <a:xfrm>
            <a:off x="755374" y="3600585"/>
            <a:ext cx="8788351" cy="715089"/>
          </a:xfrm>
          <a:prstGeom prst="roundRect">
            <a:avLst/>
          </a:prstGeom>
          <a:solidFill>
            <a:srgbClr val="FFFF99"/>
          </a:solidFill>
          <a:ln w="38100">
            <a:solidFill>
              <a:srgbClr val="FFC000"/>
            </a:solidFill>
          </a:ln>
        </p:spPr>
        <p:txBody>
          <a:bodyPr wrap="square" rtlCol="0">
            <a:spAutoFit/>
          </a:bodyPr>
          <a:lstStyle/>
          <a:p>
            <a:pPr algn="just"/>
            <a:r>
              <a:rPr lang="en-US" sz="3600" dirty="0">
                <a:ea typeface="Roboto" panose="02000000000000000000" pitchFamily="2" charset="0"/>
              </a:rPr>
              <a:t>   </a:t>
            </a:r>
            <a:r>
              <a:rPr lang="en-US" sz="3600" dirty="0" err="1">
                <a:ea typeface="Roboto" panose="02000000000000000000" pitchFamily="2" charset="0"/>
              </a:rPr>
              <a:t>Đoạn</a:t>
            </a:r>
            <a:r>
              <a:rPr lang="en-US" sz="3600" dirty="0">
                <a:ea typeface="Roboto" panose="02000000000000000000" pitchFamily="2" charset="0"/>
              </a:rPr>
              <a:t> 2</a:t>
            </a:r>
            <a:r>
              <a:rPr lang="en-US" sz="3600">
                <a:ea typeface="Roboto" panose="02000000000000000000" pitchFamily="2" charset="0"/>
              </a:rPr>
              <a:t>: Tiếp theo đến “đúc bằng vàng”.</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
        <p:nvSpPr>
          <p:cNvPr id="7" name="TextBox 35">
            <a:extLst>
              <a:ext uri="{FF2B5EF4-FFF2-40B4-BE49-F238E27FC236}">
                <a16:creationId xmlns:a16="http://schemas.microsoft.com/office/drawing/2014/main" id="{CB6255E9-0FC9-C99B-19AF-3D93D58CDD69}"/>
              </a:ext>
            </a:extLst>
          </p:cNvPr>
          <p:cNvSpPr txBox="1"/>
          <p:nvPr/>
        </p:nvSpPr>
        <p:spPr>
          <a:xfrm>
            <a:off x="755374" y="4752913"/>
            <a:ext cx="8788347"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3: Còn lại.</a:t>
            </a:r>
            <a:endParaRPr lang="en-US" sz="3600" dirty="0">
              <a:ea typeface="Roboto" panose="02000000000000000000" pitchFamily="2" charset="0"/>
            </a:endParaRPr>
          </a:p>
        </p:txBody>
      </p:sp>
    </p:spTree>
    <p:extLst>
      <p:ext uri="{BB962C8B-B14F-4D97-AF65-F5344CB8AC3E}">
        <p14:creationId xmlns:p14="http://schemas.microsoft.com/office/powerpoint/2010/main" val="206494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46A110E-73D0-D503-64E7-6E5CAA50170C}"/>
              </a:ext>
            </a:extLst>
          </p:cNvPr>
          <p:cNvSpPr txBox="1"/>
          <p:nvPr/>
        </p:nvSpPr>
        <p:spPr>
          <a:xfrm>
            <a:off x="603092" y="2260317"/>
            <a:ext cx="1098581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Thuở xưa, ở làng nọ, có một chàng trai nghèo sống bằng nghề kiếm củi. Chàng rất thông minh và ham học.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Nghe tin nhà vua mở khoa thi, chàng học trò nghèo miệt mài đèn sách. Đến bữa, đợi nhà hàng xóm ăn xong, chàng mới sang mượn nồi. Lần nào, chàng cũng cọ sạch nồi trước khi đem trả.</a:t>
            </a:r>
          </a:p>
        </p:txBody>
      </p:sp>
      <p:pic>
        <p:nvPicPr>
          <p:cNvPr id="4" name="Picture 3">
            <a:extLst>
              <a:ext uri="{FF2B5EF4-FFF2-40B4-BE49-F238E27FC236}">
                <a16:creationId xmlns:a16="http://schemas.microsoft.com/office/drawing/2014/main" id="{DF3C9CF0-97BF-4273-9022-07AA22BED07E}"/>
              </a:ext>
            </a:extLst>
          </p:cNvPr>
          <p:cNvPicPr>
            <a:picLocks noChangeAspect="1"/>
          </p:cNvPicPr>
          <p:nvPr/>
        </p:nvPicPr>
        <p:blipFill>
          <a:blip r:embed="rId3"/>
          <a:stretch>
            <a:fillRect/>
          </a:stretch>
        </p:blipFill>
        <p:spPr>
          <a:xfrm>
            <a:off x="2005227" y="804073"/>
            <a:ext cx="8181541" cy="2139881"/>
          </a:xfrm>
          <a:prstGeom prst="rect">
            <a:avLst/>
          </a:prstGeom>
        </p:spPr>
      </p:pic>
      <p:sp>
        <p:nvSpPr>
          <p:cNvPr id="5" name="Rectangle: Rounded Corners 21">
            <a:extLst>
              <a:ext uri="{FF2B5EF4-FFF2-40B4-BE49-F238E27FC236}">
                <a16:creationId xmlns:a16="http://schemas.microsoft.com/office/drawing/2014/main" id="{40B68F53-C07E-4B95-ADBF-F52B0EEB8E14}"/>
              </a:ext>
            </a:extLst>
          </p:cNvPr>
          <p:cNvSpPr/>
          <p:nvPr/>
        </p:nvSpPr>
        <p:spPr>
          <a:xfrm>
            <a:off x="378867" y="565169"/>
            <a:ext cx="2241452" cy="796835"/>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Đoạn 1:</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endParaRPr>
          </a:p>
        </p:txBody>
      </p:sp>
      <p:pic>
        <p:nvPicPr>
          <p:cNvPr id="6" name="Picture 5">
            <a:extLst>
              <a:ext uri="{FF2B5EF4-FFF2-40B4-BE49-F238E27FC236}">
                <a16:creationId xmlns:a16="http://schemas.microsoft.com/office/drawing/2014/main" id="{A5E924F6-A79C-459F-ABD9-B3CBB411038A}"/>
              </a:ext>
            </a:extLst>
          </p:cNvPr>
          <p:cNvPicPr>
            <a:picLocks noChangeAspect="1"/>
          </p:cNvPicPr>
          <p:nvPr/>
        </p:nvPicPr>
        <p:blipFill>
          <a:blip r:embed="rId4"/>
          <a:stretch>
            <a:fillRect/>
          </a:stretch>
        </p:blipFill>
        <p:spPr>
          <a:xfrm>
            <a:off x="2853612" y="97802"/>
            <a:ext cx="8564274" cy="1083882"/>
          </a:xfrm>
          <a:prstGeom prst="rect">
            <a:avLst/>
          </a:prstGeom>
        </p:spPr>
      </p:pic>
    </p:spTree>
    <p:extLst>
      <p:ext uri="{BB962C8B-B14F-4D97-AF65-F5344CB8AC3E}">
        <p14:creationId xmlns:p14="http://schemas.microsoft.com/office/powerpoint/2010/main" val="14792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46A110E-73D0-D503-64E7-6E5CAA50170C}"/>
              </a:ext>
            </a:extLst>
          </p:cNvPr>
          <p:cNvSpPr txBox="1"/>
          <p:nvPr/>
        </p:nvSpPr>
        <p:spPr>
          <a:xfrm>
            <a:off x="603092" y="1228397"/>
            <a:ext cx="10985815" cy="58477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Khoa thi năm đó, chàng đỗ trạng nguyên. Nhà vua mở tiệc ban thưởng cho những người thi đỗ. Tiệc xong, nhà vua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 Trước khi giúp nước, ta cho phép quan trạng về tạ ơn tổ tiên, thăm họ hàng, làng xóm. Ta sẽ ban thưởng cho nhà ngươi và cho phép nhà ngươi tự chọn phần thưởng.</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 trạng lễ phép: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Tâu bệ hạ! Thần chỉ xin một chiếc nồi nhỏ để mang về quê.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Nhà vua rất ngạc nhiên nhưng vẫn ban cho quan trạng một chiếc nồi đúc bằng vàng.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Rounded Corners 21">
            <a:extLst>
              <a:ext uri="{FF2B5EF4-FFF2-40B4-BE49-F238E27FC236}">
                <a16:creationId xmlns:a16="http://schemas.microsoft.com/office/drawing/2014/main" id="{40B68F53-C07E-4B95-ADBF-F52B0EEB8E14}"/>
              </a:ext>
            </a:extLst>
          </p:cNvPr>
          <p:cNvSpPr/>
          <p:nvPr/>
        </p:nvSpPr>
        <p:spPr>
          <a:xfrm>
            <a:off x="378867" y="565169"/>
            <a:ext cx="2241452" cy="796835"/>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Đoạn 2:</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endParaRPr>
          </a:p>
        </p:txBody>
      </p:sp>
      <p:pic>
        <p:nvPicPr>
          <p:cNvPr id="6" name="Picture 5">
            <a:extLst>
              <a:ext uri="{FF2B5EF4-FFF2-40B4-BE49-F238E27FC236}">
                <a16:creationId xmlns:a16="http://schemas.microsoft.com/office/drawing/2014/main" id="{A5E924F6-A79C-459F-ABD9-B3CBB411038A}"/>
              </a:ext>
            </a:extLst>
          </p:cNvPr>
          <p:cNvPicPr>
            <a:picLocks noChangeAspect="1"/>
          </p:cNvPicPr>
          <p:nvPr/>
        </p:nvPicPr>
        <p:blipFill>
          <a:blip r:embed="rId3"/>
          <a:stretch>
            <a:fillRect/>
          </a:stretch>
        </p:blipFill>
        <p:spPr>
          <a:xfrm>
            <a:off x="2853612" y="97802"/>
            <a:ext cx="8564274" cy="1083882"/>
          </a:xfrm>
          <a:prstGeom prst="rect">
            <a:avLst/>
          </a:prstGeom>
        </p:spPr>
      </p:pic>
    </p:spTree>
    <p:extLst>
      <p:ext uri="{BB962C8B-B14F-4D97-AF65-F5344CB8AC3E}">
        <p14:creationId xmlns:p14="http://schemas.microsoft.com/office/powerpoint/2010/main" val="3209697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46A110E-73D0-D503-64E7-6E5CAA50170C}"/>
              </a:ext>
            </a:extLst>
          </p:cNvPr>
          <p:cNvSpPr txBox="1"/>
          <p:nvPr/>
        </p:nvSpPr>
        <p:spPr>
          <a:xfrm>
            <a:off x="603092" y="196478"/>
            <a:ext cx="10985815" cy="69865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Về đến nơi, quan trạng chào hỏi, cảm ơn dân làng, rồi cầm chiếc nồi đi đến nhà hàng xóm. Thấy quan trạng đến, chủ nhà vội vàng ra chào, đón vào nhà. Quan trạng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Thưa ông, tôi xin biếu ông chiếc nồi nhà vua ban cho để tạ ơn. Nhờ ông có lòng giúp đỡ, tôi mới được như ngày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Nghe quan trạng nói, người hàng xóm nghĩ thầm: “Cho mượn nồi thì có gì mà quan trạng phải trả ơn to đến thế!”. Như đoán biết ý nghĩ của ông, quan trạng thong thả:</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Hồi đó, vì bận ôn thi không có thời gian đi kiếm gạo, nên tôi đã mượn nồi của nhà ông để ăn vét cơm cháy trong mấy tháng trời. Nay đã đỗ đạt, tôi có chút quà mọn để trả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Chủ nhà và dân làng rất xúc động, cảm phục gương hiếu học và lòng biết ơn của quan trạng.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Vị quan trạng trẻ tuổi ấy chính là Tô Tịch, một người học giỏi nổi tiếng thời trước của nước ta. Dân gian yêu mến gọi ông là Trạng Nồi.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21">
            <a:extLst>
              <a:ext uri="{FF2B5EF4-FFF2-40B4-BE49-F238E27FC236}">
                <a16:creationId xmlns:a16="http://schemas.microsoft.com/office/drawing/2014/main" id="{9417816E-9AC9-4558-8B43-1292FEDA184F}"/>
              </a:ext>
            </a:extLst>
          </p:cNvPr>
          <p:cNvSpPr/>
          <p:nvPr/>
        </p:nvSpPr>
        <p:spPr>
          <a:xfrm>
            <a:off x="0" y="0"/>
            <a:ext cx="1683657" cy="580571"/>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Đoạn 3:</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endParaRPr>
          </a:p>
        </p:txBody>
      </p:sp>
    </p:spTree>
    <p:extLst>
      <p:ext uri="{BB962C8B-B14F-4D97-AF65-F5344CB8AC3E}">
        <p14:creationId xmlns:p14="http://schemas.microsoft.com/office/powerpoint/2010/main" val="1213435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6">
            <a:extLst>
              <a:ext uri="{FF2B5EF4-FFF2-40B4-BE49-F238E27FC236}">
                <a16:creationId xmlns:a16="http://schemas.microsoft.com/office/drawing/2014/main" id="{166B9F21-5F5F-20AF-F86C-D106337F2023}"/>
              </a:ext>
            </a:extLst>
          </p:cNvPr>
          <p:cNvSpPr txBox="1"/>
          <p:nvPr/>
        </p:nvSpPr>
        <p:spPr>
          <a:xfrm>
            <a:off x="1534611" y="1720282"/>
            <a:ext cx="9695793" cy="3477875"/>
          </a:xfrm>
          <a:prstGeom prst="rect">
            <a:avLst/>
          </a:prstGeom>
          <a:noFill/>
        </p:spPr>
        <p:txBody>
          <a:bodyPr wrap="square" rtlCol="0">
            <a:spAutoFit/>
          </a:bodyPr>
          <a:lstStyle/>
          <a:p>
            <a:pPr algn="just"/>
            <a:r>
              <a:rPr lang="en-US" sz="4400" b="1">
                <a:solidFill>
                  <a:srgbClr val="FF0000"/>
                </a:solidFill>
                <a:latin typeface="Calibri" panose="020F0502020204030204" pitchFamily="34" charset="0"/>
                <a:cs typeface="Calibri" panose="020F0502020204030204" pitchFamily="34" charset="0"/>
              </a:rPr>
              <a:t>M</a:t>
            </a:r>
            <a:r>
              <a:rPr lang="vi-VN" sz="4400" b="1">
                <a:solidFill>
                  <a:srgbClr val="FF0000"/>
                </a:solidFill>
                <a:latin typeface="Calibri" panose="020F0502020204030204" pitchFamily="34" charset="0"/>
                <a:cs typeface="Calibri" panose="020F0502020204030204" pitchFamily="34" charset="0"/>
              </a:rPr>
              <a:t>iệt mài</a:t>
            </a:r>
            <a:r>
              <a:rPr lang="vi-VN" sz="4400" b="1">
                <a:latin typeface="Calibri" panose="020F0502020204030204" pitchFamily="34" charset="0"/>
                <a:cs typeface="Calibri" panose="020F0502020204030204" pitchFamily="34" charset="0"/>
              </a:rPr>
              <a:t> (</a:t>
            </a:r>
            <a:r>
              <a:rPr lang="vi-VN" sz="4400">
                <a:latin typeface="Calibri" panose="020F0502020204030204" pitchFamily="34" charset="0"/>
                <a:cs typeface="Calibri" panose="020F0502020204030204" pitchFamily="34" charset="0"/>
              </a:rPr>
              <a:t>tập trung (học) và bị lôi cuốn vào đến mức như không một lúc nào có thể rời ra.)</a:t>
            </a:r>
            <a:endParaRPr lang="en-US" sz="4400">
              <a:latin typeface="Calibri" panose="020F0502020204030204" pitchFamily="34" charset="0"/>
              <a:cs typeface="Calibri" panose="020F0502020204030204" pitchFamily="34" charset="0"/>
            </a:endParaRPr>
          </a:p>
          <a:p>
            <a:pPr algn="just"/>
            <a:r>
              <a:rPr lang="en-US" sz="4400" b="1">
                <a:solidFill>
                  <a:srgbClr val="FF0000"/>
                </a:solidFill>
                <a:latin typeface="Calibri" panose="020F0502020204030204" pitchFamily="34" charset="0"/>
                <a:cs typeface="Calibri" panose="020F0502020204030204" pitchFamily="34" charset="0"/>
              </a:rPr>
              <a:t>Q</a:t>
            </a:r>
            <a:r>
              <a:rPr lang="vi-VN" sz="4400" b="1">
                <a:solidFill>
                  <a:srgbClr val="FF0000"/>
                </a:solidFill>
                <a:latin typeface="Calibri" panose="020F0502020204030204" pitchFamily="34" charset="0"/>
                <a:cs typeface="Calibri" panose="020F0502020204030204" pitchFamily="34" charset="0"/>
              </a:rPr>
              <a:t>uà mọn </a:t>
            </a:r>
            <a:r>
              <a:rPr lang="vi-VN" sz="4400">
                <a:latin typeface="Calibri" panose="020F0502020204030204" pitchFamily="34" charset="0"/>
                <a:cs typeface="Calibri" panose="020F0502020204030204" pitchFamily="34" charset="0"/>
              </a:rPr>
              <a:t>(món quà đơn giản, không đáng kể gì – cách nói khiêm tốn)</a:t>
            </a:r>
          </a:p>
        </p:txBody>
      </p:sp>
      <p:pic>
        <p:nvPicPr>
          <p:cNvPr id="21" name="Hình ảnh 20" descr="Ảnh có chứa hình vẽ, Tác phẩm nghệ thuật của trẻ con, minh họa, phim hoạt hình&#10;&#10;Mô tả được tạo tự động">
            <a:extLst>
              <a:ext uri="{FF2B5EF4-FFF2-40B4-BE49-F238E27FC236}">
                <a16:creationId xmlns:a16="http://schemas.microsoft.com/office/drawing/2014/main" id="{FE87CF15-D534-1263-0E93-A2547C0CF9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22799" y="1450619"/>
            <a:ext cx="1111232" cy="996085"/>
          </a:xfrm>
          <a:prstGeom prst="rect">
            <a:avLst/>
          </a:prstGeom>
        </p:spPr>
      </p:pic>
      <p:pic>
        <p:nvPicPr>
          <p:cNvPr id="2" name="Picture 1">
            <a:extLst>
              <a:ext uri="{FF2B5EF4-FFF2-40B4-BE49-F238E27FC236}">
                <a16:creationId xmlns:a16="http://schemas.microsoft.com/office/drawing/2014/main" id="{C3E6085E-75B6-4A74-A1DA-9E496B80A4CE}"/>
              </a:ext>
            </a:extLst>
          </p:cNvPr>
          <p:cNvPicPr>
            <a:picLocks noChangeAspect="1"/>
          </p:cNvPicPr>
          <p:nvPr/>
        </p:nvPicPr>
        <p:blipFill>
          <a:blip r:embed="rId5"/>
          <a:stretch>
            <a:fillRect/>
          </a:stretch>
        </p:blipFill>
        <p:spPr>
          <a:xfrm>
            <a:off x="457778" y="250700"/>
            <a:ext cx="10498222" cy="1292464"/>
          </a:xfrm>
          <a:prstGeom prst="rect">
            <a:avLst/>
          </a:prstGeom>
        </p:spPr>
      </p:pic>
      <p:pic>
        <p:nvPicPr>
          <p:cNvPr id="10" name="Hình ảnh 20" descr="Ảnh có chứa hình vẽ, Tác phẩm nghệ thuật của trẻ con, minh họa, phim hoạt hình&#10;&#10;Mô tả được tạo tự động">
            <a:extLst>
              <a:ext uri="{FF2B5EF4-FFF2-40B4-BE49-F238E27FC236}">
                <a16:creationId xmlns:a16="http://schemas.microsoft.com/office/drawing/2014/main" id="{EE6FE665-8C62-480C-8BEB-D69BA908193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22801" y="3615979"/>
            <a:ext cx="1111232" cy="996085"/>
          </a:xfrm>
          <a:prstGeom prst="rect">
            <a:avLst/>
          </a:prstGeom>
        </p:spPr>
      </p:pic>
    </p:spTree>
    <p:extLst>
      <p:ext uri="{BB962C8B-B14F-4D97-AF65-F5344CB8AC3E}">
        <p14:creationId xmlns:p14="http://schemas.microsoft.com/office/powerpoint/2010/main" val="219229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82227AF-AE8C-2B58-60B0-CB986D797012}"/>
              </a:ext>
            </a:extLst>
          </p:cNvPr>
          <p:cNvGrpSpPr/>
          <p:nvPr/>
        </p:nvGrpSpPr>
        <p:grpSpPr>
          <a:xfrm>
            <a:off x="-312669" y="1338362"/>
            <a:ext cx="12817335" cy="1949492"/>
            <a:chOff x="712557" y="1659320"/>
            <a:chExt cx="16873686" cy="1949492"/>
          </a:xfrm>
        </p:grpSpPr>
        <p:sp>
          <p:nvSpPr>
            <p:cNvPr id="12" name="TextBox 11">
              <a:extLst>
                <a:ext uri="{FF2B5EF4-FFF2-40B4-BE49-F238E27FC236}">
                  <a16:creationId xmlns:a16="http://schemas.microsoft.com/office/drawing/2014/main" id="{BEF574B9-427F-57E3-9BF4-2CC5FE6D6FF9}"/>
                </a:ext>
              </a:extLst>
            </p:cNvPr>
            <p:cNvSpPr txBox="1"/>
            <p:nvPr/>
          </p:nvSpPr>
          <p:spPr>
            <a:xfrm>
              <a:off x="730329" y="1669820"/>
              <a:ext cx="16855914" cy="1938992"/>
            </a:xfrm>
            <a:prstGeom prst="rect">
              <a:avLst/>
            </a:prstGeom>
            <a:noFill/>
          </p:spPr>
          <p:txBody>
            <a:bodyPr wrap="square">
              <a:spAutoFit/>
            </a:bodyPr>
            <a:lstStyle/>
            <a:p>
              <a:pPr algn="ctr"/>
              <a:r>
                <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93"/>
                  <a:ea typeface="LNTH-LuoLuoNotangYuanTi 1" pitchFamily="2" charset="-128"/>
                  <a:cs typeface="LNTH-LuoLuoNotangYuanTi 1" pitchFamily="2" charset="-128"/>
                </a:rPr>
                <a:t>LUYỆN </a:t>
              </a: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93"/>
                  <a:ea typeface="LNTH-LuoLuoNotangYuanTi 1" pitchFamily="2" charset="-128"/>
                  <a:cs typeface="LNTH-LuoLuoNotangYuanTi 1" pitchFamily="2" charset="-128"/>
                </a:rPr>
                <a:t>ĐỌC NỐI TIẾP ĐOẠN THEO NHÓM</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93"/>
                <a:ea typeface="LNTH-LuoLuoNotangYuanTi 1" pitchFamily="2" charset="-128"/>
                <a:cs typeface="LNTH-LuoLuoNotangYuanTi 1" pitchFamily="2" charset="-128"/>
              </a:endParaRPr>
            </a:p>
          </p:txBody>
        </p:sp>
        <p:sp>
          <p:nvSpPr>
            <p:cNvPr id="14" name="TextBox 12">
              <a:extLst>
                <a:ext uri="{FF2B5EF4-FFF2-40B4-BE49-F238E27FC236}">
                  <a16:creationId xmlns:a16="http://schemas.microsoft.com/office/drawing/2014/main" id="{7B4427E7-39CE-ABE3-0FC4-6E756E5AA025}"/>
                </a:ext>
              </a:extLst>
            </p:cNvPr>
            <p:cNvSpPr txBox="1"/>
            <p:nvPr/>
          </p:nvSpPr>
          <p:spPr>
            <a:xfrm>
              <a:off x="712557" y="1659320"/>
              <a:ext cx="16855914" cy="1938992"/>
            </a:xfrm>
            <a:prstGeom prst="rect">
              <a:avLst/>
            </a:prstGeom>
            <a:noFill/>
          </p:spPr>
          <p:txBody>
            <a:bodyPr wrap="square">
              <a:spAutoFit/>
            </a:bodyPr>
            <a:lstStyle/>
            <a:p>
              <a:pPr algn="ct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L</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U</a:t>
              </a:r>
              <a:r>
                <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Y</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Ệ</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N</a:t>
              </a:r>
              <a:r>
                <a:rPr lang="en-US" sz="6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 </a:t>
              </a:r>
              <a:r>
                <a:rPr lang="en-US" sz="6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Đ</a:t>
              </a: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Ọ</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C</a:t>
              </a:r>
              <a:r>
                <a:rPr lang="en-US" sz="6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 </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N</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Ố</a:t>
              </a:r>
              <a:r>
                <a:rPr lang="en-US" sz="6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I </a:t>
              </a:r>
              <a:r>
                <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T</a:t>
              </a: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I</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Ế</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P </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Đ</a:t>
              </a: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O</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Ạ</a:t>
              </a:r>
              <a:r>
                <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N </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T</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H</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E</a:t>
              </a: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O</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 </a:t>
              </a:r>
              <a:r>
                <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N</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H</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Ó</a:t>
              </a: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93"/>
                  <a:ea typeface="LNTH-LuoLuoNotangYuanTi 1" pitchFamily="2" charset="-128"/>
                  <a:cs typeface="LNTH-LuoLuoNotangYuanTi 1" pitchFamily="2" charset="-128"/>
                </a:rPr>
                <a:t>M</a:t>
              </a:r>
            </a:p>
          </p:txBody>
        </p:sp>
      </p:grpSp>
      <p:grpSp>
        <p:nvGrpSpPr>
          <p:cNvPr id="15" name="Group 84">
            <a:extLst>
              <a:ext uri="{FF2B5EF4-FFF2-40B4-BE49-F238E27FC236}">
                <a16:creationId xmlns:a16="http://schemas.microsoft.com/office/drawing/2014/main" id="{F7593A1B-52C8-0843-BA31-964AEE7BF2B2}"/>
              </a:ext>
            </a:extLst>
          </p:cNvPr>
          <p:cNvGrpSpPr/>
          <p:nvPr/>
        </p:nvGrpSpPr>
        <p:grpSpPr>
          <a:xfrm>
            <a:off x="6136626" y="2685845"/>
            <a:ext cx="5973446" cy="3676970"/>
            <a:chOff x="6051919" y="2685845"/>
            <a:chExt cx="5973446" cy="3676970"/>
          </a:xfrm>
        </p:grpSpPr>
        <p:pic>
          <p:nvPicPr>
            <p:cNvPr id="16" name="Picture 22">
              <a:extLst>
                <a:ext uri="{FF2B5EF4-FFF2-40B4-BE49-F238E27FC236}">
                  <a16:creationId xmlns:a16="http://schemas.microsoft.com/office/drawing/2014/main" id="{2A11108B-B5A8-FCAE-52E2-05132DA0363F}"/>
                </a:ext>
              </a:extLst>
            </p:cNvPr>
            <p:cNvPicPr>
              <a:picLocks noChangeAspect="1"/>
            </p:cNvPicPr>
            <p:nvPr/>
          </p:nvPicPr>
          <p:blipFill>
            <a:blip r:embed="rId5"/>
            <a:srcRect/>
            <a:stretch>
              <a:fillRect/>
            </a:stretch>
          </p:blipFill>
          <p:spPr>
            <a:xfrm>
              <a:off x="10162813" y="2685845"/>
              <a:ext cx="1862552" cy="1671641"/>
            </a:xfrm>
            <a:prstGeom prst="rect">
              <a:avLst/>
            </a:prstGeom>
          </p:spPr>
        </p:pic>
        <p:grpSp>
          <p:nvGrpSpPr>
            <p:cNvPr id="17" name="Group 76">
              <a:extLst>
                <a:ext uri="{FF2B5EF4-FFF2-40B4-BE49-F238E27FC236}">
                  <a16:creationId xmlns:a16="http://schemas.microsoft.com/office/drawing/2014/main" id="{6D0A370F-E2EE-7B7B-AC8B-D03079F18079}"/>
                </a:ext>
              </a:extLst>
            </p:cNvPr>
            <p:cNvGrpSpPr/>
            <p:nvPr/>
          </p:nvGrpSpPr>
          <p:grpSpPr>
            <a:xfrm>
              <a:off x="6051919" y="3653086"/>
              <a:ext cx="5561110" cy="2709729"/>
              <a:chOff x="6096000" y="3244032"/>
              <a:chExt cx="5561110" cy="2709729"/>
            </a:xfrm>
          </p:grpSpPr>
          <p:sp>
            <p:nvSpPr>
              <p:cNvPr id="18" name="Rectangle: Rounded Corners 75">
                <a:extLst>
                  <a:ext uri="{FF2B5EF4-FFF2-40B4-BE49-F238E27FC236}">
                    <a16:creationId xmlns:a16="http://schemas.microsoft.com/office/drawing/2014/main" id="{8C9D2C08-5A52-8905-730E-08DCE2093621}"/>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19" name="Group 66">
                <a:extLst>
                  <a:ext uri="{FF2B5EF4-FFF2-40B4-BE49-F238E27FC236}">
                    <a16:creationId xmlns:a16="http://schemas.microsoft.com/office/drawing/2014/main" id="{3FE64816-CF54-1E68-82E7-DC0F45A8299E}"/>
                  </a:ext>
                </a:extLst>
              </p:cNvPr>
              <p:cNvGrpSpPr/>
              <p:nvPr/>
            </p:nvGrpSpPr>
            <p:grpSpPr>
              <a:xfrm>
                <a:off x="8361444" y="4116552"/>
                <a:ext cx="1583311" cy="469963"/>
                <a:chOff x="3190408" y="4309039"/>
                <a:chExt cx="1583311" cy="469963"/>
              </a:xfrm>
            </p:grpSpPr>
            <p:pic>
              <p:nvPicPr>
                <p:cNvPr id="31" name="Picture 63">
                  <a:extLst>
                    <a:ext uri="{FF2B5EF4-FFF2-40B4-BE49-F238E27FC236}">
                      <a16:creationId xmlns:a16="http://schemas.microsoft.com/office/drawing/2014/main" id="{28AFC2EC-21A1-FC8E-AEE0-74CEB1DC1BCA}"/>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32" name="Picture 64">
                  <a:extLst>
                    <a:ext uri="{FF2B5EF4-FFF2-40B4-BE49-F238E27FC236}">
                      <a16:creationId xmlns:a16="http://schemas.microsoft.com/office/drawing/2014/main" id="{AFC08F28-4DE7-13AD-3B66-84B1A9F9C17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3" name="Picture 65">
                  <a:extLst>
                    <a:ext uri="{FF2B5EF4-FFF2-40B4-BE49-F238E27FC236}">
                      <a16:creationId xmlns:a16="http://schemas.microsoft.com/office/drawing/2014/main" id="{E87F5C96-6A94-CF39-DD9E-B4A1F466E88C}"/>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20" name="Group 67">
                <a:extLst>
                  <a:ext uri="{FF2B5EF4-FFF2-40B4-BE49-F238E27FC236}">
                    <a16:creationId xmlns:a16="http://schemas.microsoft.com/office/drawing/2014/main" id="{00AC62BF-D830-D5CF-4FF3-1B43FED036C0}"/>
                  </a:ext>
                </a:extLst>
              </p:cNvPr>
              <p:cNvGrpSpPr/>
              <p:nvPr/>
            </p:nvGrpSpPr>
            <p:grpSpPr>
              <a:xfrm>
                <a:off x="8468135" y="4692277"/>
                <a:ext cx="1583311" cy="469963"/>
                <a:chOff x="3190408" y="4309039"/>
                <a:chExt cx="1583311" cy="469963"/>
              </a:xfrm>
            </p:grpSpPr>
            <p:pic>
              <p:nvPicPr>
                <p:cNvPr id="28" name="Picture 68">
                  <a:extLst>
                    <a:ext uri="{FF2B5EF4-FFF2-40B4-BE49-F238E27FC236}">
                      <a16:creationId xmlns:a16="http://schemas.microsoft.com/office/drawing/2014/main" id="{3A7A03E3-3333-AE12-61A3-70FB8D5ED90E}"/>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9" name="Picture 69">
                  <a:extLst>
                    <a:ext uri="{FF2B5EF4-FFF2-40B4-BE49-F238E27FC236}">
                      <a16:creationId xmlns:a16="http://schemas.microsoft.com/office/drawing/2014/main" id="{5AC83C5B-514A-DD27-B588-762ADFAA6EE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0" name="Picture 70">
                  <a:extLst>
                    <a:ext uri="{FF2B5EF4-FFF2-40B4-BE49-F238E27FC236}">
                      <a16:creationId xmlns:a16="http://schemas.microsoft.com/office/drawing/2014/main" id="{74D9CBD1-678A-F70F-683B-F771441BC0B9}"/>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22" name="Group 71">
                <a:extLst>
                  <a:ext uri="{FF2B5EF4-FFF2-40B4-BE49-F238E27FC236}">
                    <a16:creationId xmlns:a16="http://schemas.microsoft.com/office/drawing/2014/main" id="{1C900324-36FC-68A1-D0AF-24187AE2B4B5}"/>
                  </a:ext>
                </a:extLst>
              </p:cNvPr>
              <p:cNvGrpSpPr/>
              <p:nvPr/>
            </p:nvGrpSpPr>
            <p:grpSpPr>
              <a:xfrm>
                <a:off x="9992519" y="5278162"/>
                <a:ext cx="1583311" cy="469963"/>
                <a:chOff x="3190408" y="4309039"/>
                <a:chExt cx="1583311" cy="469963"/>
              </a:xfrm>
            </p:grpSpPr>
            <p:pic>
              <p:nvPicPr>
                <p:cNvPr id="24" name="Picture 72">
                  <a:extLst>
                    <a:ext uri="{FF2B5EF4-FFF2-40B4-BE49-F238E27FC236}">
                      <a16:creationId xmlns:a16="http://schemas.microsoft.com/office/drawing/2014/main" id="{6102EC03-9315-6022-6FAE-B30611869D43}"/>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73">
                  <a:extLst>
                    <a:ext uri="{FF2B5EF4-FFF2-40B4-BE49-F238E27FC236}">
                      <a16:creationId xmlns:a16="http://schemas.microsoft.com/office/drawing/2014/main" id="{A9521FC3-3DB2-CED1-8BAC-84F3421FBF7B}"/>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6" name="Picture 74">
                  <a:extLst>
                    <a:ext uri="{FF2B5EF4-FFF2-40B4-BE49-F238E27FC236}">
                      <a16:creationId xmlns:a16="http://schemas.microsoft.com/office/drawing/2014/main" id="{FE74F501-3553-6F5F-0C1E-B335B94F4EBD}"/>
                    </a:ext>
                  </a:extLst>
                </p:cNvPr>
                <p:cNvPicPr>
                  <a:picLocks noChangeAspect="1"/>
                </p:cNvPicPr>
                <p:nvPr/>
              </p:nvPicPr>
              <p:blipFill>
                <a:blip r:embed="rId8"/>
                <a:stretch>
                  <a:fillRect/>
                </a:stretch>
              </p:blipFill>
              <p:spPr>
                <a:xfrm>
                  <a:off x="4303756" y="4309039"/>
                  <a:ext cx="469963" cy="469963"/>
                </a:xfrm>
                <a:prstGeom prst="rect">
                  <a:avLst/>
                </a:prstGeom>
              </p:spPr>
            </p:pic>
          </p:grpSp>
          <p:sp>
            <p:nvSpPr>
              <p:cNvPr id="23" name="Rectangle: Rounded Corners 36">
                <a:extLst>
                  <a:ext uri="{FF2B5EF4-FFF2-40B4-BE49-F238E27FC236}">
                    <a16:creationId xmlns:a16="http://schemas.microsoft.com/office/drawing/2014/main" id="{4C8DE348-69B9-86BA-8F9F-D151CF3FB2DB}"/>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grpSp>
        <p:nvGrpSpPr>
          <p:cNvPr id="34" name="Group 83">
            <a:extLst>
              <a:ext uri="{FF2B5EF4-FFF2-40B4-BE49-F238E27FC236}">
                <a16:creationId xmlns:a16="http://schemas.microsoft.com/office/drawing/2014/main" id="{7A7F8EB2-587D-D93B-F1ED-9BC709BC87AA}"/>
              </a:ext>
            </a:extLst>
          </p:cNvPr>
          <p:cNvGrpSpPr/>
          <p:nvPr/>
        </p:nvGrpSpPr>
        <p:grpSpPr>
          <a:xfrm>
            <a:off x="264012" y="2827093"/>
            <a:ext cx="5605176" cy="3535722"/>
            <a:chOff x="147132" y="2825189"/>
            <a:chExt cx="5605176" cy="3535722"/>
          </a:xfrm>
        </p:grpSpPr>
        <p:pic>
          <p:nvPicPr>
            <p:cNvPr id="35" name="Picture 21">
              <a:extLst>
                <a:ext uri="{FF2B5EF4-FFF2-40B4-BE49-F238E27FC236}">
                  <a16:creationId xmlns:a16="http://schemas.microsoft.com/office/drawing/2014/main" id="{3E68CEF8-E251-75B4-1BB0-CF3D391FC597}"/>
                </a:ext>
              </a:extLst>
            </p:cNvPr>
            <p:cNvPicPr>
              <a:picLocks noChangeAspect="1"/>
            </p:cNvPicPr>
            <p:nvPr/>
          </p:nvPicPr>
          <p:blipFill>
            <a:blip r:embed="rId9"/>
            <a:srcRect/>
            <a:stretch>
              <a:fillRect/>
            </a:stretch>
          </p:blipFill>
          <p:spPr>
            <a:xfrm>
              <a:off x="147132" y="2825189"/>
              <a:ext cx="1674077" cy="1533873"/>
            </a:xfrm>
            <a:prstGeom prst="rect">
              <a:avLst/>
            </a:prstGeom>
          </p:spPr>
        </p:pic>
        <p:grpSp>
          <p:nvGrpSpPr>
            <p:cNvPr id="36" name="Group 61">
              <a:extLst>
                <a:ext uri="{FF2B5EF4-FFF2-40B4-BE49-F238E27FC236}">
                  <a16:creationId xmlns:a16="http://schemas.microsoft.com/office/drawing/2014/main" id="{3852F4A1-80A6-4C6F-71DA-F8D04D17A067}"/>
                </a:ext>
              </a:extLst>
            </p:cNvPr>
            <p:cNvGrpSpPr/>
            <p:nvPr/>
          </p:nvGrpSpPr>
          <p:grpSpPr>
            <a:xfrm>
              <a:off x="191198" y="3576378"/>
              <a:ext cx="5561110" cy="2784533"/>
              <a:chOff x="226098" y="3169228"/>
              <a:chExt cx="5561110" cy="2784533"/>
            </a:xfrm>
          </p:grpSpPr>
          <p:sp>
            <p:nvSpPr>
              <p:cNvPr id="37" name="Rectangle: Rounded Corners 37">
                <a:extLst>
                  <a:ext uri="{FF2B5EF4-FFF2-40B4-BE49-F238E27FC236}">
                    <a16:creationId xmlns:a16="http://schemas.microsoft.com/office/drawing/2014/main" id="{0E1BF690-042C-2FA1-F915-7BE911FE0B6D}"/>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38" name="Rectangle: Rounded Corners 57">
                <a:extLst>
                  <a:ext uri="{FF2B5EF4-FFF2-40B4-BE49-F238E27FC236}">
                    <a16:creationId xmlns:a16="http://schemas.microsoft.com/office/drawing/2014/main" id="{21FBA274-9087-D130-8F95-5C42113162FE}"/>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39" name="Picture 58">
                <a:extLst>
                  <a:ext uri="{FF2B5EF4-FFF2-40B4-BE49-F238E27FC236}">
                    <a16:creationId xmlns:a16="http://schemas.microsoft.com/office/drawing/2014/main" id="{5149B131-41D2-B8CE-8C5E-D17CCE861688}"/>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40" name="Picture 59">
                <a:extLst>
                  <a:ext uri="{FF2B5EF4-FFF2-40B4-BE49-F238E27FC236}">
                    <a16:creationId xmlns:a16="http://schemas.microsoft.com/office/drawing/2014/main" id="{3A73B446-202B-7CC8-7D77-18F2FE8E3776}"/>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41" name="Picture 60">
                <a:extLst>
                  <a:ext uri="{FF2B5EF4-FFF2-40B4-BE49-F238E27FC236}">
                    <a16:creationId xmlns:a16="http://schemas.microsoft.com/office/drawing/2014/main" id="{8524497C-9706-AE55-F1C7-E3EB3DF0591C}"/>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grpSp>
        <p:nvGrpSpPr>
          <p:cNvPr id="42" name="Group 11">
            <a:extLst>
              <a:ext uri="{FF2B5EF4-FFF2-40B4-BE49-F238E27FC236}">
                <a16:creationId xmlns:a16="http://schemas.microsoft.com/office/drawing/2014/main" id="{F3D5B315-96DF-4486-3604-5A0B7FE512E3}"/>
              </a:ext>
            </a:extLst>
          </p:cNvPr>
          <p:cNvGrpSpPr/>
          <p:nvPr/>
        </p:nvGrpSpPr>
        <p:grpSpPr>
          <a:xfrm>
            <a:off x="3630861" y="134634"/>
            <a:ext cx="4930277" cy="830997"/>
            <a:chOff x="-555806" y="0"/>
            <a:chExt cx="4930277" cy="830997"/>
          </a:xfrm>
        </p:grpSpPr>
        <p:sp>
          <p:nvSpPr>
            <p:cNvPr id="43" name="文本框 18">
              <a:extLst>
                <a:ext uri="{FF2B5EF4-FFF2-40B4-BE49-F238E27FC236}">
                  <a16:creationId xmlns:a16="http://schemas.microsoft.com/office/drawing/2014/main" id="{C358DF92-622B-7BE1-E217-48E8A2BD5706}"/>
                </a:ext>
              </a:extLst>
            </p:cNvPr>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4" name="文本框 18">
              <a:extLst>
                <a:ext uri="{FF2B5EF4-FFF2-40B4-BE49-F238E27FC236}">
                  <a16:creationId xmlns:a16="http://schemas.microsoft.com/office/drawing/2014/main" id="{E67BE8DD-DD93-D8CA-4C3E-3FCFC8240247}"/>
                </a:ext>
              </a:extLst>
            </p:cNvPr>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solidFill>
                    <a:srgbClr val="FFC000"/>
                  </a:solidFill>
                  <a:effectLst/>
                  <a:uLnTx/>
                  <a:uFillTx/>
                  <a:latin typeface="UTM Mother" panose="02040603050506020204" pitchFamily="18" charset="0"/>
                </a:rPr>
                <a:t>Hoạt động:</a:t>
              </a:r>
              <a:endParaRPr kumimoji="0" lang="zh-CN" altLang="en-US" sz="4800" b="1" i="0" u="none" strike="noStrike" kern="1200" cap="none" spc="0" normalizeH="0" baseline="0" noProof="0" dirty="0">
                <a:solidFill>
                  <a:srgbClr val="FFC000"/>
                </a:solidFill>
                <a:effectLst/>
                <a:uLnTx/>
                <a:uFillTx/>
                <a:latin typeface="UTM Mother" panose="02040603050506020204" pitchFamily="18" charset="0"/>
              </a:endParaRPr>
            </a:p>
          </p:txBody>
        </p:sp>
      </p:grpSp>
    </p:spTree>
    <p:extLst>
      <p:ext uri="{BB962C8B-B14F-4D97-AF65-F5344CB8AC3E}">
        <p14:creationId xmlns:p14="http://schemas.microsoft.com/office/powerpoint/2010/main" val="58984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7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strips(downRight)">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Right)">
                                          <p:cBhvr>
                                            <p:cTn id="15" dur="500"/>
                                            <p:tgtEl>
                                              <p:spTgt spid="15"/>
                                            </p:tgtEl>
                                          </p:cBhvr>
                                        </p:animEffect>
                                      </p:childTnLst>
                                    </p:cTn>
                                  </p:par>
                                  <p:par>
                                    <p:cTn id="16" presetID="12" presetClass="entr" presetSubtype="8"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p:tgtEl>
                                              <p:spTgt spid="42"/>
                                            </p:tgtEl>
                                            <p:attrNameLst>
                                              <p:attrName>ppt_x</p:attrName>
                                            </p:attrNameLst>
                                          </p:cBhvr>
                                          <p:tavLst>
                                            <p:tav tm="0">
                                              <p:val>
                                                <p:strVal val="#ppt_x-#ppt_w*1.125000"/>
                                              </p:val>
                                            </p:tav>
                                            <p:tav tm="100000">
                                              <p:val>
                                                <p:strVal val="#ppt_x"/>
                                              </p:val>
                                            </p:tav>
                                          </p:tavLst>
                                        </p:anim>
                                        <p:animEffect transition="in" filter="wipe(right)">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strips(downRight)">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Right)">
                                          <p:cBhvr>
                                            <p:cTn id="15" dur="500"/>
                                            <p:tgtEl>
                                              <p:spTgt spid="15"/>
                                            </p:tgtEl>
                                          </p:cBhvr>
                                        </p:animEffect>
                                      </p:childTnLst>
                                    </p:cTn>
                                  </p:par>
                                  <p:par>
                                    <p:cTn id="16" presetID="12" presetClass="entr" presetSubtype="8"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p:tgtEl>
                                              <p:spTgt spid="42"/>
                                            </p:tgtEl>
                                            <p:attrNameLst>
                                              <p:attrName>ppt_x</p:attrName>
                                            </p:attrNameLst>
                                          </p:cBhvr>
                                          <p:tavLst>
                                            <p:tav tm="0">
                                              <p:val>
                                                <p:strVal val="#ppt_x-#ppt_w*1.125000"/>
                                              </p:val>
                                            </p:tav>
                                            <p:tav tm="100000">
                                              <p:val>
                                                <p:strVal val="#ppt_x"/>
                                              </p:val>
                                            </p:tav>
                                          </p:tavLst>
                                        </p:anim>
                                        <p:animEffect transition="in" filter="wipe(right)">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grpSp>
        <p:nvGrpSpPr>
          <p:cNvPr id="11" name="Group 3">
            <a:extLst>
              <a:ext uri="{FF2B5EF4-FFF2-40B4-BE49-F238E27FC236}">
                <a16:creationId xmlns:a16="http://schemas.microsoft.com/office/drawing/2014/main" id="{7F80B569-BE03-4215-93B6-361C5E4166B3}"/>
              </a:ext>
            </a:extLst>
          </p:cNvPr>
          <p:cNvGrpSpPr/>
          <p:nvPr/>
        </p:nvGrpSpPr>
        <p:grpSpPr>
          <a:xfrm>
            <a:off x="12752547" y="645662"/>
            <a:ext cx="10048352" cy="2783338"/>
            <a:chOff x="1071824" y="297594"/>
            <a:chExt cx="10048352" cy="2783338"/>
          </a:xfrm>
        </p:grpSpPr>
        <p:pic>
          <p:nvPicPr>
            <p:cNvPr id="12" name="Picture 12">
              <a:extLst>
                <a:ext uri="{FF2B5EF4-FFF2-40B4-BE49-F238E27FC236}">
                  <a16:creationId xmlns:a16="http://schemas.microsoft.com/office/drawing/2014/main" id="{7FD94157-BEDB-4BAA-80DD-BE5ACEB27D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2968" y="2159344"/>
              <a:ext cx="4696391" cy="921588"/>
            </a:xfrm>
            <a:prstGeom prst="rect">
              <a:avLst/>
            </a:prstGeom>
          </p:spPr>
        </p:pic>
        <p:grpSp>
          <p:nvGrpSpPr>
            <p:cNvPr id="13" name="Group 5">
              <a:extLst>
                <a:ext uri="{FF2B5EF4-FFF2-40B4-BE49-F238E27FC236}">
                  <a16:creationId xmlns:a16="http://schemas.microsoft.com/office/drawing/2014/main" id="{9A477D3E-CEF0-4A63-AA68-1201CEF3D2AD}"/>
                </a:ext>
              </a:extLst>
            </p:cNvPr>
            <p:cNvGrpSpPr/>
            <p:nvPr/>
          </p:nvGrpSpPr>
          <p:grpSpPr>
            <a:xfrm>
              <a:off x="1071824" y="297594"/>
              <a:ext cx="10048352" cy="2270283"/>
              <a:chOff x="5250002" y="6570549"/>
              <a:chExt cx="13208091" cy="3278621"/>
            </a:xfrm>
          </p:grpSpPr>
          <p:sp>
            <p:nvSpPr>
              <p:cNvPr id="14" name="TextBox 6">
                <a:extLst>
                  <a:ext uri="{FF2B5EF4-FFF2-40B4-BE49-F238E27FC236}">
                    <a16:creationId xmlns:a16="http://schemas.microsoft.com/office/drawing/2014/main" id="{007ABF7B-80B7-4D17-B85F-CA5F2F56E9CE}"/>
                  </a:ext>
                </a:extLst>
              </p:cNvPr>
              <p:cNvSpPr txBox="1"/>
              <p:nvPr/>
            </p:nvSpPr>
            <p:spPr>
              <a:xfrm>
                <a:off x="5250005" y="6585061"/>
                <a:ext cx="13208088" cy="3264109"/>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KHỞI ĐỘNG</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5" name="TextBox 7">
                <a:extLst>
                  <a:ext uri="{FF2B5EF4-FFF2-40B4-BE49-F238E27FC236}">
                    <a16:creationId xmlns:a16="http://schemas.microsoft.com/office/drawing/2014/main" id="{E7AFDA27-141A-48DA-8399-58CAB33A9C65}"/>
                  </a:ext>
                </a:extLst>
              </p:cNvPr>
              <p:cNvSpPr txBox="1"/>
              <p:nvPr/>
            </p:nvSpPr>
            <p:spPr>
              <a:xfrm>
                <a:off x="5250002" y="6570549"/>
                <a:ext cx="13208091" cy="3264109"/>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K</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Ở</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Đ</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Ộ</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G</a:t>
                </a:r>
                <a:endParaRPr lang="en-US" sz="11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pic>
        <p:nvPicPr>
          <p:cNvPr id="2" name="Picture 1">
            <a:extLst>
              <a:ext uri="{FF2B5EF4-FFF2-40B4-BE49-F238E27FC236}">
                <a16:creationId xmlns:a16="http://schemas.microsoft.com/office/drawing/2014/main" id="{101DF75F-BF3A-4AB2-AA20-514CCA8EB94D}"/>
              </a:ext>
            </a:extLst>
          </p:cNvPr>
          <p:cNvPicPr>
            <a:picLocks noChangeAspect="1"/>
          </p:cNvPicPr>
          <p:nvPr/>
        </p:nvPicPr>
        <p:blipFill>
          <a:blip r:embed="rId6"/>
          <a:stretch>
            <a:fillRect/>
          </a:stretch>
        </p:blipFill>
        <p:spPr>
          <a:xfrm>
            <a:off x="962907" y="392771"/>
            <a:ext cx="10047079" cy="2786113"/>
          </a:xfrm>
          <a:prstGeom prst="rect">
            <a:avLst/>
          </a:prstGeom>
        </p:spPr>
      </p:pic>
    </p:spTree>
    <p:extLst>
      <p:ext uri="{BB962C8B-B14F-4D97-AF65-F5344CB8AC3E}">
        <p14:creationId xmlns:p14="http://schemas.microsoft.com/office/powerpoint/2010/main" val="32633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2" name="Group 11">
            <a:extLst>
              <a:ext uri="{FF2B5EF4-FFF2-40B4-BE49-F238E27FC236}">
                <a16:creationId xmlns:a16="http://schemas.microsoft.com/office/drawing/2014/main" id="{F3D5B315-96DF-4486-3604-5A0B7FE512E3}"/>
              </a:ext>
            </a:extLst>
          </p:cNvPr>
          <p:cNvGrpSpPr/>
          <p:nvPr/>
        </p:nvGrpSpPr>
        <p:grpSpPr>
          <a:xfrm>
            <a:off x="3630861" y="134634"/>
            <a:ext cx="4930277" cy="830997"/>
            <a:chOff x="-555806" y="0"/>
            <a:chExt cx="4930277" cy="830997"/>
          </a:xfrm>
        </p:grpSpPr>
        <p:sp>
          <p:nvSpPr>
            <p:cNvPr id="43" name="文本框 18">
              <a:extLst>
                <a:ext uri="{FF2B5EF4-FFF2-40B4-BE49-F238E27FC236}">
                  <a16:creationId xmlns:a16="http://schemas.microsoft.com/office/drawing/2014/main" id="{C358DF92-622B-7BE1-E217-48E8A2BD5706}"/>
                </a:ext>
              </a:extLst>
            </p:cNvPr>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4" name="文本框 18">
              <a:extLst>
                <a:ext uri="{FF2B5EF4-FFF2-40B4-BE49-F238E27FC236}">
                  <a16:creationId xmlns:a16="http://schemas.microsoft.com/office/drawing/2014/main" id="{E67BE8DD-DD93-D8CA-4C3E-3FCFC8240247}"/>
                </a:ext>
              </a:extLst>
            </p:cNvPr>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solidFill>
                    <a:srgbClr val="FFC000"/>
                  </a:solidFill>
                  <a:effectLst/>
                  <a:uLnTx/>
                  <a:uFillTx/>
                  <a:latin typeface="UTM Mother" panose="02040603050506020204" pitchFamily="18" charset="0"/>
                </a:rPr>
                <a:t>Hoạt động:</a:t>
              </a:r>
              <a:endParaRPr kumimoji="0" lang="zh-CN" altLang="en-US" sz="4800" b="1" i="0" u="none" strike="noStrike" kern="1200" cap="none" spc="0" normalizeH="0" baseline="0" noProof="0" dirty="0">
                <a:solidFill>
                  <a:srgbClr val="FFC000"/>
                </a:solidFill>
                <a:effectLst/>
                <a:uLnTx/>
                <a:uFillTx/>
                <a:latin typeface="UTM Mother" panose="02040603050506020204" pitchFamily="18" charset="0"/>
              </a:endParaRPr>
            </a:p>
          </p:txBody>
        </p:sp>
      </p:grpSp>
      <p:grpSp>
        <p:nvGrpSpPr>
          <p:cNvPr id="2" name="Group 76">
            <a:extLst>
              <a:ext uri="{FF2B5EF4-FFF2-40B4-BE49-F238E27FC236}">
                <a16:creationId xmlns:a16="http://schemas.microsoft.com/office/drawing/2014/main" id="{29B26AD9-B385-8013-33D9-80542655ECFE}"/>
              </a:ext>
            </a:extLst>
          </p:cNvPr>
          <p:cNvGrpSpPr/>
          <p:nvPr/>
        </p:nvGrpSpPr>
        <p:grpSpPr>
          <a:xfrm>
            <a:off x="2810268" y="2695125"/>
            <a:ext cx="6713560" cy="3522795"/>
            <a:chOff x="6096000" y="3244032"/>
            <a:chExt cx="5681359" cy="2640970"/>
          </a:xfrm>
        </p:grpSpPr>
        <p:sp>
          <p:nvSpPr>
            <p:cNvPr id="3" name="Rectangle: Rounded Corners 75">
              <a:extLst>
                <a:ext uri="{FF2B5EF4-FFF2-40B4-BE49-F238E27FC236}">
                  <a16:creationId xmlns:a16="http://schemas.microsoft.com/office/drawing/2014/main" id="{AC46957A-EC59-C9ED-FA3A-6B8AC742B13C}"/>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rgbClr val="000000"/>
                  </a:solidFill>
                  <a:latin typeface="UTM Duepuntozero" panose="02040603050506020204" pitchFamily="18" charset="0"/>
                </a:rPr>
                <a:t>1. Đọc đúng.</a:t>
              </a:r>
            </a:p>
            <a:p>
              <a:pPr algn="just">
                <a:lnSpc>
                  <a:spcPct val="110000"/>
                </a:lnSpc>
              </a:pPr>
              <a:r>
                <a:rPr lang="en-US" sz="4400">
                  <a:solidFill>
                    <a:srgbClr val="000000"/>
                  </a:solidFill>
                  <a:latin typeface="UTM Duepuntozero" panose="02040603050506020204" pitchFamily="18" charset="0"/>
                </a:rPr>
                <a:t>2. Đọc to, rõ.</a:t>
              </a:r>
            </a:p>
            <a:p>
              <a:pPr algn="just">
                <a:lnSpc>
                  <a:spcPct val="110000"/>
                </a:lnSpc>
              </a:pPr>
              <a:r>
                <a:rPr lang="en-US" sz="4400">
                  <a:solidFill>
                    <a:srgbClr val="000000"/>
                  </a:solidFill>
                  <a:latin typeface="UTM Duepuntozero" panose="02040603050506020204" pitchFamily="18" charset="0"/>
                </a:rPr>
                <a:t>3. Ngắt, nghỉ đúng chỗ.</a:t>
              </a:r>
              <a:endParaRPr lang="vi-VN" sz="4400" b="0" i="0">
                <a:solidFill>
                  <a:srgbClr val="000000"/>
                </a:solidFill>
                <a:effectLst/>
              </a:endParaRPr>
            </a:p>
          </p:txBody>
        </p:sp>
        <p:grpSp>
          <p:nvGrpSpPr>
            <p:cNvPr id="4" name="Group 66">
              <a:extLst>
                <a:ext uri="{FF2B5EF4-FFF2-40B4-BE49-F238E27FC236}">
                  <a16:creationId xmlns:a16="http://schemas.microsoft.com/office/drawing/2014/main" id="{0F75D37E-326A-D0B5-D5D1-329A7E362B0A}"/>
                </a:ext>
              </a:extLst>
            </p:cNvPr>
            <p:cNvGrpSpPr/>
            <p:nvPr/>
          </p:nvGrpSpPr>
          <p:grpSpPr>
            <a:xfrm>
              <a:off x="8317721" y="4072844"/>
              <a:ext cx="1628460" cy="469964"/>
              <a:chOff x="3146685" y="4265331"/>
              <a:chExt cx="1628460" cy="469964"/>
            </a:xfrm>
          </p:grpSpPr>
          <p:pic>
            <p:nvPicPr>
              <p:cNvPr id="45" name="Picture 63">
                <a:extLst>
                  <a:ext uri="{FF2B5EF4-FFF2-40B4-BE49-F238E27FC236}">
                    <a16:creationId xmlns:a16="http://schemas.microsoft.com/office/drawing/2014/main" id="{FEF6C0B0-3280-28F5-2CF3-8F476FFACC45}"/>
                  </a:ext>
                </a:extLst>
              </p:cNvPr>
              <p:cNvPicPr>
                <a:picLocks noChangeAspect="1"/>
              </p:cNvPicPr>
              <p:nvPr/>
            </p:nvPicPr>
            <p:blipFill>
              <a:blip r:embed="rId5"/>
              <a:stretch>
                <a:fillRect/>
              </a:stretch>
            </p:blipFill>
            <p:spPr>
              <a:xfrm>
                <a:off x="3703360" y="4265332"/>
                <a:ext cx="515110" cy="469963"/>
              </a:xfrm>
              <a:prstGeom prst="rect">
                <a:avLst/>
              </a:prstGeom>
            </p:spPr>
          </p:pic>
          <p:pic>
            <p:nvPicPr>
              <p:cNvPr id="46" name="Picture 64">
                <a:extLst>
                  <a:ext uri="{FF2B5EF4-FFF2-40B4-BE49-F238E27FC236}">
                    <a16:creationId xmlns:a16="http://schemas.microsoft.com/office/drawing/2014/main" id="{74EA428F-C7AC-AF38-72E9-5B6E5331AA08}"/>
                  </a:ext>
                </a:extLst>
              </p:cNvPr>
              <p:cNvPicPr>
                <a:picLocks noChangeAspect="1"/>
              </p:cNvPicPr>
              <p:nvPr/>
            </p:nvPicPr>
            <p:blipFill>
              <a:blip r:embed="rId6"/>
              <a:stretch>
                <a:fillRect/>
              </a:stretch>
            </p:blipFill>
            <p:spPr>
              <a:xfrm>
                <a:off x="3146685" y="4265331"/>
                <a:ext cx="515110" cy="469963"/>
              </a:xfrm>
              <a:prstGeom prst="rect">
                <a:avLst/>
              </a:prstGeom>
            </p:spPr>
          </p:pic>
          <p:pic>
            <p:nvPicPr>
              <p:cNvPr id="47" name="Picture 65">
                <a:extLst>
                  <a:ext uri="{FF2B5EF4-FFF2-40B4-BE49-F238E27FC236}">
                    <a16:creationId xmlns:a16="http://schemas.microsoft.com/office/drawing/2014/main" id="{0B696BB7-1D7B-F53A-4DF4-F281169820C5}"/>
                  </a:ext>
                </a:extLst>
              </p:cNvPr>
              <p:cNvPicPr>
                <a:picLocks noChangeAspect="1"/>
              </p:cNvPicPr>
              <p:nvPr/>
            </p:nvPicPr>
            <p:blipFill>
              <a:blip r:embed="rId7"/>
              <a:stretch>
                <a:fillRect/>
              </a:stretch>
            </p:blipFill>
            <p:spPr>
              <a:xfrm>
                <a:off x="4260035" y="4265332"/>
                <a:ext cx="515110" cy="469963"/>
              </a:xfrm>
              <a:prstGeom prst="rect">
                <a:avLst/>
              </a:prstGeom>
            </p:spPr>
          </p:pic>
        </p:grpSp>
        <p:grpSp>
          <p:nvGrpSpPr>
            <p:cNvPr id="5" name="Group 67">
              <a:extLst>
                <a:ext uri="{FF2B5EF4-FFF2-40B4-BE49-F238E27FC236}">
                  <a16:creationId xmlns:a16="http://schemas.microsoft.com/office/drawing/2014/main" id="{B1AD19E1-85FC-6157-6593-264F9C9A9F39}"/>
                </a:ext>
              </a:extLst>
            </p:cNvPr>
            <p:cNvGrpSpPr/>
            <p:nvPr/>
          </p:nvGrpSpPr>
          <p:grpSpPr>
            <a:xfrm>
              <a:off x="8621616" y="4602563"/>
              <a:ext cx="1628458" cy="469963"/>
              <a:chOff x="3343889" y="4219325"/>
              <a:chExt cx="1628458" cy="469963"/>
            </a:xfrm>
          </p:grpSpPr>
          <p:pic>
            <p:nvPicPr>
              <p:cNvPr id="13" name="Picture 68">
                <a:extLst>
                  <a:ext uri="{FF2B5EF4-FFF2-40B4-BE49-F238E27FC236}">
                    <a16:creationId xmlns:a16="http://schemas.microsoft.com/office/drawing/2014/main" id="{9F88875B-0F9D-35ED-8BDB-0A79DF0F85A0}"/>
                  </a:ext>
                </a:extLst>
              </p:cNvPr>
              <p:cNvPicPr>
                <a:picLocks noChangeAspect="1"/>
              </p:cNvPicPr>
              <p:nvPr/>
            </p:nvPicPr>
            <p:blipFill>
              <a:blip r:embed="rId5"/>
              <a:stretch>
                <a:fillRect/>
              </a:stretch>
            </p:blipFill>
            <p:spPr>
              <a:xfrm>
                <a:off x="3900563" y="4219325"/>
                <a:ext cx="515110" cy="469963"/>
              </a:xfrm>
              <a:prstGeom prst="rect">
                <a:avLst/>
              </a:prstGeom>
            </p:spPr>
          </p:pic>
          <p:pic>
            <p:nvPicPr>
              <p:cNvPr id="21" name="Picture 69">
                <a:extLst>
                  <a:ext uri="{FF2B5EF4-FFF2-40B4-BE49-F238E27FC236}">
                    <a16:creationId xmlns:a16="http://schemas.microsoft.com/office/drawing/2014/main" id="{F850CC77-8F02-7037-7ECA-4EEC755A893E}"/>
                  </a:ext>
                </a:extLst>
              </p:cNvPr>
              <p:cNvPicPr>
                <a:picLocks noChangeAspect="1"/>
              </p:cNvPicPr>
              <p:nvPr/>
            </p:nvPicPr>
            <p:blipFill>
              <a:blip r:embed="rId6"/>
              <a:stretch>
                <a:fillRect/>
              </a:stretch>
            </p:blipFill>
            <p:spPr>
              <a:xfrm>
                <a:off x="3343889" y="4219325"/>
                <a:ext cx="515110" cy="469963"/>
              </a:xfrm>
              <a:prstGeom prst="rect">
                <a:avLst/>
              </a:prstGeom>
            </p:spPr>
          </p:pic>
          <p:pic>
            <p:nvPicPr>
              <p:cNvPr id="27" name="Picture 70">
                <a:extLst>
                  <a:ext uri="{FF2B5EF4-FFF2-40B4-BE49-F238E27FC236}">
                    <a16:creationId xmlns:a16="http://schemas.microsoft.com/office/drawing/2014/main" id="{A0375EBD-5E56-5815-19BE-8DDFA4974CC9}"/>
                  </a:ext>
                </a:extLst>
              </p:cNvPr>
              <p:cNvPicPr>
                <a:picLocks noChangeAspect="1"/>
              </p:cNvPicPr>
              <p:nvPr/>
            </p:nvPicPr>
            <p:blipFill>
              <a:blip r:embed="rId7"/>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7CB5E221-1DD1-077C-9394-4B2635AC7337}"/>
                </a:ext>
              </a:extLst>
            </p:cNvPr>
            <p:cNvGrpSpPr/>
            <p:nvPr/>
          </p:nvGrpSpPr>
          <p:grpSpPr>
            <a:xfrm>
              <a:off x="10073799" y="5148211"/>
              <a:ext cx="1583311" cy="469964"/>
              <a:chOff x="3271688" y="4179088"/>
              <a:chExt cx="1583311" cy="469964"/>
            </a:xfrm>
          </p:grpSpPr>
          <p:pic>
            <p:nvPicPr>
              <p:cNvPr id="8" name="Picture 72">
                <a:extLst>
                  <a:ext uri="{FF2B5EF4-FFF2-40B4-BE49-F238E27FC236}">
                    <a16:creationId xmlns:a16="http://schemas.microsoft.com/office/drawing/2014/main" id="{394DCEDF-BA66-7DF2-958E-62F41A4FF1FD}"/>
                  </a:ext>
                </a:extLst>
              </p:cNvPr>
              <p:cNvPicPr>
                <a:picLocks noChangeAspect="1"/>
              </p:cNvPicPr>
              <p:nvPr/>
            </p:nvPicPr>
            <p:blipFill>
              <a:blip r:embed="rId5"/>
              <a:stretch>
                <a:fillRect/>
              </a:stretch>
            </p:blipFill>
            <p:spPr>
              <a:xfrm>
                <a:off x="3828362" y="4179089"/>
                <a:ext cx="469963" cy="469963"/>
              </a:xfrm>
              <a:prstGeom prst="rect">
                <a:avLst/>
              </a:prstGeom>
            </p:spPr>
          </p:pic>
          <p:pic>
            <p:nvPicPr>
              <p:cNvPr id="9" name="Picture 73">
                <a:extLst>
                  <a:ext uri="{FF2B5EF4-FFF2-40B4-BE49-F238E27FC236}">
                    <a16:creationId xmlns:a16="http://schemas.microsoft.com/office/drawing/2014/main" id="{C07C64FB-AED8-E652-6A1C-48B828B301DA}"/>
                  </a:ext>
                </a:extLst>
              </p:cNvPr>
              <p:cNvPicPr>
                <a:picLocks noChangeAspect="1"/>
              </p:cNvPicPr>
              <p:nvPr/>
            </p:nvPicPr>
            <p:blipFill>
              <a:blip r:embed="rId6"/>
              <a:stretch>
                <a:fillRect/>
              </a:stretch>
            </p:blipFill>
            <p:spPr>
              <a:xfrm>
                <a:off x="3271688" y="4179088"/>
                <a:ext cx="469963" cy="469963"/>
              </a:xfrm>
              <a:prstGeom prst="rect">
                <a:avLst/>
              </a:prstGeom>
            </p:spPr>
          </p:pic>
          <p:pic>
            <p:nvPicPr>
              <p:cNvPr id="10" name="Picture 74">
                <a:extLst>
                  <a:ext uri="{FF2B5EF4-FFF2-40B4-BE49-F238E27FC236}">
                    <a16:creationId xmlns:a16="http://schemas.microsoft.com/office/drawing/2014/main" id="{448DEB63-74FB-6300-FEBF-ED6A20F5AF15}"/>
                  </a:ext>
                </a:extLst>
              </p:cNvPr>
              <p:cNvPicPr>
                <a:picLocks noChangeAspect="1"/>
              </p:cNvPicPr>
              <p:nvPr/>
            </p:nvPicPr>
            <p:blipFill>
              <a:blip r:embed="rId7"/>
              <a:stretch>
                <a:fillRect/>
              </a:stretch>
            </p:blipFill>
            <p:spPr>
              <a:xfrm>
                <a:off x="4385036" y="4179089"/>
                <a:ext cx="469963" cy="469963"/>
              </a:xfrm>
              <a:prstGeom prst="rect">
                <a:avLst/>
              </a:prstGeom>
            </p:spPr>
          </p:pic>
        </p:grpSp>
        <p:sp>
          <p:nvSpPr>
            <p:cNvPr id="7" name="Rectangle: Rounded Corners 36">
              <a:extLst>
                <a:ext uri="{FF2B5EF4-FFF2-40B4-BE49-F238E27FC236}">
                  <a16:creationId xmlns:a16="http://schemas.microsoft.com/office/drawing/2014/main" id="{57B43A40-50A8-C014-A7FB-AC6103CB203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nvGrpSpPr>
          <p:cNvPr id="48" name="Group 10">
            <a:extLst>
              <a:ext uri="{FF2B5EF4-FFF2-40B4-BE49-F238E27FC236}">
                <a16:creationId xmlns:a16="http://schemas.microsoft.com/office/drawing/2014/main" id="{20B71305-6256-A26C-E1B8-89D65434F4FA}"/>
              </a:ext>
            </a:extLst>
          </p:cNvPr>
          <p:cNvGrpSpPr/>
          <p:nvPr/>
        </p:nvGrpSpPr>
        <p:grpSpPr>
          <a:xfrm>
            <a:off x="64665" y="1374547"/>
            <a:ext cx="12057568" cy="1123931"/>
            <a:chOff x="712557" y="1660810"/>
            <a:chExt cx="16873686" cy="1123931"/>
          </a:xfrm>
        </p:grpSpPr>
        <p:sp>
          <p:nvSpPr>
            <p:cNvPr id="49" name="TextBox 11">
              <a:extLst>
                <a:ext uri="{FF2B5EF4-FFF2-40B4-BE49-F238E27FC236}">
                  <a16:creationId xmlns:a16="http://schemas.microsoft.com/office/drawing/2014/main" id="{82C37413-EBC2-57A7-4AF0-0C077422D042}"/>
                </a:ext>
              </a:extLst>
            </p:cNvPr>
            <p:cNvSpPr txBox="1"/>
            <p:nvPr/>
          </p:nvSpPr>
          <p:spPr>
            <a:xfrm>
              <a:off x="730330" y="1669820"/>
              <a:ext cx="16855913" cy="1114921"/>
            </a:xfrm>
            <a:prstGeom prst="rect">
              <a:avLst/>
            </a:prstGeom>
            <a:noFill/>
          </p:spPr>
          <p:txBody>
            <a:bodyPr wrap="square">
              <a:spAutoFit/>
            </a:bodyPr>
            <a:lstStyle/>
            <a:p>
              <a:pPr algn="ctr">
                <a:lnSpc>
                  <a:spcPct val="80000"/>
                </a:lnSpc>
              </a:pPr>
              <a:r>
                <a:rPr lang="en-US" sz="8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THI ĐUA ĐỌC TRƯỚC LỚP</a:t>
              </a:r>
              <a:endPar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50" name="TextBox 12">
              <a:extLst>
                <a:ext uri="{FF2B5EF4-FFF2-40B4-BE49-F238E27FC236}">
                  <a16:creationId xmlns:a16="http://schemas.microsoft.com/office/drawing/2014/main" id="{90720CF3-DA85-ED4A-F087-A6CDA00AA924}"/>
                </a:ext>
              </a:extLst>
            </p:cNvPr>
            <p:cNvSpPr txBox="1"/>
            <p:nvPr/>
          </p:nvSpPr>
          <p:spPr>
            <a:xfrm>
              <a:off x="712557" y="1660810"/>
              <a:ext cx="16855913" cy="1114921"/>
            </a:xfrm>
            <a:prstGeom prst="rect">
              <a:avLst/>
            </a:prstGeom>
            <a:noFill/>
          </p:spPr>
          <p:txBody>
            <a:bodyPr wrap="square">
              <a:spAutoFit/>
            </a:bodyPr>
            <a:lstStyle/>
            <a:p>
              <a:pPr algn="ctr">
                <a:lnSpc>
                  <a:spcPct val="80000"/>
                </a:lnSpc>
              </a:pP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8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R</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Ư</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p>
          </p:txBody>
        </p:sp>
      </p:grpSp>
      <p:pic>
        <p:nvPicPr>
          <p:cNvPr id="51" name="Picture 6">
            <a:extLst>
              <a:ext uri="{FF2B5EF4-FFF2-40B4-BE49-F238E27FC236}">
                <a16:creationId xmlns:a16="http://schemas.microsoft.com/office/drawing/2014/main" id="{7A4FC013-0B66-23BD-BE39-9DF9681F14AC}"/>
              </a:ext>
            </a:extLst>
          </p:cNvPr>
          <p:cNvPicPr>
            <a:picLocks noChangeAspect="1"/>
          </p:cNvPicPr>
          <p:nvPr/>
        </p:nvPicPr>
        <p:blipFill>
          <a:blip r:embed="rId8"/>
          <a:srcRect/>
          <a:stretch>
            <a:fillRect/>
          </a:stretch>
        </p:blipFill>
        <p:spPr>
          <a:xfrm>
            <a:off x="-40007" y="3583415"/>
            <a:ext cx="2919272" cy="3101483"/>
          </a:xfrm>
          <a:prstGeom prst="rect">
            <a:avLst/>
          </a:prstGeom>
        </p:spPr>
      </p:pic>
      <p:pic>
        <p:nvPicPr>
          <p:cNvPr id="52" name="Picture 7">
            <a:extLst>
              <a:ext uri="{FF2B5EF4-FFF2-40B4-BE49-F238E27FC236}">
                <a16:creationId xmlns:a16="http://schemas.microsoft.com/office/drawing/2014/main" id="{4B034EFC-5F3E-11D6-A651-4C681F38DBD2}"/>
              </a:ext>
            </a:extLst>
          </p:cNvPr>
          <p:cNvPicPr>
            <a:picLocks noChangeAspect="1"/>
          </p:cNvPicPr>
          <p:nvPr/>
        </p:nvPicPr>
        <p:blipFill>
          <a:blip r:embed="rId9"/>
          <a:srcRect/>
          <a:stretch>
            <a:fillRect/>
          </a:stretch>
        </p:blipFill>
        <p:spPr>
          <a:xfrm>
            <a:off x="9593380" y="3583415"/>
            <a:ext cx="2430969" cy="3077175"/>
          </a:xfrm>
          <a:prstGeom prst="rect">
            <a:avLst/>
          </a:prstGeom>
        </p:spPr>
      </p:pic>
    </p:spTree>
    <p:extLst>
      <p:ext uri="{BB962C8B-B14F-4D97-AF65-F5344CB8AC3E}">
        <p14:creationId xmlns:p14="http://schemas.microsoft.com/office/powerpoint/2010/main" val="2398652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par>
                              <p:cTn id="9" fill="hold">
                                <p:stCondLst>
                                  <p:cond delay="500"/>
                                </p:stCondLst>
                                <p:childTnLst>
                                  <p:par>
                                    <p:cTn id="10" presetID="2" presetClass="entr" presetSubtype="4" fill="hold" nodeType="afterEffect" p14:presetBounceEnd="77000">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14:bounceEnd="77000">
                                          <p:cBhvr additive="base">
                                            <p:cTn id="12" dur="1000" fill="hold"/>
                                            <p:tgtEl>
                                              <p:spTgt spid="48"/>
                                            </p:tgtEl>
                                            <p:attrNameLst>
                                              <p:attrName>ppt_x</p:attrName>
                                            </p:attrNameLst>
                                          </p:cBhvr>
                                          <p:tavLst>
                                            <p:tav tm="0">
                                              <p:val>
                                                <p:strVal val="#ppt_x"/>
                                              </p:val>
                                            </p:tav>
                                            <p:tav tm="100000">
                                              <p:val>
                                                <p:strVal val="#ppt_x"/>
                                              </p:val>
                                            </p:tav>
                                          </p:tavLst>
                                        </p:anim>
                                        <p:anim calcmode="lin" valueType="num" p14:bounceEnd="77000">
                                          <p:cBhvr additive="base">
                                            <p:cTn id="13" dur="10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80000">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14:bounceEnd="80000">
                                          <p:cBhvr additive="base">
                                            <p:cTn id="18" dur="1000" fill="hold"/>
                                            <p:tgtEl>
                                              <p:spTgt spid="51"/>
                                            </p:tgtEl>
                                            <p:attrNameLst>
                                              <p:attrName>ppt_x</p:attrName>
                                            </p:attrNameLst>
                                          </p:cBhvr>
                                          <p:tavLst>
                                            <p:tav tm="0">
                                              <p:val>
                                                <p:strVal val="#ppt_x"/>
                                              </p:val>
                                            </p:tav>
                                            <p:tav tm="100000">
                                              <p:val>
                                                <p:strVal val="#ppt_x"/>
                                              </p:val>
                                            </p:tav>
                                          </p:tavLst>
                                        </p:anim>
                                        <p:anim calcmode="lin" valueType="num" p14:bounceEnd="80000">
                                          <p:cBhvr additive="base">
                                            <p:cTn id="19" dur="1000" fill="hold"/>
                                            <p:tgtEl>
                                              <p:spTgt spid="5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80000">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14:bounceEnd="80000">
                                          <p:cBhvr additive="base">
                                            <p:cTn id="22" dur="1000" fill="hold"/>
                                            <p:tgtEl>
                                              <p:spTgt spid="52"/>
                                            </p:tgtEl>
                                            <p:attrNameLst>
                                              <p:attrName>ppt_x</p:attrName>
                                            </p:attrNameLst>
                                          </p:cBhvr>
                                          <p:tavLst>
                                            <p:tav tm="0">
                                              <p:val>
                                                <p:strVal val="#ppt_x"/>
                                              </p:val>
                                            </p:tav>
                                            <p:tav tm="100000">
                                              <p:val>
                                                <p:strVal val="#ppt_x"/>
                                              </p:val>
                                            </p:tav>
                                          </p:tavLst>
                                        </p:anim>
                                        <p:anim calcmode="lin" valueType="num" p14:bounceEnd="80000">
                                          <p:cBhvr additive="base">
                                            <p:cTn id="23"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1000" fill="hold"/>
                                            <p:tgtEl>
                                              <p:spTgt spid="48"/>
                                            </p:tgtEl>
                                            <p:attrNameLst>
                                              <p:attrName>ppt_x</p:attrName>
                                            </p:attrNameLst>
                                          </p:cBhvr>
                                          <p:tavLst>
                                            <p:tav tm="0">
                                              <p:val>
                                                <p:strVal val="#ppt_x"/>
                                              </p:val>
                                            </p:tav>
                                            <p:tav tm="100000">
                                              <p:val>
                                                <p:strVal val="#ppt_x"/>
                                              </p:val>
                                            </p:tav>
                                          </p:tavLst>
                                        </p:anim>
                                        <p:anim calcmode="lin" valueType="num">
                                          <p:cBhvr additive="base">
                                            <p:cTn id="13" dur="10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additive="base">
                                            <p:cTn id="18" dur="1000" fill="hold"/>
                                            <p:tgtEl>
                                              <p:spTgt spid="51"/>
                                            </p:tgtEl>
                                            <p:attrNameLst>
                                              <p:attrName>ppt_x</p:attrName>
                                            </p:attrNameLst>
                                          </p:cBhvr>
                                          <p:tavLst>
                                            <p:tav tm="0">
                                              <p:val>
                                                <p:strVal val="#ppt_x"/>
                                              </p:val>
                                            </p:tav>
                                            <p:tav tm="100000">
                                              <p:val>
                                                <p:strVal val="#ppt_x"/>
                                              </p:val>
                                            </p:tav>
                                          </p:tavLst>
                                        </p:anim>
                                        <p:anim calcmode="lin" valueType="num">
                                          <p:cBhvr additive="base">
                                            <p:cTn id="19" dur="1000" fill="hold"/>
                                            <p:tgtEl>
                                              <p:spTgt spid="5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1000" fill="hold"/>
                                            <p:tgtEl>
                                              <p:spTgt spid="52"/>
                                            </p:tgtEl>
                                            <p:attrNameLst>
                                              <p:attrName>ppt_x</p:attrName>
                                            </p:attrNameLst>
                                          </p:cBhvr>
                                          <p:tavLst>
                                            <p:tav tm="0">
                                              <p:val>
                                                <p:strVal val="#ppt_x"/>
                                              </p:val>
                                            </p:tav>
                                            <p:tav tm="100000">
                                              <p:val>
                                                <p:strVal val="#ppt_x"/>
                                              </p:val>
                                            </p:tav>
                                          </p:tavLst>
                                        </p:anim>
                                        <p:anim calcmode="lin" valueType="num">
                                          <p:cBhvr additive="base">
                                            <p:cTn id="23"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C9BCCD-4705-82B3-0F7A-48E1B58483C6}"/>
              </a:ext>
            </a:extLst>
          </p:cNvPr>
          <p:cNvGrpSpPr/>
          <p:nvPr/>
        </p:nvGrpSpPr>
        <p:grpSpPr>
          <a:xfrm>
            <a:off x="73566" y="521738"/>
            <a:ext cx="12044868" cy="860101"/>
            <a:chOff x="730330" y="1668993"/>
            <a:chExt cx="16855913" cy="860101"/>
          </a:xfrm>
        </p:grpSpPr>
        <p:sp>
          <p:nvSpPr>
            <p:cNvPr id="12" name="TextBox 11">
              <a:extLst>
                <a:ext uri="{FF2B5EF4-FFF2-40B4-BE49-F238E27FC236}">
                  <a16:creationId xmlns:a16="http://schemas.microsoft.com/office/drawing/2014/main" id="{926339FF-B502-3758-6AA7-BF4ABD87B8D6}"/>
                </a:ext>
              </a:extLst>
            </p:cNvPr>
            <p:cNvSpPr txBox="1"/>
            <p:nvPr/>
          </p:nvSpPr>
          <p:spPr>
            <a:xfrm>
              <a:off x="730330" y="1669820"/>
              <a:ext cx="16855913" cy="859274"/>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14" name="TextBox 12">
              <a:extLst>
                <a:ext uri="{FF2B5EF4-FFF2-40B4-BE49-F238E27FC236}">
                  <a16:creationId xmlns:a16="http://schemas.microsoft.com/office/drawing/2014/main" id="{76FDADA9-E78A-5D66-6FFF-DDA2A030A264}"/>
                </a:ext>
              </a:extLst>
            </p:cNvPr>
            <p:cNvSpPr txBox="1"/>
            <p:nvPr/>
          </p:nvSpPr>
          <p:spPr>
            <a:xfrm>
              <a:off x="730330" y="1668993"/>
              <a:ext cx="16855913" cy="859274"/>
            </a:xfrm>
            <a:prstGeom prst="rect">
              <a:avLst/>
            </a:prstGeom>
            <a:noFill/>
          </p:spPr>
          <p:txBody>
            <a:bodyPr wrap="square">
              <a:spAutoFit/>
            </a:bodyPr>
            <a:lstStyle/>
            <a:p>
              <a:pPr algn="ctr">
                <a:lnSpc>
                  <a:spcPct val="80000"/>
                </a:lnSpc>
              </a:pP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endPar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15" name="Hình ảnh 14" descr="Ảnh có chứa Phim hoạt hình, hình mẫu, phim hoạt hình&#10;&#10;Mô tả được tạo tự động">
            <a:extLst>
              <a:ext uri="{FF2B5EF4-FFF2-40B4-BE49-F238E27FC236}">
                <a16:creationId xmlns:a16="http://schemas.microsoft.com/office/drawing/2014/main" id="{0566AC3F-5041-02FE-8EBB-A7D420B7126F}"/>
              </a:ext>
            </a:extLst>
          </p:cNvPr>
          <p:cNvPicPr>
            <a:picLocks noChangeAspect="1"/>
          </p:cNvPicPr>
          <p:nvPr/>
        </p:nvPicPr>
        <p:blipFill>
          <a:blip r:embed="rId5"/>
          <a:stretch>
            <a:fillRect/>
          </a:stretch>
        </p:blipFill>
        <p:spPr>
          <a:xfrm>
            <a:off x="3445662" y="2019869"/>
            <a:ext cx="5300673" cy="5290072"/>
          </a:xfrm>
          <a:prstGeom prst="rect">
            <a:avLst/>
          </a:prstGeom>
        </p:spPr>
      </p:pic>
    </p:spTree>
    <p:controls>
      <mc:AlternateContent xmlns:mc="http://schemas.openxmlformats.org/markup-compatibility/2006">
        <mc:Choice xmlns:v="urn:schemas-microsoft-com:vml" Requires="v">
          <p:control name="TextBox1" r:id="rId1" imgW="4848120" imgH="1247760"/>
        </mc:Choice>
        <mc:Fallback>
          <p:control name="TextBox1" r:id="rId1" imgW="4848120" imgH="1247760">
            <p:pic>
              <p:nvPicPr>
                <p:cNvPr id="16" name="TextBox1">
                  <a:extLst>
                    <a:ext uri="{FF2B5EF4-FFF2-40B4-BE49-F238E27FC236}">
                      <a16:creationId xmlns:a16="http://schemas.microsoft.com/office/drawing/2014/main" id="{B9299D8F-B789-2DCD-0F59-7849E75F1C7E}"/>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36818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grpSp>
        <p:nvGrpSpPr>
          <p:cNvPr id="13" name="Group 11">
            <a:extLst>
              <a:ext uri="{FF2B5EF4-FFF2-40B4-BE49-F238E27FC236}">
                <a16:creationId xmlns:a16="http://schemas.microsoft.com/office/drawing/2014/main" id="{B87F6758-3718-5833-1682-881C994336AD}"/>
              </a:ext>
            </a:extLst>
          </p:cNvPr>
          <p:cNvGrpSpPr/>
          <p:nvPr/>
        </p:nvGrpSpPr>
        <p:grpSpPr>
          <a:xfrm>
            <a:off x="3289667" y="137160"/>
            <a:ext cx="4930277" cy="769441"/>
            <a:chOff x="-555806" y="0"/>
            <a:chExt cx="4930277" cy="769441"/>
          </a:xfrm>
        </p:grpSpPr>
        <p:sp>
          <p:nvSpPr>
            <p:cNvPr id="14" name="文本框 18">
              <a:extLst>
                <a:ext uri="{FF2B5EF4-FFF2-40B4-BE49-F238E27FC236}">
                  <a16:creationId xmlns:a16="http://schemas.microsoft.com/office/drawing/2014/main" id="{1624852F-7753-BA29-8415-3B4DA609DAF7}"/>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15" name="文本框 18">
              <a:extLst>
                <a:ext uri="{FF2B5EF4-FFF2-40B4-BE49-F238E27FC236}">
                  <a16:creationId xmlns:a16="http://schemas.microsoft.com/office/drawing/2014/main" id="{D2BBE98C-98D0-5010-E6A3-80F47CBD51AA}"/>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grpSp>
        <p:nvGrpSpPr>
          <p:cNvPr id="2" name="Group 6">
            <a:extLst>
              <a:ext uri="{FF2B5EF4-FFF2-40B4-BE49-F238E27FC236}">
                <a16:creationId xmlns:a16="http://schemas.microsoft.com/office/drawing/2014/main" id="{4C86E7D0-CAD8-199E-D742-5C8A49FC2C08}"/>
              </a:ext>
            </a:extLst>
          </p:cNvPr>
          <p:cNvGrpSpPr/>
          <p:nvPr/>
        </p:nvGrpSpPr>
        <p:grpSpPr>
          <a:xfrm>
            <a:off x="667252" y="920249"/>
            <a:ext cx="10857491" cy="3793987"/>
            <a:chOff x="5334131" y="6585062"/>
            <a:chExt cx="13208092" cy="5479074"/>
          </a:xfrm>
        </p:grpSpPr>
        <p:sp>
          <p:nvSpPr>
            <p:cNvPr id="3" name="TextBox 7">
              <a:extLst>
                <a:ext uri="{FF2B5EF4-FFF2-40B4-BE49-F238E27FC236}">
                  <a16:creationId xmlns:a16="http://schemas.microsoft.com/office/drawing/2014/main" id="{29A2F65B-1F51-A4B8-E768-35148032C66C}"/>
                </a:ext>
              </a:extLst>
            </p:cNvPr>
            <p:cNvSpPr txBox="1"/>
            <p:nvPr/>
          </p:nvSpPr>
          <p:spPr>
            <a:xfrm>
              <a:off x="5334131" y="6585062"/>
              <a:ext cx="13208091" cy="5479074"/>
            </a:xfrm>
            <a:prstGeom prst="rect">
              <a:avLst/>
            </a:prstGeom>
            <a:noFill/>
          </p:spPr>
          <p:txBody>
            <a:bodyPr wrap="square" rtlCol="0">
              <a:spAutoFit/>
            </a:bodyPr>
            <a:lstStyle/>
            <a:p>
              <a:pPr algn="ctr">
                <a:lnSpc>
                  <a:spcPct val="130000"/>
                </a:lnSpc>
              </a:pPr>
              <a:r>
                <a:rPr lang="en-US" sz="9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LUYỆN ĐỌC HIỂU</a:t>
              </a:r>
              <a:endParaRPr lang="en-US" sz="9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5" name="TextBox 8">
              <a:extLst>
                <a:ext uri="{FF2B5EF4-FFF2-40B4-BE49-F238E27FC236}">
                  <a16:creationId xmlns:a16="http://schemas.microsoft.com/office/drawing/2014/main" id="{9685171E-6A2E-4149-90A7-1A0F595EB95C}"/>
                </a:ext>
              </a:extLst>
            </p:cNvPr>
            <p:cNvSpPr txBox="1"/>
            <p:nvPr/>
          </p:nvSpPr>
          <p:spPr>
            <a:xfrm>
              <a:off x="5334132" y="6585062"/>
              <a:ext cx="13208091" cy="5479074"/>
            </a:xfrm>
            <a:prstGeom prst="rect">
              <a:avLst/>
            </a:prstGeom>
            <a:noFill/>
          </p:spPr>
          <p:txBody>
            <a:bodyPr wrap="square" rtlCol="0">
              <a:spAutoFit/>
            </a:bodyPr>
            <a:lstStyle/>
            <a:p>
              <a:pPr algn="ctr">
                <a:lnSpc>
                  <a:spcPct val="130000"/>
                </a:lnSpc>
              </a:pP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Y</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9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Đ</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9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Ể</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endParaRPr lang="en-US" sz="9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373026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50" fill="hold"/>
                                            <p:tgtEl>
                                              <p:spTgt spid="2"/>
                                            </p:tgtEl>
                                            <p:attrNameLst>
                                              <p:attrName>ppt_w</p:attrName>
                                            </p:attrNameLst>
                                          </p:cBhvr>
                                          <p:tavLst>
                                            <p:tav tm="0">
                                              <p:val>
                                                <p:fltVal val="0"/>
                                              </p:val>
                                            </p:tav>
                                            <p:tav tm="100000">
                                              <p:val>
                                                <p:strVal val="#ppt_w"/>
                                              </p:val>
                                            </p:tav>
                                          </p:tavLst>
                                        </p:anim>
                                        <p:anim calcmode="lin" valueType="num">
                                          <p:cBhvr>
                                            <p:cTn id="16" dur="250" fill="hold"/>
                                            <p:tgtEl>
                                              <p:spTgt spid="2"/>
                                            </p:tgtEl>
                                            <p:attrNameLst>
                                              <p:attrName>ppt_h</p:attrName>
                                            </p:attrNameLst>
                                          </p:cBhvr>
                                          <p:tavLst>
                                            <p:tav tm="0">
                                              <p:val>
                                                <p:fltVal val="0"/>
                                              </p:val>
                                            </p:tav>
                                            <p:tav tm="100000">
                                              <p:val>
                                                <p:strVal val="#ppt_h"/>
                                              </p:val>
                                            </p:tav>
                                          </p:tavLst>
                                        </p:anim>
                                        <p:animEffect transition="in" filter="fade">
                                          <p:cBhvr>
                                            <p:cTn id="17" dur="25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8" fill="hold">
                                <p:stCondLst>
                                  <p:cond delay="750"/>
                                </p:stCondLst>
                                <p:childTnLst>
                                  <p:par>
                                    <p:cTn id="19" presetID="6" presetClass="emph" presetSubtype="0" fill="hold" nodeType="afterEffect" p14:presetBounceEnd="98000">
                                      <p:stCondLst>
                                        <p:cond delay="0"/>
                                      </p:stCondLst>
                                      <p:childTnLst>
                                        <p:animScale p14:bounceEnd="98000">
                                          <p:cBhvr>
                                            <p:cTn id="20"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50" fill="hold"/>
                                            <p:tgtEl>
                                              <p:spTgt spid="2"/>
                                            </p:tgtEl>
                                            <p:attrNameLst>
                                              <p:attrName>ppt_w</p:attrName>
                                            </p:attrNameLst>
                                          </p:cBhvr>
                                          <p:tavLst>
                                            <p:tav tm="0">
                                              <p:val>
                                                <p:fltVal val="0"/>
                                              </p:val>
                                            </p:tav>
                                            <p:tav tm="100000">
                                              <p:val>
                                                <p:strVal val="#ppt_w"/>
                                              </p:val>
                                            </p:tav>
                                          </p:tavLst>
                                        </p:anim>
                                        <p:anim calcmode="lin" valueType="num">
                                          <p:cBhvr>
                                            <p:cTn id="16" dur="250" fill="hold"/>
                                            <p:tgtEl>
                                              <p:spTgt spid="2"/>
                                            </p:tgtEl>
                                            <p:attrNameLst>
                                              <p:attrName>ppt_h</p:attrName>
                                            </p:attrNameLst>
                                          </p:cBhvr>
                                          <p:tavLst>
                                            <p:tav tm="0">
                                              <p:val>
                                                <p:fltVal val="0"/>
                                              </p:val>
                                            </p:tav>
                                            <p:tav tm="100000">
                                              <p:val>
                                                <p:strVal val="#ppt_h"/>
                                              </p:val>
                                            </p:tav>
                                          </p:tavLst>
                                        </p:anim>
                                        <p:animEffect transition="in" filter="fade">
                                          <p:cBhvr>
                                            <p:cTn id="17" dur="25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par>
                              <p:cTn id="18" fill="hold">
                                <p:stCondLst>
                                  <p:cond delay="750"/>
                                </p:stCondLst>
                                <p:childTnLst>
                                  <p:par>
                                    <p:cTn id="19" presetID="6" presetClass="emph" presetSubtype="0" fill="hold" nodeType="afterEffect">
                                      <p:stCondLst>
                                        <p:cond delay="0"/>
                                      </p:stCondLst>
                                      <p:childTnLst>
                                        <p:animScale>
                                          <p:cBhvr>
                                            <p:cTn id="20"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9B5E6BC9-4574-2EF7-6971-070D36C86C6B}"/>
              </a:ext>
            </a:extLst>
          </p:cNvPr>
          <p:cNvSpPr/>
          <p:nvPr/>
        </p:nvSpPr>
        <p:spPr>
          <a:xfrm>
            <a:off x="167896" y="151518"/>
            <a:ext cx="11806697" cy="6549533"/>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sp>
        <p:nvSpPr>
          <p:cNvPr id="10" name="Hộp Văn bản 9">
            <a:extLst>
              <a:ext uri="{FF2B5EF4-FFF2-40B4-BE49-F238E27FC236}">
                <a16:creationId xmlns:a16="http://schemas.microsoft.com/office/drawing/2014/main" id="{2F1924C3-E713-291F-4AB6-579F1B1297DB}"/>
              </a:ext>
            </a:extLst>
          </p:cNvPr>
          <p:cNvSpPr txBox="1"/>
          <p:nvPr/>
        </p:nvSpPr>
        <p:spPr>
          <a:xfrm>
            <a:off x="605432" y="1027092"/>
            <a:ext cx="11091267" cy="5632311"/>
          </a:xfrm>
          <a:prstGeom prst="rect">
            <a:avLst/>
          </a:prstGeom>
          <a:noFill/>
        </p:spPr>
        <p:txBody>
          <a:bodyPr wrap="square">
            <a:spAutoFit/>
          </a:bodyPr>
          <a:lstStyle/>
          <a:p>
            <a:pPr algn="just"/>
            <a:r>
              <a:rPr lang="vi-VN" sz="4000" b="1">
                <a:latin typeface="Calibri" panose="020F0502020204030204" pitchFamily="34" charset="0"/>
                <a:cs typeface="Calibri" panose="020F0502020204030204" pitchFamily="34" charset="0"/>
              </a:rPr>
              <a:t>1. Ở đoạn đầu, chàng trai được giới thiệu như thế nào?</a:t>
            </a:r>
          </a:p>
          <a:p>
            <a:pPr algn="just"/>
            <a:r>
              <a:rPr lang="vi-VN" sz="4000" b="1">
                <a:latin typeface="Calibri" panose="020F0502020204030204" pitchFamily="34" charset="0"/>
                <a:cs typeface="Calibri" panose="020F0502020204030204" pitchFamily="34" charset="0"/>
              </a:rPr>
              <a:t>2. Trong bữa tiệc ban thưởng cho những người thi đỗ, quan trạng đã xin</a:t>
            </a:r>
            <a:r>
              <a:rPr lang="en-US" sz="4000" b="1">
                <a:latin typeface="Calibri" panose="020F0502020204030204" pitchFamily="34" charset="0"/>
                <a:cs typeface="Calibri" panose="020F0502020204030204" pitchFamily="34" charset="0"/>
              </a:rPr>
              <a:t> </a:t>
            </a:r>
            <a:r>
              <a:rPr lang="vi-VN" sz="4000" b="1">
                <a:latin typeface="Calibri" panose="020F0502020204030204" pitchFamily="34" charset="0"/>
                <a:cs typeface="Calibri" panose="020F0502020204030204" pitchFamily="34" charset="0"/>
              </a:rPr>
              <a:t>nhà vua đồ vật gì? Vì sao?</a:t>
            </a:r>
          </a:p>
          <a:p>
            <a:pPr algn="just"/>
            <a:r>
              <a:rPr lang="vi-VN" sz="4000" b="1">
                <a:latin typeface="Calibri" panose="020F0502020204030204" pitchFamily="34" charset="0"/>
                <a:cs typeface="Calibri" panose="020F0502020204030204" pitchFamily="34" charset="0"/>
              </a:rPr>
              <a:t>3. Vì sao người hàng xóm và dân làng lại xúc động, cảm phục quan trạng?</a:t>
            </a:r>
          </a:p>
          <a:p>
            <a:pPr algn="just"/>
            <a:r>
              <a:rPr lang="vi-VN" sz="4000" b="1">
                <a:latin typeface="Calibri" panose="020F0502020204030204" pitchFamily="34" charset="0"/>
                <a:cs typeface="Calibri" panose="020F0502020204030204" pitchFamily="34" charset="0"/>
              </a:rPr>
              <a:t>4. Kể tóm tắt câu chuyện.</a:t>
            </a:r>
          </a:p>
          <a:p>
            <a:pPr algn="just"/>
            <a:r>
              <a:rPr lang="vi-VN" sz="4000" b="1">
                <a:latin typeface="Calibri" panose="020F0502020204030204" pitchFamily="34" charset="0"/>
                <a:cs typeface="Calibri" panose="020F0502020204030204" pitchFamily="34" charset="0"/>
              </a:rPr>
              <a:t>5. Câu chuyện gợi cho em nhớ đến câu tục ngữ nào? Vì sao?</a:t>
            </a:r>
            <a:endParaRPr lang="en-US" sz="4000" b="1"/>
          </a:p>
        </p:txBody>
      </p:sp>
      <p:pic>
        <p:nvPicPr>
          <p:cNvPr id="2" name="Picture 1">
            <a:extLst>
              <a:ext uri="{FF2B5EF4-FFF2-40B4-BE49-F238E27FC236}">
                <a16:creationId xmlns:a16="http://schemas.microsoft.com/office/drawing/2014/main" id="{63D2B3F0-F3F8-48E2-9D96-8E5C08DF5F88}"/>
              </a:ext>
            </a:extLst>
          </p:cNvPr>
          <p:cNvPicPr>
            <a:picLocks noChangeAspect="1"/>
          </p:cNvPicPr>
          <p:nvPr/>
        </p:nvPicPr>
        <p:blipFill>
          <a:blip r:embed="rId3"/>
          <a:stretch>
            <a:fillRect/>
          </a:stretch>
        </p:blipFill>
        <p:spPr>
          <a:xfrm>
            <a:off x="1009487" y="-597506"/>
            <a:ext cx="9614225" cy="2261812"/>
          </a:xfrm>
          <a:prstGeom prst="rect">
            <a:avLst/>
          </a:prstGeom>
        </p:spPr>
      </p:pic>
    </p:spTree>
    <p:extLst>
      <p:ext uri="{BB962C8B-B14F-4D97-AF65-F5344CB8AC3E}">
        <p14:creationId xmlns:p14="http://schemas.microsoft.com/office/powerpoint/2010/main" val="326213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9B5E6BC9-4574-2EF7-6971-070D36C86C6B}"/>
              </a:ext>
            </a:extLst>
          </p:cNvPr>
          <p:cNvSpPr/>
          <p:nvPr/>
        </p:nvSpPr>
        <p:spPr>
          <a:xfrm>
            <a:off x="192651" y="170965"/>
            <a:ext cx="11806697" cy="3642380"/>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2" name="Group 5">
            <a:extLst>
              <a:ext uri="{FF2B5EF4-FFF2-40B4-BE49-F238E27FC236}">
                <a16:creationId xmlns:a16="http://schemas.microsoft.com/office/drawing/2014/main" id="{B6ED5C9C-72ED-E965-76CD-D8CCE0196AEC}"/>
              </a:ext>
            </a:extLst>
          </p:cNvPr>
          <p:cNvGrpSpPr/>
          <p:nvPr/>
        </p:nvGrpSpPr>
        <p:grpSpPr>
          <a:xfrm>
            <a:off x="297494" y="409465"/>
            <a:ext cx="11258401" cy="802640"/>
            <a:chOff x="948316" y="849284"/>
            <a:chExt cx="8451396" cy="802640"/>
          </a:xfrm>
        </p:grpSpPr>
        <p:sp>
          <p:nvSpPr>
            <p:cNvPr id="3" name="TextBox 8">
              <a:extLst>
                <a:ext uri="{FF2B5EF4-FFF2-40B4-BE49-F238E27FC236}">
                  <a16:creationId xmlns:a16="http://schemas.microsoft.com/office/drawing/2014/main" id="{12ACD67F-2E8F-808B-F441-846672B434DC}"/>
                </a:ext>
              </a:extLst>
            </p:cNvPr>
            <p:cNvSpPr txBox="1"/>
            <p:nvPr/>
          </p:nvSpPr>
          <p:spPr>
            <a:xfrm>
              <a:off x="1614586" y="883740"/>
              <a:ext cx="7785126" cy="578882"/>
            </a:xfrm>
            <a:prstGeom prst="roundRect">
              <a:avLst/>
            </a:prstGeom>
            <a:solidFill>
              <a:srgbClr val="FFFF99"/>
            </a:solidFill>
            <a:ln w="38100">
              <a:solidFill>
                <a:srgbClr val="FF0066"/>
              </a:solidFill>
            </a:ln>
          </p:spPr>
          <p:txBody>
            <a:bodyPr wrap="square" rtlCol="0">
              <a:spAutoFit/>
            </a:bodyPr>
            <a:lstStyle/>
            <a:p>
              <a:pPr algn="just"/>
              <a:r>
                <a:rPr lang="vi-VN" sz="2800" b="1">
                  <a:ea typeface="Roboto" panose="02000000000000000000" pitchFamily="2" charset="0"/>
                </a:rPr>
                <a:t>1. Ở đoạn đầu, chàng trai được giới thiệu như thế nào?</a:t>
              </a:r>
            </a:p>
          </p:txBody>
        </p:sp>
        <p:pic>
          <p:nvPicPr>
            <p:cNvPr id="5" name="Picture 9">
              <a:extLst>
                <a:ext uri="{FF2B5EF4-FFF2-40B4-BE49-F238E27FC236}">
                  <a16:creationId xmlns:a16="http://schemas.microsoft.com/office/drawing/2014/main" id="{4B524BAD-0CF4-E221-E09C-57C70065BF79}"/>
                </a:ext>
              </a:extLst>
            </p:cNvPr>
            <p:cNvPicPr>
              <a:picLocks noChangeAspect="1"/>
            </p:cNvPicPr>
            <p:nvPr/>
          </p:nvPicPr>
          <p:blipFill>
            <a:blip r:embed="rId5"/>
            <a:stretch>
              <a:fillRect/>
            </a:stretch>
          </p:blipFill>
          <p:spPr>
            <a:xfrm>
              <a:off x="948316" y="849284"/>
              <a:ext cx="666270" cy="802640"/>
            </a:xfrm>
            <a:prstGeom prst="rect">
              <a:avLst/>
            </a:prstGeom>
          </p:spPr>
        </p:pic>
      </p:grpSp>
      <p:grpSp>
        <p:nvGrpSpPr>
          <p:cNvPr id="13" name="Group 20">
            <a:extLst>
              <a:ext uri="{FF2B5EF4-FFF2-40B4-BE49-F238E27FC236}">
                <a16:creationId xmlns:a16="http://schemas.microsoft.com/office/drawing/2014/main" id="{35E84623-FA83-13CC-3D56-DE4903CD8AFD}"/>
              </a:ext>
            </a:extLst>
          </p:cNvPr>
          <p:cNvGrpSpPr/>
          <p:nvPr/>
        </p:nvGrpSpPr>
        <p:grpSpPr>
          <a:xfrm>
            <a:off x="355100" y="2045938"/>
            <a:ext cx="11481797" cy="1279367"/>
            <a:chOff x="473265" y="4763347"/>
            <a:chExt cx="11481797" cy="1279367"/>
          </a:xfrm>
        </p:grpSpPr>
        <p:sp>
          <p:nvSpPr>
            <p:cNvPr id="14" name="TextBox 16">
              <a:extLst>
                <a:ext uri="{FF2B5EF4-FFF2-40B4-BE49-F238E27FC236}">
                  <a16:creationId xmlns:a16="http://schemas.microsoft.com/office/drawing/2014/main" id="{BB862E90-1974-1EE2-3782-7432EA1EC530}"/>
                </a:ext>
              </a:extLst>
            </p:cNvPr>
            <p:cNvSpPr txBox="1"/>
            <p:nvPr/>
          </p:nvSpPr>
          <p:spPr>
            <a:xfrm>
              <a:off x="917045" y="4850898"/>
              <a:ext cx="11038017" cy="1191816"/>
            </a:xfrm>
            <a:prstGeom prst="roundRect">
              <a:avLst/>
            </a:prstGeom>
            <a:solidFill>
              <a:srgbClr val="FFEBFF"/>
            </a:solidFill>
            <a:ln w="38100">
              <a:noFill/>
            </a:ln>
          </p:spPr>
          <p:txBody>
            <a:bodyPr wrap="square" rtlCol="0">
              <a:spAutoFit/>
            </a:bodyPr>
            <a:lstStyle/>
            <a:p>
              <a:pPr algn="just"/>
              <a:r>
                <a:rPr lang="vi-VN" sz="3200" b="1">
                  <a:ea typeface="Roboto" panose="02000000000000000000" pitchFamily="2" charset="0"/>
                </a:rPr>
                <a:t>Chàng trai nhà nghèo, sống bằng nghề kiếm củi nhưng rất thông minh, ham học.</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5" name="Picture 14">
              <a:extLst>
                <a:ext uri="{FF2B5EF4-FFF2-40B4-BE49-F238E27FC236}">
                  <a16:creationId xmlns:a16="http://schemas.microsoft.com/office/drawing/2014/main" id="{5E77AABB-3E14-95C6-34EC-D57050793EFA}"/>
                </a:ext>
              </a:extLst>
            </p:cNvPr>
            <p:cNvPicPr>
              <a:picLocks noChangeAspect="1"/>
            </p:cNvPicPr>
            <p:nvPr/>
          </p:nvPicPr>
          <p:blipFill>
            <a:blip r:embed="rId6"/>
            <a:stretch>
              <a:fillRect/>
            </a:stretch>
          </p:blipFill>
          <p:spPr>
            <a:xfrm>
              <a:off x="473265" y="4763347"/>
              <a:ext cx="887562" cy="802640"/>
            </a:xfrm>
            <a:prstGeom prst="rect">
              <a:avLst/>
            </a:prstGeom>
          </p:spPr>
        </p:pic>
      </p:grpSp>
      <p:sp>
        <p:nvSpPr>
          <p:cNvPr id="26" name="Rectangle: Rounded Corners 21">
            <a:extLst>
              <a:ext uri="{FF2B5EF4-FFF2-40B4-BE49-F238E27FC236}">
                <a16:creationId xmlns:a16="http://schemas.microsoft.com/office/drawing/2014/main" id="{BD416C4E-F668-B774-0CF3-674285E950D9}"/>
              </a:ext>
            </a:extLst>
          </p:cNvPr>
          <p:cNvSpPr/>
          <p:nvPr/>
        </p:nvSpPr>
        <p:spPr>
          <a:xfrm>
            <a:off x="5208104" y="1303559"/>
            <a:ext cx="2008622" cy="646986"/>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1:</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nvGrpSpPr>
          <p:cNvPr id="47" name="Group 35">
            <a:extLst>
              <a:ext uri="{FF2B5EF4-FFF2-40B4-BE49-F238E27FC236}">
                <a16:creationId xmlns:a16="http://schemas.microsoft.com/office/drawing/2014/main" id="{1832F891-618F-2BE0-704C-857A69D44112}"/>
              </a:ext>
            </a:extLst>
          </p:cNvPr>
          <p:cNvGrpSpPr/>
          <p:nvPr/>
        </p:nvGrpSpPr>
        <p:grpSpPr>
          <a:xfrm>
            <a:off x="4449147" y="3177429"/>
            <a:ext cx="5087618" cy="3795630"/>
            <a:chOff x="3853543" y="4366486"/>
            <a:chExt cx="3728365" cy="2664818"/>
          </a:xfrm>
        </p:grpSpPr>
        <p:pic>
          <p:nvPicPr>
            <p:cNvPr id="48" name="Picture 23">
              <a:extLst>
                <a:ext uri="{FF2B5EF4-FFF2-40B4-BE49-F238E27FC236}">
                  <a16:creationId xmlns:a16="http://schemas.microsoft.com/office/drawing/2014/main" id="{B9833956-F9D1-2C92-DFA9-FF82C3F5A16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49" name="Picture 2">
              <a:extLst>
                <a:ext uri="{FF2B5EF4-FFF2-40B4-BE49-F238E27FC236}">
                  <a16:creationId xmlns:a16="http://schemas.microsoft.com/office/drawing/2014/main" id="{26E87221-532D-FDCA-85A3-EC55216BDB23}"/>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49510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6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par>
                              <p:cTn id="20" fill="hold">
                                <p:stCondLst>
                                  <p:cond delay="500"/>
                                </p:stCondLst>
                                <p:childTnLst>
                                  <p:par>
                                    <p:cTn id="21" presetID="2" presetClass="entr" presetSubtype="4" fill="hold" nodeType="afterEffect" p14:presetBounceEnd="72000">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14:bounceEnd="72000">
                                          <p:cBhvr additive="base">
                                            <p:cTn id="23" dur="1000" fill="hold"/>
                                            <p:tgtEl>
                                              <p:spTgt spid="47"/>
                                            </p:tgtEl>
                                            <p:attrNameLst>
                                              <p:attrName>ppt_x</p:attrName>
                                            </p:attrNameLst>
                                          </p:cBhvr>
                                          <p:tavLst>
                                            <p:tav tm="0">
                                              <p:val>
                                                <p:strVal val="#ppt_x"/>
                                              </p:val>
                                            </p:tav>
                                            <p:tav tm="100000">
                                              <p:val>
                                                <p:strVal val="#ppt_x"/>
                                              </p:val>
                                            </p:tav>
                                          </p:tavLst>
                                        </p:anim>
                                        <p:anim calcmode="lin" valueType="num" p14:bounceEnd="72000">
                                          <p:cBhvr additive="base">
                                            <p:cTn id="24"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ppt_x"/>
                                              </p:val>
                                            </p:tav>
                                            <p:tav tm="100000">
                                              <p:val>
                                                <p:strVal val="#ppt_x"/>
                                              </p:val>
                                            </p:tav>
                                          </p:tavLst>
                                        </p:anim>
                                        <p:anim calcmode="lin" valueType="num">
                                          <p:cBhvr additive="base">
                                            <p:cTn id="1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000" fill="hold"/>
                                            <p:tgtEl>
                                              <p:spTgt spid="47"/>
                                            </p:tgtEl>
                                            <p:attrNameLst>
                                              <p:attrName>ppt_x</p:attrName>
                                            </p:attrNameLst>
                                          </p:cBhvr>
                                          <p:tavLst>
                                            <p:tav tm="0">
                                              <p:val>
                                                <p:strVal val="#ppt_x"/>
                                              </p:val>
                                            </p:tav>
                                            <p:tav tm="100000">
                                              <p:val>
                                                <p:strVal val="#ppt_x"/>
                                              </p:val>
                                            </p:tav>
                                          </p:tavLst>
                                        </p:anim>
                                        <p:anim calcmode="lin" valueType="num">
                                          <p:cBhvr additive="base">
                                            <p:cTn id="24"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13F6E88-CACA-5D8B-A44E-0A4491C77929}"/>
              </a:ext>
            </a:extLst>
          </p:cNvPr>
          <p:cNvSpPr/>
          <p:nvPr/>
        </p:nvSpPr>
        <p:spPr>
          <a:xfrm>
            <a:off x="1470990" y="328419"/>
            <a:ext cx="9356035" cy="340538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2">
            <a:extLst>
              <a:ext uri="{FF2B5EF4-FFF2-40B4-BE49-F238E27FC236}">
                <a16:creationId xmlns:a16="http://schemas.microsoft.com/office/drawing/2014/main" id="{E64FAA2F-2EA3-6B89-B6CA-977EFD204225}"/>
              </a:ext>
            </a:extLst>
          </p:cNvPr>
          <p:cNvSpPr txBox="1"/>
          <p:nvPr/>
        </p:nvSpPr>
        <p:spPr>
          <a:xfrm>
            <a:off x="2826535" y="639615"/>
            <a:ext cx="6538929"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800" b="0" i="0" u="none" strike="noStrike" kern="1200" cap="none" spc="0" normalizeH="0" baseline="0" noProof="0">
                <a:ln>
                  <a:noFill/>
                </a:ln>
                <a:solidFill>
                  <a:srgbClr val="8EB529"/>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1:</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sp>
        <p:nvSpPr>
          <p:cNvPr id="4" name="Hộp Văn bản 3">
            <a:extLst>
              <a:ext uri="{FF2B5EF4-FFF2-40B4-BE49-F238E27FC236}">
                <a16:creationId xmlns:a16="http://schemas.microsoft.com/office/drawing/2014/main" id="{01C4079C-C2C2-C6D3-392F-9E8965BDCE48}"/>
              </a:ext>
            </a:extLst>
          </p:cNvPr>
          <p:cNvSpPr txBox="1"/>
          <p:nvPr/>
        </p:nvSpPr>
        <p:spPr>
          <a:xfrm>
            <a:off x="1700495" y="1509612"/>
            <a:ext cx="8791010" cy="1938992"/>
          </a:xfrm>
          <a:prstGeom prst="rect">
            <a:avLst/>
          </a:prstGeom>
          <a:noFill/>
        </p:spPr>
        <p:txBody>
          <a:bodyPr wrap="square">
            <a:spAutoFit/>
          </a:bodyPr>
          <a:lstStyle/>
          <a:p>
            <a:pPr lvl="0" algn="just"/>
            <a:r>
              <a:rPr lang="vi-VN" sz="4000">
                <a:solidFill>
                  <a:prstClr val="black"/>
                </a:solidFill>
                <a:latin typeface="Calibri" panose="020F0502020204030204" pitchFamily="34" charset="0"/>
                <a:ea typeface="Times New Roman" panose="02020603050405020304" pitchFamily="18" charset="0"/>
                <a:cs typeface="Calibri" panose="020F0502020204030204" pitchFamily="34" charset="0"/>
              </a:rPr>
              <a:t>Chàng học trò nghèo mải lo chuyện đèn sách, phải mượn nồi của người hàng xóm để ăn vét cơm cháy.</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8">
            <a:extLst>
              <a:ext uri="{FF2B5EF4-FFF2-40B4-BE49-F238E27FC236}">
                <a16:creationId xmlns:a16="http://schemas.microsoft.com/office/drawing/2014/main" id="{D601494A-D64A-7B45-FAE2-355A6CC176CD}"/>
              </a:ext>
            </a:extLst>
          </p:cNvPr>
          <p:cNvPicPr>
            <a:picLocks noChangeAspect="1"/>
          </p:cNvPicPr>
          <p:nvPr/>
        </p:nvPicPr>
        <p:blipFill rotWithShape="1">
          <a:blip r:embed="rId3"/>
          <a:srcRect r="9773" b="26815"/>
          <a:stretch/>
        </p:blipFill>
        <p:spPr>
          <a:xfrm>
            <a:off x="5211922" y="2355302"/>
            <a:ext cx="4446704" cy="4548989"/>
          </a:xfrm>
          <a:prstGeom prst="rect">
            <a:avLst/>
          </a:prstGeom>
        </p:spPr>
      </p:pic>
    </p:spTree>
    <p:extLst>
      <p:ext uri="{BB962C8B-B14F-4D97-AF65-F5344CB8AC3E}">
        <p14:creationId xmlns:p14="http://schemas.microsoft.com/office/powerpoint/2010/main" val="2986463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96348"/>
            <a:ext cx="11806697" cy="4382052"/>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134718" y="585084"/>
            <a:ext cx="11478783" cy="1593136"/>
            <a:chOff x="782881" y="482420"/>
            <a:chExt cx="8616831" cy="1593136"/>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1191816"/>
            </a:xfrm>
            <a:prstGeom prst="roundRect">
              <a:avLst/>
            </a:prstGeom>
            <a:solidFill>
              <a:srgbClr val="FFFF99"/>
            </a:solidFill>
            <a:ln w="38100">
              <a:solidFill>
                <a:srgbClr val="FF0066"/>
              </a:solidFill>
            </a:ln>
          </p:spPr>
          <p:txBody>
            <a:bodyPr wrap="square" rtlCol="0">
              <a:spAutoFit/>
            </a:bodyPr>
            <a:lstStyle/>
            <a:p>
              <a:pPr algn="just"/>
              <a:r>
                <a:rPr lang="vi-VN" sz="3200" b="1">
                  <a:ea typeface="Roboto" panose="02000000000000000000" pitchFamily="2" charset="0"/>
                </a:rPr>
                <a:t>2. Trong bữa tiệc ban thưởng cho những người thi đỗ, quan trạng đã xin nhà vua đồ vật gì? Vì sao?</a:t>
              </a: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5"/>
            <a:stretch>
              <a:fillRect/>
            </a:stretch>
          </p:blipFill>
          <p:spPr>
            <a:xfrm>
              <a:off x="782881" y="482420"/>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355100" y="2277935"/>
            <a:ext cx="11481800" cy="2553891"/>
            <a:chOff x="473265" y="4393700"/>
            <a:chExt cx="11481800" cy="2553891"/>
          </a:xfrm>
        </p:grpSpPr>
        <p:sp>
          <p:nvSpPr>
            <p:cNvPr id="44" name="TextBox 16">
              <a:extLst>
                <a:ext uri="{FF2B5EF4-FFF2-40B4-BE49-F238E27FC236}">
                  <a16:creationId xmlns:a16="http://schemas.microsoft.com/office/drawing/2014/main" id="{3E17C8A5-7DFE-C449-C84D-40A5FFCE79AF}"/>
                </a:ext>
              </a:extLst>
            </p:cNvPr>
            <p:cNvSpPr txBox="1"/>
            <p:nvPr/>
          </p:nvSpPr>
          <p:spPr>
            <a:xfrm>
              <a:off x="1272151" y="4393700"/>
              <a:ext cx="10682914" cy="2553891"/>
            </a:xfrm>
            <a:prstGeom prst="roundRect">
              <a:avLst/>
            </a:prstGeom>
            <a:noFill/>
            <a:ln w="38100">
              <a:noFill/>
            </a:ln>
          </p:spPr>
          <p:txBody>
            <a:bodyPr wrap="square" rtlCol="0">
              <a:spAutoFit/>
            </a:bodyPr>
            <a:lstStyle/>
            <a:p>
              <a:pPr algn="just"/>
              <a:r>
                <a:rPr lang="vi-VN" sz="3600" b="1">
                  <a:solidFill>
                    <a:srgbClr val="FF0000"/>
                  </a:solidFill>
                  <a:latin typeface="Calibri" panose="020F0502020204030204" pitchFamily="34" charset="0"/>
                  <a:ea typeface="Roboto" panose="02000000000000000000" pitchFamily="2" charset="0"/>
                  <a:cs typeface="Calibri" panose="020F0502020204030204" pitchFamily="34" charset="0"/>
                </a:rPr>
                <a:t>Quan trạng xin nhà vua một cái nồi nhỏ. Vì muốn tặng cái nồi để báo đáp một phần công ơn của người hàng xóm đã cho mình mượn nồi để ăn vét cơm cháy trong suốt mấy tháng ôn thi.</a:t>
              </a:r>
              <a:endPar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endParaRP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6"/>
            <a:stretch>
              <a:fillRect/>
            </a:stretch>
          </p:blipFill>
          <p:spPr>
            <a:xfrm>
              <a:off x="473265" y="4763347"/>
              <a:ext cx="887562" cy="802640"/>
            </a:xfrm>
            <a:prstGeom prst="rect">
              <a:avLst/>
            </a:prstGeom>
          </p:spPr>
        </p:pic>
      </p:grpSp>
      <p:grpSp>
        <p:nvGrpSpPr>
          <p:cNvPr id="6" name="Group 35">
            <a:extLst>
              <a:ext uri="{FF2B5EF4-FFF2-40B4-BE49-F238E27FC236}">
                <a16:creationId xmlns:a16="http://schemas.microsoft.com/office/drawing/2014/main" id="{2809A003-5BD5-24B7-9A52-5EADDBD7339D}"/>
              </a:ext>
            </a:extLst>
          </p:cNvPr>
          <p:cNvGrpSpPr/>
          <p:nvPr/>
        </p:nvGrpSpPr>
        <p:grpSpPr>
          <a:xfrm>
            <a:off x="7442199" y="4337679"/>
            <a:ext cx="3427519" cy="2580177"/>
            <a:chOff x="3853543" y="4366486"/>
            <a:chExt cx="3728365" cy="2664818"/>
          </a:xfrm>
        </p:grpSpPr>
        <p:pic>
          <p:nvPicPr>
            <p:cNvPr id="7" name="Picture 23">
              <a:extLst>
                <a:ext uri="{FF2B5EF4-FFF2-40B4-BE49-F238E27FC236}">
                  <a16:creationId xmlns:a16="http://schemas.microsoft.com/office/drawing/2014/main" id="{69999DED-C4EB-59A1-81F2-47AB054CE381}"/>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8" name="Picture 2">
              <a:extLst>
                <a:ext uri="{FF2B5EF4-FFF2-40B4-BE49-F238E27FC236}">
                  <a16:creationId xmlns:a16="http://schemas.microsoft.com/office/drawing/2014/main" id="{CE39EC74-4617-E705-EBB5-1B93F5B26042}"/>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2439975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2" presetClass="entr" presetSubtype="4" fill="hold" nodeType="afterEffect" p14:presetBounceEnd="7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72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000" fill="hold"/>
                                            <p:tgtEl>
                                              <p:spTgt spid="46"/>
                                            </p:tgtEl>
                                            <p:attrNameLst>
                                              <p:attrName>ppt_x</p:attrName>
                                            </p:attrNameLst>
                                          </p:cBhvr>
                                          <p:tavLst>
                                            <p:tav tm="0">
                                              <p:val>
                                                <p:strVal val="#ppt_x"/>
                                              </p:val>
                                            </p:tav>
                                            <p:tav tm="100000">
                                              <p:val>
                                                <p:strVal val="#ppt_x"/>
                                              </p:val>
                                            </p:tav>
                                          </p:tavLst>
                                        </p:anim>
                                        <p:anim calcmode="lin" valueType="num">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13F6E88-CACA-5D8B-A44E-0A4491C77929}"/>
              </a:ext>
            </a:extLst>
          </p:cNvPr>
          <p:cNvSpPr/>
          <p:nvPr/>
        </p:nvSpPr>
        <p:spPr>
          <a:xfrm>
            <a:off x="1470990" y="328419"/>
            <a:ext cx="9356035" cy="340538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2">
            <a:extLst>
              <a:ext uri="{FF2B5EF4-FFF2-40B4-BE49-F238E27FC236}">
                <a16:creationId xmlns:a16="http://schemas.microsoft.com/office/drawing/2014/main" id="{E64FAA2F-2EA3-6B89-B6CA-977EFD204225}"/>
              </a:ext>
            </a:extLst>
          </p:cNvPr>
          <p:cNvSpPr txBox="1"/>
          <p:nvPr/>
        </p:nvSpPr>
        <p:spPr>
          <a:xfrm>
            <a:off x="2826535" y="639615"/>
            <a:ext cx="6538929"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800" b="0" i="0" u="none" strike="noStrike" kern="1200" cap="none" spc="0" normalizeH="0" baseline="0" noProof="0">
                <a:ln>
                  <a:noFill/>
                </a:ln>
                <a:solidFill>
                  <a:srgbClr val="8EB529"/>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2:</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sp>
        <p:nvSpPr>
          <p:cNvPr id="4" name="Hộp Văn bản 3">
            <a:extLst>
              <a:ext uri="{FF2B5EF4-FFF2-40B4-BE49-F238E27FC236}">
                <a16:creationId xmlns:a16="http://schemas.microsoft.com/office/drawing/2014/main" id="{01C4079C-C2C2-C6D3-392F-9E8965BDCE48}"/>
              </a:ext>
            </a:extLst>
          </p:cNvPr>
          <p:cNvSpPr txBox="1"/>
          <p:nvPr/>
        </p:nvSpPr>
        <p:spPr>
          <a:xfrm>
            <a:off x="1700495" y="1509612"/>
            <a:ext cx="8791010" cy="1938992"/>
          </a:xfrm>
          <a:prstGeom prst="rect">
            <a:avLst/>
          </a:prstGeom>
          <a:noFill/>
        </p:spPr>
        <p:txBody>
          <a:bodyPr wrap="square">
            <a:spAutoFit/>
          </a:bodyPr>
          <a:lstStyle/>
          <a:p>
            <a:pPr lvl="0" algn="just"/>
            <a:r>
              <a:rPr lang="vi-VN" sz="4000">
                <a:solidFill>
                  <a:prstClr val="black"/>
                </a:solidFill>
                <a:latin typeface="Calibri" panose="020F0502020204030204" pitchFamily="34" charset="0"/>
                <a:ea typeface="Times New Roman" panose="02020603050405020304" pitchFamily="18" charset="0"/>
                <a:cs typeface="Calibri" panose="020F0502020204030204" pitchFamily="34" charset="0"/>
              </a:rPr>
              <a:t>Chàng học trò nghèo đỗ trạng nguyên, xin nhà vua một cái nồi nhỏ làm quà tạ ơn người hàng xóm. </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8">
            <a:extLst>
              <a:ext uri="{FF2B5EF4-FFF2-40B4-BE49-F238E27FC236}">
                <a16:creationId xmlns:a16="http://schemas.microsoft.com/office/drawing/2014/main" id="{D601494A-D64A-7B45-FAE2-355A6CC176CD}"/>
              </a:ext>
            </a:extLst>
          </p:cNvPr>
          <p:cNvPicPr>
            <a:picLocks noChangeAspect="1"/>
          </p:cNvPicPr>
          <p:nvPr/>
        </p:nvPicPr>
        <p:blipFill rotWithShape="1">
          <a:blip r:embed="rId3"/>
          <a:srcRect r="9773" b="26815"/>
          <a:stretch/>
        </p:blipFill>
        <p:spPr>
          <a:xfrm>
            <a:off x="5211922" y="2355302"/>
            <a:ext cx="4446704" cy="4548989"/>
          </a:xfrm>
          <a:prstGeom prst="rect">
            <a:avLst/>
          </a:prstGeom>
        </p:spPr>
      </p:pic>
    </p:spTree>
    <p:extLst>
      <p:ext uri="{BB962C8B-B14F-4D97-AF65-F5344CB8AC3E}">
        <p14:creationId xmlns:p14="http://schemas.microsoft.com/office/powerpoint/2010/main" val="34435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29740"/>
            <a:ext cx="11806697" cy="5798519"/>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0" y="678111"/>
            <a:ext cx="11575404" cy="1466652"/>
            <a:chOff x="710350" y="745111"/>
            <a:chExt cx="8689362" cy="1466652"/>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1328023"/>
            </a:xfrm>
            <a:prstGeom prst="roundRect">
              <a:avLst/>
            </a:prstGeom>
            <a:solidFill>
              <a:srgbClr val="FFFF99"/>
            </a:solidFill>
            <a:ln w="38100">
              <a:solidFill>
                <a:srgbClr val="FF0066"/>
              </a:solidFill>
            </a:ln>
          </p:spPr>
          <p:txBody>
            <a:bodyPr wrap="square" rtlCol="0">
              <a:spAutoFit/>
            </a:bodyPr>
            <a:lstStyle/>
            <a:p>
              <a:pPr algn="just"/>
              <a:r>
                <a:rPr lang="vi-VN" sz="3600" b="1">
                  <a:ea typeface="Roboto" panose="02000000000000000000" pitchFamily="2" charset="0"/>
                </a:rPr>
                <a:t>3. Vì sao người hàng xóm và dân làng lại xúc động, cảm phục quan trạng?</a:t>
              </a:r>
              <a:endParaRPr lang="vi-VN" sz="3600" b="1">
                <a:latin typeface="Calibri" panose="020F0502020204030204" pitchFamily="34" charset="0"/>
                <a:ea typeface="Roboto" panose="02000000000000000000" pitchFamily="2"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5"/>
            <a:stretch>
              <a:fillRect/>
            </a:stretch>
          </p:blipFill>
          <p:spPr>
            <a:xfrm>
              <a:off x="710350" y="745111"/>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469643" y="3301881"/>
            <a:ext cx="11252714" cy="2349579"/>
            <a:chOff x="597617" y="4561093"/>
            <a:chExt cx="11252714" cy="2349579"/>
          </a:xfrm>
        </p:grpSpPr>
        <p:sp>
          <p:nvSpPr>
            <p:cNvPr id="44" name="TextBox 16">
              <a:extLst>
                <a:ext uri="{FF2B5EF4-FFF2-40B4-BE49-F238E27FC236}">
                  <a16:creationId xmlns:a16="http://schemas.microsoft.com/office/drawing/2014/main" id="{3E17C8A5-7DFE-C449-C84D-40A5FFCE79AF}"/>
                </a:ext>
              </a:extLst>
            </p:cNvPr>
            <p:cNvSpPr txBox="1"/>
            <p:nvPr/>
          </p:nvSpPr>
          <p:spPr>
            <a:xfrm>
              <a:off x="1195036" y="4561093"/>
              <a:ext cx="10655295" cy="2349579"/>
            </a:xfrm>
            <a:prstGeom prst="roundRect">
              <a:avLst/>
            </a:prstGeom>
            <a:noFill/>
            <a:ln w="38100">
              <a:noFill/>
            </a:ln>
          </p:spPr>
          <p:txBody>
            <a:bodyPr wrap="square" rtlCol="0">
              <a:spAutoFit/>
            </a:bodyPr>
            <a:lstStyle/>
            <a:p>
              <a:pPr algn="just"/>
              <a:r>
                <a:rPr lang="vi-VN" sz="4400" b="1">
                  <a:solidFill>
                    <a:srgbClr val="FF0000"/>
                  </a:solidFill>
                  <a:latin typeface="Calibri" panose="020F0502020204030204" pitchFamily="34" charset="0"/>
                  <a:ea typeface="Roboto" panose="02000000000000000000" pitchFamily="2" charset="0"/>
                  <a:cs typeface="Calibri" panose="020F0502020204030204" pitchFamily="34" charset="0"/>
                </a:rPr>
                <a:t>Vì quan trạng vừa thông minh, ham học lại là người có nghĩa, có tình, biết ghi nhớ công ơn của người đã từng giúp đỡ mình.</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6"/>
            <a:stretch>
              <a:fillRect/>
            </a:stretch>
          </p:blipFill>
          <p:spPr>
            <a:xfrm>
              <a:off x="597617" y="4715586"/>
              <a:ext cx="788484" cy="713042"/>
            </a:xfrm>
            <a:prstGeom prst="rect">
              <a:avLst/>
            </a:prstGeom>
          </p:spPr>
        </p:pic>
      </p:grpSp>
      <p:sp>
        <p:nvSpPr>
          <p:cNvPr id="46" name="Rectangle: Rounded Corners 21">
            <a:extLst>
              <a:ext uri="{FF2B5EF4-FFF2-40B4-BE49-F238E27FC236}">
                <a16:creationId xmlns:a16="http://schemas.microsoft.com/office/drawing/2014/main" id="{885FAEAA-D1A6-8234-B816-C7C30A777435}"/>
              </a:ext>
            </a:extLst>
          </p:cNvPr>
          <p:cNvSpPr/>
          <p:nvPr/>
        </p:nvSpPr>
        <p:spPr>
          <a:xfrm>
            <a:off x="4885014" y="2431763"/>
            <a:ext cx="2500454" cy="870118"/>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2, 3:</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Tree>
    <p:extLst>
      <p:ext uri="{BB962C8B-B14F-4D97-AF65-F5344CB8AC3E}">
        <p14:creationId xmlns:p14="http://schemas.microsoft.com/office/powerpoint/2010/main" val="304622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14:bounceEnd="66000">
                                          <p:cBhvr additive="base">
                                            <p:cTn id="13" dur="1000" fill="hold"/>
                                            <p:tgtEl>
                                              <p:spTgt spid="46"/>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000" fill="hold"/>
                                            <p:tgtEl>
                                              <p:spTgt spid="46"/>
                                            </p:tgtEl>
                                            <p:attrNameLst>
                                              <p:attrName>ppt_x</p:attrName>
                                            </p:attrNameLst>
                                          </p:cBhvr>
                                          <p:tavLst>
                                            <p:tav tm="0">
                                              <p:val>
                                                <p:strVal val="#ppt_x"/>
                                              </p:val>
                                            </p:tav>
                                            <p:tav tm="100000">
                                              <p:val>
                                                <p:strVal val="#ppt_x"/>
                                              </p:val>
                                            </p:tav>
                                          </p:tavLst>
                                        </p:anim>
                                        <p:anim calcmode="lin" valueType="num">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Rounded Corners 21">
            <a:extLst>
              <a:ext uri="{FF2B5EF4-FFF2-40B4-BE49-F238E27FC236}">
                <a16:creationId xmlns:a16="http://schemas.microsoft.com/office/drawing/2014/main" id="{091F41D7-5A84-2708-0BF7-AF6444CE5E29}"/>
              </a:ext>
            </a:extLst>
          </p:cNvPr>
          <p:cNvSpPr/>
          <p:nvPr/>
        </p:nvSpPr>
        <p:spPr>
          <a:xfrm>
            <a:off x="1049682" y="1206376"/>
            <a:ext cx="10037518" cy="3530724"/>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2095F8D0-F08E-10A3-91A5-6F3FABD7714A}"/>
              </a:ext>
            </a:extLst>
          </p:cNvPr>
          <p:cNvSpPr txBox="1"/>
          <p:nvPr/>
        </p:nvSpPr>
        <p:spPr>
          <a:xfrm>
            <a:off x="2405227" y="1517571"/>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3:</a:t>
            </a:r>
            <a:endParaRPr lang="sv-SE" sz="4800" dirty="0">
              <a:solidFill>
                <a:srgbClr val="00B0F0"/>
              </a:solidFill>
              <a:latin typeface="iCiel Pony" panose="02000000000000000000" pitchFamily="2" charset="-93"/>
              <a:cs typeface="Arial" panose="020B0604020202020204" pitchFamily="34" charset="0"/>
            </a:endParaRPr>
          </a:p>
        </p:txBody>
      </p:sp>
      <p:sp>
        <p:nvSpPr>
          <p:cNvPr id="7" name="Hộp Văn bản 6">
            <a:extLst>
              <a:ext uri="{FF2B5EF4-FFF2-40B4-BE49-F238E27FC236}">
                <a16:creationId xmlns:a16="http://schemas.microsoft.com/office/drawing/2014/main" id="{8FF001B7-16D9-7B44-8215-F398A8CF01BA}"/>
              </a:ext>
            </a:extLst>
          </p:cNvPr>
          <p:cNvSpPr txBox="1"/>
          <p:nvPr/>
        </p:nvSpPr>
        <p:spPr>
          <a:xfrm>
            <a:off x="1587500" y="2322236"/>
            <a:ext cx="8720934" cy="2308324"/>
          </a:xfrm>
          <a:prstGeom prst="rect">
            <a:avLst/>
          </a:prstGeom>
          <a:noFill/>
        </p:spPr>
        <p:txBody>
          <a:bodyPr wrap="square">
            <a:spAutoFit/>
          </a:bodyPr>
          <a:lstStyle/>
          <a:p>
            <a:pPr algn="just"/>
            <a:r>
              <a:rPr lang="vi-VN" sz="4800">
                <a:latin typeface="Calibri" panose="020F0502020204030204" pitchFamily="34" charset="0"/>
                <a:ea typeface="Times New Roman" panose="02020603050405020304" pitchFamily="18" charset="0"/>
                <a:cs typeface="Calibri" panose="020F0502020204030204" pitchFamily="34" charset="0"/>
              </a:rPr>
              <a:t>Người hàng xóm và dân làng xúc động, cảm phục trước nghị lực và tấm lòng của quan trạng.</a:t>
            </a:r>
            <a:endParaRPr lang="en-US" sz="4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175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295422" y="337625"/>
            <a:ext cx="11591778" cy="6284424"/>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Speech Bubble: Rectangle with Corners Rounded 8">
            <a:extLst>
              <a:ext uri="{FF2B5EF4-FFF2-40B4-BE49-F238E27FC236}">
                <a16:creationId xmlns:a16="http://schemas.microsoft.com/office/drawing/2014/main" id="{41C66CB9-4C66-5445-9C94-B044309EBCF9}"/>
              </a:ext>
            </a:extLst>
          </p:cNvPr>
          <p:cNvSpPr/>
          <p:nvPr/>
        </p:nvSpPr>
        <p:spPr>
          <a:xfrm>
            <a:off x="1617409" y="558777"/>
            <a:ext cx="833008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libri" panose="020F0502020204030204" pitchFamily="34" charset="0"/>
                <a:cs typeface="Calibri" panose="020F0502020204030204" pitchFamily="34" charset="0"/>
              </a:rPr>
              <a:t>Nêu 1 – 2 việc làm thể hiện sự quan tâm đến hàng xóm láng giềng.</a:t>
            </a:r>
          </a:p>
        </p:txBody>
      </p:sp>
      <p:sp>
        <p:nvSpPr>
          <p:cNvPr id="33" name="Bong bóng Lời nói: Hình chữ nhật với Góc Tròn 32">
            <a:extLst>
              <a:ext uri="{FF2B5EF4-FFF2-40B4-BE49-F238E27FC236}">
                <a16:creationId xmlns:a16="http://schemas.microsoft.com/office/drawing/2014/main" id="{41C284FF-FB6B-A5D1-B863-339EEC2C328E}"/>
              </a:ext>
            </a:extLst>
          </p:cNvPr>
          <p:cNvSpPr/>
          <p:nvPr/>
        </p:nvSpPr>
        <p:spPr>
          <a:xfrm>
            <a:off x="760872" y="2671077"/>
            <a:ext cx="2739223" cy="646331"/>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Thăm hỏi</a:t>
            </a:r>
          </a:p>
        </p:txBody>
      </p:sp>
      <p:pic>
        <p:nvPicPr>
          <p:cNvPr id="34" name="Picture 6">
            <a:extLst>
              <a:ext uri="{FF2B5EF4-FFF2-40B4-BE49-F238E27FC236}">
                <a16:creationId xmlns:a16="http://schemas.microsoft.com/office/drawing/2014/main" id="{377C28EE-DDA7-7F3D-9A22-F6BF80FEACAA}"/>
              </a:ext>
            </a:extLst>
          </p:cNvPr>
          <p:cNvPicPr>
            <a:picLocks noChangeAspect="1"/>
          </p:cNvPicPr>
          <p:nvPr/>
        </p:nvPicPr>
        <p:blipFill>
          <a:blip r:embed="rId4"/>
          <a:stretch>
            <a:fillRect/>
          </a:stretch>
        </p:blipFill>
        <p:spPr>
          <a:xfrm>
            <a:off x="3223770" y="2918301"/>
            <a:ext cx="599448" cy="589148"/>
          </a:xfrm>
          <a:prstGeom prst="rect">
            <a:avLst/>
          </a:prstGeom>
        </p:spPr>
      </p:pic>
      <p:sp>
        <p:nvSpPr>
          <p:cNvPr id="37" name="Bong bóng Lời nói: Hình chữ nhật với Góc Tròn 36">
            <a:extLst>
              <a:ext uri="{FF2B5EF4-FFF2-40B4-BE49-F238E27FC236}">
                <a16:creationId xmlns:a16="http://schemas.microsoft.com/office/drawing/2014/main" id="{4F7A1BA4-D5D2-1EF6-D14B-10076FC29FB9}"/>
              </a:ext>
            </a:extLst>
          </p:cNvPr>
          <p:cNvSpPr/>
          <p:nvPr/>
        </p:nvSpPr>
        <p:spPr>
          <a:xfrm>
            <a:off x="4442630" y="2671077"/>
            <a:ext cx="2739223" cy="646331"/>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Giúp đỡ</a:t>
            </a:r>
          </a:p>
        </p:txBody>
      </p:sp>
      <p:pic>
        <p:nvPicPr>
          <p:cNvPr id="38" name="Picture 6">
            <a:extLst>
              <a:ext uri="{FF2B5EF4-FFF2-40B4-BE49-F238E27FC236}">
                <a16:creationId xmlns:a16="http://schemas.microsoft.com/office/drawing/2014/main" id="{5993DE90-9069-0013-0FB4-63B19ADF32A5}"/>
              </a:ext>
            </a:extLst>
          </p:cNvPr>
          <p:cNvPicPr>
            <a:picLocks noChangeAspect="1"/>
          </p:cNvPicPr>
          <p:nvPr/>
        </p:nvPicPr>
        <p:blipFill>
          <a:blip r:embed="rId4"/>
          <a:stretch>
            <a:fillRect/>
          </a:stretch>
        </p:blipFill>
        <p:spPr>
          <a:xfrm>
            <a:off x="6905528" y="2918301"/>
            <a:ext cx="599448" cy="589148"/>
          </a:xfrm>
          <a:prstGeom prst="rect">
            <a:avLst/>
          </a:prstGeom>
        </p:spPr>
      </p:pic>
      <p:sp>
        <p:nvSpPr>
          <p:cNvPr id="39" name="Bong bóng Lời nói: Hình chữ nhật với Góc Tròn 38">
            <a:extLst>
              <a:ext uri="{FF2B5EF4-FFF2-40B4-BE49-F238E27FC236}">
                <a16:creationId xmlns:a16="http://schemas.microsoft.com/office/drawing/2014/main" id="{8F3C272E-9E30-FE51-8969-90C5550B93FC}"/>
              </a:ext>
            </a:extLst>
          </p:cNvPr>
          <p:cNvSpPr/>
          <p:nvPr/>
        </p:nvSpPr>
        <p:spPr>
          <a:xfrm>
            <a:off x="8124388" y="2671077"/>
            <a:ext cx="2739223" cy="646331"/>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a:t>
            </a:r>
          </a:p>
        </p:txBody>
      </p:sp>
      <p:pic>
        <p:nvPicPr>
          <p:cNvPr id="40" name="Picture 6">
            <a:extLst>
              <a:ext uri="{FF2B5EF4-FFF2-40B4-BE49-F238E27FC236}">
                <a16:creationId xmlns:a16="http://schemas.microsoft.com/office/drawing/2014/main" id="{AE5DB8A8-8D93-AA93-3115-10A8D1181A2D}"/>
              </a:ext>
            </a:extLst>
          </p:cNvPr>
          <p:cNvPicPr>
            <a:picLocks noChangeAspect="1"/>
          </p:cNvPicPr>
          <p:nvPr/>
        </p:nvPicPr>
        <p:blipFill>
          <a:blip r:embed="rId4"/>
          <a:stretch>
            <a:fillRect/>
          </a:stretch>
        </p:blipFill>
        <p:spPr>
          <a:xfrm>
            <a:off x="10587286" y="2918301"/>
            <a:ext cx="599448" cy="589148"/>
          </a:xfrm>
          <a:prstGeom prst="rect">
            <a:avLst/>
          </a:prstGeom>
        </p:spPr>
      </p:pic>
      <p:sp>
        <p:nvSpPr>
          <p:cNvPr id="41" name="Hộp Văn bản 40">
            <a:extLst>
              <a:ext uri="{FF2B5EF4-FFF2-40B4-BE49-F238E27FC236}">
                <a16:creationId xmlns:a16="http://schemas.microsoft.com/office/drawing/2014/main" id="{A539E149-EE06-393A-A671-E30FC9844E0F}"/>
              </a:ext>
            </a:extLst>
          </p:cNvPr>
          <p:cNvSpPr txBox="1"/>
          <p:nvPr/>
        </p:nvSpPr>
        <p:spPr>
          <a:xfrm>
            <a:off x="1767042" y="4819694"/>
            <a:ext cx="8180447" cy="1046440"/>
          </a:xfrm>
          <a:prstGeom prst="rect">
            <a:avLst/>
          </a:prstGeom>
          <a:noFill/>
        </p:spPr>
        <p:txBody>
          <a:bodyPr wrap="square">
            <a:spAutoFit/>
          </a:bodyPr>
          <a:lstStyle/>
          <a:p>
            <a:pPr algn="ctr">
              <a:lnSpc>
                <a:spcPct val="70000"/>
              </a:lnSpc>
            </a:pPr>
            <a:r>
              <a:rPr lang="en-US" sz="8000">
                <a:solidFill>
                  <a:srgbClr val="FF0000"/>
                </a:solidFill>
                <a:latin typeface="UTM Edwardian" panose="02040603050506020204" pitchFamily="18" charset="0"/>
              </a:rPr>
              <a:t>Thực hiện nhóm đôi</a:t>
            </a:r>
          </a:p>
        </p:txBody>
      </p:sp>
      <p:pic>
        <p:nvPicPr>
          <p:cNvPr id="42" name="Hình ảnh 41" descr="Ảnh có chứa văn bản&#10;&#10;Mô tả được tạo tự động">
            <a:extLst>
              <a:ext uri="{FF2B5EF4-FFF2-40B4-BE49-F238E27FC236}">
                <a16:creationId xmlns:a16="http://schemas.microsoft.com/office/drawing/2014/main" id="{B03B9270-F4D2-F0C9-6BB4-F7953C28A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5709" y="4409668"/>
            <a:ext cx="1703559" cy="1703559"/>
          </a:xfrm>
          <a:prstGeom prst="rect">
            <a:avLst/>
          </a:prstGeom>
        </p:spPr>
      </p:pic>
      <p:pic>
        <p:nvPicPr>
          <p:cNvPr id="43" name="Hình ảnh 42" descr="Ảnh có chứa đồ họa véc-tơ&#10;&#10;Mô tả được tạo tự động">
            <a:extLst>
              <a:ext uri="{FF2B5EF4-FFF2-40B4-BE49-F238E27FC236}">
                <a16:creationId xmlns:a16="http://schemas.microsoft.com/office/drawing/2014/main" id="{01F89DD0-ACFA-350A-4E4C-871668CA6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8567" y="4462370"/>
            <a:ext cx="1703560" cy="1703560"/>
          </a:xfrm>
          <a:prstGeom prst="rect">
            <a:avLst/>
          </a:prstGeom>
        </p:spPr>
      </p:pic>
    </p:spTree>
    <p:extLst>
      <p:ext uri="{BB962C8B-B14F-4D97-AF65-F5344CB8AC3E}">
        <p14:creationId xmlns:p14="http://schemas.microsoft.com/office/powerpoint/2010/main" val="192566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13"/>
                                        </p:tgtEl>
                                        <p:attrNameLst>
                                          <p:attrName>style.visibility</p:attrName>
                                        </p:attrNameLst>
                                      </p:cBhvr>
                                      <p:to>
                                        <p:strVal val="visible"/>
                                      </p:to>
                                    </p:set>
                                    <p:anim calcmode="lin" valueType="num">
                                      <p:cBhvr>
                                        <p:cTn id="7" dur="1250" fill="hold"/>
                                        <p:tgtEl>
                                          <p:spTgt spid="13"/>
                                        </p:tgtEl>
                                        <p:attrNameLst>
                                          <p:attrName>ppt_w</p:attrName>
                                        </p:attrNameLst>
                                      </p:cBhvr>
                                      <p:tavLst>
                                        <p:tav tm="0">
                                          <p:val>
                                            <p:fltVal val="0"/>
                                          </p:val>
                                        </p:tav>
                                        <p:tav tm="100000">
                                          <p:val>
                                            <p:strVal val="#ppt_w"/>
                                          </p:val>
                                        </p:tav>
                                      </p:tavLst>
                                    </p:anim>
                                    <p:anim calcmode="lin" valueType="num">
                                      <p:cBhvr>
                                        <p:cTn id="8" dur="1250" fill="hold"/>
                                        <p:tgtEl>
                                          <p:spTgt spid="13"/>
                                        </p:tgtEl>
                                        <p:attrNameLst>
                                          <p:attrName>ppt_h</p:attrName>
                                        </p:attrNameLst>
                                      </p:cBhvr>
                                      <p:tavLst>
                                        <p:tav tm="0">
                                          <p:val>
                                            <p:fltVal val="0"/>
                                          </p:val>
                                        </p:tav>
                                        <p:tav tm="100000">
                                          <p:val>
                                            <p:strVal val="#ppt_h"/>
                                          </p:val>
                                        </p:tav>
                                      </p:tavLst>
                                    </p:anim>
                                    <p:anim calcmode="lin" valueType="num">
                                      <p:cBhvr>
                                        <p:cTn id="9" dur="125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1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p:cTn id="30" dur="500" fill="hold"/>
                                        <p:tgtEl>
                                          <p:spTgt spid="38"/>
                                        </p:tgtEl>
                                        <p:attrNameLst>
                                          <p:attrName>ppt_w</p:attrName>
                                        </p:attrNameLst>
                                      </p:cBhvr>
                                      <p:tavLst>
                                        <p:tav tm="0">
                                          <p:val>
                                            <p:fltVal val="0"/>
                                          </p:val>
                                        </p:tav>
                                        <p:tav tm="100000">
                                          <p:val>
                                            <p:strVal val="#ppt_w"/>
                                          </p:val>
                                        </p:tav>
                                      </p:tavLst>
                                    </p:anim>
                                    <p:anim calcmode="lin" valueType="num">
                                      <p:cBhvr>
                                        <p:cTn id="31" dur="500" fill="hold"/>
                                        <p:tgtEl>
                                          <p:spTgt spid="38"/>
                                        </p:tgtEl>
                                        <p:attrNameLst>
                                          <p:attrName>ppt_h</p:attrName>
                                        </p:attrNameLst>
                                      </p:cBhvr>
                                      <p:tavLst>
                                        <p:tav tm="0">
                                          <p:val>
                                            <p:fltVal val="0"/>
                                          </p:val>
                                        </p:tav>
                                        <p:tav tm="100000">
                                          <p:val>
                                            <p:strVal val="#ppt_h"/>
                                          </p:val>
                                        </p:tav>
                                      </p:tavLst>
                                    </p:anim>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par>
                                <p:cTn id="39" presetID="53" presetClass="entr" presetSubtype="16"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00"/>
                                        <p:tgtEl>
                                          <p:spTgt spid="41"/>
                                        </p:tgtEl>
                                      </p:cBhvr>
                                    </p:animEffect>
                                  </p:childTnLst>
                                </p:cTn>
                              </p:par>
                              <p:par>
                                <p:cTn id="49" presetID="26"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down)">
                                      <p:cBhvr>
                                        <p:cTn id="51" dur="580">
                                          <p:stCondLst>
                                            <p:cond delay="0"/>
                                          </p:stCondLst>
                                        </p:cTn>
                                        <p:tgtEl>
                                          <p:spTgt spid="43"/>
                                        </p:tgtEl>
                                      </p:cBhvr>
                                    </p:animEffect>
                                    <p:anim calcmode="lin" valueType="num">
                                      <p:cBhvr>
                                        <p:cTn id="52"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57" dur="26">
                                          <p:stCondLst>
                                            <p:cond delay="650"/>
                                          </p:stCondLst>
                                        </p:cTn>
                                        <p:tgtEl>
                                          <p:spTgt spid="43"/>
                                        </p:tgtEl>
                                      </p:cBhvr>
                                      <p:to x="100000" y="60000"/>
                                    </p:animScale>
                                    <p:animScale>
                                      <p:cBhvr>
                                        <p:cTn id="58" dur="166" decel="50000">
                                          <p:stCondLst>
                                            <p:cond delay="676"/>
                                          </p:stCondLst>
                                        </p:cTn>
                                        <p:tgtEl>
                                          <p:spTgt spid="43"/>
                                        </p:tgtEl>
                                      </p:cBhvr>
                                      <p:to x="100000" y="100000"/>
                                    </p:animScale>
                                    <p:animScale>
                                      <p:cBhvr>
                                        <p:cTn id="59" dur="26">
                                          <p:stCondLst>
                                            <p:cond delay="1312"/>
                                          </p:stCondLst>
                                        </p:cTn>
                                        <p:tgtEl>
                                          <p:spTgt spid="43"/>
                                        </p:tgtEl>
                                      </p:cBhvr>
                                      <p:to x="100000" y="80000"/>
                                    </p:animScale>
                                    <p:animScale>
                                      <p:cBhvr>
                                        <p:cTn id="60" dur="166" decel="50000">
                                          <p:stCondLst>
                                            <p:cond delay="1338"/>
                                          </p:stCondLst>
                                        </p:cTn>
                                        <p:tgtEl>
                                          <p:spTgt spid="43"/>
                                        </p:tgtEl>
                                      </p:cBhvr>
                                      <p:to x="100000" y="100000"/>
                                    </p:animScale>
                                    <p:animScale>
                                      <p:cBhvr>
                                        <p:cTn id="61" dur="26">
                                          <p:stCondLst>
                                            <p:cond delay="1642"/>
                                          </p:stCondLst>
                                        </p:cTn>
                                        <p:tgtEl>
                                          <p:spTgt spid="43"/>
                                        </p:tgtEl>
                                      </p:cBhvr>
                                      <p:to x="100000" y="90000"/>
                                    </p:animScale>
                                    <p:animScale>
                                      <p:cBhvr>
                                        <p:cTn id="62" dur="166" decel="50000">
                                          <p:stCondLst>
                                            <p:cond delay="1668"/>
                                          </p:stCondLst>
                                        </p:cTn>
                                        <p:tgtEl>
                                          <p:spTgt spid="43"/>
                                        </p:tgtEl>
                                      </p:cBhvr>
                                      <p:to x="100000" y="100000"/>
                                    </p:animScale>
                                    <p:animScale>
                                      <p:cBhvr>
                                        <p:cTn id="63" dur="26">
                                          <p:stCondLst>
                                            <p:cond delay="1808"/>
                                          </p:stCondLst>
                                        </p:cTn>
                                        <p:tgtEl>
                                          <p:spTgt spid="43"/>
                                        </p:tgtEl>
                                      </p:cBhvr>
                                      <p:to x="100000" y="95000"/>
                                    </p:animScale>
                                    <p:animScale>
                                      <p:cBhvr>
                                        <p:cTn id="64" dur="166" decel="50000">
                                          <p:stCondLst>
                                            <p:cond delay="1834"/>
                                          </p:stCondLst>
                                        </p:cTn>
                                        <p:tgtEl>
                                          <p:spTgt spid="43"/>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80">
                                          <p:stCondLst>
                                            <p:cond delay="0"/>
                                          </p:stCondLst>
                                        </p:cTn>
                                        <p:tgtEl>
                                          <p:spTgt spid="42"/>
                                        </p:tgtEl>
                                      </p:cBhvr>
                                    </p:animEffect>
                                    <p:anim calcmode="lin" valueType="num">
                                      <p:cBhvr>
                                        <p:cTn id="6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73" dur="26">
                                          <p:stCondLst>
                                            <p:cond delay="650"/>
                                          </p:stCondLst>
                                        </p:cTn>
                                        <p:tgtEl>
                                          <p:spTgt spid="42"/>
                                        </p:tgtEl>
                                      </p:cBhvr>
                                      <p:to x="100000" y="60000"/>
                                    </p:animScale>
                                    <p:animScale>
                                      <p:cBhvr>
                                        <p:cTn id="74" dur="166" decel="50000">
                                          <p:stCondLst>
                                            <p:cond delay="676"/>
                                          </p:stCondLst>
                                        </p:cTn>
                                        <p:tgtEl>
                                          <p:spTgt spid="42"/>
                                        </p:tgtEl>
                                      </p:cBhvr>
                                      <p:to x="100000" y="100000"/>
                                    </p:animScale>
                                    <p:animScale>
                                      <p:cBhvr>
                                        <p:cTn id="75" dur="26">
                                          <p:stCondLst>
                                            <p:cond delay="1312"/>
                                          </p:stCondLst>
                                        </p:cTn>
                                        <p:tgtEl>
                                          <p:spTgt spid="42"/>
                                        </p:tgtEl>
                                      </p:cBhvr>
                                      <p:to x="100000" y="80000"/>
                                    </p:animScale>
                                    <p:animScale>
                                      <p:cBhvr>
                                        <p:cTn id="76" dur="166" decel="50000">
                                          <p:stCondLst>
                                            <p:cond delay="1338"/>
                                          </p:stCondLst>
                                        </p:cTn>
                                        <p:tgtEl>
                                          <p:spTgt spid="42"/>
                                        </p:tgtEl>
                                      </p:cBhvr>
                                      <p:to x="100000" y="100000"/>
                                    </p:animScale>
                                    <p:animScale>
                                      <p:cBhvr>
                                        <p:cTn id="77" dur="26">
                                          <p:stCondLst>
                                            <p:cond delay="1642"/>
                                          </p:stCondLst>
                                        </p:cTn>
                                        <p:tgtEl>
                                          <p:spTgt spid="42"/>
                                        </p:tgtEl>
                                      </p:cBhvr>
                                      <p:to x="100000" y="90000"/>
                                    </p:animScale>
                                    <p:animScale>
                                      <p:cBhvr>
                                        <p:cTn id="78" dur="166" decel="50000">
                                          <p:stCondLst>
                                            <p:cond delay="1668"/>
                                          </p:stCondLst>
                                        </p:cTn>
                                        <p:tgtEl>
                                          <p:spTgt spid="42"/>
                                        </p:tgtEl>
                                      </p:cBhvr>
                                      <p:to x="100000" y="100000"/>
                                    </p:animScale>
                                    <p:animScale>
                                      <p:cBhvr>
                                        <p:cTn id="79" dur="26">
                                          <p:stCondLst>
                                            <p:cond delay="1808"/>
                                          </p:stCondLst>
                                        </p:cTn>
                                        <p:tgtEl>
                                          <p:spTgt spid="42"/>
                                        </p:tgtEl>
                                      </p:cBhvr>
                                      <p:to x="100000" y="95000"/>
                                    </p:animScale>
                                    <p:animScale>
                                      <p:cBhvr>
                                        <p:cTn id="80"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animBg="1"/>
      <p:bldP spid="37" grpId="0" animBg="1"/>
      <p:bldP spid="39" grpId="0" animBg="1"/>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338672"/>
            <a:ext cx="11806697" cy="610022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2425700" y="-13364"/>
            <a:ext cx="6273802" cy="1039370"/>
            <a:chOff x="689859" y="559459"/>
            <a:chExt cx="4709584" cy="1039370"/>
          </a:xfrm>
        </p:grpSpPr>
        <p:sp>
          <p:nvSpPr>
            <p:cNvPr id="41" name="TextBox 8">
              <a:extLst>
                <a:ext uri="{FF2B5EF4-FFF2-40B4-BE49-F238E27FC236}">
                  <a16:creationId xmlns:a16="http://schemas.microsoft.com/office/drawing/2014/main" id="{44BFF33D-8A27-9EE2-5008-82A6EC35E53A}"/>
                </a:ext>
              </a:extLst>
            </p:cNvPr>
            <p:cNvSpPr txBox="1"/>
            <p:nvPr/>
          </p:nvSpPr>
          <p:spPr>
            <a:xfrm>
              <a:off x="1232128" y="883740"/>
              <a:ext cx="4167315" cy="715089"/>
            </a:xfrm>
            <a:prstGeom prst="roundRect">
              <a:avLst/>
            </a:prstGeom>
            <a:solidFill>
              <a:srgbClr val="FFFF99"/>
            </a:solidFill>
            <a:ln w="38100">
              <a:solidFill>
                <a:srgbClr val="FF0066"/>
              </a:solidFill>
            </a:ln>
          </p:spPr>
          <p:txBody>
            <a:bodyPr wrap="square" rtlCol="0">
              <a:spAutoFit/>
            </a:bodyPr>
            <a:lstStyle/>
            <a:p>
              <a:pPr algn="just"/>
              <a:r>
                <a:rPr lang="en-US" sz="3600" b="1">
                  <a:ea typeface="Roboto" panose="02000000000000000000" pitchFamily="2" charset="0"/>
                </a:rPr>
                <a:t>4. Kể tóm tắt câu chuyện. </a:t>
              </a:r>
              <a:endParaRPr lang="vi-VN" sz="3600" b="1">
                <a:latin typeface="Calibri" panose="020F0502020204030204" pitchFamily="34" charset="0"/>
                <a:ea typeface="Roboto" panose="02000000000000000000" pitchFamily="2"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5"/>
            <a:stretch>
              <a:fillRect/>
            </a:stretch>
          </p:blipFill>
          <p:spPr>
            <a:xfrm>
              <a:off x="689859" y="559459"/>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237091" y="789276"/>
            <a:ext cx="11157490" cy="5550456"/>
            <a:chOff x="597617" y="4086061"/>
            <a:chExt cx="11455623" cy="5550456"/>
          </a:xfrm>
        </p:grpSpPr>
        <p:sp>
          <p:nvSpPr>
            <p:cNvPr id="44" name="TextBox 16">
              <a:extLst>
                <a:ext uri="{FF2B5EF4-FFF2-40B4-BE49-F238E27FC236}">
                  <a16:creationId xmlns:a16="http://schemas.microsoft.com/office/drawing/2014/main" id="{3E17C8A5-7DFE-C449-C84D-40A5FFCE79AF}"/>
                </a:ext>
              </a:extLst>
            </p:cNvPr>
            <p:cNvSpPr txBox="1"/>
            <p:nvPr/>
          </p:nvSpPr>
          <p:spPr>
            <a:xfrm>
              <a:off x="1172914" y="4086061"/>
              <a:ext cx="10880326" cy="5550456"/>
            </a:xfrm>
            <a:prstGeom prst="roundRect">
              <a:avLst/>
            </a:prstGeom>
            <a:noFill/>
            <a:ln w="38100">
              <a:noFill/>
            </a:ln>
          </p:spPr>
          <p:txBody>
            <a:bodyPr wrap="square" rtlCol="0">
              <a:spAutoFit/>
            </a:bodyPr>
            <a:lstStyle/>
            <a:p>
              <a:pPr algn="just"/>
              <a:r>
                <a:rPr lang="vi-VN" sz="3200">
                  <a:latin typeface="Calibri" panose="020F0502020204030204" pitchFamily="34" charset="0"/>
                  <a:ea typeface="Roboto" panose="02000000000000000000" pitchFamily="2" charset="0"/>
                  <a:cs typeface="Calibri" panose="020F0502020204030204" pitchFamily="34" charset="0"/>
                </a:rPr>
                <a:t>Ngày xưa, ở một làng nọ có một chàng trai nghèo nhưng rất thông minh, ham học. Nghe tin nhà vua mở khoa thi, chàng miệt mài đèn sách đến nỗi không có thời gian đi kiếm củi, lấy tiền đong gạo. Đến bữa, chờ người hàng xóm ăn xong, chàng lại sang mượn nồi về, vét chút cơm cháy còn lại để ăn cho đỡ đói. Nhờ thế, khoa thi năm đó, chàng đỗ trạng nguyên. Thi đỗ, quan trạng chỉ xin nhà vua một cái nồi nhỏ làm quà để tạ ơn người hàng xóm. Việc làm của quan trạng khiến ai ai cũng cảm phục và xúc động. Cũng từ đó, nhân dân yêu quý gọi quan trạng là Trạng Nồi.</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6"/>
            <a:stretch>
              <a:fillRect/>
            </a:stretch>
          </p:blipFill>
          <p:spPr>
            <a:xfrm>
              <a:off x="597617" y="4715586"/>
              <a:ext cx="788484" cy="713042"/>
            </a:xfrm>
            <a:prstGeom prst="rect">
              <a:avLst/>
            </a:prstGeom>
          </p:spPr>
        </p:pic>
      </p:grpSp>
      <p:grpSp>
        <p:nvGrpSpPr>
          <p:cNvPr id="2" name="Group 35">
            <a:extLst>
              <a:ext uri="{FF2B5EF4-FFF2-40B4-BE49-F238E27FC236}">
                <a16:creationId xmlns:a16="http://schemas.microsoft.com/office/drawing/2014/main" id="{4DB005C3-BDA8-C5F3-EDD1-44B5F7815BF8}"/>
              </a:ext>
            </a:extLst>
          </p:cNvPr>
          <p:cNvGrpSpPr/>
          <p:nvPr/>
        </p:nvGrpSpPr>
        <p:grpSpPr>
          <a:xfrm>
            <a:off x="8902699" y="5500072"/>
            <a:ext cx="1739901" cy="1290264"/>
            <a:chOff x="3853543" y="4366486"/>
            <a:chExt cx="3728365" cy="2664818"/>
          </a:xfrm>
        </p:grpSpPr>
        <p:pic>
          <p:nvPicPr>
            <p:cNvPr id="3" name="Picture 23">
              <a:extLst>
                <a:ext uri="{FF2B5EF4-FFF2-40B4-BE49-F238E27FC236}">
                  <a16:creationId xmlns:a16="http://schemas.microsoft.com/office/drawing/2014/main" id="{F2047ADD-555B-E59E-9E33-2CF7731D035C}"/>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4" name="Picture 2">
              <a:extLst>
                <a:ext uri="{FF2B5EF4-FFF2-40B4-BE49-F238E27FC236}">
                  <a16:creationId xmlns:a16="http://schemas.microsoft.com/office/drawing/2014/main" id="{C76C6533-21D4-7902-B257-6DD06E50D24F}"/>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104021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2" presetClass="entr" presetSubtype="4" fill="hold" nodeType="afterEffect" p14:presetBounceEnd="72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72000">
                                          <p:cBhvr additive="base">
                                            <p:cTn id="1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10" name="chimes.wav"/>
                                            </p:tgtEl>
                                          </p:cMediaNode>
                                        </p:audio>
                                      </p:sub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338672"/>
            <a:ext cx="11806697" cy="610022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155072" y="211749"/>
            <a:ext cx="11239508" cy="1427191"/>
            <a:chOff x="-1014644" y="784572"/>
            <a:chExt cx="8437214" cy="1427191"/>
          </a:xfrm>
        </p:grpSpPr>
        <p:sp>
          <p:nvSpPr>
            <p:cNvPr id="41" name="TextBox 8">
              <a:extLst>
                <a:ext uri="{FF2B5EF4-FFF2-40B4-BE49-F238E27FC236}">
                  <a16:creationId xmlns:a16="http://schemas.microsoft.com/office/drawing/2014/main" id="{44BFF33D-8A27-9EE2-5008-82A6EC35E53A}"/>
                </a:ext>
              </a:extLst>
            </p:cNvPr>
            <p:cNvSpPr txBox="1"/>
            <p:nvPr/>
          </p:nvSpPr>
          <p:spPr>
            <a:xfrm>
              <a:off x="-376583" y="883740"/>
              <a:ext cx="7799153" cy="1328023"/>
            </a:xfrm>
            <a:prstGeom prst="roundRect">
              <a:avLst/>
            </a:prstGeom>
            <a:solidFill>
              <a:srgbClr val="FFFF99"/>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5. Câu chuyện gợi cho em nhớ đến câu tục ngữ nào? Vì sao?</a:t>
              </a:r>
              <a:endParaRPr kumimoji="0" lang="vi-VN" sz="36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5"/>
            <a:stretch>
              <a:fillRect/>
            </a:stretch>
          </p:blipFill>
          <p:spPr>
            <a:xfrm>
              <a:off x="-1014644" y="784572"/>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325991" y="1833862"/>
            <a:ext cx="11421509" cy="4597003"/>
            <a:chOff x="597617" y="4086061"/>
            <a:chExt cx="11726697" cy="4597003"/>
          </a:xfrm>
        </p:grpSpPr>
        <p:sp>
          <p:nvSpPr>
            <p:cNvPr id="44" name="TextBox 16">
              <a:extLst>
                <a:ext uri="{FF2B5EF4-FFF2-40B4-BE49-F238E27FC236}">
                  <a16:creationId xmlns:a16="http://schemas.microsoft.com/office/drawing/2014/main" id="{3E17C8A5-7DFE-C449-C84D-40A5FFCE79AF}"/>
                </a:ext>
              </a:extLst>
            </p:cNvPr>
            <p:cNvSpPr txBox="1"/>
            <p:nvPr/>
          </p:nvSpPr>
          <p:spPr>
            <a:xfrm>
              <a:off x="1172914" y="4086061"/>
              <a:ext cx="11151400" cy="4597003"/>
            </a:xfrm>
            <a:prstGeom prst="round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Câu tục ngữ: </a:t>
              </a:r>
              <a:r>
                <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rPr>
                <a:t>“Có chí thì nên”</a:t>
              </a:r>
              <a:r>
                <a:rPr kumimoji="0" lang="vi-VN" sz="44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vì chàng trai biết vượt qua hoàn cảnh nghèo khó để thi đỗ; </a:t>
              </a:r>
              <a:endParaRPr kumimoji="0" lang="en-US" sz="44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a:solidFill>
                    <a:prstClr val="black"/>
                  </a:solidFill>
                  <a:latin typeface="Calibri" panose="020F0502020204030204" pitchFamily="34" charset="0"/>
                  <a:ea typeface="Roboto" panose="02000000000000000000" pitchFamily="2" charset="0"/>
                  <a:cs typeface="Calibri" panose="020F0502020204030204" pitchFamily="34" charset="0"/>
                </a:rPr>
                <a:t>- Câu tục ngữ: </a:t>
              </a:r>
              <a:r>
                <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rPr>
                <a:t>“</a:t>
              </a:r>
              <a:r>
                <a:rPr lang="en-US" sz="4400">
                  <a:solidFill>
                    <a:srgbClr val="FF0000"/>
                  </a:solidFill>
                  <a:latin typeface="Calibri" panose="020F0502020204030204" pitchFamily="34" charset="0"/>
                  <a:ea typeface="Roboto" panose="02000000000000000000" pitchFamily="2" charset="0"/>
                  <a:cs typeface="Calibri" panose="020F0502020204030204" pitchFamily="34" charset="0"/>
                </a:rPr>
                <a:t>Ă</a:t>
              </a:r>
              <a:r>
                <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rPr>
                <a:t>n quả nhớ người trồng cây” </a:t>
              </a:r>
              <a:r>
                <a:rPr kumimoji="0" lang="vi-VN" sz="44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vì quan trạng dù đỗ đạt, thành tài nhưng cũng không quên người đã giúp đỡ mình</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6"/>
            <a:stretch>
              <a:fillRect/>
            </a:stretch>
          </p:blipFill>
          <p:spPr>
            <a:xfrm>
              <a:off x="597617" y="4715586"/>
              <a:ext cx="788484" cy="713042"/>
            </a:xfrm>
            <a:prstGeom prst="rect">
              <a:avLst/>
            </a:prstGeom>
          </p:spPr>
        </p:pic>
      </p:grpSp>
    </p:spTree>
    <p:extLst>
      <p:ext uri="{BB962C8B-B14F-4D97-AF65-F5344CB8AC3E}">
        <p14:creationId xmlns:p14="http://schemas.microsoft.com/office/powerpoint/2010/main" val="312444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10" name="chimes.wav"/>
                                            </p:tgtEl>
                                          </p:cMediaNode>
                                        </p:audio>
                                      </p:sub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B693357D-B6F0-EA7A-2145-846DC5FFF460}"/>
              </a:ext>
            </a:extLst>
          </p:cNvPr>
          <p:cNvGrpSpPr/>
          <p:nvPr/>
        </p:nvGrpSpPr>
        <p:grpSpPr>
          <a:xfrm>
            <a:off x="313733" y="150333"/>
            <a:ext cx="11564534" cy="1521732"/>
            <a:chOff x="204637" y="128514"/>
            <a:chExt cx="11564534" cy="1521732"/>
          </a:xfrm>
        </p:grpSpPr>
        <p:grpSp>
          <p:nvGrpSpPr>
            <p:cNvPr id="6" name="Group 1">
              <a:extLst>
                <a:ext uri="{FF2B5EF4-FFF2-40B4-BE49-F238E27FC236}">
                  <a16:creationId xmlns:a16="http://schemas.microsoft.com/office/drawing/2014/main" id="{B0C4D1DD-8435-6AE8-30C4-0EAFDC59488B}"/>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C5BD1385-1E68-32AB-B1B1-84DCEAA9C336}"/>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9" name="Picture 4">
                <a:extLst>
                  <a:ext uri="{FF2B5EF4-FFF2-40B4-BE49-F238E27FC236}">
                    <a16:creationId xmlns:a16="http://schemas.microsoft.com/office/drawing/2014/main" id="{B563C33A-0C94-E6A6-B25C-BF6E762ADE5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F51EEAA0-C976-2FE0-38F6-157294EA1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FC0989C2-BC2A-DD83-17DB-F4D267C7ADAF}"/>
              </a:ext>
            </a:extLst>
          </p:cNvPr>
          <p:cNvSpPr/>
          <p:nvPr/>
        </p:nvSpPr>
        <p:spPr>
          <a:xfrm>
            <a:off x="927652" y="2046327"/>
            <a:ext cx="7949648" cy="437987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a:solidFill>
                  <a:schemeClr val="bg2">
                    <a:lumMod val="10000"/>
                  </a:schemeClr>
                </a:solidFill>
                <a:latin typeface="Calibri" panose="020F0502020204030204" pitchFamily="34" charset="0"/>
                <a:cs typeface="Calibri" panose="020F0502020204030204" pitchFamily="34" charset="0"/>
              </a:rPr>
              <a:t>Ông Trạng Nồi là người xem trọng tình nghĩa, không quên ơn những người đã giúp mình trong những lúc khó khăn. </a:t>
            </a:r>
          </a:p>
        </p:txBody>
      </p:sp>
      <p:pic>
        <p:nvPicPr>
          <p:cNvPr id="17" name="Picture 11" descr="A picture containing text&#10;&#10;Description automatically generated">
            <a:extLst>
              <a:ext uri="{FF2B5EF4-FFF2-40B4-BE49-F238E27FC236}">
                <a16:creationId xmlns:a16="http://schemas.microsoft.com/office/drawing/2014/main" id="{E1E4C79F-ED33-B7D4-366F-F346344DA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91611" y="3429000"/>
            <a:ext cx="2771420" cy="3278667"/>
          </a:xfrm>
          <a:prstGeom prst="rect">
            <a:avLst/>
          </a:prstGeom>
        </p:spPr>
      </p:pic>
    </p:spTree>
    <p:extLst>
      <p:ext uri="{BB962C8B-B14F-4D97-AF65-F5344CB8AC3E}">
        <p14:creationId xmlns:p14="http://schemas.microsoft.com/office/powerpoint/2010/main" val="183940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17"/>
                                        </p:tgtEl>
                                        <p:attrNameLst>
                                          <p:attrName>r</p:attrName>
                                        </p:attrNameLst>
                                      </p:cBhvr>
                                    </p:animRot>
                                    <p:animRot by="-240000">
                                      <p:cBhvr>
                                        <p:cTn id="20" dur="200" fill="hold">
                                          <p:stCondLst>
                                            <p:cond delay="200"/>
                                          </p:stCondLst>
                                        </p:cTn>
                                        <p:tgtEl>
                                          <p:spTgt spid="17"/>
                                        </p:tgtEl>
                                        <p:attrNameLst>
                                          <p:attrName>r</p:attrName>
                                        </p:attrNameLst>
                                      </p:cBhvr>
                                    </p:animRot>
                                    <p:animRot by="240000">
                                      <p:cBhvr>
                                        <p:cTn id="21" dur="200" fill="hold">
                                          <p:stCondLst>
                                            <p:cond delay="400"/>
                                          </p:stCondLst>
                                        </p:cTn>
                                        <p:tgtEl>
                                          <p:spTgt spid="17"/>
                                        </p:tgtEl>
                                        <p:attrNameLst>
                                          <p:attrName>r</p:attrName>
                                        </p:attrNameLst>
                                      </p:cBhvr>
                                    </p:animRot>
                                    <p:animRot by="-240000">
                                      <p:cBhvr>
                                        <p:cTn id="22" dur="200" fill="hold">
                                          <p:stCondLst>
                                            <p:cond delay="600"/>
                                          </p:stCondLst>
                                        </p:cTn>
                                        <p:tgtEl>
                                          <p:spTgt spid="17"/>
                                        </p:tgtEl>
                                        <p:attrNameLst>
                                          <p:attrName>r</p:attrName>
                                        </p:attrNameLst>
                                      </p:cBhvr>
                                    </p:animRot>
                                    <p:animRot by="120000">
                                      <p:cBhvr>
                                        <p:cTn id="23"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B693357D-B6F0-EA7A-2145-846DC5FFF460}"/>
              </a:ext>
            </a:extLst>
          </p:cNvPr>
          <p:cNvGrpSpPr/>
          <p:nvPr/>
        </p:nvGrpSpPr>
        <p:grpSpPr>
          <a:xfrm>
            <a:off x="313733" y="150333"/>
            <a:ext cx="11564534" cy="1521732"/>
            <a:chOff x="204637" y="128514"/>
            <a:chExt cx="11564534" cy="1521732"/>
          </a:xfrm>
        </p:grpSpPr>
        <p:grpSp>
          <p:nvGrpSpPr>
            <p:cNvPr id="6" name="Group 1">
              <a:extLst>
                <a:ext uri="{FF2B5EF4-FFF2-40B4-BE49-F238E27FC236}">
                  <a16:creationId xmlns:a16="http://schemas.microsoft.com/office/drawing/2014/main" id="{B0C4D1DD-8435-6AE8-30C4-0EAFDC59488B}"/>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C5BD1385-1E68-32AB-B1B1-84DCEAA9C336}"/>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lang="en-US" sz="6000" b="1">
                    <a:solidFill>
                      <a:prstClr val="black"/>
                    </a:solidFill>
                    <a:latin typeface="Calibri" panose="020F0502020204030204"/>
                    <a:ea typeface="Roboto" panose="02000000000000000000" pitchFamily="2" charset="0"/>
                  </a:rPr>
                  <a:t>Ý nghĩa</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9" name="Picture 4">
                <a:extLst>
                  <a:ext uri="{FF2B5EF4-FFF2-40B4-BE49-F238E27FC236}">
                    <a16:creationId xmlns:a16="http://schemas.microsoft.com/office/drawing/2014/main" id="{B563C33A-0C94-E6A6-B25C-BF6E762ADE5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F51EEAA0-C976-2FE0-38F6-157294EA1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FC0989C2-BC2A-DD83-17DB-F4D267C7ADAF}"/>
              </a:ext>
            </a:extLst>
          </p:cNvPr>
          <p:cNvSpPr/>
          <p:nvPr/>
        </p:nvSpPr>
        <p:spPr>
          <a:xfrm>
            <a:off x="927652" y="2046327"/>
            <a:ext cx="7949648" cy="437987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400">
                <a:solidFill>
                  <a:srgbClr val="E7E6E6">
                    <a:lumMod val="10000"/>
                  </a:srgbClr>
                </a:solidFill>
                <a:latin typeface="Calibri" panose="020F0502020204030204" pitchFamily="34" charset="0"/>
                <a:cs typeface="Calibri" panose="020F0502020204030204" pitchFamily="34" charset="0"/>
              </a:rPr>
              <a:t>Ca ngợi một nét đẹp trong ứng xử của người Việt Nam: </a:t>
            </a:r>
            <a:r>
              <a:rPr lang="vi-VN" sz="5400" b="1">
                <a:solidFill>
                  <a:srgbClr val="FF0000"/>
                </a:solidFill>
                <a:latin typeface="Calibri" panose="020F0502020204030204" pitchFamily="34" charset="0"/>
                <a:cs typeface="Calibri" panose="020F0502020204030204" pitchFamily="34" charset="0"/>
              </a:rPr>
              <a:t>trọng tình, trọng nghĩa.</a:t>
            </a:r>
            <a:endParaRPr kumimoji="0" lang="vi-VN" sz="54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1" descr="A picture containing text&#10;&#10;Description automatically generated">
            <a:extLst>
              <a:ext uri="{FF2B5EF4-FFF2-40B4-BE49-F238E27FC236}">
                <a16:creationId xmlns:a16="http://schemas.microsoft.com/office/drawing/2014/main" id="{E1E4C79F-ED33-B7D4-366F-F346344DA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91611" y="3429000"/>
            <a:ext cx="2771420" cy="3278667"/>
          </a:xfrm>
          <a:prstGeom prst="rect">
            <a:avLst/>
          </a:prstGeom>
        </p:spPr>
      </p:pic>
    </p:spTree>
    <p:extLst>
      <p:ext uri="{BB962C8B-B14F-4D97-AF65-F5344CB8AC3E}">
        <p14:creationId xmlns:p14="http://schemas.microsoft.com/office/powerpoint/2010/main" val="211352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17"/>
                                        </p:tgtEl>
                                        <p:attrNameLst>
                                          <p:attrName>r</p:attrName>
                                        </p:attrNameLst>
                                      </p:cBhvr>
                                    </p:animRot>
                                    <p:animRot by="-240000">
                                      <p:cBhvr>
                                        <p:cTn id="20" dur="200" fill="hold">
                                          <p:stCondLst>
                                            <p:cond delay="200"/>
                                          </p:stCondLst>
                                        </p:cTn>
                                        <p:tgtEl>
                                          <p:spTgt spid="17"/>
                                        </p:tgtEl>
                                        <p:attrNameLst>
                                          <p:attrName>r</p:attrName>
                                        </p:attrNameLst>
                                      </p:cBhvr>
                                    </p:animRot>
                                    <p:animRot by="240000">
                                      <p:cBhvr>
                                        <p:cTn id="21" dur="200" fill="hold">
                                          <p:stCondLst>
                                            <p:cond delay="400"/>
                                          </p:stCondLst>
                                        </p:cTn>
                                        <p:tgtEl>
                                          <p:spTgt spid="17"/>
                                        </p:tgtEl>
                                        <p:attrNameLst>
                                          <p:attrName>r</p:attrName>
                                        </p:attrNameLst>
                                      </p:cBhvr>
                                    </p:animRot>
                                    <p:animRot by="-240000">
                                      <p:cBhvr>
                                        <p:cTn id="22" dur="200" fill="hold">
                                          <p:stCondLst>
                                            <p:cond delay="600"/>
                                          </p:stCondLst>
                                        </p:cTn>
                                        <p:tgtEl>
                                          <p:spTgt spid="17"/>
                                        </p:tgtEl>
                                        <p:attrNameLst>
                                          <p:attrName>r</p:attrName>
                                        </p:attrNameLst>
                                      </p:cBhvr>
                                    </p:animRot>
                                    <p:animRot by="120000">
                                      <p:cBhvr>
                                        <p:cTn id="23"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6C388-D1A9-CAB7-5179-D97A4BFBCEDD}"/>
            </a:ext>
          </a:extLst>
        </p:cNvPr>
        <p:cNvGrpSpPr/>
        <p:nvPr/>
      </p:nvGrpSpPr>
      <p:grpSpPr>
        <a:xfrm>
          <a:off x="0" y="0"/>
          <a:ext cx="0" cy="0"/>
          <a:chOff x="0" y="0"/>
          <a:chExt cx="0" cy="0"/>
        </a:xfrm>
      </p:grpSpPr>
      <p:sp>
        <p:nvSpPr>
          <p:cNvPr id="7171" name="Text Box 4">
            <a:extLst>
              <a:ext uri="{FF2B5EF4-FFF2-40B4-BE49-F238E27FC236}">
                <a16:creationId xmlns:a16="http://schemas.microsoft.com/office/drawing/2014/main" id="{22BBDD57-DC07-7ED1-47D9-6BBA89CA7889}"/>
              </a:ext>
            </a:extLst>
          </p:cNvPr>
          <p:cNvSpPr txBox="1">
            <a:spLocks noChangeArrowheads="1"/>
          </p:cNvSpPr>
          <p:nvPr/>
        </p:nvSpPr>
        <p:spPr bwMode="auto">
          <a:xfrm>
            <a:off x="0" y="76202"/>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hai</a:t>
            </a:r>
            <a:r>
              <a:rPr lang="en-US" altLang="en-US" sz="4000" b="1" dirty="0"/>
              <a:t> </a:t>
            </a:r>
            <a:r>
              <a:rPr lang="en-US" altLang="en-US" sz="4000" b="1" dirty="0" err="1"/>
              <a:t>ngày</a:t>
            </a:r>
            <a:r>
              <a:rPr lang="en-US" altLang="en-US" sz="4000" b="1" dirty="0"/>
              <a:t> 10 </a:t>
            </a:r>
            <a:r>
              <a:rPr lang="en-US" altLang="en-US" sz="4000" b="1" dirty="0" err="1"/>
              <a:t>tháng</a:t>
            </a:r>
            <a:r>
              <a:rPr lang="en-US" altLang="en-US" sz="4000" b="1" dirty="0"/>
              <a:t> 3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6AEE563-2985-5014-16DB-7503B2EAE249}"/>
              </a:ext>
            </a:extLst>
          </p:cNvPr>
          <p:cNvSpPr txBox="1">
            <a:spLocks noChangeArrowheads="1"/>
          </p:cNvSpPr>
          <p:nvPr/>
        </p:nvSpPr>
        <p:spPr bwMode="auto">
          <a:xfrm>
            <a:off x="0" y="774868"/>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6B74183A-2C53-AA75-F1F1-40275E43753F}"/>
              </a:ext>
            </a:extLst>
          </p:cNvPr>
          <p:cNvSpPr txBox="1">
            <a:spLocks noChangeArrowheads="1"/>
          </p:cNvSpPr>
          <p:nvPr/>
        </p:nvSpPr>
        <p:spPr bwMode="auto">
          <a:xfrm>
            <a:off x="1" y="1499651"/>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Đọc</a:t>
            </a:r>
            <a:r>
              <a:rPr lang="en-US" altLang="en-US" sz="4000" b="1" dirty="0">
                <a:solidFill>
                  <a:srgbClr val="3333FF"/>
                </a:solidFill>
              </a:rPr>
              <a:t>: </a:t>
            </a:r>
            <a:r>
              <a:rPr lang="en-US" altLang="en-US" sz="4000" b="1" dirty="0" err="1">
                <a:solidFill>
                  <a:srgbClr val="3333FF"/>
                </a:solidFill>
              </a:rPr>
              <a:t>Ông</a:t>
            </a:r>
            <a:r>
              <a:rPr lang="en-US" altLang="en-US" sz="4000" b="1" dirty="0">
                <a:solidFill>
                  <a:srgbClr val="3333FF"/>
                </a:solidFill>
              </a:rPr>
              <a:t> </a:t>
            </a:r>
            <a:r>
              <a:rPr lang="en-US" altLang="en-US" sz="4000" b="1" dirty="0" err="1">
                <a:solidFill>
                  <a:srgbClr val="3333FF"/>
                </a:solidFill>
              </a:rPr>
              <a:t>Trạng</a:t>
            </a:r>
            <a:r>
              <a:rPr lang="en-US" altLang="en-US" sz="4000" b="1" dirty="0">
                <a:solidFill>
                  <a:srgbClr val="3333FF"/>
                </a:solidFill>
              </a:rPr>
              <a:t> </a:t>
            </a:r>
            <a:r>
              <a:rPr lang="en-US" altLang="en-US" sz="4000" b="1" dirty="0" err="1">
                <a:solidFill>
                  <a:srgbClr val="3333FF"/>
                </a:solidFill>
              </a:rPr>
              <a:t>Nồi</a:t>
            </a:r>
            <a:r>
              <a:rPr lang="en-US" altLang="en-US" sz="4000" b="1" dirty="0">
                <a:solidFill>
                  <a:srgbClr val="3333FF"/>
                </a:solidFill>
              </a:rPr>
              <a:t> (</a:t>
            </a:r>
            <a:r>
              <a:rPr lang="en-US" altLang="en-US" sz="4000" b="1" dirty="0" err="1">
                <a:solidFill>
                  <a:srgbClr val="3333FF"/>
                </a:solidFill>
              </a:rPr>
              <a:t>tiết</a:t>
            </a:r>
            <a:r>
              <a:rPr lang="en-US" altLang="en-US" sz="4000" b="1" dirty="0">
                <a:solidFill>
                  <a:srgbClr val="3333FF"/>
                </a:solidFill>
              </a:rPr>
              <a:t> 2)</a:t>
            </a:r>
          </a:p>
        </p:txBody>
      </p:sp>
    </p:spTree>
    <p:extLst>
      <p:ext uri="{BB962C8B-B14F-4D97-AF65-F5344CB8AC3E}">
        <p14:creationId xmlns:p14="http://schemas.microsoft.com/office/powerpoint/2010/main" val="104432552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B693357D-B6F0-EA7A-2145-846DC5FFF460}"/>
              </a:ext>
            </a:extLst>
          </p:cNvPr>
          <p:cNvGrpSpPr/>
          <p:nvPr/>
        </p:nvGrpSpPr>
        <p:grpSpPr>
          <a:xfrm>
            <a:off x="313733" y="720176"/>
            <a:ext cx="11564534" cy="1521732"/>
            <a:chOff x="204637" y="128514"/>
            <a:chExt cx="11564534" cy="1521732"/>
          </a:xfrm>
        </p:grpSpPr>
        <p:grpSp>
          <p:nvGrpSpPr>
            <p:cNvPr id="6" name="Group 1">
              <a:extLst>
                <a:ext uri="{FF2B5EF4-FFF2-40B4-BE49-F238E27FC236}">
                  <a16:creationId xmlns:a16="http://schemas.microsoft.com/office/drawing/2014/main" id="{B0C4D1DD-8435-6AE8-30C4-0EAFDC59488B}"/>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C5BD1385-1E68-32AB-B1B1-84DCEAA9C336}"/>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9" name="Picture 4">
                <a:extLst>
                  <a:ext uri="{FF2B5EF4-FFF2-40B4-BE49-F238E27FC236}">
                    <a16:creationId xmlns:a16="http://schemas.microsoft.com/office/drawing/2014/main" id="{B563C33A-0C94-E6A6-B25C-BF6E762ADE5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F51EEAA0-C976-2FE0-38F6-157294EA1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pic>
        <p:nvPicPr>
          <p:cNvPr id="17" name="Picture 11" descr="A picture containing text&#10;&#10;Description automatically generated">
            <a:extLst>
              <a:ext uri="{FF2B5EF4-FFF2-40B4-BE49-F238E27FC236}">
                <a16:creationId xmlns:a16="http://schemas.microsoft.com/office/drawing/2014/main" id="{E1E4C79F-ED33-B7D4-366F-F346344DA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91611" y="3429000"/>
            <a:ext cx="2771420" cy="3278667"/>
          </a:xfrm>
          <a:prstGeom prst="rect">
            <a:avLst/>
          </a:prstGeom>
        </p:spPr>
      </p:pic>
      <p:grpSp>
        <p:nvGrpSpPr>
          <p:cNvPr id="2" name="Group 22">
            <a:extLst>
              <a:ext uri="{FF2B5EF4-FFF2-40B4-BE49-F238E27FC236}">
                <a16:creationId xmlns:a16="http://schemas.microsoft.com/office/drawing/2014/main" id="{B6F9DFCB-0234-9EF4-AC87-8569E80100A9}"/>
              </a:ext>
            </a:extLst>
          </p:cNvPr>
          <p:cNvGrpSpPr/>
          <p:nvPr/>
        </p:nvGrpSpPr>
        <p:grpSpPr>
          <a:xfrm>
            <a:off x="4105608" y="134536"/>
            <a:ext cx="4292902" cy="830997"/>
            <a:chOff x="236216" y="2394752"/>
            <a:chExt cx="7704861" cy="830997"/>
          </a:xfrm>
        </p:grpSpPr>
        <p:sp>
          <p:nvSpPr>
            <p:cNvPr id="3" name="TextBox 23">
              <a:extLst>
                <a:ext uri="{FF2B5EF4-FFF2-40B4-BE49-F238E27FC236}">
                  <a16:creationId xmlns:a16="http://schemas.microsoft.com/office/drawing/2014/main" id="{41222C61-653E-D4F1-5E71-96B7118433DF}"/>
                </a:ext>
              </a:extLst>
            </p:cNvPr>
            <p:cNvSpPr txBox="1"/>
            <p:nvPr/>
          </p:nvSpPr>
          <p:spPr>
            <a:xfrm>
              <a:off x="236216" y="2394752"/>
              <a:ext cx="7704861"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rPr>
                <a:t>NHẮC  LẠI</a:t>
              </a:r>
              <a:endParaRPr lang="sv-SE" sz="4800" dirty="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endParaRPr>
            </a:p>
          </p:txBody>
        </p:sp>
        <p:sp>
          <p:nvSpPr>
            <p:cNvPr id="4" name="TextBox 24">
              <a:extLst>
                <a:ext uri="{FF2B5EF4-FFF2-40B4-BE49-F238E27FC236}">
                  <a16:creationId xmlns:a16="http://schemas.microsoft.com/office/drawing/2014/main" id="{5D606174-7968-7F94-A781-E30BC1A01C98}"/>
                </a:ext>
              </a:extLst>
            </p:cNvPr>
            <p:cNvSpPr txBox="1"/>
            <p:nvPr/>
          </p:nvSpPr>
          <p:spPr>
            <a:xfrm>
              <a:off x="236216" y="2394752"/>
              <a:ext cx="7704861"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77D460"/>
                  </a:solidFill>
                  <a:latin typeface="UTM Showcard" panose="02040603050506020204" pitchFamily="18" charset="0"/>
                  <a:cs typeface="Arial" panose="020B0604020202020204" pitchFamily="34" charset="0"/>
                </a:rPr>
                <a:t>NHẮC</a:t>
              </a:r>
              <a:r>
                <a:rPr lang="sv-SE" sz="4800">
                  <a:latin typeface="UTM Showcard" panose="02040603050506020204" pitchFamily="18" charset="0"/>
                  <a:cs typeface="Arial" panose="020B0604020202020204" pitchFamily="34" charset="0"/>
                </a:rPr>
                <a:t>  </a:t>
              </a:r>
              <a:r>
                <a:rPr lang="sv-SE" sz="4800">
                  <a:solidFill>
                    <a:srgbClr val="FFC000"/>
                  </a:solidFill>
                  <a:latin typeface="UTM Showcard" panose="02040603050506020204" pitchFamily="18" charset="0"/>
                  <a:cs typeface="Arial" panose="020B0604020202020204" pitchFamily="34" charset="0"/>
                </a:rPr>
                <a:t>LẠI</a:t>
              </a:r>
              <a:endParaRPr lang="sv-SE" sz="4800" dirty="0">
                <a:solidFill>
                  <a:srgbClr val="FFC000"/>
                </a:solidFill>
                <a:latin typeface="UTM Showcard" panose="02040603050506020204" pitchFamily="18" charset="0"/>
                <a:cs typeface="Arial" panose="020B0604020202020204" pitchFamily="34" charset="0"/>
              </a:endParaRPr>
            </a:p>
          </p:txBody>
        </p:sp>
      </p:grpSp>
      <p:sp>
        <p:nvSpPr>
          <p:cNvPr id="12" name="Rectangle: Rounded Corners 17">
            <a:extLst>
              <a:ext uri="{FF2B5EF4-FFF2-40B4-BE49-F238E27FC236}">
                <a16:creationId xmlns:a16="http://schemas.microsoft.com/office/drawing/2014/main" id="{6503528F-44F2-4045-B0F1-BBC69561A8EA}"/>
              </a:ext>
            </a:extLst>
          </p:cNvPr>
          <p:cNvSpPr/>
          <p:nvPr/>
        </p:nvSpPr>
        <p:spPr>
          <a:xfrm>
            <a:off x="1041963" y="2478127"/>
            <a:ext cx="7949648" cy="437987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a:solidFill>
                  <a:schemeClr val="bg2">
                    <a:lumMod val="10000"/>
                  </a:schemeClr>
                </a:solidFill>
                <a:latin typeface="Calibri" panose="020F0502020204030204" pitchFamily="34" charset="0"/>
                <a:cs typeface="Calibri" panose="020F0502020204030204" pitchFamily="34" charset="0"/>
              </a:rPr>
              <a:t>Ông Trạng Nồi là người xem trọng tình nghĩa, không quên ơn những người đã giúp mình trong những lúc khó khăn. </a:t>
            </a:r>
          </a:p>
        </p:txBody>
      </p:sp>
    </p:spTree>
    <p:extLst>
      <p:ext uri="{BB962C8B-B14F-4D97-AF65-F5344CB8AC3E}">
        <p14:creationId xmlns:p14="http://schemas.microsoft.com/office/powerpoint/2010/main" val="44545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50" fill="hold"/>
                                            <p:tgtEl>
                                              <p:spTgt spid="2"/>
                                            </p:tgtEl>
                                            <p:attrNameLst>
                                              <p:attrName>ppt_w</p:attrName>
                                            </p:attrNameLst>
                                          </p:cBhvr>
                                          <p:tavLst>
                                            <p:tav tm="0">
                                              <p:val>
                                                <p:fltVal val="0"/>
                                              </p:val>
                                            </p:tav>
                                            <p:tav tm="100000">
                                              <p:val>
                                                <p:strVal val="#ppt_w"/>
                                              </p:val>
                                            </p:tav>
                                          </p:tavLst>
                                        </p:anim>
                                        <p:anim calcmode="lin" valueType="num">
                                          <p:cBhvr>
                                            <p:cTn id="11" dur="250" fill="hold"/>
                                            <p:tgtEl>
                                              <p:spTgt spid="2"/>
                                            </p:tgtEl>
                                            <p:attrNameLst>
                                              <p:attrName>ppt_h</p:attrName>
                                            </p:attrNameLst>
                                          </p:cBhvr>
                                          <p:tavLst>
                                            <p:tav tm="0">
                                              <p:val>
                                                <p:fltVal val="0"/>
                                              </p:val>
                                            </p:tav>
                                            <p:tav tm="100000">
                                              <p:val>
                                                <p:strVal val="#ppt_h"/>
                                              </p:val>
                                            </p:tav>
                                          </p:tavLst>
                                        </p:anim>
                                        <p:animEffect transition="in" filter="fade">
                                          <p:cBhvr>
                                            <p:cTn id="12" dur="25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3" presetID="6" presetClass="emph" presetSubtype="0" fill="hold" nodeType="withEffect" p14:presetBounceEnd="98000">
                                      <p:stCondLst>
                                        <p:cond delay="500"/>
                                      </p:stCondLst>
                                      <p:childTnLst>
                                        <p:animScale p14:bounceEnd="98000">
                                          <p:cBhvr>
                                            <p:cTn id="14" dur="2000" fill="hold"/>
                                            <p:tgtEl>
                                              <p:spTgt spid="2"/>
                                            </p:tgtEl>
                                          </p:cBhvr>
                                          <p:by x="101000" y="101000"/>
                                        </p:animScale>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17"/>
                                            </p:tgtEl>
                                            <p:attrNameLst>
                                              <p:attrName>r</p:attrName>
                                            </p:attrNameLst>
                                          </p:cBhvr>
                                        </p:animRot>
                                        <p:animRot by="-240000">
                                          <p:cBhvr>
                                            <p:cTn id="22" dur="200" fill="hold">
                                              <p:stCondLst>
                                                <p:cond delay="200"/>
                                              </p:stCondLst>
                                            </p:cTn>
                                            <p:tgtEl>
                                              <p:spTgt spid="17"/>
                                            </p:tgtEl>
                                            <p:attrNameLst>
                                              <p:attrName>r</p:attrName>
                                            </p:attrNameLst>
                                          </p:cBhvr>
                                        </p:animRot>
                                        <p:animRot by="240000">
                                          <p:cBhvr>
                                            <p:cTn id="23" dur="200" fill="hold">
                                              <p:stCondLst>
                                                <p:cond delay="400"/>
                                              </p:stCondLst>
                                            </p:cTn>
                                            <p:tgtEl>
                                              <p:spTgt spid="17"/>
                                            </p:tgtEl>
                                            <p:attrNameLst>
                                              <p:attrName>r</p:attrName>
                                            </p:attrNameLst>
                                          </p:cBhvr>
                                        </p:animRot>
                                        <p:animRot by="-240000">
                                          <p:cBhvr>
                                            <p:cTn id="24" dur="200" fill="hold">
                                              <p:stCondLst>
                                                <p:cond delay="600"/>
                                              </p:stCondLst>
                                            </p:cTn>
                                            <p:tgtEl>
                                              <p:spTgt spid="17"/>
                                            </p:tgtEl>
                                            <p:attrNameLst>
                                              <p:attrName>r</p:attrName>
                                            </p:attrNameLst>
                                          </p:cBhvr>
                                        </p:animRot>
                                        <p:animRot by="120000">
                                          <p:cBhvr>
                                            <p:cTn id="25" dur="200" fill="hold">
                                              <p:stCondLst>
                                                <p:cond delay="800"/>
                                              </p:stCondLst>
                                            </p:cTn>
                                            <p:tgtEl>
                                              <p:spTgt spid="1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trips(downRight)">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50" fill="hold"/>
                                            <p:tgtEl>
                                              <p:spTgt spid="2"/>
                                            </p:tgtEl>
                                            <p:attrNameLst>
                                              <p:attrName>ppt_w</p:attrName>
                                            </p:attrNameLst>
                                          </p:cBhvr>
                                          <p:tavLst>
                                            <p:tav tm="0">
                                              <p:val>
                                                <p:fltVal val="0"/>
                                              </p:val>
                                            </p:tav>
                                            <p:tav tm="100000">
                                              <p:val>
                                                <p:strVal val="#ppt_w"/>
                                              </p:val>
                                            </p:tav>
                                          </p:tavLst>
                                        </p:anim>
                                        <p:anim calcmode="lin" valueType="num">
                                          <p:cBhvr>
                                            <p:cTn id="11" dur="250" fill="hold"/>
                                            <p:tgtEl>
                                              <p:spTgt spid="2"/>
                                            </p:tgtEl>
                                            <p:attrNameLst>
                                              <p:attrName>ppt_h</p:attrName>
                                            </p:attrNameLst>
                                          </p:cBhvr>
                                          <p:tavLst>
                                            <p:tav tm="0">
                                              <p:val>
                                                <p:fltVal val="0"/>
                                              </p:val>
                                            </p:tav>
                                            <p:tav tm="100000">
                                              <p:val>
                                                <p:strVal val="#ppt_h"/>
                                              </p:val>
                                            </p:tav>
                                          </p:tavLst>
                                        </p:anim>
                                        <p:animEffect transition="in" filter="fade">
                                          <p:cBhvr>
                                            <p:cTn id="12" dur="25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10" name="chimes.wav"/>
                                            </p:tgtEl>
                                          </p:cMediaNode>
                                        </p:audio>
                                      </p:subTnLst>
                                    </p:cTn>
                                  </p:par>
                                  <p:par>
                                    <p:cTn id="13" presetID="6" presetClass="emph" presetSubtype="0" fill="hold" nodeType="withEffect">
                                      <p:stCondLst>
                                        <p:cond delay="500"/>
                                      </p:stCondLst>
                                      <p:childTnLst>
                                        <p:animScale>
                                          <p:cBhvr>
                                            <p:cTn id="14" dur="2000" fill="hold"/>
                                            <p:tgtEl>
                                              <p:spTgt spid="2"/>
                                            </p:tgtEl>
                                          </p:cBhvr>
                                          <p:by x="101000" y="101000"/>
                                        </p:animScale>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17"/>
                                            </p:tgtEl>
                                            <p:attrNameLst>
                                              <p:attrName>r</p:attrName>
                                            </p:attrNameLst>
                                          </p:cBhvr>
                                        </p:animRot>
                                        <p:animRot by="-240000">
                                          <p:cBhvr>
                                            <p:cTn id="22" dur="200" fill="hold">
                                              <p:stCondLst>
                                                <p:cond delay="200"/>
                                              </p:stCondLst>
                                            </p:cTn>
                                            <p:tgtEl>
                                              <p:spTgt spid="17"/>
                                            </p:tgtEl>
                                            <p:attrNameLst>
                                              <p:attrName>r</p:attrName>
                                            </p:attrNameLst>
                                          </p:cBhvr>
                                        </p:animRot>
                                        <p:animRot by="240000">
                                          <p:cBhvr>
                                            <p:cTn id="23" dur="200" fill="hold">
                                              <p:stCondLst>
                                                <p:cond delay="400"/>
                                              </p:stCondLst>
                                            </p:cTn>
                                            <p:tgtEl>
                                              <p:spTgt spid="17"/>
                                            </p:tgtEl>
                                            <p:attrNameLst>
                                              <p:attrName>r</p:attrName>
                                            </p:attrNameLst>
                                          </p:cBhvr>
                                        </p:animRot>
                                        <p:animRot by="-240000">
                                          <p:cBhvr>
                                            <p:cTn id="24" dur="200" fill="hold">
                                              <p:stCondLst>
                                                <p:cond delay="600"/>
                                              </p:stCondLst>
                                            </p:cTn>
                                            <p:tgtEl>
                                              <p:spTgt spid="17"/>
                                            </p:tgtEl>
                                            <p:attrNameLst>
                                              <p:attrName>r</p:attrName>
                                            </p:attrNameLst>
                                          </p:cBhvr>
                                        </p:animRot>
                                        <p:animRot by="120000">
                                          <p:cBhvr>
                                            <p:cTn id="25" dur="200" fill="hold">
                                              <p:stCondLst>
                                                <p:cond delay="800"/>
                                              </p:stCondLst>
                                            </p:cTn>
                                            <p:tgtEl>
                                              <p:spTgt spid="1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trips(downRight)">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602669"/>
            <a:ext cx="11591778" cy="5879298"/>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6">
            <a:extLst>
              <a:ext uri="{FF2B5EF4-FFF2-40B4-BE49-F238E27FC236}">
                <a16:creationId xmlns:a16="http://schemas.microsoft.com/office/drawing/2014/main" id="{1F858830-E405-7D2C-C450-F2C21044B8A4}"/>
              </a:ext>
            </a:extLst>
          </p:cNvPr>
          <p:cNvSpPr txBox="1"/>
          <p:nvPr/>
        </p:nvSpPr>
        <p:spPr>
          <a:xfrm>
            <a:off x="1449446" y="2206505"/>
            <a:ext cx="9979411"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Giọng </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người dẫn truyện thong thả, chậm rãi.</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2" name="Hình ảnh 41" descr="Ảnh có chứa hình vẽ, Tác phẩm nghệ thuật của trẻ con, minh họa, phim hoạt hình&#10;&#10;Mô tả được tạo tự động">
            <a:extLst>
              <a:ext uri="{FF2B5EF4-FFF2-40B4-BE49-F238E27FC236}">
                <a16:creationId xmlns:a16="http://schemas.microsoft.com/office/drawing/2014/main" id="{743BEC41-45EE-6CDC-3AF3-1D34D25BEA7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819631" y="1180567"/>
            <a:ext cx="982616" cy="911984"/>
          </a:xfrm>
          <a:prstGeom prst="rect">
            <a:avLst/>
          </a:prstGeom>
        </p:spPr>
      </p:pic>
      <p:pic>
        <p:nvPicPr>
          <p:cNvPr id="44" name="Hình ảnh 43" descr="Ảnh có chứa hình vẽ, Tác phẩm nghệ thuật của trẻ con, minh họa, phim hoạt hình&#10;&#10;Mô tả được tạo tự động">
            <a:extLst>
              <a:ext uri="{FF2B5EF4-FFF2-40B4-BE49-F238E27FC236}">
                <a16:creationId xmlns:a16="http://schemas.microsoft.com/office/drawing/2014/main" id="{8F8F2067-9F18-7721-9189-BAF25AF0F7D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543287" y="1900850"/>
            <a:ext cx="1111232" cy="996085"/>
          </a:xfrm>
          <a:prstGeom prst="rect">
            <a:avLst/>
          </a:prstGeom>
        </p:spPr>
      </p:pic>
      <p:sp>
        <p:nvSpPr>
          <p:cNvPr id="46" name="TextBox 6">
            <a:extLst>
              <a:ext uri="{FF2B5EF4-FFF2-40B4-BE49-F238E27FC236}">
                <a16:creationId xmlns:a16="http://schemas.microsoft.com/office/drawing/2014/main" id="{7C982B04-1CDD-8F0F-55F1-1BA6146F8C66}"/>
              </a:ext>
            </a:extLst>
          </p:cNvPr>
          <p:cNvSpPr txBox="1"/>
          <p:nvPr/>
        </p:nvSpPr>
        <p:spPr>
          <a:xfrm>
            <a:off x="1371291" y="3426850"/>
            <a:ext cx="99794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Nhấn giọng ở </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những từ ngữ miêu tả cảm xúc của nhân vật; giọng quan trạng khiêm nhường, từ tốn; giọng nhà vua chậm rãi, uy nghiêm; giọng ngươic hàng xóm ngạc nhiên..</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7" name="Hình ảnh 46" descr="Ảnh có chứa hình vẽ, Tác phẩm nghệ thuật của trẻ con, minh họa, phim hoạt hình&#10;&#10;Mô tả được tạo tự động">
            <a:extLst>
              <a:ext uri="{FF2B5EF4-FFF2-40B4-BE49-F238E27FC236}">
                <a16:creationId xmlns:a16="http://schemas.microsoft.com/office/drawing/2014/main" id="{EE5F09B9-6E55-6D2B-ABFA-521AAFE3DDC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465132" y="3121195"/>
            <a:ext cx="1111232" cy="996085"/>
          </a:xfrm>
          <a:prstGeom prst="rect">
            <a:avLst/>
          </a:prstGeom>
        </p:spPr>
      </p:pic>
      <p:pic>
        <p:nvPicPr>
          <p:cNvPr id="4" name="Picture 3">
            <a:extLst>
              <a:ext uri="{FF2B5EF4-FFF2-40B4-BE49-F238E27FC236}">
                <a16:creationId xmlns:a16="http://schemas.microsoft.com/office/drawing/2014/main" id="{E8EF4443-AA19-4334-B470-AF00E326701E}"/>
              </a:ext>
            </a:extLst>
          </p:cNvPr>
          <p:cNvPicPr>
            <a:picLocks noChangeAspect="1"/>
          </p:cNvPicPr>
          <p:nvPr/>
        </p:nvPicPr>
        <p:blipFill>
          <a:blip r:embed="rId6"/>
          <a:stretch>
            <a:fillRect/>
          </a:stretch>
        </p:blipFill>
        <p:spPr>
          <a:xfrm>
            <a:off x="1309720" y="756508"/>
            <a:ext cx="10040982" cy="1780186"/>
          </a:xfrm>
          <a:prstGeom prst="rect">
            <a:avLst/>
          </a:prstGeom>
        </p:spPr>
      </p:pic>
    </p:spTree>
    <p:extLst>
      <p:ext uri="{BB962C8B-B14F-4D97-AF65-F5344CB8AC3E}">
        <p14:creationId xmlns:p14="http://schemas.microsoft.com/office/powerpoint/2010/main" val="2592164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down)">
                                      <p:cBhvr>
                                        <p:cTn id="15" dur="500"/>
                                        <p:tgtEl>
                                          <p:spTgt spid="4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Rounded Corners 15">
            <a:extLst>
              <a:ext uri="{FF2B5EF4-FFF2-40B4-BE49-F238E27FC236}">
                <a16:creationId xmlns:a16="http://schemas.microsoft.com/office/drawing/2014/main" id="{F0C1CA25-5797-E5D8-230C-319C87003158}"/>
              </a:ext>
            </a:extLst>
          </p:cNvPr>
          <p:cNvSpPr/>
          <p:nvPr/>
        </p:nvSpPr>
        <p:spPr>
          <a:xfrm>
            <a:off x="159026" y="1078339"/>
            <a:ext cx="11847444" cy="5507992"/>
          </a:xfrm>
          <a:prstGeom prst="roundRect">
            <a:avLst/>
          </a:prstGeom>
          <a:solidFill>
            <a:schemeClr val="bg1"/>
          </a:solidFill>
          <a:ln w="57150">
            <a:solidFill>
              <a:srgbClr val="F74F6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 name="Group 7">
            <a:extLst>
              <a:ext uri="{FF2B5EF4-FFF2-40B4-BE49-F238E27FC236}">
                <a16:creationId xmlns:a16="http://schemas.microsoft.com/office/drawing/2014/main" id="{8CD2525C-420F-C2FE-1C65-7E64BE72AB94}"/>
              </a:ext>
            </a:extLst>
          </p:cNvPr>
          <p:cNvGrpSpPr/>
          <p:nvPr/>
        </p:nvGrpSpPr>
        <p:grpSpPr>
          <a:xfrm>
            <a:off x="1207636" y="271670"/>
            <a:ext cx="9776725" cy="806669"/>
            <a:chOff x="720376" y="1669820"/>
            <a:chExt cx="16865867" cy="806669"/>
          </a:xfrm>
        </p:grpSpPr>
        <p:sp>
          <p:nvSpPr>
            <p:cNvPr id="13" name="TextBox 8">
              <a:extLst>
                <a:ext uri="{FF2B5EF4-FFF2-40B4-BE49-F238E27FC236}">
                  <a16:creationId xmlns:a16="http://schemas.microsoft.com/office/drawing/2014/main" id="{4415D649-1560-7AB0-0842-77980368833F}"/>
                </a:ext>
              </a:extLst>
            </p:cNvPr>
            <p:cNvSpPr txBox="1"/>
            <p:nvPr/>
          </p:nvSpPr>
          <p:spPr>
            <a:xfrm>
              <a:off x="730330" y="1669820"/>
              <a:ext cx="16855913" cy="782587"/>
            </a:xfrm>
            <a:prstGeom prst="rect">
              <a:avLst/>
            </a:prstGeom>
            <a:noFill/>
          </p:spPr>
          <p:txBody>
            <a:bodyPr wrap="square">
              <a:spAutoFit/>
            </a:bodyPr>
            <a:lstStyle/>
            <a:p>
              <a:pPr algn="ctr">
                <a:lnSpc>
                  <a:spcPct val="80000"/>
                </a:lnSpc>
              </a:pPr>
              <a:r>
                <a:rPr lang="en-US" sz="54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LẮNG NGHE ĐỌC MẪU</a:t>
              </a:r>
              <a:endPar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14" name="TextBox 17">
              <a:extLst>
                <a:ext uri="{FF2B5EF4-FFF2-40B4-BE49-F238E27FC236}">
                  <a16:creationId xmlns:a16="http://schemas.microsoft.com/office/drawing/2014/main" id="{5EDAA3CB-711F-781D-DCBD-D6CEF421F3A2}"/>
                </a:ext>
              </a:extLst>
            </p:cNvPr>
            <p:cNvSpPr txBox="1"/>
            <p:nvPr/>
          </p:nvSpPr>
          <p:spPr>
            <a:xfrm>
              <a:off x="720376" y="1693902"/>
              <a:ext cx="16855913" cy="782587"/>
            </a:xfrm>
            <a:prstGeom prst="rect">
              <a:avLst/>
            </a:prstGeom>
            <a:noFill/>
          </p:spPr>
          <p:txBody>
            <a:bodyPr wrap="square">
              <a:spAutoFit/>
            </a:bodyPr>
            <a:lstStyle/>
            <a:p>
              <a:pPr algn="ctr">
                <a:lnSpc>
                  <a:spcPct val="80000"/>
                </a:lnSpc>
              </a:pPr>
              <a:r>
                <a:rPr lang="en-US" sz="54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5400" b="1">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Ắ</a:t>
              </a:r>
              <a:r>
                <a:rPr lang="en-US" sz="5400" b="1">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54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 </a:t>
              </a:r>
              <a:r>
                <a:rPr lang="en-US" sz="5400" b="1">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5400" b="1">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54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54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E</a:t>
              </a:r>
              <a:r>
                <a:rPr lang="en-US" sz="5400" b="1">
                  <a:ln w="952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5400" b="1">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5400" b="1">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5400" b="1">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5400" b="1">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a:t>
              </a:r>
              <a:r>
                <a:rPr lang="en-US" sz="54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Ẫ</a:t>
              </a:r>
              <a:r>
                <a:rPr lang="en-US" sz="54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endParaRPr lang="en-US" sz="5400" b="1" dirty="0">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34" name="Hộp Văn bản 33">
            <a:extLst>
              <a:ext uri="{FF2B5EF4-FFF2-40B4-BE49-F238E27FC236}">
                <a16:creationId xmlns:a16="http://schemas.microsoft.com/office/drawing/2014/main" id="{1B4B98FD-C5B5-4C61-8D3A-403C91C4D4DF}"/>
              </a:ext>
            </a:extLst>
          </p:cNvPr>
          <p:cNvSpPr txBox="1"/>
          <p:nvPr/>
        </p:nvSpPr>
        <p:spPr>
          <a:xfrm>
            <a:off x="517947" y="1361429"/>
            <a:ext cx="11150331" cy="4893647"/>
          </a:xfrm>
          <a:prstGeom prst="rect">
            <a:avLst/>
          </a:prstGeom>
          <a:noFill/>
        </p:spPr>
        <p:txBody>
          <a:bodyPr wrap="square">
            <a:spAutoFit/>
          </a:bodyPr>
          <a:lstStyle/>
          <a:p>
            <a:pPr indent="90170" algn="just"/>
            <a:r>
              <a:rPr lang="vi-VN" sz="2400" i="1">
                <a:solidFill>
                  <a:srgbClr val="000000"/>
                </a:solidFill>
                <a:latin typeface="Times New Roman" panose="02020603050405020304" pitchFamily="18" charset="0"/>
                <a:ea typeface="Calibri" panose="020F0502020204030204" pitchFamily="34" charset="0"/>
              </a:rPr>
              <a:t>Về đến nơi,/ quan trạng </a:t>
            </a:r>
            <a:r>
              <a:rPr lang="vi-VN" sz="2400" i="1" u="sng">
                <a:solidFill>
                  <a:srgbClr val="000000"/>
                </a:solidFill>
                <a:latin typeface="Times New Roman" panose="02020603050405020304" pitchFamily="18" charset="0"/>
                <a:ea typeface="Calibri" panose="020F0502020204030204" pitchFamily="34" charset="0"/>
              </a:rPr>
              <a:t>chào hỏi</a:t>
            </a:r>
            <a:r>
              <a:rPr lang="vi-VN" sz="2400" i="1">
                <a:solidFill>
                  <a:srgbClr val="000000"/>
                </a:solidFill>
                <a:latin typeface="Times New Roman" panose="02020603050405020304" pitchFamily="18" charset="0"/>
                <a:ea typeface="Calibri" panose="020F0502020204030204" pitchFamily="34" charset="0"/>
              </a:rPr>
              <a:t>,/ </a:t>
            </a:r>
            <a:r>
              <a:rPr lang="vi-VN" sz="2400" i="1" u="sng">
                <a:solidFill>
                  <a:srgbClr val="000000"/>
                </a:solidFill>
                <a:latin typeface="Times New Roman" panose="02020603050405020304" pitchFamily="18" charset="0"/>
                <a:ea typeface="Calibri" panose="020F0502020204030204" pitchFamily="34" charset="0"/>
              </a:rPr>
              <a:t>cảm ơn</a:t>
            </a:r>
            <a:r>
              <a:rPr lang="vi-VN" sz="2400" i="1">
                <a:solidFill>
                  <a:srgbClr val="000000"/>
                </a:solidFill>
                <a:latin typeface="Times New Roman" panose="02020603050405020304" pitchFamily="18" charset="0"/>
                <a:ea typeface="Calibri" panose="020F0502020204030204" pitchFamily="34" charset="0"/>
              </a:rPr>
              <a:t> dân làng,/ rồi cầm chiếc nồi đi đến nhà hàng xóm.// Thấy quan trạng đến,/ chủ nhà </a:t>
            </a:r>
            <a:r>
              <a:rPr lang="vi-VN" sz="2400" i="1" u="sng">
                <a:solidFill>
                  <a:srgbClr val="000000"/>
                </a:solidFill>
                <a:latin typeface="Times New Roman" panose="02020603050405020304" pitchFamily="18" charset="0"/>
                <a:ea typeface="Calibri" panose="020F0502020204030204" pitchFamily="34" charset="0"/>
              </a:rPr>
              <a:t>vội vàng</a:t>
            </a:r>
            <a:r>
              <a:rPr lang="vi-VN" sz="2400" i="1">
                <a:solidFill>
                  <a:srgbClr val="000000"/>
                </a:solidFill>
                <a:latin typeface="Times New Roman" panose="02020603050405020304" pitchFamily="18" charset="0"/>
                <a:ea typeface="Calibri" panose="020F0502020204030204" pitchFamily="34" charset="0"/>
              </a:rPr>
              <a:t> ra chào,/ đón vào nhà.// Quan trạng nói:/</a:t>
            </a:r>
            <a:endParaRPr lang="en-US" sz="2400">
              <a:latin typeface="Times New Roman" panose="02020603050405020304" pitchFamily="18" charset="0"/>
              <a:ea typeface="Calibri" panose="020F0502020204030204" pitchFamily="34" charset="0"/>
            </a:endParaRPr>
          </a:p>
          <a:p>
            <a:pPr indent="90170" algn="just"/>
            <a:r>
              <a:rPr lang="vi-VN" sz="2400" i="1">
                <a:solidFill>
                  <a:srgbClr val="000000"/>
                </a:solidFill>
                <a:latin typeface="Times New Roman" panose="02020603050405020304" pitchFamily="18" charset="0"/>
                <a:ea typeface="Calibri" panose="020F0502020204030204" pitchFamily="34" charset="0"/>
              </a:rPr>
              <a:t> – </a:t>
            </a:r>
            <a:r>
              <a:rPr lang="vi-VN" sz="2400" i="1" u="sng">
                <a:solidFill>
                  <a:srgbClr val="000000"/>
                </a:solidFill>
                <a:latin typeface="Times New Roman" panose="02020603050405020304" pitchFamily="18" charset="0"/>
                <a:ea typeface="Calibri" panose="020F0502020204030204" pitchFamily="34" charset="0"/>
              </a:rPr>
              <a:t>Thưa ông</a:t>
            </a:r>
            <a:r>
              <a:rPr lang="vi-VN" sz="2400" i="1">
                <a:solidFill>
                  <a:srgbClr val="000000"/>
                </a:solidFill>
                <a:latin typeface="Times New Roman" panose="02020603050405020304" pitchFamily="18" charset="0"/>
                <a:ea typeface="Calibri" panose="020F0502020204030204" pitchFamily="34" charset="0"/>
              </a:rPr>
              <a:t>,/ tôi xin </a:t>
            </a:r>
            <a:r>
              <a:rPr lang="vi-VN" sz="2400" i="1" u="sng">
                <a:solidFill>
                  <a:srgbClr val="000000"/>
                </a:solidFill>
                <a:latin typeface="Times New Roman" panose="02020603050405020304" pitchFamily="18" charset="0"/>
                <a:ea typeface="Calibri" panose="020F0502020204030204" pitchFamily="34" charset="0"/>
              </a:rPr>
              <a:t>biếu</a:t>
            </a:r>
            <a:r>
              <a:rPr lang="vi-VN" sz="2400" i="1">
                <a:solidFill>
                  <a:srgbClr val="000000"/>
                </a:solidFill>
                <a:latin typeface="Times New Roman" panose="02020603050405020304" pitchFamily="18" charset="0"/>
                <a:ea typeface="Calibri" panose="020F0502020204030204" pitchFamily="34" charset="0"/>
              </a:rPr>
              <a:t> ông chiếc nồi/ nhà vua ban cho/ để </a:t>
            </a:r>
            <a:r>
              <a:rPr lang="vi-VN" sz="2400" i="1" u="sng">
                <a:solidFill>
                  <a:srgbClr val="000000"/>
                </a:solidFill>
                <a:latin typeface="Times New Roman" panose="02020603050405020304" pitchFamily="18" charset="0"/>
                <a:ea typeface="Calibri" panose="020F0502020204030204" pitchFamily="34" charset="0"/>
              </a:rPr>
              <a:t>tạ ơn</a:t>
            </a:r>
            <a:r>
              <a:rPr lang="vi-VN" sz="2400" i="1">
                <a:solidFill>
                  <a:srgbClr val="000000"/>
                </a:solidFill>
                <a:latin typeface="Times New Roman" panose="02020603050405020304" pitchFamily="18" charset="0"/>
                <a:ea typeface="Calibri" panose="020F0502020204030204" pitchFamily="34" charset="0"/>
              </a:rPr>
              <a:t>.// </a:t>
            </a:r>
            <a:r>
              <a:rPr lang="vi-VN" sz="2400" i="1" u="sng">
                <a:solidFill>
                  <a:srgbClr val="000000"/>
                </a:solidFill>
                <a:latin typeface="Times New Roman" panose="02020603050405020304" pitchFamily="18" charset="0"/>
                <a:ea typeface="Calibri" panose="020F0502020204030204" pitchFamily="34" charset="0"/>
              </a:rPr>
              <a:t>Nhờ ông</a:t>
            </a:r>
            <a:r>
              <a:rPr lang="vi-VN" sz="2400" i="1">
                <a:solidFill>
                  <a:srgbClr val="000000"/>
                </a:solidFill>
                <a:latin typeface="Times New Roman" panose="02020603050405020304" pitchFamily="18" charset="0"/>
                <a:ea typeface="Calibri" panose="020F0502020204030204" pitchFamily="34" charset="0"/>
              </a:rPr>
              <a:t> có lòng giúp đỡ,/ tôi </a:t>
            </a:r>
            <a:r>
              <a:rPr lang="vi-VN" sz="2400" i="1" u="sng">
                <a:solidFill>
                  <a:srgbClr val="000000"/>
                </a:solidFill>
                <a:latin typeface="Times New Roman" panose="02020603050405020304" pitchFamily="18" charset="0"/>
                <a:ea typeface="Calibri" panose="020F0502020204030204" pitchFamily="34" charset="0"/>
              </a:rPr>
              <a:t>mới được như ngày nay</a:t>
            </a:r>
            <a:r>
              <a:rPr lang="vi-VN" sz="2400" i="1">
                <a:solidFill>
                  <a:srgbClr val="000000"/>
                </a:solidFill>
                <a:latin typeface="Times New Roman" panose="02020603050405020304" pitchFamily="18" charset="0"/>
                <a:ea typeface="Calibri" panose="020F0502020204030204" pitchFamily="34" charset="0"/>
              </a:rPr>
              <a:t>.// </a:t>
            </a:r>
            <a:endParaRPr lang="en-US" sz="2400">
              <a:latin typeface="Times New Roman" panose="02020603050405020304" pitchFamily="18" charset="0"/>
              <a:ea typeface="Calibri" panose="020F0502020204030204" pitchFamily="34" charset="0"/>
            </a:endParaRPr>
          </a:p>
          <a:p>
            <a:pPr indent="90170" algn="just"/>
            <a:r>
              <a:rPr lang="vi-VN" sz="2400" i="1">
                <a:solidFill>
                  <a:srgbClr val="000000"/>
                </a:solidFill>
                <a:latin typeface="Times New Roman" panose="02020603050405020304" pitchFamily="18" charset="0"/>
                <a:ea typeface="Calibri" panose="020F0502020204030204" pitchFamily="34" charset="0"/>
              </a:rPr>
              <a:t>Nghe quan trạng nói,/ người hàng xóm nghĩ thầm:// “</a:t>
            </a:r>
            <a:r>
              <a:rPr lang="vi-VN" sz="2400" i="1" u="sng">
                <a:solidFill>
                  <a:srgbClr val="000000"/>
                </a:solidFill>
                <a:latin typeface="Times New Roman" panose="02020603050405020304" pitchFamily="18" charset="0"/>
                <a:ea typeface="Calibri" panose="020F0502020204030204" pitchFamily="34" charset="0"/>
              </a:rPr>
              <a:t>Cho mượn nồi</a:t>
            </a:r>
            <a:r>
              <a:rPr lang="vi-VN" sz="2400" i="1">
                <a:solidFill>
                  <a:srgbClr val="000000"/>
                </a:solidFill>
                <a:latin typeface="Times New Roman" panose="02020603050405020304" pitchFamily="18" charset="0"/>
                <a:ea typeface="Calibri" panose="020F0502020204030204" pitchFamily="34" charset="0"/>
              </a:rPr>
              <a:t> thì có gì mà quan trạng phải </a:t>
            </a:r>
            <a:r>
              <a:rPr lang="vi-VN" sz="2400" i="1" u="sng">
                <a:solidFill>
                  <a:srgbClr val="000000"/>
                </a:solidFill>
                <a:latin typeface="Times New Roman" panose="02020603050405020304" pitchFamily="18" charset="0"/>
                <a:ea typeface="Calibri" panose="020F0502020204030204" pitchFamily="34" charset="0"/>
              </a:rPr>
              <a:t>trả ơn to đến thế</a:t>
            </a:r>
            <a:r>
              <a:rPr lang="vi-VN" sz="2400" i="1">
                <a:solidFill>
                  <a:srgbClr val="000000"/>
                </a:solidFill>
                <a:latin typeface="Times New Roman" panose="02020603050405020304" pitchFamily="18" charset="0"/>
                <a:ea typeface="Calibri" panose="020F0502020204030204" pitchFamily="34" charset="0"/>
              </a:rPr>
              <a:t>!”.// Như </a:t>
            </a:r>
            <a:r>
              <a:rPr lang="vi-VN" sz="2400" i="1" u="sng">
                <a:solidFill>
                  <a:srgbClr val="000000"/>
                </a:solidFill>
                <a:latin typeface="Times New Roman" panose="02020603050405020304" pitchFamily="18" charset="0"/>
                <a:ea typeface="Calibri" panose="020F0502020204030204" pitchFamily="34" charset="0"/>
              </a:rPr>
              <a:t>đoán biết</a:t>
            </a:r>
            <a:r>
              <a:rPr lang="vi-VN" sz="2400" i="1">
                <a:solidFill>
                  <a:srgbClr val="000000"/>
                </a:solidFill>
                <a:latin typeface="Times New Roman" panose="02020603050405020304" pitchFamily="18" charset="0"/>
                <a:ea typeface="Calibri" panose="020F0502020204030204" pitchFamily="34" charset="0"/>
              </a:rPr>
              <a:t> ý nghĩ của ông,/ quan trạng </a:t>
            </a:r>
            <a:r>
              <a:rPr lang="vi-VN" sz="2400" i="1" u="sng">
                <a:solidFill>
                  <a:srgbClr val="000000"/>
                </a:solidFill>
                <a:latin typeface="Times New Roman" panose="02020603050405020304" pitchFamily="18" charset="0"/>
                <a:ea typeface="Calibri" panose="020F0502020204030204" pitchFamily="34" charset="0"/>
              </a:rPr>
              <a:t>thong thả</a:t>
            </a:r>
            <a:r>
              <a:rPr lang="vi-VN" sz="2400" i="1">
                <a:solidFill>
                  <a:srgbClr val="000000"/>
                </a:solidFill>
                <a:latin typeface="Times New Roman" panose="02020603050405020304" pitchFamily="18" charset="0"/>
                <a:ea typeface="Calibri" panose="020F0502020204030204" pitchFamily="34" charset="0"/>
              </a:rPr>
              <a:t>:// </a:t>
            </a:r>
            <a:endParaRPr lang="en-US" sz="2400">
              <a:latin typeface="Times New Roman" panose="02020603050405020304" pitchFamily="18" charset="0"/>
              <a:ea typeface="Calibri" panose="020F0502020204030204" pitchFamily="34" charset="0"/>
            </a:endParaRPr>
          </a:p>
          <a:p>
            <a:pPr indent="90170" algn="just"/>
            <a:r>
              <a:rPr lang="vi-VN" sz="2400" i="1">
                <a:solidFill>
                  <a:srgbClr val="000000"/>
                </a:solidFill>
                <a:latin typeface="Times New Roman" panose="02020603050405020304" pitchFamily="18" charset="0"/>
                <a:ea typeface="Calibri" panose="020F0502020204030204" pitchFamily="34" charset="0"/>
              </a:rPr>
              <a:t>– Hồi đó,/ vì </a:t>
            </a:r>
            <a:r>
              <a:rPr lang="vi-VN" sz="2400" i="1" u="sng">
                <a:solidFill>
                  <a:srgbClr val="000000"/>
                </a:solidFill>
                <a:latin typeface="Times New Roman" panose="02020603050405020304" pitchFamily="18" charset="0"/>
                <a:ea typeface="Calibri" panose="020F0502020204030204" pitchFamily="34" charset="0"/>
              </a:rPr>
              <a:t>bận ôn thi</a:t>
            </a:r>
            <a:r>
              <a:rPr lang="vi-VN" sz="2400" i="1">
                <a:solidFill>
                  <a:srgbClr val="000000"/>
                </a:solidFill>
                <a:latin typeface="Times New Roman" panose="02020603050405020304" pitchFamily="18" charset="0"/>
                <a:ea typeface="Calibri" panose="020F0502020204030204" pitchFamily="34" charset="0"/>
              </a:rPr>
              <a:t>/ không có thời gian đi kiếm gạo,/ nên tôi đã </a:t>
            </a:r>
            <a:r>
              <a:rPr lang="vi-VN" sz="2400" i="1" u="sng">
                <a:solidFill>
                  <a:srgbClr val="000000"/>
                </a:solidFill>
                <a:latin typeface="Times New Roman" panose="02020603050405020304" pitchFamily="18" charset="0"/>
                <a:ea typeface="Calibri" panose="020F0502020204030204" pitchFamily="34" charset="0"/>
              </a:rPr>
              <a:t>mượn nồi</a:t>
            </a:r>
            <a:r>
              <a:rPr lang="vi-VN" sz="2400" i="1">
                <a:solidFill>
                  <a:srgbClr val="000000"/>
                </a:solidFill>
                <a:latin typeface="Times New Roman" panose="02020603050405020304" pitchFamily="18" charset="0"/>
                <a:ea typeface="Calibri" panose="020F0502020204030204" pitchFamily="34" charset="0"/>
              </a:rPr>
              <a:t> của nhà ông để </a:t>
            </a:r>
            <a:r>
              <a:rPr lang="vi-VN" sz="2400" i="1" u="sng">
                <a:solidFill>
                  <a:srgbClr val="000000"/>
                </a:solidFill>
                <a:latin typeface="Times New Roman" panose="02020603050405020304" pitchFamily="18" charset="0"/>
                <a:ea typeface="Calibri" panose="020F0502020204030204" pitchFamily="34" charset="0"/>
              </a:rPr>
              <a:t>ăn vét</a:t>
            </a:r>
            <a:r>
              <a:rPr lang="vi-VN" sz="2400" i="1">
                <a:solidFill>
                  <a:srgbClr val="000000"/>
                </a:solidFill>
                <a:latin typeface="Times New Roman" panose="02020603050405020304" pitchFamily="18" charset="0"/>
                <a:ea typeface="Calibri" panose="020F0502020204030204" pitchFamily="34" charset="0"/>
              </a:rPr>
              <a:t> cơm cháy/ trong mấy tháng trời. Nay đã đỗ đạt,/ tôi có chút </a:t>
            </a:r>
            <a:r>
              <a:rPr lang="vi-VN" sz="2400" i="1" u="sng">
                <a:solidFill>
                  <a:srgbClr val="000000"/>
                </a:solidFill>
                <a:latin typeface="Times New Roman" panose="02020603050405020304" pitchFamily="18" charset="0"/>
                <a:ea typeface="Calibri" panose="020F0502020204030204" pitchFamily="34" charset="0"/>
              </a:rPr>
              <a:t>quà mọn</a:t>
            </a:r>
            <a:r>
              <a:rPr lang="vi-VN" sz="2400" i="1">
                <a:solidFill>
                  <a:srgbClr val="000000"/>
                </a:solidFill>
                <a:latin typeface="Times New Roman" panose="02020603050405020304" pitchFamily="18" charset="0"/>
                <a:ea typeface="Calibri" panose="020F0502020204030204" pitchFamily="34" charset="0"/>
              </a:rPr>
              <a:t>/ để </a:t>
            </a:r>
            <a:r>
              <a:rPr lang="vi-VN" sz="2400" i="1" u="sng">
                <a:solidFill>
                  <a:srgbClr val="000000"/>
                </a:solidFill>
                <a:latin typeface="Times New Roman" panose="02020603050405020304" pitchFamily="18" charset="0"/>
                <a:ea typeface="Calibri" panose="020F0502020204030204" pitchFamily="34" charset="0"/>
              </a:rPr>
              <a:t>trả ơn</a:t>
            </a:r>
            <a:r>
              <a:rPr lang="vi-VN" sz="2400" i="1">
                <a:solidFill>
                  <a:srgbClr val="000000"/>
                </a:solidFill>
                <a:latin typeface="Times New Roman" panose="02020603050405020304" pitchFamily="18" charset="0"/>
                <a:ea typeface="Calibri" panose="020F0502020204030204" pitchFamily="34" charset="0"/>
              </a:rPr>
              <a:t>.// </a:t>
            </a:r>
            <a:endParaRPr lang="en-US" sz="2400">
              <a:latin typeface="Times New Roman" panose="02020603050405020304" pitchFamily="18" charset="0"/>
              <a:ea typeface="Calibri" panose="020F0502020204030204" pitchFamily="34" charset="0"/>
            </a:endParaRPr>
          </a:p>
          <a:p>
            <a:pPr indent="90170" algn="just"/>
            <a:r>
              <a:rPr lang="vi-VN" sz="2400" i="1">
                <a:solidFill>
                  <a:srgbClr val="000000"/>
                </a:solidFill>
                <a:latin typeface="Times New Roman" panose="02020603050405020304" pitchFamily="18" charset="0"/>
                <a:ea typeface="Calibri" panose="020F0502020204030204" pitchFamily="34" charset="0"/>
              </a:rPr>
              <a:t>Chủ nhà và dân làng rất </a:t>
            </a:r>
            <a:r>
              <a:rPr lang="vi-VN" sz="2400" i="1" u="sng">
                <a:solidFill>
                  <a:srgbClr val="000000"/>
                </a:solidFill>
                <a:latin typeface="Times New Roman" panose="02020603050405020304" pitchFamily="18" charset="0"/>
                <a:ea typeface="Calibri" panose="020F0502020204030204" pitchFamily="34" charset="0"/>
              </a:rPr>
              <a:t>xúc động</a:t>
            </a:r>
            <a:r>
              <a:rPr lang="vi-VN" sz="2400" i="1">
                <a:solidFill>
                  <a:srgbClr val="000000"/>
                </a:solidFill>
                <a:latin typeface="Times New Roman" panose="02020603050405020304" pitchFamily="18" charset="0"/>
                <a:ea typeface="Calibri" panose="020F0502020204030204" pitchFamily="34" charset="0"/>
              </a:rPr>
              <a:t>,/ </a:t>
            </a:r>
            <a:r>
              <a:rPr lang="vi-VN" sz="2400" i="1" u="sng">
                <a:solidFill>
                  <a:srgbClr val="000000"/>
                </a:solidFill>
                <a:latin typeface="Times New Roman" panose="02020603050405020304" pitchFamily="18" charset="0"/>
                <a:ea typeface="Calibri" panose="020F0502020204030204" pitchFamily="34" charset="0"/>
              </a:rPr>
              <a:t>cảm phục</a:t>
            </a:r>
            <a:r>
              <a:rPr lang="vi-VN" sz="2400" i="1">
                <a:solidFill>
                  <a:srgbClr val="000000"/>
                </a:solidFill>
                <a:latin typeface="Times New Roman" panose="02020603050405020304" pitchFamily="18" charset="0"/>
                <a:ea typeface="Calibri" panose="020F0502020204030204" pitchFamily="34" charset="0"/>
              </a:rPr>
              <a:t> gương </a:t>
            </a:r>
            <a:r>
              <a:rPr lang="vi-VN" sz="2400" i="1" u="sng">
                <a:solidFill>
                  <a:srgbClr val="000000"/>
                </a:solidFill>
                <a:latin typeface="Times New Roman" panose="02020603050405020304" pitchFamily="18" charset="0"/>
                <a:ea typeface="Calibri" panose="020F0502020204030204" pitchFamily="34" charset="0"/>
              </a:rPr>
              <a:t>hiếu học</a:t>
            </a:r>
            <a:r>
              <a:rPr lang="vi-VN" sz="2400" i="1">
                <a:solidFill>
                  <a:srgbClr val="000000"/>
                </a:solidFill>
                <a:latin typeface="Times New Roman" panose="02020603050405020304" pitchFamily="18" charset="0"/>
                <a:ea typeface="Calibri" panose="020F0502020204030204" pitchFamily="34" charset="0"/>
              </a:rPr>
              <a:t>/ và lòng </a:t>
            </a:r>
            <a:r>
              <a:rPr lang="vi-VN" sz="2400" i="1" u="sng">
                <a:solidFill>
                  <a:srgbClr val="000000"/>
                </a:solidFill>
                <a:latin typeface="Times New Roman" panose="02020603050405020304" pitchFamily="18" charset="0"/>
                <a:ea typeface="Calibri" panose="020F0502020204030204" pitchFamily="34" charset="0"/>
              </a:rPr>
              <a:t>biết ơn</a:t>
            </a:r>
            <a:r>
              <a:rPr lang="vi-VN" sz="2400" i="1">
                <a:solidFill>
                  <a:srgbClr val="000000"/>
                </a:solidFill>
                <a:latin typeface="Times New Roman" panose="02020603050405020304" pitchFamily="18" charset="0"/>
                <a:ea typeface="Calibri" panose="020F0502020204030204" pitchFamily="34" charset="0"/>
              </a:rPr>
              <a:t> của quan trạng.// </a:t>
            </a:r>
            <a:endParaRPr lang="en-US" sz="2400">
              <a:latin typeface="Times New Roman" panose="02020603050405020304" pitchFamily="18" charset="0"/>
              <a:ea typeface="Calibri" panose="020F0502020204030204" pitchFamily="34" charset="0"/>
            </a:endParaRPr>
          </a:p>
          <a:p>
            <a:pPr indent="90170" algn="just"/>
            <a:r>
              <a:rPr lang="vi-VN" sz="2400" i="1">
                <a:solidFill>
                  <a:srgbClr val="000000"/>
                </a:solidFill>
                <a:latin typeface="Times New Roman" panose="02020603050405020304" pitchFamily="18" charset="0"/>
                <a:ea typeface="Calibri" panose="020F0502020204030204" pitchFamily="34" charset="0"/>
              </a:rPr>
              <a:t>Vị trạng nguyên trẻ tuổi ấy/ chính là </a:t>
            </a:r>
            <a:r>
              <a:rPr lang="vi-VN" sz="2400" i="1" u="sng">
                <a:solidFill>
                  <a:srgbClr val="000000"/>
                </a:solidFill>
                <a:latin typeface="Times New Roman" panose="02020603050405020304" pitchFamily="18" charset="0"/>
                <a:ea typeface="Calibri" panose="020F0502020204030204" pitchFamily="34" charset="0"/>
              </a:rPr>
              <a:t>Tô Tịch</a:t>
            </a:r>
            <a:r>
              <a:rPr lang="vi-VN" sz="2400" i="1">
                <a:solidFill>
                  <a:srgbClr val="000000"/>
                </a:solidFill>
                <a:latin typeface="Times New Roman" panose="02020603050405020304" pitchFamily="18" charset="0"/>
                <a:ea typeface="Calibri" panose="020F0502020204030204" pitchFamily="34" charset="0"/>
              </a:rPr>
              <a:t>,/ một người </a:t>
            </a:r>
            <a:r>
              <a:rPr lang="vi-VN" sz="2400" i="1" u="sng">
                <a:solidFill>
                  <a:srgbClr val="000000"/>
                </a:solidFill>
                <a:latin typeface="Times New Roman" panose="02020603050405020304" pitchFamily="18" charset="0"/>
                <a:ea typeface="Calibri" panose="020F0502020204030204" pitchFamily="34" charset="0"/>
              </a:rPr>
              <a:t>học giỏi</a:t>
            </a:r>
            <a:r>
              <a:rPr lang="vi-VN" sz="2400" i="1">
                <a:solidFill>
                  <a:srgbClr val="000000"/>
                </a:solidFill>
                <a:latin typeface="Times New Roman" panose="02020603050405020304" pitchFamily="18" charset="0"/>
                <a:ea typeface="Calibri" panose="020F0502020204030204" pitchFamily="34" charset="0"/>
              </a:rPr>
              <a:t>/ </a:t>
            </a:r>
            <a:r>
              <a:rPr lang="vi-VN" sz="2400" i="1" u="sng">
                <a:solidFill>
                  <a:srgbClr val="000000"/>
                </a:solidFill>
                <a:latin typeface="Times New Roman" panose="02020603050405020304" pitchFamily="18" charset="0"/>
                <a:ea typeface="Calibri" panose="020F0502020204030204" pitchFamily="34" charset="0"/>
              </a:rPr>
              <a:t>nổi tiếng</a:t>
            </a:r>
            <a:r>
              <a:rPr lang="vi-VN" sz="2400" i="1">
                <a:solidFill>
                  <a:srgbClr val="000000"/>
                </a:solidFill>
                <a:latin typeface="Times New Roman" panose="02020603050405020304" pitchFamily="18" charset="0"/>
                <a:ea typeface="Calibri" panose="020F0502020204030204" pitchFamily="34" charset="0"/>
              </a:rPr>
              <a:t> thời trước/ của nước ta.// Dân gian </a:t>
            </a:r>
            <a:r>
              <a:rPr lang="vi-VN" sz="2400" i="1" u="sng">
                <a:solidFill>
                  <a:srgbClr val="000000"/>
                </a:solidFill>
                <a:latin typeface="Times New Roman" panose="02020603050405020304" pitchFamily="18" charset="0"/>
                <a:ea typeface="Calibri" panose="020F0502020204030204" pitchFamily="34" charset="0"/>
              </a:rPr>
              <a:t>yêu mến</a:t>
            </a:r>
            <a:r>
              <a:rPr lang="vi-VN" sz="2400" i="1">
                <a:solidFill>
                  <a:srgbClr val="000000"/>
                </a:solidFill>
                <a:latin typeface="Times New Roman" panose="02020603050405020304" pitchFamily="18" charset="0"/>
                <a:ea typeface="Calibri" panose="020F0502020204030204" pitchFamily="34" charset="0"/>
              </a:rPr>
              <a:t>/ gọi ông là </a:t>
            </a:r>
            <a:r>
              <a:rPr lang="vi-VN" sz="2400" i="1" u="sng">
                <a:solidFill>
                  <a:srgbClr val="000000"/>
                </a:solidFill>
                <a:latin typeface="Times New Roman" panose="02020603050405020304" pitchFamily="18" charset="0"/>
                <a:ea typeface="Calibri" panose="020F0502020204030204" pitchFamily="34" charset="0"/>
              </a:rPr>
              <a:t>Trạng Nồi</a:t>
            </a:r>
            <a:r>
              <a:rPr lang="vi-VN" sz="2400" i="1">
                <a:solidFill>
                  <a:srgbClr val="000000"/>
                </a:solidFill>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11156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82227AF-AE8C-2B58-60B0-CB986D797012}"/>
              </a:ext>
            </a:extLst>
          </p:cNvPr>
          <p:cNvGrpSpPr/>
          <p:nvPr/>
        </p:nvGrpSpPr>
        <p:grpSpPr>
          <a:xfrm>
            <a:off x="-312669" y="1338362"/>
            <a:ext cx="12817335" cy="2134158"/>
            <a:chOff x="712557" y="1659320"/>
            <a:chExt cx="16873686" cy="2134158"/>
          </a:xfrm>
        </p:grpSpPr>
        <p:sp>
          <p:nvSpPr>
            <p:cNvPr id="12" name="TextBox 11">
              <a:extLst>
                <a:ext uri="{FF2B5EF4-FFF2-40B4-BE49-F238E27FC236}">
                  <a16:creationId xmlns:a16="http://schemas.microsoft.com/office/drawing/2014/main" id="{BEF574B9-427F-57E3-9BF4-2CC5FE6D6FF9}"/>
                </a:ext>
              </a:extLst>
            </p:cNvPr>
            <p:cNvSpPr txBox="1"/>
            <p:nvPr/>
          </p:nvSpPr>
          <p:spPr>
            <a:xfrm>
              <a:off x="730330" y="1669820"/>
              <a:ext cx="16855913" cy="2123658"/>
            </a:xfrm>
            <a:prstGeom prst="rect">
              <a:avLst/>
            </a:prstGeom>
            <a:noFill/>
          </p:spPr>
          <p:txBody>
            <a:bodyPr wrap="square">
              <a:spAutoFit/>
            </a:bodyPr>
            <a:lstStyle/>
            <a:p>
              <a:pPr algn="ctr"/>
              <a:r>
                <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66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 THEO NHÓM</a:t>
              </a:r>
              <a:endPar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4" name="TextBox 12">
              <a:extLst>
                <a:ext uri="{FF2B5EF4-FFF2-40B4-BE49-F238E27FC236}">
                  <a16:creationId xmlns:a16="http://schemas.microsoft.com/office/drawing/2014/main" id="{7B4427E7-39CE-ABE3-0FC4-6E756E5AA025}"/>
                </a:ext>
              </a:extLst>
            </p:cNvPr>
            <p:cNvSpPr txBox="1"/>
            <p:nvPr/>
          </p:nvSpPr>
          <p:spPr>
            <a:xfrm>
              <a:off x="712557" y="1659320"/>
              <a:ext cx="16855913" cy="2123658"/>
            </a:xfrm>
            <a:prstGeom prst="rect">
              <a:avLst/>
            </a:prstGeom>
            <a:noFill/>
          </p:spPr>
          <p:txBody>
            <a:bodyPr wrap="square">
              <a:spAutoFit/>
            </a:bodyPr>
            <a:lstStyle/>
            <a:p>
              <a:pPr algn="ctr"/>
              <a:r>
                <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66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6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66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E</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Ó</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M</a:t>
              </a:r>
              <a:endPar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grpSp>
        <p:nvGrpSpPr>
          <p:cNvPr id="15" name="Group 84">
            <a:extLst>
              <a:ext uri="{FF2B5EF4-FFF2-40B4-BE49-F238E27FC236}">
                <a16:creationId xmlns:a16="http://schemas.microsoft.com/office/drawing/2014/main" id="{F7593A1B-52C8-0843-BA31-964AEE7BF2B2}"/>
              </a:ext>
            </a:extLst>
          </p:cNvPr>
          <p:cNvGrpSpPr/>
          <p:nvPr/>
        </p:nvGrpSpPr>
        <p:grpSpPr>
          <a:xfrm>
            <a:off x="6136626" y="2685845"/>
            <a:ext cx="5973446" cy="3676970"/>
            <a:chOff x="6051919" y="2685845"/>
            <a:chExt cx="5973446" cy="3676970"/>
          </a:xfrm>
        </p:grpSpPr>
        <p:pic>
          <p:nvPicPr>
            <p:cNvPr id="16" name="Picture 22">
              <a:extLst>
                <a:ext uri="{FF2B5EF4-FFF2-40B4-BE49-F238E27FC236}">
                  <a16:creationId xmlns:a16="http://schemas.microsoft.com/office/drawing/2014/main" id="{2A11108B-B5A8-FCAE-52E2-05132DA0363F}"/>
                </a:ext>
              </a:extLst>
            </p:cNvPr>
            <p:cNvPicPr>
              <a:picLocks noChangeAspect="1"/>
            </p:cNvPicPr>
            <p:nvPr/>
          </p:nvPicPr>
          <p:blipFill>
            <a:blip r:embed="rId5"/>
            <a:srcRect/>
            <a:stretch>
              <a:fillRect/>
            </a:stretch>
          </p:blipFill>
          <p:spPr>
            <a:xfrm>
              <a:off x="10162813" y="2685845"/>
              <a:ext cx="1862552" cy="1671641"/>
            </a:xfrm>
            <a:prstGeom prst="rect">
              <a:avLst/>
            </a:prstGeom>
          </p:spPr>
        </p:pic>
        <p:grpSp>
          <p:nvGrpSpPr>
            <p:cNvPr id="17" name="Group 76">
              <a:extLst>
                <a:ext uri="{FF2B5EF4-FFF2-40B4-BE49-F238E27FC236}">
                  <a16:creationId xmlns:a16="http://schemas.microsoft.com/office/drawing/2014/main" id="{6D0A370F-E2EE-7B7B-AC8B-D03079F18079}"/>
                </a:ext>
              </a:extLst>
            </p:cNvPr>
            <p:cNvGrpSpPr/>
            <p:nvPr/>
          </p:nvGrpSpPr>
          <p:grpSpPr>
            <a:xfrm>
              <a:off x="6051919" y="3653086"/>
              <a:ext cx="5561110" cy="2709729"/>
              <a:chOff x="6096000" y="3244032"/>
              <a:chExt cx="5561110" cy="2709729"/>
            </a:xfrm>
          </p:grpSpPr>
          <p:sp>
            <p:nvSpPr>
              <p:cNvPr id="18" name="Rectangle: Rounded Corners 75">
                <a:extLst>
                  <a:ext uri="{FF2B5EF4-FFF2-40B4-BE49-F238E27FC236}">
                    <a16:creationId xmlns:a16="http://schemas.microsoft.com/office/drawing/2014/main" id="{8C9D2C08-5A52-8905-730E-08DCE2093621}"/>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19" name="Group 66">
                <a:extLst>
                  <a:ext uri="{FF2B5EF4-FFF2-40B4-BE49-F238E27FC236}">
                    <a16:creationId xmlns:a16="http://schemas.microsoft.com/office/drawing/2014/main" id="{3FE64816-CF54-1E68-82E7-DC0F45A8299E}"/>
                  </a:ext>
                </a:extLst>
              </p:cNvPr>
              <p:cNvGrpSpPr/>
              <p:nvPr/>
            </p:nvGrpSpPr>
            <p:grpSpPr>
              <a:xfrm>
                <a:off x="8361444" y="4116552"/>
                <a:ext cx="1583311" cy="469963"/>
                <a:chOff x="3190408" y="4309039"/>
                <a:chExt cx="1583311" cy="469963"/>
              </a:xfrm>
            </p:grpSpPr>
            <p:pic>
              <p:nvPicPr>
                <p:cNvPr id="31" name="Picture 63">
                  <a:extLst>
                    <a:ext uri="{FF2B5EF4-FFF2-40B4-BE49-F238E27FC236}">
                      <a16:creationId xmlns:a16="http://schemas.microsoft.com/office/drawing/2014/main" id="{28AFC2EC-21A1-FC8E-AEE0-74CEB1DC1BCA}"/>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32" name="Picture 64">
                  <a:extLst>
                    <a:ext uri="{FF2B5EF4-FFF2-40B4-BE49-F238E27FC236}">
                      <a16:creationId xmlns:a16="http://schemas.microsoft.com/office/drawing/2014/main" id="{AFC08F28-4DE7-13AD-3B66-84B1A9F9C17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3" name="Picture 65">
                  <a:extLst>
                    <a:ext uri="{FF2B5EF4-FFF2-40B4-BE49-F238E27FC236}">
                      <a16:creationId xmlns:a16="http://schemas.microsoft.com/office/drawing/2014/main" id="{E87F5C96-6A94-CF39-DD9E-B4A1F466E88C}"/>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20" name="Group 67">
                <a:extLst>
                  <a:ext uri="{FF2B5EF4-FFF2-40B4-BE49-F238E27FC236}">
                    <a16:creationId xmlns:a16="http://schemas.microsoft.com/office/drawing/2014/main" id="{00AC62BF-D830-D5CF-4FF3-1B43FED036C0}"/>
                  </a:ext>
                </a:extLst>
              </p:cNvPr>
              <p:cNvGrpSpPr/>
              <p:nvPr/>
            </p:nvGrpSpPr>
            <p:grpSpPr>
              <a:xfrm>
                <a:off x="8468135" y="4692277"/>
                <a:ext cx="1583311" cy="469963"/>
                <a:chOff x="3190408" y="4309039"/>
                <a:chExt cx="1583311" cy="469963"/>
              </a:xfrm>
            </p:grpSpPr>
            <p:pic>
              <p:nvPicPr>
                <p:cNvPr id="28" name="Picture 68">
                  <a:extLst>
                    <a:ext uri="{FF2B5EF4-FFF2-40B4-BE49-F238E27FC236}">
                      <a16:creationId xmlns:a16="http://schemas.microsoft.com/office/drawing/2014/main" id="{3A7A03E3-3333-AE12-61A3-70FB8D5ED90E}"/>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9" name="Picture 69">
                  <a:extLst>
                    <a:ext uri="{FF2B5EF4-FFF2-40B4-BE49-F238E27FC236}">
                      <a16:creationId xmlns:a16="http://schemas.microsoft.com/office/drawing/2014/main" id="{5AC83C5B-514A-DD27-B588-762ADFAA6EE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0" name="Picture 70">
                  <a:extLst>
                    <a:ext uri="{FF2B5EF4-FFF2-40B4-BE49-F238E27FC236}">
                      <a16:creationId xmlns:a16="http://schemas.microsoft.com/office/drawing/2014/main" id="{74D9CBD1-678A-F70F-683B-F771441BC0B9}"/>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22" name="Group 71">
                <a:extLst>
                  <a:ext uri="{FF2B5EF4-FFF2-40B4-BE49-F238E27FC236}">
                    <a16:creationId xmlns:a16="http://schemas.microsoft.com/office/drawing/2014/main" id="{1C900324-36FC-68A1-D0AF-24187AE2B4B5}"/>
                  </a:ext>
                </a:extLst>
              </p:cNvPr>
              <p:cNvGrpSpPr/>
              <p:nvPr/>
            </p:nvGrpSpPr>
            <p:grpSpPr>
              <a:xfrm>
                <a:off x="9992519" y="5278162"/>
                <a:ext cx="1583311" cy="469963"/>
                <a:chOff x="3190408" y="4309039"/>
                <a:chExt cx="1583311" cy="469963"/>
              </a:xfrm>
            </p:grpSpPr>
            <p:pic>
              <p:nvPicPr>
                <p:cNvPr id="24" name="Picture 72">
                  <a:extLst>
                    <a:ext uri="{FF2B5EF4-FFF2-40B4-BE49-F238E27FC236}">
                      <a16:creationId xmlns:a16="http://schemas.microsoft.com/office/drawing/2014/main" id="{6102EC03-9315-6022-6FAE-B30611869D43}"/>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73">
                  <a:extLst>
                    <a:ext uri="{FF2B5EF4-FFF2-40B4-BE49-F238E27FC236}">
                      <a16:creationId xmlns:a16="http://schemas.microsoft.com/office/drawing/2014/main" id="{A9521FC3-3DB2-CED1-8BAC-84F3421FBF7B}"/>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6" name="Picture 74">
                  <a:extLst>
                    <a:ext uri="{FF2B5EF4-FFF2-40B4-BE49-F238E27FC236}">
                      <a16:creationId xmlns:a16="http://schemas.microsoft.com/office/drawing/2014/main" id="{FE74F501-3553-6F5F-0C1E-B335B94F4EBD}"/>
                    </a:ext>
                  </a:extLst>
                </p:cNvPr>
                <p:cNvPicPr>
                  <a:picLocks noChangeAspect="1"/>
                </p:cNvPicPr>
                <p:nvPr/>
              </p:nvPicPr>
              <p:blipFill>
                <a:blip r:embed="rId8"/>
                <a:stretch>
                  <a:fillRect/>
                </a:stretch>
              </p:blipFill>
              <p:spPr>
                <a:xfrm>
                  <a:off x="4303756" y="4309039"/>
                  <a:ext cx="469963" cy="469963"/>
                </a:xfrm>
                <a:prstGeom prst="rect">
                  <a:avLst/>
                </a:prstGeom>
              </p:spPr>
            </p:pic>
          </p:grpSp>
          <p:sp>
            <p:nvSpPr>
              <p:cNvPr id="23" name="Rectangle: Rounded Corners 36">
                <a:extLst>
                  <a:ext uri="{FF2B5EF4-FFF2-40B4-BE49-F238E27FC236}">
                    <a16:creationId xmlns:a16="http://schemas.microsoft.com/office/drawing/2014/main" id="{4C8DE348-69B9-86BA-8F9F-D151CF3FB2DB}"/>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grpSp>
        <p:nvGrpSpPr>
          <p:cNvPr id="34" name="Group 83">
            <a:extLst>
              <a:ext uri="{FF2B5EF4-FFF2-40B4-BE49-F238E27FC236}">
                <a16:creationId xmlns:a16="http://schemas.microsoft.com/office/drawing/2014/main" id="{7A7F8EB2-587D-D93B-F1ED-9BC709BC87AA}"/>
              </a:ext>
            </a:extLst>
          </p:cNvPr>
          <p:cNvGrpSpPr/>
          <p:nvPr/>
        </p:nvGrpSpPr>
        <p:grpSpPr>
          <a:xfrm>
            <a:off x="264012" y="2827093"/>
            <a:ext cx="5605176" cy="3535722"/>
            <a:chOff x="147132" y="2825189"/>
            <a:chExt cx="5605176" cy="3535722"/>
          </a:xfrm>
        </p:grpSpPr>
        <p:pic>
          <p:nvPicPr>
            <p:cNvPr id="35" name="Picture 21">
              <a:extLst>
                <a:ext uri="{FF2B5EF4-FFF2-40B4-BE49-F238E27FC236}">
                  <a16:creationId xmlns:a16="http://schemas.microsoft.com/office/drawing/2014/main" id="{3E68CEF8-E251-75B4-1BB0-CF3D391FC597}"/>
                </a:ext>
              </a:extLst>
            </p:cNvPr>
            <p:cNvPicPr>
              <a:picLocks noChangeAspect="1"/>
            </p:cNvPicPr>
            <p:nvPr/>
          </p:nvPicPr>
          <p:blipFill>
            <a:blip r:embed="rId9"/>
            <a:srcRect/>
            <a:stretch>
              <a:fillRect/>
            </a:stretch>
          </p:blipFill>
          <p:spPr>
            <a:xfrm>
              <a:off x="147132" y="2825189"/>
              <a:ext cx="1674077" cy="1533873"/>
            </a:xfrm>
            <a:prstGeom prst="rect">
              <a:avLst/>
            </a:prstGeom>
          </p:spPr>
        </p:pic>
        <p:grpSp>
          <p:nvGrpSpPr>
            <p:cNvPr id="36" name="Group 61">
              <a:extLst>
                <a:ext uri="{FF2B5EF4-FFF2-40B4-BE49-F238E27FC236}">
                  <a16:creationId xmlns:a16="http://schemas.microsoft.com/office/drawing/2014/main" id="{3852F4A1-80A6-4C6F-71DA-F8D04D17A067}"/>
                </a:ext>
              </a:extLst>
            </p:cNvPr>
            <p:cNvGrpSpPr/>
            <p:nvPr/>
          </p:nvGrpSpPr>
          <p:grpSpPr>
            <a:xfrm>
              <a:off x="191198" y="3576378"/>
              <a:ext cx="5561110" cy="2784533"/>
              <a:chOff x="226098" y="3169228"/>
              <a:chExt cx="5561110" cy="2784533"/>
            </a:xfrm>
          </p:grpSpPr>
          <p:sp>
            <p:nvSpPr>
              <p:cNvPr id="37" name="Rectangle: Rounded Corners 37">
                <a:extLst>
                  <a:ext uri="{FF2B5EF4-FFF2-40B4-BE49-F238E27FC236}">
                    <a16:creationId xmlns:a16="http://schemas.microsoft.com/office/drawing/2014/main" id="{0E1BF690-042C-2FA1-F915-7BE911FE0B6D}"/>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38" name="Rectangle: Rounded Corners 57">
                <a:extLst>
                  <a:ext uri="{FF2B5EF4-FFF2-40B4-BE49-F238E27FC236}">
                    <a16:creationId xmlns:a16="http://schemas.microsoft.com/office/drawing/2014/main" id="{21FBA274-9087-D130-8F95-5C42113162FE}"/>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39" name="Picture 58">
                <a:extLst>
                  <a:ext uri="{FF2B5EF4-FFF2-40B4-BE49-F238E27FC236}">
                    <a16:creationId xmlns:a16="http://schemas.microsoft.com/office/drawing/2014/main" id="{5149B131-41D2-B8CE-8C5E-D17CCE861688}"/>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40" name="Picture 59">
                <a:extLst>
                  <a:ext uri="{FF2B5EF4-FFF2-40B4-BE49-F238E27FC236}">
                    <a16:creationId xmlns:a16="http://schemas.microsoft.com/office/drawing/2014/main" id="{3A73B446-202B-7CC8-7D77-18F2FE8E3776}"/>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41" name="Picture 60">
                <a:extLst>
                  <a:ext uri="{FF2B5EF4-FFF2-40B4-BE49-F238E27FC236}">
                    <a16:creationId xmlns:a16="http://schemas.microsoft.com/office/drawing/2014/main" id="{8524497C-9706-AE55-F1C7-E3EB3DF0591C}"/>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grpSp>
        <p:nvGrpSpPr>
          <p:cNvPr id="42" name="Group 11">
            <a:extLst>
              <a:ext uri="{FF2B5EF4-FFF2-40B4-BE49-F238E27FC236}">
                <a16:creationId xmlns:a16="http://schemas.microsoft.com/office/drawing/2014/main" id="{F3D5B315-96DF-4486-3604-5A0B7FE512E3}"/>
              </a:ext>
            </a:extLst>
          </p:cNvPr>
          <p:cNvGrpSpPr/>
          <p:nvPr/>
        </p:nvGrpSpPr>
        <p:grpSpPr>
          <a:xfrm>
            <a:off x="3630861" y="134634"/>
            <a:ext cx="4930277" cy="830997"/>
            <a:chOff x="-555806" y="0"/>
            <a:chExt cx="4930277" cy="830997"/>
          </a:xfrm>
        </p:grpSpPr>
        <p:sp>
          <p:nvSpPr>
            <p:cNvPr id="43" name="文本框 18">
              <a:extLst>
                <a:ext uri="{FF2B5EF4-FFF2-40B4-BE49-F238E27FC236}">
                  <a16:creationId xmlns:a16="http://schemas.microsoft.com/office/drawing/2014/main" id="{C358DF92-622B-7BE1-E217-48E8A2BD5706}"/>
                </a:ext>
              </a:extLst>
            </p:cNvPr>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4" name="文本框 18">
              <a:extLst>
                <a:ext uri="{FF2B5EF4-FFF2-40B4-BE49-F238E27FC236}">
                  <a16:creationId xmlns:a16="http://schemas.microsoft.com/office/drawing/2014/main" id="{E67BE8DD-DD93-D8CA-4C3E-3FCFC8240247}"/>
                </a:ext>
              </a:extLst>
            </p:cNvPr>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solidFill>
                    <a:srgbClr val="FFC000"/>
                  </a:solidFill>
                  <a:effectLst/>
                  <a:uLnTx/>
                  <a:uFillTx/>
                  <a:latin typeface="UTM Mother" panose="02040603050506020204" pitchFamily="18" charset="0"/>
                </a:rPr>
                <a:t>Hoạt động:</a:t>
              </a:r>
              <a:endParaRPr kumimoji="0" lang="zh-CN" altLang="en-US" sz="4800" b="1" i="0" u="none" strike="noStrike" kern="1200" cap="none" spc="0" normalizeH="0" baseline="0" noProof="0" dirty="0">
                <a:solidFill>
                  <a:srgbClr val="FFC000"/>
                </a:solidFill>
                <a:effectLst/>
                <a:uLnTx/>
                <a:uFillTx/>
                <a:latin typeface="UTM Mother" panose="02040603050506020204" pitchFamily="18" charset="0"/>
              </a:endParaRPr>
            </a:p>
          </p:txBody>
        </p:sp>
      </p:grpSp>
    </p:spTree>
    <p:extLst>
      <p:ext uri="{BB962C8B-B14F-4D97-AF65-F5344CB8AC3E}">
        <p14:creationId xmlns:p14="http://schemas.microsoft.com/office/powerpoint/2010/main" val="332044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7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strips(downRight)">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Right)">
                                          <p:cBhvr>
                                            <p:cTn id="15" dur="500"/>
                                            <p:tgtEl>
                                              <p:spTgt spid="15"/>
                                            </p:tgtEl>
                                          </p:cBhvr>
                                        </p:animEffect>
                                      </p:childTnLst>
                                    </p:cTn>
                                  </p:par>
                                  <p:par>
                                    <p:cTn id="16" presetID="12" presetClass="entr" presetSubtype="8"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p:tgtEl>
                                              <p:spTgt spid="42"/>
                                            </p:tgtEl>
                                            <p:attrNameLst>
                                              <p:attrName>ppt_x</p:attrName>
                                            </p:attrNameLst>
                                          </p:cBhvr>
                                          <p:tavLst>
                                            <p:tav tm="0">
                                              <p:val>
                                                <p:strVal val="#ppt_x-#ppt_w*1.125000"/>
                                              </p:val>
                                            </p:tav>
                                            <p:tav tm="100000">
                                              <p:val>
                                                <p:strVal val="#ppt_x"/>
                                              </p:val>
                                            </p:tav>
                                          </p:tavLst>
                                        </p:anim>
                                        <p:animEffect transition="in" filter="wipe(right)">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strips(downRight)">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Right)">
                                          <p:cBhvr>
                                            <p:cTn id="15" dur="500"/>
                                            <p:tgtEl>
                                              <p:spTgt spid="15"/>
                                            </p:tgtEl>
                                          </p:cBhvr>
                                        </p:animEffect>
                                      </p:childTnLst>
                                    </p:cTn>
                                  </p:par>
                                  <p:par>
                                    <p:cTn id="16" presetID="12" presetClass="entr" presetSubtype="8"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p:tgtEl>
                                              <p:spTgt spid="42"/>
                                            </p:tgtEl>
                                            <p:attrNameLst>
                                              <p:attrName>ppt_x</p:attrName>
                                            </p:attrNameLst>
                                          </p:cBhvr>
                                          <p:tavLst>
                                            <p:tav tm="0">
                                              <p:val>
                                                <p:strVal val="#ppt_x-#ppt_w*1.125000"/>
                                              </p:val>
                                            </p:tav>
                                            <p:tav tm="100000">
                                              <p:val>
                                                <p:strVal val="#ppt_x"/>
                                              </p:val>
                                            </p:tav>
                                          </p:tavLst>
                                        </p:anim>
                                        <p:animEffect transition="in" filter="wipe(right)">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2" name="Group 11">
            <a:extLst>
              <a:ext uri="{FF2B5EF4-FFF2-40B4-BE49-F238E27FC236}">
                <a16:creationId xmlns:a16="http://schemas.microsoft.com/office/drawing/2014/main" id="{F3D5B315-96DF-4486-3604-5A0B7FE512E3}"/>
              </a:ext>
            </a:extLst>
          </p:cNvPr>
          <p:cNvGrpSpPr/>
          <p:nvPr/>
        </p:nvGrpSpPr>
        <p:grpSpPr>
          <a:xfrm>
            <a:off x="3630861" y="134634"/>
            <a:ext cx="4930277" cy="830997"/>
            <a:chOff x="-555806" y="0"/>
            <a:chExt cx="4930277" cy="830997"/>
          </a:xfrm>
        </p:grpSpPr>
        <p:sp>
          <p:nvSpPr>
            <p:cNvPr id="43" name="文本框 18">
              <a:extLst>
                <a:ext uri="{FF2B5EF4-FFF2-40B4-BE49-F238E27FC236}">
                  <a16:creationId xmlns:a16="http://schemas.microsoft.com/office/drawing/2014/main" id="{C358DF92-622B-7BE1-E217-48E8A2BD5706}"/>
                </a:ext>
              </a:extLst>
            </p:cNvPr>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4" name="文本框 18">
              <a:extLst>
                <a:ext uri="{FF2B5EF4-FFF2-40B4-BE49-F238E27FC236}">
                  <a16:creationId xmlns:a16="http://schemas.microsoft.com/office/drawing/2014/main" id="{E67BE8DD-DD93-D8CA-4C3E-3FCFC8240247}"/>
                </a:ext>
              </a:extLst>
            </p:cNvPr>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solidFill>
                    <a:srgbClr val="FFC000"/>
                  </a:solidFill>
                  <a:effectLst/>
                  <a:uLnTx/>
                  <a:uFillTx/>
                  <a:latin typeface="UTM Mother" panose="02040603050506020204" pitchFamily="18" charset="0"/>
                </a:rPr>
                <a:t>Hoạt động:</a:t>
              </a:r>
              <a:endParaRPr kumimoji="0" lang="zh-CN" altLang="en-US" sz="4800" b="1" i="0" u="none" strike="noStrike" kern="1200" cap="none" spc="0" normalizeH="0" baseline="0" noProof="0" dirty="0">
                <a:solidFill>
                  <a:srgbClr val="FFC000"/>
                </a:solidFill>
                <a:effectLst/>
                <a:uLnTx/>
                <a:uFillTx/>
                <a:latin typeface="UTM Mother" panose="02040603050506020204" pitchFamily="18" charset="0"/>
              </a:endParaRPr>
            </a:p>
          </p:txBody>
        </p:sp>
      </p:grpSp>
      <p:grpSp>
        <p:nvGrpSpPr>
          <p:cNvPr id="2" name="Group 76">
            <a:extLst>
              <a:ext uri="{FF2B5EF4-FFF2-40B4-BE49-F238E27FC236}">
                <a16:creationId xmlns:a16="http://schemas.microsoft.com/office/drawing/2014/main" id="{29B26AD9-B385-8013-33D9-80542655ECFE}"/>
              </a:ext>
            </a:extLst>
          </p:cNvPr>
          <p:cNvGrpSpPr/>
          <p:nvPr/>
        </p:nvGrpSpPr>
        <p:grpSpPr>
          <a:xfrm>
            <a:off x="2810268" y="2695125"/>
            <a:ext cx="6713560" cy="3522795"/>
            <a:chOff x="6096000" y="3244032"/>
            <a:chExt cx="5681359" cy="2640970"/>
          </a:xfrm>
        </p:grpSpPr>
        <p:sp>
          <p:nvSpPr>
            <p:cNvPr id="3" name="Rectangle: Rounded Corners 75">
              <a:extLst>
                <a:ext uri="{FF2B5EF4-FFF2-40B4-BE49-F238E27FC236}">
                  <a16:creationId xmlns:a16="http://schemas.microsoft.com/office/drawing/2014/main" id="{AC46957A-EC59-C9ED-FA3A-6B8AC742B13C}"/>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rgbClr val="000000"/>
                  </a:solidFill>
                  <a:latin typeface="UTM Duepuntozero" panose="02040603050506020204" pitchFamily="18" charset="0"/>
                </a:rPr>
                <a:t>1. Đọc đúng.</a:t>
              </a:r>
            </a:p>
            <a:p>
              <a:pPr algn="just">
                <a:lnSpc>
                  <a:spcPct val="110000"/>
                </a:lnSpc>
              </a:pPr>
              <a:r>
                <a:rPr lang="en-US" sz="4400">
                  <a:solidFill>
                    <a:srgbClr val="000000"/>
                  </a:solidFill>
                  <a:latin typeface="UTM Duepuntozero" panose="02040603050506020204" pitchFamily="18" charset="0"/>
                </a:rPr>
                <a:t>2. Đọc to, rõ.</a:t>
              </a:r>
            </a:p>
            <a:p>
              <a:pPr algn="just">
                <a:lnSpc>
                  <a:spcPct val="110000"/>
                </a:lnSpc>
              </a:pPr>
              <a:r>
                <a:rPr lang="en-US" sz="4400">
                  <a:solidFill>
                    <a:srgbClr val="000000"/>
                  </a:solidFill>
                  <a:latin typeface="UTM Duepuntozero" panose="02040603050506020204" pitchFamily="18" charset="0"/>
                </a:rPr>
                <a:t>3. Ngắt, nghỉ đúng chỗ.</a:t>
              </a:r>
              <a:endParaRPr lang="vi-VN" sz="4400" b="0" i="0">
                <a:solidFill>
                  <a:srgbClr val="000000"/>
                </a:solidFill>
                <a:effectLst/>
              </a:endParaRPr>
            </a:p>
          </p:txBody>
        </p:sp>
        <p:grpSp>
          <p:nvGrpSpPr>
            <p:cNvPr id="4" name="Group 66">
              <a:extLst>
                <a:ext uri="{FF2B5EF4-FFF2-40B4-BE49-F238E27FC236}">
                  <a16:creationId xmlns:a16="http://schemas.microsoft.com/office/drawing/2014/main" id="{0F75D37E-326A-D0B5-D5D1-329A7E362B0A}"/>
                </a:ext>
              </a:extLst>
            </p:cNvPr>
            <p:cNvGrpSpPr/>
            <p:nvPr/>
          </p:nvGrpSpPr>
          <p:grpSpPr>
            <a:xfrm>
              <a:off x="8317721" y="4072844"/>
              <a:ext cx="1628460" cy="469964"/>
              <a:chOff x="3146685" y="4265331"/>
              <a:chExt cx="1628460" cy="469964"/>
            </a:xfrm>
          </p:grpSpPr>
          <p:pic>
            <p:nvPicPr>
              <p:cNvPr id="45" name="Picture 63">
                <a:extLst>
                  <a:ext uri="{FF2B5EF4-FFF2-40B4-BE49-F238E27FC236}">
                    <a16:creationId xmlns:a16="http://schemas.microsoft.com/office/drawing/2014/main" id="{FEF6C0B0-3280-28F5-2CF3-8F476FFACC45}"/>
                  </a:ext>
                </a:extLst>
              </p:cNvPr>
              <p:cNvPicPr>
                <a:picLocks noChangeAspect="1"/>
              </p:cNvPicPr>
              <p:nvPr/>
            </p:nvPicPr>
            <p:blipFill>
              <a:blip r:embed="rId5"/>
              <a:stretch>
                <a:fillRect/>
              </a:stretch>
            </p:blipFill>
            <p:spPr>
              <a:xfrm>
                <a:off x="3703360" y="4265332"/>
                <a:ext cx="515110" cy="469963"/>
              </a:xfrm>
              <a:prstGeom prst="rect">
                <a:avLst/>
              </a:prstGeom>
            </p:spPr>
          </p:pic>
          <p:pic>
            <p:nvPicPr>
              <p:cNvPr id="46" name="Picture 64">
                <a:extLst>
                  <a:ext uri="{FF2B5EF4-FFF2-40B4-BE49-F238E27FC236}">
                    <a16:creationId xmlns:a16="http://schemas.microsoft.com/office/drawing/2014/main" id="{74EA428F-C7AC-AF38-72E9-5B6E5331AA08}"/>
                  </a:ext>
                </a:extLst>
              </p:cNvPr>
              <p:cNvPicPr>
                <a:picLocks noChangeAspect="1"/>
              </p:cNvPicPr>
              <p:nvPr/>
            </p:nvPicPr>
            <p:blipFill>
              <a:blip r:embed="rId6"/>
              <a:stretch>
                <a:fillRect/>
              </a:stretch>
            </p:blipFill>
            <p:spPr>
              <a:xfrm>
                <a:off x="3146685" y="4265331"/>
                <a:ext cx="515110" cy="469963"/>
              </a:xfrm>
              <a:prstGeom prst="rect">
                <a:avLst/>
              </a:prstGeom>
            </p:spPr>
          </p:pic>
          <p:pic>
            <p:nvPicPr>
              <p:cNvPr id="47" name="Picture 65">
                <a:extLst>
                  <a:ext uri="{FF2B5EF4-FFF2-40B4-BE49-F238E27FC236}">
                    <a16:creationId xmlns:a16="http://schemas.microsoft.com/office/drawing/2014/main" id="{0B696BB7-1D7B-F53A-4DF4-F281169820C5}"/>
                  </a:ext>
                </a:extLst>
              </p:cNvPr>
              <p:cNvPicPr>
                <a:picLocks noChangeAspect="1"/>
              </p:cNvPicPr>
              <p:nvPr/>
            </p:nvPicPr>
            <p:blipFill>
              <a:blip r:embed="rId7"/>
              <a:stretch>
                <a:fillRect/>
              </a:stretch>
            </p:blipFill>
            <p:spPr>
              <a:xfrm>
                <a:off x="4260035" y="4265332"/>
                <a:ext cx="515110" cy="469963"/>
              </a:xfrm>
              <a:prstGeom prst="rect">
                <a:avLst/>
              </a:prstGeom>
            </p:spPr>
          </p:pic>
        </p:grpSp>
        <p:grpSp>
          <p:nvGrpSpPr>
            <p:cNvPr id="5" name="Group 67">
              <a:extLst>
                <a:ext uri="{FF2B5EF4-FFF2-40B4-BE49-F238E27FC236}">
                  <a16:creationId xmlns:a16="http://schemas.microsoft.com/office/drawing/2014/main" id="{B1AD19E1-85FC-6157-6593-264F9C9A9F39}"/>
                </a:ext>
              </a:extLst>
            </p:cNvPr>
            <p:cNvGrpSpPr/>
            <p:nvPr/>
          </p:nvGrpSpPr>
          <p:grpSpPr>
            <a:xfrm>
              <a:off x="8621616" y="4602563"/>
              <a:ext cx="1628458" cy="469963"/>
              <a:chOff x="3343889" y="4219325"/>
              <a:chExt cx="1628458" cy="469963"/>
            </a:xfrm>
          </p:grpSpPr>
          <p:pic>
            <p:nvPicPr>
              <p:cNvPr id="13" name="Picture 68">
                <a:extLst>
                  <a:ext uri="{FF2B5EF4-FFF2-40B4-BE49-F238E27FC236}">
                    <a16:creationId xmlns:a16="http://schemas.microsoft.com/office/drawing/2014/main" id="{9F88875B-0F9D-35ED-8BDB-0A79DF0F85A0}"/>
                  </a:ext>
                </a:extLst>
              </p:cNvPr>
              <p:cNvPicPr>
                <a:picLocks noChangeAspect="1"/>
              </p:cNvPicPr>
              <p:nvPr/>
            </p:nvPicPr>
            <p:blipFill>
              <a:blip r:embed="rId5"/>
              <a:stretch>
                <a:fillRect/>
              </a:stretch>
            </p:blipFill>
            <p:spPr>
              <a:xfrm>
                <a:off x="3900563" y="4219325"/>
                <a:ext cx="515110" cy="469963"/>
              </a:xfrm>
              <a:prstGeom prst="rect">
                <a:avLst/>
              </a:prstGeom>
            </p:spPr>
          </p:pic>
          <p:pic>
            <p:nvPicPr>
              <p:cNvPr id="21" name="Picture 69">
                <a:extLst>
                  <a:ext uri="{FF2B5EF4-FFF2-40B4-BE49-F238E27FC236}">
                    <a16:creationId xmlns:a16="http://schemas.microsoft.com/office/drawing/2014/main" id="{F850CC77-8F02-7037-7ECA-4EEC755A893E}"/>
                  </a:ext>
                </a:extLst>
              </p:cNvPr>
              <p:cNvPicPr>
                <a:picLocks noChangeAspect="1"/>
              </p:cNvPicPr>
              <p:nvPr/>
            </p:nvPicPr>
            <p:blipFill>
              <a:blip r:embed="rId6"/>
              <a:stretch>
                <a:fillRect/>
              </a:stretch>
            </p:blipFill>
            <p:spPr>
              <a:xfrm>
                <a:off x="3343889" y="4219325"/>
                <a:ext cx="515110" cy="469963"/>
              </a:xfrm>
              <a:prstGeom prst="rect">
                <a:avLst/>
              </a:prstGeom>
            </p:spPr>
          </p:pic>
          <p:pic>
            <p:nvPicPr>
              <p:cNvPr id="27" name="Picture 70">
                <a:extLst>
                  <a:ext uri="{FF2B5EF4-FFF2-40B4-BE49-F238E27FC236}">
                    <a16:creationId xmlns:a16="http://schemas.microsoft.com/office/drawing/2014/main" id="{A0375EBD-5E56-5815-19BE-8DDFA4974CC9}"/>
                  </a:ext>
                </a:extLst>
              </p:cNvPr>
              <p:cNvPicPr>
                <a:picLocks noChangeAspect="1"/>
              </p:cNvPicPr>
              <p:nvPr/>
            </p:nvPicPr>
            <p:blipFill>
              <a:blip r:embed="rId7"/>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7CB5E221-1DD1-077C-9394-4B2635AC7337}"/>
                </a:ext>
              </a:extLst>
            </p:cNvPr>
            <p:cNvGrpSpPr/>
            <p:nvPr/>
          </p:nvGrpSpPr>
          <p:grpSpPr>
            <a:xfrm>
              <a:off x="10073799" y="5148211"/>
              <a:ext cx="1583311" cy="469964"/>
              <a:chOff x="3271688" y="4179088"/>
              <a:chExt cx="1583311" cy="469964"/>
            </a:xfrm>
          </p:grpSpPr>
          <p:pic>
            <p:nvPicPr>
              <p:cNvPr id="8" name="Picture 72">
                <a:extLst>
                  <a:ext uri="{FF2B5EF4-FFF2-40B4-BE49-F238E27FC236}">
                    <a16:creationId xmlns:a16="http://schemas.microsoft.com/office/drawing/2014/main" id="{394DCEDF-BA66-7DF2-958E-62F41A4FF1FD}"/>
                  </a:ext>
                </a:extLst>
              </p:cNvPr>
              <p:cNvPicPr>
                <a:picLocks noChangeAspect="1"/>
              </p:cNvPicPr>
              <p:nvPr/>
            </p:nvPicPr>
            <p:blipFill>
              <a:blip r:embed="rId5"/>
              <a:stretch>
                <a:fillRect/>
              </a:stretch>
            </p:blipFill>
            <p:spPr>
              <a:xfrm>
                <a:off x="3828362" y="4179089"/>
                <a:ext cx="469963" cy="469963"/>
              </a:xfrm>
              <a:prstGeom prst="rect">
                <a:avLst/>
              </a:prstGeom>
            </p:spPr>
          </p:pic>
          <p:pic>
            <p:nvPicPr>
              <p:cNvPr id="9" name="Picture 73">
                <a:extLst>
                  <a:ext uri="{FF2B5EF4-FFF2-40B4-BE49-F238E27FC236}">
                    <a16:creationId xmlns:a16="http://schemas.microsoft.com/office/drawing/2014/main" id="{C07C64FB-AED8-E652-6A1C-48B828B301DA}"/>
                  </a:ext>
                </a:extLst>
              </p:cNvPr>
              <p:cNvPicPr>
                <a:picLocks noChangeAspect="1"/>
              </p:cNvPicPr>
              <p:nvPr/>
            </p:nvPicPr>
            <p:blipFill>
              <a:blip r:embed="rId6"/>
              <a:stretch>
                <a:fillRect/>
              </a:stretch>
            </p:blipFill>
            <p:spPr>
              <a:xfrm>
                <a:off x="3271688" y="4179088"/>
                <a:ext cx="469963" cy="469963"/>
              </a:xfrm>
              <a:prstGeom prst="rect">
                <a:avLst/>
              </a:prstGeom>
            </p:spPr>
          </p:pic>
          <p:pic>
            <p:nvPicPr>
              <p:cNvPr id="10" name="Picture 74">
                <a:extLst>
                  <a:ext uri="{FF2B5EF4-FFF2-40B4-BE49-F238E27FC236}">
                    <a16:creationId xmlns:a16="http://schemas.microsoft.com/office/drawing/2014/main" id="{448DEB63-74FB-6300-FEBF-ED6A20F5AF15}"/>
                  </a:ext>
                </a:extLst>
              </p:cNvPr>
              <p:cNvPicPr>
                <a:picLocks noChangeAspect="1"/>
              </p:cNvPicPr>
              <p:nvPr/>
            </p:nvPicPr>
            <p:blipFill>
              <a:blip r:embed="rId7"/>
              <a:stretch>
                <a:fillRect/>
              </a:stretch>
            </p:blipFill>
            <p:spPr>
              <a:xfrm>
                <a:off x="4385036" y="4179089"/>
                <a:ext cx="469963" cy="469963"/>
              </a:xfrm>
              <a:prstGeom prst="rect">
                <a:avLst/>
              </a:prstGeom>
            </p:spPr>
          </p:pic>
        </p:grpSp>
        <p:sp>
          <p:nvSpPr>
            <p:cNvPr id="7" name="Rectangle: Rounded Corners 36">
              <a:extLst>
                <a:ext uri="{FF2B5EF4-FFF2-40B4-BE49-F238E27FC236}">
                  <a16:creationId xmlns:a16="http://schemas.microsoft.com/office/drawing/2014/main" id="{57B43A40-50A8-C014-A7FB-AC6103CB203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nvGrpSpPr>
          <p:cNvPr id="48" name="Group 10">
            <a:extLst>
              <a:ext uri="{FF2B5EF4-FFF2-40B4-BE49-F238E27FC236}">
                <a16:creationId xmlns:a16="http://schemas.microsoft.com/office/drawing/2014/main" id="{20B71305-6256-A26C-E1B8-89D65434F4FA}"/>
              </a:ext>
            </a:extLst>
          </p:cNvPr>
          <p:cNvGrpSpPr/>
          <p:nvPr/>
        </p:nvGrpSpPr>
        <p:grpSpPr>
          <a:xfrm>
            <a:off x="64665" y="1374547"/>
            <a:ext cx="12057568" cy="1123931"/>
            <a:chOff x="712557" y="1660810"/>
            <a:chExt cx="16873686" cy="1123931"/>
          </a:xfrm>
        </p:grpSpPr>
        <p:sp>
          <p:nvSpPr>
            <p:cNvPr id="49" name="TextBox 11">
              <a:extLst>
                <a:ext uri="{FF2B5EF4-FFF2-40B4-BE49-F238E27FC236}">
                  <a16:creationId xmlns:a16="http://schemas.microsoft.com/office/drawing/2014/main" id="{82C37413-EBC2-57A7-4AF0-0C077422D042}"/>
                </a:ext>
              </a:extLst>
            </p:cNvPr>
            <p:cNvSpPr txBox="1"/>
            <p:nvPr/>
          </p:nvSpPr>
          <p:spPr>
            <a:xfrm>
              <a:off x="730330" y="1669820"/>
              <a:ext cx="16855913" cy="1114921"/>
            </a:xfrm>
            <a:prstGeom prst="rect">
              <a:avLst/>
            </a:prstGeom>
            <a:noFill/>
          </p:spPr>
          <p:txBody>
            <a:bodyPr wrap="square">
              <a:spAutoFit/>
            </a:bodyPr>
            <a:lstStyle/>
            <a:p>
              <a:pPr algn="ctr">
                <a:lnSpc>
                  <a:spcPct val="80000"/>
                </a:lnSpc>
              </a:pPr>
              <a:r>
                <a:rPr lang="en-US" sz="8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THI ĐUA ĐỌC TRƯỚC LỚP</a:t>
              </a:r>
              <a:endPar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50" name="TextBox 12">
              <a:extLst>
                <a:ext uri="{FF2B5EF4-FFF2-40B4-BE49-F238E27FC236}">
                  <a16:creationId xmlns:a16="http://schemas.microsoft.com/office/drawing/2014/main" id="{90720CF3-DA85-ED4A-F087-A6CDA00AA924}"/>
                </a:ext>
              </a:extLst>
            </p:cNvPr>
            <p:cNvSpPr txBox="1"/>
            <p:nvPr/>
          </p:nvSpPr>
          <p:spPr>
            <a:xfrm>
              <a:off x="712557" y="1660810"/>
              <a:ext cx="16855913" cy="1114921"/>
            </a:xfrm>
            <a:prstGeom prst="rect">
              <a:avLst/>
            </a:prstGeom>
            <a:noFill/>
          </p:spPr>
          <p:txBody>
            <a:bodyPr wrap="square">
              <a:spAutoFit/>
            </a:bodyPr>
            <a:lstStyle/>
            <a:p>
              <a:pPr algn="ctr">
                <a:lnSpc>
                  <a:spcPct val="80000"/>
                </a:lnSpc>
              </a:pP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8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R</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Ư</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endPar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51" name="Picture 6">
            <a:extLst>
              <a:ext uri="{FF2B5EF4-FFF2-40B4-BE49-F238E27FC236}">
                <a16:creationId xmlns:a16="http://schemas.microsoft.com/office/drawing/2014/main" id="{7A4FC013-0B66-23BD-BE39-9DF9681F14AC}"/>
              </a:ext>
            </a:extLst>
          </p:cNvPr>
          <p:cNvPicPr>
            <a:picLocks noChangeAspect="1"/>
          </p:cNvPicPr>
          <p:nvPr/>
        </p:nvPicPr>
        <p:blipFill>
          <a:blip r:embed="rId8"/>
          <a:srcRect/>
          <a:stretch>
            <a:fillRect/>
          </a:stretch>
        </p:blipFill>
        <p:spPr>
          <a:xfrm>
            <a:off x="-40007" y="3583415"/>
            <a:ext cx="2919272" cy="3101483"/>
          </a:xfrm>
          <a:prstGeom prst="rect">
            <a:avLst/>
          </a:prstGeom>
        </p:spPr>
      </p:pic>
      <p:pic>
        <p:nvPicPr>
          <p:cNvPr id="52" name="Picture 7">
            <a:extLst>
              <a:ext uri="{FF2B5EF4-FFF2-40B4-BE49-F238E27FC236}">
                <a16:creationId xmlns:a16="http://schemas.microsoft.com/office/drawing/2014/main" id="{4B034EFC-5F3E-11D6-A651-4C681F38DBD2}"/>
              </a:ext>
            </a:extLst>
          </p:cNvPr>
          <p:cNvPicPr>
            <a:picLocks noChangeAspect="1"/>
          </p:cNvPicPr>
          <p:nvPr/>
        </p:nvPicPr>
        <p:blipFill>
          <a:blip r:embed="rId9"/>
          <a:srcRect/>
          <a:stretch>
            <a:fillRect/>
          </a:stretch>
        </p:blipFill>
        <p:spPr>
          <a:xfrm>
            <a:off x="9593380" y="3583415"/>
            <a:ext cx="2430969" cy="3077175"/>
          </a:xfrm>
          <a:prstGeom prst="rect">
            <a:avLst/>
          </a:prstGeom>
        </p:spPr>
      </p:pic>
    </p:spTree>
    <p:extLst>
      <p:ext uri="{BB962C8B-B14F-4D97-AF65-F5344CB8AC3E}">
        <p14:creationId xmlns:p14="http://schemas.microsoft.com/office/powerpoint/2010/main" val="103398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par>
                              <p:cTn id="9" fill="hold">
                                <p:stCondLst>
                                  <p:cond delay="500"/>
                                </p:stCondLst>
                                <p:childTnLst>
                                  <p:par>
                                    <p:cTn id="10" presetID="2" presetClass="entr" presetSubtype="4" fill="hold" nodeType="afterEffect" p14:presetBounceEnd="77000">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14:bounceEnd="77000">
                                          <p:cBhvr additive="base">
                                            <p:cTn id="12" dur="1000" fill="hold"/>
                                            <p:tgtEl>
                                              <p:spTgt spid="48"/>
                                            </p:tgtEl>
                                            <p:attrNameLst>
                                              <p:attrName>ppt_x</p:attrName>
                                            </p:attrNameLst>
                                          </p:cBhvr>
                                          <p:tavLst>
                                            <p:tav tm="0">
                                              <p:val>
                                                <p:strVal val="#ppt_x"/>
                                              </p:val>
                                            </p:tav>
                                            <p:tav tm="100000">
                                              <p:val>
                                                <p:strVal val="#ppt_x"/>
                                              </p:val>
                                            </p:tav>
                                          </p:tavLst>
                                        </p:anim>
                                        <p:anim calcmode="lin" valueType="num" p14:bounceEnd="77000">
                                          <p:cBhvr additive="base">
                                            <p:cTn id="13" dur="10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80000">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14:bounceEnd="80000">
                                          <p:cBhvr additive="base">
                                            <p:cTn id="18" dur="1000" fill="hold"/>
                                            <p:tgtEl>
                                              <p:spTgt spid="51"/>
                                            </p:tgtEl>
                                            <p:attrNameLst>
                                              <p:attrName>ppt_x</p:attrName>
                                            </p:attrNameLst>
                                          </p:cBhvr>
                                          <p:tavLst>
                                            <p:tav tm="0">
                                              <p:val>
                                                <p:strVal val="#ppt_x"/>
                                              </p:val>
                                            </p:tav>
                                            <p:tav tm="100000">
                                              <p:val>
                                                <p:strVal val="#ppt_x"/>
                                              </p:val>
                                            </p:tav>
                                          </p:tavLst>
                                        </p:anim>
                                        <p:anim calcmode="lin" valueType="num" p14:bounceEnd="80000">
                                          <p:cBhvr additive="base">
                                            <p:cTn id="19" dur="1000" fill="hold"/>
                                            <p:tgtEl>
                                              <p:spTgt spid="5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80000">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14:bounceEnd="80000">
                                          <p:cBhvr additive="base">
                                            <p:cTn id="22" dur="1000" fill="hold"/>
                                            <p:tgtEl>
                                              <p:spTgt spid="52"/>
                                            </p:tgtEl>
                                            <p:attrNameLst>
                                              <p:attrName>ppt_x</p:attrName>
                                            </p:attrNameLst>
                                          </p:cBhvr>
                                          <p:tavLst>
                                            <p:tav tm="0">
                                              <p:val>
                                                <p:strVal val="#ppt_x"/>
                                              </p:val>
                                            </p:tav>
                                            <p:tav tm="100000">
                                              <p:val>
                                                <p:strVal val="#ppt_x"/>
                                              </p:val>
                                            </p:tav>
                                          </p:tavLst>
                                        </p:anim>
                                        <p:anim calcmode="lin" valueType="num" p14:bounceEnd="80000">
                                          <p:cBhvr additive="base">
                                            <p:cTn id="23"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1000" fill="hold"/>
                                            <p:tgtEl>
                                              <p:spTgt spid="48"/>
                                            </p:tgtEl>
                                            <p:attrNameLst>
                                              <p:attrName>ppt_x</p:attrName>
                                            </p:attrNameLst>
                                          </p:cBhvr>
                                          <p:tavLst>
                                            <p:tav tm="0">
                                              <p:val>
                                                <p:strVal val="#ppt_x"/>
                                              </p:val>
                                            </p:tav>
                                            <p:tav tm="100000">
                                              <p:val>
                                                <p:strVal val="#ppt_x"/>
                                              </p:val>
                                            </p:tav>
                                          </p:tavLst>
                                        </p:anim>
                                        <p:anim calcmode="lin" valueType="num">
                                          <p:cBhvr additive="base">
                                            <p:cTn id="13" dur="10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additive="base">
                                            <p:cTn id="18" dur="1000" fill="hold"/>
                                            <p:tgtEl>
                                              <p:spTgt spid="51"/>
                                            </p:tgtEl>
                                            <p:attrNameLst>
                                              <p:attrName>ppt_x</p:attrName>
                                            </p:attrNameLst>
                                          </p:cBhvr>
                                          <p:tavLst>
                                            <p:tav tm="0">
                                              <p:val>
                                                <p:strVal val="#ppt_x"/>
                                              </p:val>
                                            </p:tav>
                                            <p:tav tm="100000">
                                              <p:val>
                                                <p:strVal val="#ppt_x"/>
                                              </p:val>
                                            </p:tav>
                                          </p:tavLst>
                                        </p:anim>
                                        <p:anim calcmode="lin" valueType="num">
                                          <p:cBhvr additive="base">
                                            <p:cTn id="19" dur="1000" fill="hold"/>
                                            <p:tgtEl>
                                              <p:spTgt spid="5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1000" fill="hold"/>
                                            <p:tgtEl>
                                              <p:spTgt spid="52"/>
                                            </p:tgtEl>
                                            <p:attrNameLst>
                                              <p:attrName>ppt_x</p:attrName>
                                            </p:attrNameLst>
                                          </p:cBhvr>
                                          <p:tavLst>
                                            <p:tav tm="0">
                                              <p:val>
                                                <p:strVal val="#ppt_x"/>
                                              </p:val>
                                            </p:tav>
                                            <p:tav tm="100000">
                                              <p:val>
                                                <p:strVal val="#ppt_x"/>
                                              </p:val>
                                            </p:tav>
                                          </p:tavLst>
                                        </p:anim>
                                        <p:anim calcmode="lin" valueType="num">
                                          <p:cBhvr additive="base">
                                            <p:cTn id="23"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295422" y="337625"/>
            <a:ext cx="11591778" cy="6175717"/>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Mũi tên: Phải 14">
            <a:extLst>
              <a:ext uri="{FF2B5EF4-FFF2-40B4-BE49-F238E27FC236}">
                <a16:creationId xmlns:a16="http://schemas.microsoft.com/office/drawing/2014/main" id="{1F8079BB-A131-79FA-5F65-24FB1F399C13}"/>
              </a:ext>
            </a:extLst>
          </p:cNvPr>
          <p:cNvSpPr/>
          <p:nvPr/>
        </p:nvSpPr>
        <p:spPr>
          <a:xfrm>
            <a:off x="523928" y="5414312"/>
            <a:ext cx="792291" cy="713706"/>
          </a:xfrm>
          <a:prstGeom prst="rightArrow">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ộp Văn bản 16">
            <a:extLst>
              <a:ext uri="{FF2B5EF4-FFF2-40B4-BE49-F238E27FC236}">
                <a16:creationId xmlns:a16="http://schemas.microsoft.com/office/drawing/2014/main" id="{451921C0-8B3C-08FE-35B6-9363E7EA99F7}"/>
              </a:ext>
            </a:extLst>
          </p:cNvPr>
          <p:cNvSpPr txBox="1"/>
          <p:nvPr/>
        </p:nvSpPr>
        <p:spPr>
          <a:xfrm>
            <a:off x="1379395" y="5232556"/>
            <a:ext cx="9822339" cy="1077218"/>
          </a:xfrm>
          <a:prstGeom prst="rect">
            <a:avLst/>
          </a:prstGeom>
          <a:noFill/>
        </p:spPr>
        <p:txBody>
          <a:bodyPr wrap="square">
            <a:spAutoFit/>
          </a:bodyPr>
          <a:lstStyle/>
          <a:p>
            <a:r>
              <a:rPr lang="en-US" sz="3200" b="1">
                <a:solidFill>
                  <a:srgbClr val="FF0066"/>
                </a:solidFill>
              </a:rPr>
              <a:t>K</a:t>
            </a:r>
            <a:r>
              <a:rPr lang="vi-VN" sz="3200" b="1">
                <a:solidFill>
                  <a:srgbClr val="FF0066"/>
                </a:solidFill>
              </a:rPr>
              <a:t>hi hàng xóm bị ốm, em và mẹ thường qua thăm hàng xóm và giúp đỡ họ công việc nhà đơn giản.</a:t>
            </a:r>
            <a:endParaRPr lang="en-US" sz="3200" b="1">
              <a:solidFill>
                <a:srgbClr val="FF0066"/>
              </a:solidFill>
            </a:endParaRPr>
          </a:p>
        </p:txBody>
      </p:sp>
      <p:pic>
        <p:nvPicPr>
          <p:cNvPr id="2" name="Picture 1">
            <a:extLst>
              <a:ext uri="{FF2B5EF4-FFF2-40B4-BE49-F238E27FC236}">
                <a16:creationId xmlns:a16="http://schemas.microsoft.com/office/drawing/2014/main" id="{39F4B819-BD64-EFB9-9D6B-B257DABD8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494" y="647416"/>
            <a:ext cx="4963817" cy="4396648"/>
          </a:xfrm>
          <a:prstGeom prst="rect">
            <a:avLst/>
          </a:prstGeom>
        </p:spPr>
      </p:pic>
      <p:pic>
        <p:nvPicPr>
          <p:cNvPr id="3" name="Picture 2">
            <a:extLst>
              <a:ext uri="{FF2B5EF4-FFF2-40B4-BE49-F238E27FC236}">
                <a16:creationId xmlns:a16="http://schemas.microsoft.com/office/drawing/2014/main" id="{CA4F9C22-A847-D996-02E6-470129D0B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629" y="806907"/>
            <a:ext cx="4651926" cy="4331403"/>
          </a:xfrm>
          <a:prstGeom prst="rect">
            <a:avLst/>
          </a:prstGeom>
        </p:spPr>
      </p:pic>
    </p:spTree>
    <p:extLst>
      <p:ext uri="{BB962C8B-B14F-4D97-AF65-F5344CB8AC3E}">
        <p14:creationId xmlns:p14="http://schemas.microsoft.com/office/powerpoint/2010/main" val="2491567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C9BCCD-4705-82B3-0F7A-48E1B58483C6}"/>
              </a:ext>
            </a:extLst>
          </p:cNvPr>
          <p:cNvGrpSpPr/>
          <p:nvPr/>
        </p:nvGrpSpPr>
        <p:grpSpPr>
          <a:xfrm>
            <a:off x="73566" y="521738"/>
            <a:ext cx="12044868" cy="860101"/>
            <a:chOff x="730330" y="1668993"/>
            <a:chExt cx="16855913" cy="860101"/>
          </a:xfrm>
        </p:grpSpPr>
        <p:sp>
          <p:nvSpPr>
            <p:cNvPr id="12" name="TextBox 11">
              <a:extLst>
                <a:ext uri="{FF2B5EF4-FFF2-40B4-BE49-F238E27FC236}">
                  <a16:creationId xmlns:a16="http://schemas.microsoft.com/office/drawing/2014/main" id="{926339FF-B502-3758-6AA7-BF4ABD87B8D6}"/>
                </a:ext>
              </a:extLst>
            </p:cNvPr>
            <p:cNvSpPr txBox="1"/>
            <p:nvPr/>
          </p:nvSpPr>
          <p:spPr>
            <a:xfrm>
              <a:off x="730330" y="1669820"/>
              <a:ext cx="16855913" cy="859274"/>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14" name="TextBox 12">
              <a:extLst>
                <a:ext uri="{FF2B5EF4-FFF2-40B4-BE49-F238E27FC236}">
                  <a16:creationId xmlns:a16="http://schemas.microsoft.com/office/drawing/2014/main" id="{76FDADA9-E78A-5D66-6FFF-DDA2A030A264}"/>
                </a:ext>
              </a:extLst>
            </p:cNvPr>
            <p:cNvSpPr txBox="1"/>
            <p:nvPr/>
          </p:nvSpPr>
          <p:spPr>
            <a:xfrm>
              <a:off x="730330" y="1668993"/>
              <a:ext cx="16855913" cy="859274"/>
            </a:xfrm>
            <a:prstGeom prst="rect">
              <a:avLst/>
            </a:prstGeom>
            <a:noFill/>
          </p:spPr>
          <p:txBody>
            <a:bodyPr wrap="square">
              <a:spAutoFit/>
            </a:bodyPr>
            <a:lstStyle/>
            <a:p>
              <a:pPr algn="ctr">
                <a:lnSpc>
                  <a:spcPct val="80000"/>
                </a:lnSpc>
              </a:pP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endPar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15" name="Hình ảnh 14" descr="Ảnh có chứa Phim hoạt hình, hình mẫu, phim hoạt hình&#10;&#10;Mô tả được tạo tự động">
            <a:extLst>
              <a:ext uri="{FF2B5EF4-FFF2-40B4-BE49-F238E27FC236}">
                <a16:creationId xmlns:a16="http://schemas.microsoft.com/office/drawing/2014/main" id="{0566AC3F-5041-02FE-8EBB-A7D420B7126F}"/>
              </a:ext>
            </a:extLst>
          </p:cNvPr>
          <p:cNvPicPr>
            <a:picLocks noChangeAspect="1"/>
          </p:cNvPicPr>
          <p:nvPr/>
        </p:nvPicPr>
        <p:blipFill>
          <a:blip r:embed="rId5"/>
          <a:stretch>
            <a:fillRect/>
          </a:stretch>
        </p:blipFill>
        <p:spPr>
          <a:xfrm>
            <a:off x="3445662" y="2019869"/>
            <a:ext cx="5300673" cy="5290072"/>
          </a:xfrm>
          <a:prstGeom prst="rect">
            <a:avLst/>
          </a:prstGeom>
        </p:spPr>
      </p:pic>
    </p:spTree>
    <p:controls>
      <mc:AlternateContent xmlns:mc="http://schemas.openxmlformats.org/markup-compatibility/2006">
        <mc:Choice xmlns:v="urn:schemas-microsoft-com:vml" Requires="v">
          <p:control name="TextBox1" r:id="rId1" imgW="4848120" imgH="1247760"/>
        </mc:Choice>
        <mc:Fallback>
          <p:control name="TextBox1" r:id="rId1" imgW="4848120" imgH="1247760">
            <p:pic>
              <p:nvPicPr>
                <p:cNvPr id="16" name="TextBox1">
                  <a:extLst>
                    <a:ext uri="{FF2B5EF4-FFF2-40B4-BE49-F238E27FC236}">
                      <a16:creationId xmlns:a16="http://schemas.microsoft.com/office/drawing/2014/main" id="{B9299D8F-B789-2DCD-0F59-7849E75F1C7E}"/>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164169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grpSp>
        <p:nvGrpSpPr>
          <p:cNvPr id="13" name="Group 11">
            <a:extLst>
              <a:ext uri="{FF2B5EF4-FFF2-40B4-BE49-F238E27FC236}">
                <a16:creationId xmlns:a16="http://schemas.microsoft.com/office/drawing/2014/main" id="{B87F6758-3718-5833-1682-881C994336AD}"/>
              </a:ext>
            </a:extLst>
          </p:cNvPr>
          <p:cNvGrpSpPr/>
          <p:nvPr/>
        </p:nvGrpSpPr>
        <p:grpSpPr>
          <a:xfrm>
            <a:off x="3289667" y="137160"/>
            <a:ext cx="4930277" cy="769441"/>
            <a:chOff x="-555806" y="0"/>
            <a:chExt cx="4930277" cy="769441"/>
          </a:xfrm>
        </p:grpSpPr>
        <p:sp>
          <p:nvSpPr>
            <p:cNvPr id="14" name="文本框 18">
              <a:extLst>
                <a:ext uri="{FF2B5EF4-FFF2-40B4-BE49-F238E27FC236}">
                  <a16:creationId xmlns:a16="http://schemas.microsoft.com/office/drawing/2014/main" id="{1624852F-7753-BA29-8415-3B4DA609DAF7}"/>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15" name="文本框 18">
              <a:extLst>
                <a:ext uri="{FF2B5EF4-FFF2-40B4-BE49-F238E27FC236}">
                  <a16:creationId xmlns:a16="http://schemas.microsoft.com/office/drawing/2014/main" id="{D2BBE98C-98D0-5010-E6A3-80F47CBD51AA}"/>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4" name="Group 6">
            <a:extLst>
              <a:ext uri="{FF2B5EF4-FFF2-40B4-BE49-F238E27FC236}">
                <a16:creationId xmlns:a16="http://schemas.microsoft.com/office/drawing/2014/main" id="{AA2B3A55-C128-0729-D82B-9B74EA043DFF}"/>
              </a:ext>
            </a:extLst>
          </p:cNvPr>
          <p:cNvGrpSpPr/>
          <p:nvPr/>
        </p:nvGrpSpPr>
        <p:grpSpPr>
          <a:xfrm>
            <a:off x="600502" y="776848"/>
            <a:ext cx="10601051" cy="1595437"/>
            <a:chOff x="5250003" y="6557837"/>
            <a:chExt cx="13208091" cy="2304044"/>
          </a:xfrm>
        </p:grpSpPr>
        <p:sp>
          <p:nvSpPr>
            <p:cNvPr id="6" name="TextBox 7">
              <a:extLst>
                <a:ext uri="{FF2B5EF4-FFF2-40B4-BE49-F238E27FC236}">
                  <a16:creationId xmlns:a16="http://schemas.microsoft.com/office/drawing/2014/main" id="{68D16833-89CE-4611-42DA-87231C6CED47}"/>
                </a:ext>
              </a:extLst>
            </p:cNvPr>
            <p:cNvSpPr txBox="1"/>
            <p:nvPr/>
          </p:nvSpPr>
          <p:spPr>
            <a:xfrm>
              <a:off x="5250003" y="6585062"/>
              <a:ext cx="13208089" cy="22768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LUYỆN TẬP MỞ RỘNG</a:t>
              </a:r>
            </a:p>
          </p:txBody>
        </p:sp>
        <p:sp>
          <p:nvSpPr>
            <p:cNvPr id="7" name="TextBox 8">
              <a:extLst>
                <a:ext uri="{FF2B5EF4-FFF2-40B4-BE49-F238E27FC236}">
                  <a16:creationId xmlns:a16="http://schemas.microsoft.com/office/drawing/2014/main" id="{7A5D5A8A-98A4-96DB-2E34-B3F19BE8E734}"/>
                </a:ext>
              </a:extLst>
            </p:cNvPr>
            <p:cNvSpPr txBox="1"/>
            <p:nvPr/>
          </p:nvSpPr>
          <p:spPr>
            <a:xfrm>
              <a:off x="5250003" y="6557837"/>
              <a:ext cx="13208091" cy="227681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U</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Y</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Ệ</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T</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Ậ</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 </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M</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Ở </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R</a:t>
              </a:r>
              <a:r>
                <a:rPr kumimoji="0" lang="en-US" sz="80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Ộ</a:t>
              </a:r>
              <a:r>
                <a:rPr kumimoji="0" lang="en-US" sz="8000" b="1" i="0" u="none" strike="noStrike" kern="1200" cap="none" spc="0" normalizeH="0" baseline="0" noProof="0">
                  <a:ln w="19050">
                    <a:solidFill>
                      <a:srgbClr val="002060"/>
                    </a:solidFill>
                    <a:prstDash val="solid"/>
                  </a:ln>
                  <a:solidFill>
                    <a:srgbClr val="FF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G</a:t>
              </a:r>
              <a:endPar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spTree>
    <p:extLst>
      <p:ext uri="{BB962C8B-B14F-4D97-AF65-F5344CB8AC3E}">
        <p14:creationId xmlns:p14="http://schemas.microsoft.com/office/powerpoint/2010/main" val="1735887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Effect transition="in" filter="fade">
                                          <p:cBhvr>
                                            <p:cTn id="17" dur="2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8" fill="hold">
                                <p:stCondLst>
                                  <p:cond delay="750"/>
                                </p:stCondLst>
                                <p:childTnLst>
                                  <p:par>
                                    <p:cTn id="19" presetID="6" presetClass="emph" presetSubtype="0" fill="hold" nodeType="afterEffect" p14:presetBounceEnd="98000">
                                      <p:stCondLst>
                                        <p:cond delay="0"/>
                                      </p:stCondLst>
                                      <p:childTnLst>
                                        <p:animScale p14:bounceEnd="98000">
                                          <p:cBhvr>
                                            <p:cTn id="20"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Effect transition="in" filter="fade">
                                          <p:cBhvr>
                                            <p:cTn id="17" dur="2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par>
                              <p:cTn id="18" fill="hold">
                                <p:stCondLst>
                                  <p:cond delay="750"/>
                                </p:stCondLst>
                                <p:childTnLst>
                                  <p:par>
                                    <p:cTn id="19" presetID="6" presetClass="emph" presetSubtype="0" fill="hold" nodeType="afterEffect">
                                      <p:stCondLst>
                                        <p:cond delay="0"/>
                                      </p:stCondLst>
                                      <p:childTnLst>
                                        <p:animScale>
                                          <p:cBhvr>
                                            <p:cTn id="20"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338672"/>
            <a:ext cx="11806697" cy="610022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Thảo nguyên: vùng đất rộng, bằng phẳng, thực vật chủ yếu là cỏ.</a:t>
            </a:r>
          </a:p>
        </p:txBody>
      </p:sp>
      <p:grpSp>
        <p:nvGrpSpPr>
          <p:cNvPr id="43" name="Group 20">
            <a:extLst>
              <a:ext uri="{FF2B5EF4-FFF2-40B4-BE49-F238E27FC236}">
                <a16:creationId xmlns:a16="http://schemas.microsoft.com/office/drawing/2014/main" id="{44A6AD62-4D17-8127-2B80-EFF84E028527}"/>
              </a:ext>
            </a:extLst>
          </p:cNvPr>
          <p:cNvGrpSpPr/>
          <p:nvPr/>
        </p:nvGrpSpPr>
        <p:grpSpPr>
          <a:xfrm>
            <a:off x="171868" y="789276"/>
            <a:ext cx="11222713" cy="1191816"/>
            <a:chOff x="530651" y="4086061"/>
            <a:chExt cx="11522589" cy="1191816"/>
          </a:xfrm>
        </p:grpSpPr>
        <p:sp>
          <p:nvSpPr>
            <p:cNvPr id="44" name="TextBox 16">
              <a:extLst>
                <a:ext uri="{FF2B5EF4-FFF2-40B4-BE49-F238E27FC236}">
                  <a16:creationId xmlns:a16="http://schemas.microsoft.com/office/drawing/2014/main" id="{3E17C8A5-7DFE-C449-C84D-40A5FFCE79AF}"/>
                </a:ext>
              </a:extLst>
            </p:cNvPr>
            <p:cNvSpPr txBox="1"/>
            <p:nvPr/>
          </p:nvSpPr>
          <p:spPr>
            <a:xfrm>
              <a:off x="1172914" y="4086061"/>
              <a:ext cx="10880326" cy="1191816"/>
            </a:xfrm>
            <a:prstGeom prst="round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Viết 4 – 5 câu bày tỏ suy nghĩ, cảm xúc của em về một nhân vật</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bài đọc “Ông Trạng Nồi”.</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4"/>
            <a:stretch>
              <a:fillRect/>
            </a:stretch>
          </p:blipFill>
          <p:spPr>
            <a:xfrm>
              <a:off x="530651" y="4325448"/>
              <a:ext cx="788484" cy="713042"/>
            </a:xfrm>
            <a:prstGeom prst="rect">
              <a:avLst/>
            </a:prstGeom>
          </p:spPr>
        </p:pic>
      </p:grpSp>
      <p:pic>
        <p:nvPicPr>
          <p:cNvPr id="5" name="Picture 4">
            <a:extLst>
              <a:ext uri="{FF2B5EF4-FFF2-40B4-BE49-F238E27FC236}">
                <a16:creationId xmlns:a16="http://schemas.microsoft.com/office/drawing/2014/main" id="{ED379E51-4969-49E5-B425-A223A1DD316B}"/>
              </a:ext>
            </a:extLst>
          </p:cNvPr>
          <p:cNvPicPr>
            <a:picLocks noChangeAspect="1"/>
          </p:cNvPicPr>
          <p:nvPr/>
        </p:nvPicPr>
        <p:blipFill>
          <a:blip r:embed="rId5"/>
          <a:stretch>
            <a:fillRect/>
          </a:stretch>
        </p:blipFill>
        <p:spPr>
          <a:xfrm>
            <a:off x="1663700" y="1981092"/>
            <a:ext cx="8267700" cy="4315739"/>
          </a:xfrm>
          <a:prstGeom prst="rect">
            <a:avLst/>
          </a:prstGeom>
        </p:spPr>
      </p:pic>
    </p:spTree>
    <p:extLst>
      <p:ext uri="{BB962C8B-B14F-4D97-AF65-F5344CB8AC3E}">
        <p14:creationId xmlns:p14="http://schemas.microsoft.com/office/powerpoint/2010/main" val="103176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10" name="chimes.wav"/>
                                            </p:tgtEl>
                                          </p:cMediaNode>
                                        </p:audio>
                                      </p:sub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338672"/>
            <a:ext cx="11806697" cy="610022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Thảo nguyên: vùng đất rộng, bằng phẳng, thực vật chủ yếu là cỏ.</a:t>
            </a:r>
          </a:p>
        </p:txBody>
      </p:sp>
      <p:sp>
        <p:nvSpPr>
          <p:cNvPr id="44" name="TextBox 16">
            <a:extLst>
              <a:ext uri="{FF2B5EF4-FFF2-40B4-BE49-F238E27FC236}">
                <a16:creationId xmlns:a16="http://schemas.microsoft.com/office/drawing/2014/main" id="{3E17C8A5-7DFE-C449-C84D-40A5FFCE79AF}"/>
              </a:ext>
            </a:extLst>
          </p:cNvPr>
          <p:cNvSpPr txBox="1"/>
          <p:nvPr/>
        </p:nvSpPr>
        <p:spPr>
          <a:xfrm>
            <a:off x="695816" y="287835"/>
            <a:ext cx="10962784" cy="5550456"/>
          </a:xfrm>
          <a:prstGeom prst="round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rPr>
              <a:t>MẪU: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Ông Trạng Nồi là một tấm gương hiếu học cho mọi người noi theo. Nhà nghèo, hoàn cảnh thiếu thốn, nhưng ông đã cố gắng vượt qua để đạt được thành tích cao. Khi đỗ trạng nguyên, ông nhớ ơn người hàng xóm đã giúp đỡ mình. Không chỉ là người giỏi giang, ông còn là người sống có tình nghĩa, được dân gian yêu mến, nể phục.</a:t>
            </a:r>
          </a:p>
        </p:txBody>
      </p:sp>
    </p:spTree>
    <p:extLst>
      <p:ext uri="{BB962C8B-B14F-4D97-AF65-F5344CB8AC3E}">
        <p14:creationId xmlns:p14="http://schemas.microsoft.com/office/powerpoint/2010/main" val="269902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pic>
        <p:nvPicPr>
          <p:cNvPr id="42" name="Hình ảnh 41" descr="Ảnh có chứa động vật không xương sống, côn trùng, con dế, châu chấu&#10;&#10;Mô tả được tạo tự động">
            <a:extLst>
              <a:ext uri="{FF2B5EF4-FFF2-40B4-BE49-F238E27FC236}">
                <a16:creationId xmlns:a16="http://schemas.microsoft.com/office/drawing/2014/main" id="{27321DF5-F6A8-BA19-5A2E-943F38B9FA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0" b="95546" l="9703" r="94053">
                        <a14:foregroundMark x1="25352" y1="91314" x2="25352" y2="91314"/>
                        <a14:foregroundMark x1="55712" y1="95546" x2="55712" y2="95546"/>
                        <a14:foregroundMark x1="94053" y1="92428" x2="94053" y2="92428"/>
                        <a14:foregroundMark x1="23161" y1="45212" x2="23161" y2="45212"/>
                        <a14:foregroundMark x1="20344" y1="42762" x2="25665" y2="45880"/>
                      </a14:backgroundRemoval>
                    </a14:imgEffect>
                  </a14:imgLayer>
                </a14:imgProps>
              </a:ext>
              <a:ext uri="{28A0092B-C50C-407E-A947-70E740481C1C}">
                <a14:useLocalDpi xmlns:a14="http://schemas.microsoft.com/office/drawing/2010/main" val="0"/>
              </a:ext>
            </a:extLst>
          </a:blip>
          <a:stretch>
            <a:fillRect/>
          </a:stretch>
        </p:blipFill>
        <p:spPr>
          <a:xfrm rot="3186682">
            <a:off x="7714144" y="2398119"/>
            <a:ext cx="1682676" cy="1182350"/>
          </a:xfrm>
          <a:prstGeom prst="rect">
            <a:avLst/>
          </a:prstGeom>
        </p:spPr>
      </p:pic>
      <p:pic>
        <p:nvPicPr>
          <p:cNvPr id="46" name="Hình ảnh 45" descr="Ảnh có chứa hình vẽ, Tác phẩm nghệ thuật của trẻ con, minh họa, phim hoạt hình&#10;&#10;Mô tả được tạo tự động">
            <a:extLst>
              <a:ext uri="{FF2B5EF4-FFF2-40B4-BE49-F238E27FC236}">
                <a16:creationId xmlns:a16="http://schemas.microsoft.com/office/drawing/2014/main" id="{CFA9890F-25E9-73AB-E903-E42A6EBE98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0544841" y="421759"/>
            <a:ext cx="1462460" cy="1310918"/>
          </a:xfrm>
          <a:prstGeom prst="rect">
            <a:avLst/>
          </a:prstGeom>
        </p:spPr>
      </p:pic>
      <p:pic>
        <p:nvPicPr>
          <p:cNvPr id="48" name="Hình ảnh 47" descr="Ảnh có chứa hình vẽ, Tác phẩm nghệ thuật của trẻ con, minh họa, phim hoạt hình&#10;&#10;Mô tả được tạo tự động">
            <a:extLst>
              <a:ext uri="{FF2B5EF4-FFF2-40B4-BE49-F238E27FC236}">
                <a16:creationId xmlns:a16="http://schemas.microsoft.com/office/drawing/2014/main" id="{F44ED5B3-CF8D-820E-53A3-472260434E5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74425" y="5205652"/>
            <a:ext cx="1864338" cy="1730326"/>
          </a:xfrm>
          <a:prstGeom prst="rect">
            <a:avLst/>
          </a:prstGeom>
        </p:spPr>
      </p:pic>
      <p:grpSp>
        <p:nvGrpSpPr>
          <p:cNvPr id="2" name="Group 5">
            <a:extLst>
              <a:ext uri="{FF2B5EF4-FFF2-40B4-BE49-F238E27FC236}">
                <a16:creationId xmlns:a16="http://schemas.microsoft.com/office/drawing/2014/main" id="{7736D30C-E135-073D-C5FD-78BA06E5620A}"/>
              </a:ext>
            </a:extLst>
          </p:cNvPr>
          <p:cNvGrpSpPr/>
          <p:nvPr/>
        </p:nvGrpSpPr>
        <p:grpSpPr>
          <a:xfrm>
            <a:off x="330200" y="2037729"/>
            <a:ext cx="7659508" cy="1885819"/>
            <a:chOff x="4133327" y="8204395"/>
            <a:chExt cx="7210038" cy="1885819"/>
          </a:xfrm>
        </p:grpSpPr>
        <p:sp>
          <p:nvSpPr>
            <p:cNvPr id="3" name="TextBox 13">
              <a:extLst>
                <a:ext uri="{FF2B5EF4-FFF2-40B4-BE49-F238E27FC236}">
                  <a16:creationId xmlns:a16="http://schemas.microsoft.com/office/drawing/2014/main" id="{F3156A0E-1ACC-ABC3-D08D-9C4D7355E276}"/>
                </a:ext>
              </a:extLst>
            </p:cNvPr>
            <p:cNvSpPr txBox="1"/>
            <p:nvPr/>
          </p:nvSpPr>
          <p:spPr>
            <a:xfrm>
              <a:off x="4149463" y="8204395"/>
              <a:ext cx="7193902" cy="187346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VẬN DỤNG</a:t>
              </a:r>
              <a:endParaRPr kumimoji="0" lang="en-US" sz="9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sp>
          <p:nvSpPr>
            <p:cNvPr id="4" name="TextBox 14">
              <a:extLst>
                <a:ext uri="{FF2B5EF4-FFF2-40B4-BE49-F238E27FC236}">
                  <a16:creationId xmlns:a16="http://schemas.microsoft.com/office/drawing/2014/main" id="{0162DBDE-1FE1-6B22-A5CE-0582397FD049}"/>
                </a:ext>
              </a:extLst>
            </p:cNvPr>
            <p:cNvSpPr txBox="1"/>
            <p:nvPr/>
          </p:nvSpPr>
          <p:spPr>
            <a:xfrm>
              <a:off x="4133327" y="8216752"/>
              <a:ext cx="7193902" cy="187346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a:t>
              </a:r>
              <a:r>
                <a:rPr kumimoji="0" lang="en-US" sz="9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ẬN</a:t>
              </a:r>
              <a:r>
                <a:rPr kumimoji="0" lang="en-US" sz="96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D</a:t>
              </a:r>
              <a:r>
                <a:rPr lang="en-US" sz="9600" b="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rPr>
                <a:t>Ụ</a:t>
              </a:r>
              <a:r>
                <a:rPr kumimoji="0" lang="en-US" sz="96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NG</a:t>
              </a:r>
              <a:endPar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spTree>
    <p:extLst>
      <p:ext uri="{BB962C8B-B14F-4D97-AF65-F5344CB8AC3E}">
        <p14:creationId xmlns:p14="http://schemas.microsoft.com/office/powerpoint/2010/main" val="202320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id="{74790BDD-9439-4155-88F9-F9945572A995}"/>
              </a:ext>
            </a:extLst>
          </p:cNvPr>
          <p:cNvSpPr txBox="1"/>
          <p:nvPr/>
        </p:nvSpPr>
        <p:spPr>
          <a:xfrm>
            <a:off x="1079500" y="3123684"/>
            <a:ext cx="6985000" cy="1569660"/>
          </a:xfrm>
          <a:prstGeom prst="rect">
            <a:avLst/>
          </a:prstGeom>
          <a:solidFill>
            <a:schemeClr val="bg1"/>
          </a:solidFill>
          <a:ln>
            <a:solidFill>
              <a:schemeClr val="accent1"/>
            </a:solidFill>
          </a:ln>
        </p:spPr>
        <p:txBody>
          <a:bodyPr wrap="square">
            <a:spAutoFit/>
          </a:bodyPr>
          <a:lstStyle/>
          <a:p>
            <a:r>
              <a:rPr lang="en-US" sz="4800"/>
              <a:t>https://www.youtube.com/watch?v=7dWdwK6P01s</a:t>
            </a:r>
          </a:p>
        </p:txBody>
      </p:sp>
    </p:spTree>
    <p:extLst>
      <p:ext uri="{BB962C8B-B14F-4D97-AF65-F5344CB8AC3E}">
        <p14:creationId xmlns:p14="http://schemas.microsoft.com/office/powerpoint/2010/main" val="375398208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1">
            <a:extLst>
              <a:ext uri="{FF2B5EF4-FFF2-40B4-BE49-F238E27FC236}">
                <a16:creationId xmlns:a16="http://schemas.microsoft.com/office/drawing/2014/main" id="{D56FC0E4-F231-6364-C857-78C2F6C122FC}"/>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21" name="TextBox 12">
            <a:extLst>
              <a:ext uri="{FF2B5EF4-FFF2-40B4-BE49-F238E27FC236}">
                <a16:creationId xmlns:a16="http://schemas.microsoft.com/office/drawing/2014/main" id="{B441C6A5-AECE-7C5A-C150-150128480392}"/>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2" name="Picture 13">
            <a:extLst>
              <a:ext uri="{FF2B5EF4-FFF2-40B4-BE49-F238E27FC236}">
                <a16:creationId xmlns:a16="http://schemas.microsoft.com/office/drawing/2014/main" id="{911C9430-841A-DEBD-9C4A-7B3FBEC811D3}"/>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23" name="TextBox 14">
            <a:extLst>
              <a:ext uri="{FF2B5EF4-FFF2-40B4-BE49-F238E27FC236}">
                <a16:creationId xmlns:a16="http://schemas.microsoft.com/office/drawing/2014/main" id="{D224C984-4901-6A1C-9CB4-A5803FCA947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4" name="Picture 15">
            <a:extLst>
              <a:ext uri="{FF2B5EF4-FFF2-40B4-BE49-F238E27FC236}">
                <a16:creationId xmlns:a16="http://schemas.microsoft.com/office/drawing/2014/main" id="{96482BA7-20D0-08B6-798B-4B1285092DA4}"/>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25" name="TextBox 16">
            <a:extLst>
              <a:ext uri="{FF2B5EF4-FFF2-40B4-BE49-F238E27FC236}">
                <a16:creationId xmlns:a16="http://schemas.microsoft.com/office/drawing/2014/main" id="{B48A72F6-EE1A-ECA3-CB76-8985B7EF138F}"/>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6" name="Picture 17">
            <a:extLst>
              <a:ext uri="{FF2B5EF4-FFF2-40B4-BE49-F238E27FC236}">
                <a16:creationId xmlns:a16="http://schemas.microsoft.com/office/drawing/2014/main" id="{5C3B1D61-FBF6-616F-618F-B07C0F70BD5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27" name="TextBox 18">
            <a:extLst>
              <a:ext uri="{FF2B5EF4-FFF2-40B4-BE49-F238E27FC236}">
                <a16:creationId xmlns:a16="http://schemas.microsoft.com/office/drawing/2014/main" id="{74323260-DD6D-EB2C-836D-8639EECC27CF}"/>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8" name="Picture 19">
            <a:extLst>
              <a:ext uri="{FF2B5EF4-FFF2-40B4-BE49-F238E27FC236}">
                <a16:creationId xmlns:a16="http://schemas.microsoft.com/office/drawing/2014/main" id="{F2FC6226-40B8-B3C0-A194-8734F04D5564}"/>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29" name="Group 8">
            <a:extLst>
              <a:ext uri="{FF2B5EF4-FFF2-40B4-BE49-F238E27FC236}">
                <a16:creationId xmlns:a16="http://schemas.microsoft.com/office/drawing/2014/main" id="{B3B66032-6438-7596-4CE1-8E99EDB9399F}"/>
              </a:ext>
            </a:extLst>
          </p:cNvPr>
          <p:cNvGrpSpPr/>
          <p:nvPr/>
        </p:nvGrpSpPr>
        <p:grpSpPr>
          <a:xfrm>
            <a:off x="3694146" y="280205"/>
            <a:ext cx="4974772" cy="1323439"/>
            <a:chOff x="3608614" y="0"/>
            <a:chExt cx="4974772" cy="1323439"/>
          </a:xfrm>
        </p:grpSpPr>
        <p:sp>
          <p:nvSpPr>
            <p:cNvPr id="30" name="TextBox 9">
              <a:extLst>
                <a:ext uri="{FF2B5EF4-FFF2-40B4-BE49-F238E27FC236}">
                  <a16:creationId xmlns:a16="http://schemas.microsoft.com/office/drawing/2014/main" id="{F9A253A6-775E-A050-4565-705E9CC01A6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31" name="TextBox 10">
              <a:extLst>
                <a:ext uri="{FF2B5EF4-FFF2-40B4-BE49-F238E27FC236}">
                  <a16:creationId xmlns:a16="http://schemas.microsoft.com/office/drawing/2014/main" id="{9217CDDB-5500-51A2-B8CB-573D296BF64B}"/>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424657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wipe(left)">
                                      <p:cBhvr>
                                        <p:cTn id="17" dur="500"/>
                                        <p:tgtEl>
                                          <p:spTgt spid="21">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wipe(left)">
                                      <p:cBhvr>
                                        <p:cTn id="25" dur="500"/>
                                        <p:tgtEl>
                                          <p:spTgt spid="23">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wipe(left)">
                                      <p:cBhvr>
                                        <p:cTn id="33" dur="500"/>
                                        <p:tgtEl>
                                          <p:spTgt spid="25">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wipe(left)">
                                      <p:cBhvr>
                                        <p:cTn id="4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3" grpId="0" uiExpand="1" build="p"/>
      <p:bldP spid="25" grpId="0" uiExpand="1" build="p"/>
      <p:bldP spid="27"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pic>
        <p:nvPicPr>
          <p:cNvPr id="42" name="Hình ảnh 41" descr="Ảnh có chứa động vật không xương sống, côn trùng, con dế, châu chấu&#10;&#10;Mô tả được tạo tự động">
            <a:extLst>
              <a:ext uri="{FF2B5EF4-FFF2-40B4-BE49-F238E27FC236}">
                <a16:creationId xmlns:a16="http://schemas.microsoft.com/office/drawing/2014/main" id="{27321DF5-F6A8-BA19-5A2E-943F38B9FA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0" b="95546" l="9703" r="94053">
                        <a14:foregroundMark x1="25352" y1="91314" x2="25352" y2="91314"/>
                        <a14:foregroundMark x1="55712" y1="95546" x2="55712" y2="95546"/>
                        <a14:foregroundMark x1="94053" y1="92428" x2="94053" y2="92428"/>
                        <a14:foregroundMark x1="23161" y1="45212" x2="23161" y2="45212"/>
                        <a14:foregroundMark x1="20344" y1="42762" x2="25665" y2="45880"/>
                      </a14:backgroundRemoval>
                    </a14:imgEffect>
                  </a14:imgLayer>
                </a14:imgProps>
              </a:ext>
              <a:ext uri="{28A0092B-C50C-407E-A947-70E740481C1C}">
                <a14:useLocalDpi xmlns:a14="http://schemas.microsoft.com/office/drawing/2010/main" val="0"/>
              </a:ext>
            </a:extLst>
          </a:blip>
          <a:stretch>
            <a:fillRect/>
          </a:stretch>
        </p:blipFill>
        <p:spPr>
          <a:xfrm rot="3186682">
            <a:off x="7714144" y="2398119"/>
            <a:ext cx="1682676" cy="1182350"/>
          </a:xfrm>
          <a:prstGeom prst="rect">
            <a:avLst/>
          </a:prstGeom>
        </p:spPr>
      </p:pic>
      <p:pic>
        <p:nvPicPr>
          <p:cNvPr id="46" name="Hình ảnh 45" descr="Ảnh có chứa hình vẽ, Tác phẩm nghệ thuật của trẻ con, minh họa, phim hoạt hình&#10;&#10;Mô tả được tạo tự động">
            <a:extLst>
              <a:ext uri="{FF2B5EF4-FFF2-40B4-BE49-F238E27FC236}">
                <a16:creationId xmlns:a16="http://schemas.microsoft.com/office/drawing/2014/main" id="{CFA9890F-25E9-73AB-E903-E42A6EBE98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0544841" y="421759"/>
            <a:ext cx="1462460" cy="1310918"/>
          </a:xfrm>
          <a:prstGeom prst="rect">
            <a:avLst/>
          </a:prstGeom>
        </p:spPr>
      </p:pic>
      <p:pic>
        <p:nvPicPr>
          <p:cNvPr id="48" name="Hình ảnh 47" descr="Ảnh có chứa hình vẽ, Tác phẩm nghệ thuật của trẻ con, minh họa, phim hoạt hình&#10;&#10;Mô tả được tạo tự động">
            <a:extLst>
              <a:ext uri="{FF2B5EF4-FFF2-40B4-BE49-F238E27FC236}">
                <a16:creationId xmlns:a16="http://schemas.microsoft.com/office/drawing/2014/main" id="{F44ED5B3-CF8D-820E-53A3-472260434E5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74425" y="5205652"/>
            <a:ext cx="1864338" cy="1730326"/>
          </a:xfrm>
          <a:prstGeom prst="rect">
            <a:avLst/>
          </a:prstGeom>
        </p:spPr>
      </p:pic>
      <p:grpSp>
        <p:nvGrpSpPr>
          <p:cNvPr id="2" name="Group 5">
            <a:extLst>
              <a:ext uri="{FF2B5EF4-FFF2-40B4-BE49-F238E27FC236}">
                <a16:creationId xmlns:a16="http://schemas.microsoft.com/office/drawing/2014/main" id="{7736D30C-E135-073D-C5FD-78BA06E5620A}"/>
              </a:ext>
            </a:extLst>
          </p:cNvPr>
          <p:cNvGrpSpPr/>
          <p:nvPr/>
        </p:nvGrpSpPr>
        <p:grpSpPr>
          <a:xfrm>
            <a:off x="0" y="57733"/>
            <a:ext cx="7659508" cy="3806344"/>
            <a:chOff x="4133327" y="8204395"/>
            <a:chExt cx="7210038" cy="3806344"/>
          </a:xfrm>
        </p:grpSpPr>
        <p:sp>
          <p:nvSpPr>
            <p:cNvPr id="3" name="TextBox 13">
              <a:extLst>
                <a:ext uri="{FF2B5EF4-FFF2-40B4-BE49-F238E27FC236}">
                  <a16:creationId xmlns:a16="http://schemas.microsoft.com/office/drawing/2014/main" id="{F3156A0E-1ACC-ABC3-D08D-9C4D7355E276}"/>
                </a:ext>
              </a:extLst>
            </p:cNvPr>
            <p:cNvSpPr txBox="1"/>
            <p:nvPr/>
          </p:nvSpPr>
          <p:spPr>
            <a:xfrm>
              <a:off x="4149463" y="8204395"/>
              <a:ext cx="7193902" cy="379398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TẠM BIỆT VÀ HẸN GẶP LẠI</a:t>
              </a:r>
            </a:p>
          </p:txBody>
        </p:sp>
        <p:sp>
          <p:nvSpPr>
            <p:cNvPr id="4" name="TextBox 14">
              <a:extLst>
                <a:ext uri="{FF2B5EF4-FFF2-40B4-BE49-F238E27FC236}">
                  <a16:creationId xmlns:a16="http://schemas.microsoft.com/office/drawing/2014/main" id="{0162DBDE-1FE1-6B22-A5CE-0582397FD049}"/>
                </a:ext>
              </a:extLst>
            </p:cNvPr>
            <p:cNvSpPr txBox="1"/>
            <p:nvPr/>
          </p:nvSpPr>
          <p:spPr>
            <a:xfrm>
              <a:off x="4133327" y="8216752"/>
              <a:ext cx="7193902" cy="379398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a:t>
              </a:r>
              <a:r>
                <a:rPr kumimoji="0" lang="en-US" sz="9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9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M</a:t>
              </a:r>
              <a:r>
                <a:rPr kumimoji="0" lang="en-US" sz="9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B</a:t>
              </a:r>
              <a:r>
                <a:rPr kumimoji="0" lang="en-US" sz="9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Ệ</a:t>
              </a:r>
              <a:r>
                <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 </a:t>
              </a:r>
              <a:r>
                <a:rPr kumimoji="0" lang="en-US" sz="9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À</a:t>
              </a:r>
              <a:r>
                <a:rPr kumimoji="0" lang="en-US" sz="9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9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Ẹ</a:t>
              </a:r>
              <a:r>
                <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 </a:t>
              </a:r>
              <a:r>
                <a:rPr kumimoji="0" lang="en-US" sz="9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G</a:t>
              </a:r>
              <a:r>
                <a:rPr kumimoji="0" lang="en-US" sz="9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Ặ</a:t>
              </a:r>
              <a:r>
                <a:rPr kumimoji="0" lang="en-US" sz="9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a:t>
              </a:r>
              <a:r>
                <a:rPr kumimoji="0" lang="en-US" sz="9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 </a:t>
              </a:r>
            </a:p>
          </p:txBody>
        </p:sp>
      </p:grpSp>
    </p:spTree>
    <p:extLst>
      <p:ext uri="{BB962C8B-B14F-4D97-AF65-F5344CB8AC3E}">
        <p14:creationId xmlns:p14="http://schemas.microsoft.com/office/powerpoint/2010/main" val="277820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ffortless AI Video Generation from Simple Text and Image Prompts - Vidu AI">
            <a:hlinkClick r:id="" action="ppaction://media"/>
            <a:extLst>
              <a:ext uri="{FF2B5EF4-FFF2-40B4-BE49-F238E27FC236}">
                <a16:creationId xmlns:a16="http://schemas.microsoft.com/office/drawing/2014/main" id="{886A7A10-C27D-4925-AE1F-8649EB3A92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324" y="0"/>
            <a:ext cx="12244324" cy="6996757"/>
          </a:xfrm>
          <a:prstGeom prst="rect">
            <a:avLst/>
          </a:prstGeom>
        </p:spPr>
      </p:pic>
      <p:sp>
        <p:nvSpPr>
          <p:cNvPr id="8" name="TextBox 7">
            <a:extLst>
              <a:ext uri="{FF2B5EF4-FFF2-40B4-BE49-F238E27FC236}">
                <a16:creationId xmlns:a16="http://schemas.microsoft.com/office/drawing/2014/main" id="{CE6FF227-6E06-4FC6-B40E-500C7E62F840}"/>
              </a:ext>
            </a:extLst>
          </p:cNvPr>
          <p:cNvSpPr txBox="1"/>
          <p:nvPr/>
        </p:nvSpPr>
        <p:spPr>
          <a:xfrm>
            <a:off x="7271657" y="174171"/>
            <a:ext cx="409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TRANH VẼ GÌ?</a:t>
            </a:r>
          </a:p>
        </p:txBody>
      </p:sp>
    </p:spTree>
    <p:extLst>
      <p:ext uri="{BB962C8B-B14F-4D97-AF65-F5344CB8AC3E}">
        <p14:creationId xmlns:p14="http://schemas.microsoft.com/office/powerpoint/2010/main" val="1834167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grpSp>
        <p:nvGrpSpPr>
          <p:cNvPr id="4" name="Group 6">
            <a:extLst>
              <a:ext uri="{FF2B5EF4-FFF2-40B4-BE49-F238E27FC236}">
                <a16:creationId xmlns:a16="http://schemas.microsoft.com/office/drawing/2014/main" id="{5C3755CD-947B-67B3-60C8-37630389CC2E}"/>
              </a:ext>
            </a:extLst>
          </p:cNvPr>
          <p:cNvGrpSpPr/>
          <p:nvPr/>
        </p:nvGrpSpPr>
        <p:grpSpPr>
          <a:xfrm>
            <a:off x="0" y="1082959"/>
            <a:ext cx="12192000" cy="1488869"/>
            <a:chOff x="5250004" y="6585062"/>
            <a:chExt cx="13208089" cy="2150145"/>
          </a:xfrm>
        </p:grpSpPr>
        <p:sp>
          <p:nvSpPr>
            <p:cNvPr id="11" name="TextBox 7">
              <a:extLst>
                <a:ext uri="{FF2B5EF4-FFF2-40B4-BE49-F238E27FC236}">
                  <a16:creationId xmlns:a16="http://schemas.microsoft.com/office/drawing/2014/main" id="{7C1DC121-BB1F-9614-5924-A94ACB9E839F}"/>
                </a:ext>
              </a:extLst>
            </p:cNvPr>
            <p:cNvSpPr txBox="1"/>
            <p:nvPr/>
          </p:nvSpPr>
          <p:spPr>
            <a:xfrm>
              <a:off x="5250004" y="6585062"/>
              <a:ext cx="13208089" cy="2150145"/>
            </a:xfrm>
            <a:prstGeom prst="rect">
              <a:avLst/>
            </a:prstGeom>
            <a:noFill/>
          </p:spPr>
          <p:txBody>
            <a:bodyPr wrap="square" rtlCol="0">
              <a:spAutoFit/>
            </a:bodyPr>
            <a:lstStyle/>
            <a:p>
              <a:pPr algn="ctr">
                <a:lnSpc>
                  <a:spcPct val="150000"/>
                </a:lnSpc>
              </a:pPr>
              <a:r>
                <a:rPr lang="en-US" sz="6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LUYỆN ĐỌC THÀNH TIẾNG</a:t>
              </a:r>
              <a:endParaRPr lang="en-US" sz="6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sp>
          <p:nvSpPr>
            <p:cNvPr id="12" name="TextBox 8">
              <a:extLst>
                <a:ext uri="{FF2B5EF4-FFF2-40B4-BE49-F238E27FC236}">
                  <a16:creationId xmlns:a16="http://schemas.microsoft.com/office/drawing/2014/main" id="{9DBFA529-029C-EB1F-F678-F81601E6CC3E}"/>
                </a:ext>
              </a:extLst>
            </p:cNvPr>
            <p:cNvSpPr txBox="1"/>
            <p:nvPr/>
          </p:nvSpPr>
          <p:spPr>
            <a:xfrm>
              <a:off x="5250004" y="6585062"/>
              <a:ext cx="13208089" cy="2150145"/>
            </a:xfrm>
            <a:prstGeom prst="rect">
              <a:avLst/>
            </a:prstGeom>
            <a:noFill/>
          </p:spPr>
          <p:txBody>
            <a:bodyPr wrap="square" rtlCol="0">
              <a:spAutoFit/>
            </a:bodyPr>
            <a:lstStyle/>
            <a:p>
              <a:pPr algn="ctr">
                <a:lnSpc>
                  <a:spcPct val="150000"/>
                </a:lnSpc>
              </a:pP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L</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U</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Y</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Ệ</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 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Ọ</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C </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À</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 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I</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Ế</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G</a:t>
              </a:r>
              <a:endParaRPr lang="en-US" sz="6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grpSp>
      <p:grpSp>
        <p:nvGrpSpPr>
          <p:cNvPr id="13" name="Group 11">
            <a:extLst>
              <a:ext uri="{FF2B5EF4-FFF2-40B4-BE49-F238E27FC236}">
                <a16:creationId xmlns:a16="http://schemas.microsoft.com/office/drawing/2014/main" id="{B87F6758-3718-5833-1682-881C994336AD}"/>
              </a:ext>
            </a:extLst>
          </p:cNvPr>
          <p:cNvGrpSpPr/>
          <p:nvPr/>
        </p:nvGrpSpPr>
        <p:grpSpPr>
          <a:xfrm>
            <a:off x="3289667" y="137160"/>
            <a:ext cx="4930277" cy="769441"/>
            <a:chOff x="-555806" y="0"/>
            <a:chExt cx="4930277" cy="769441"/>
          </a:xfrm>
        </p:grpSpPr>
        <p:sp>
          <p:nvSpPr>
            <p:cNvPr id="14" name="文本框 18">
              <a:extLst>
                <a:ext uri="{FF2B5EF4-FFF2-40B4-BE49-F238E27FC236}">
                  <a16:creationId xmlns:a16="http://schemas.microsoft.com/office/drawing/2014/main" id="{1624852F-7753-BA29-8415-3B4DA609DAF7}"/>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15" name="文本框 18">
              <a:extLst>
                <a:ext uri="{FF2B5EF4-FFF2-40B4-BE49-F238E27FC236}">
                  <a16:creationId xmlns:a16="http://schemas.microsoft.com/office/drawing/2014/main" id="{D2BBE98C-98D0-5010-E6A3-80F47CBD51AA}"/>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spTree>
    <p:extLst>
      <p:ext uri="{BB962C8B-B14F-4D97-AF65-F5344CB8AC3E}">
        <p14:creationId xmlns:p14="http://schemas.microsoft.com/office/powerpoint/2010/main" val="59690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Effect transition="in" filter="fade">
                                          <p:cBhvr>
                                            <p:cTn id="17" dur="2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8" fill="hold">
                                <p:stCondLst>
                                  <p:cond delay="750"/>
                                </p:stCondLst>
                                <p:childTnLst>
                                  <p:par>
                                    <p:cTn id="19" presetID="6" presetClass="emph" presetSubtype="0" fill="hold" nodeType="afterEffect" p14:presetBounceEnd="98000">
                                      <p:stCondLst>
                                        <p:cond delay="0"/>
                                      </p:stCondLst>
                                      <p:childTnLst>
                                        <p:animScale p14:bounceEnd="98000">
                                          <p:cBhvr>
                                            <p:cTn id="20"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Effect transition="in" filter="fade">
                                          <p:cBhvr>
                                            <p:cTn id="17" dur="2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par>
                              <p:cTn id="18" fill="hold">
                                <p:stCondLst>
                                  <p:cond delay="750"/>
                                </p:stCondLst>
                                <p:childTnLst>
                                  <p:par>
                                    <p:cTn id="19" presetID="6" presetClass="emph" presetSubtype="0" fill="hold" nodeType="afterEffect">
                                      <p:stCondLst>
                                        <p:cond delay="0"/>
                                      </p:stCondLst>
                                      <p:childTnLst>
                                        <p:animScale>
                                          <p:cBhvr>
                                            <p:cTn id="20"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295422" y="337625"/>
            <a:ext cx="11591778" cy="628442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
            <a:extLst>
              <a:ext uri="{FF2B5EF4-FFF2-40B4-BE49-F238E27FC236}">
                <a16:creationId xmlns:a16="http://schemas.microsoft.com/office/drawing/2014/main" id="{1E464133-AA4B-8B39-C9E0-F850681A6DFA}"/>
              </a:ext>
            </a:extLst>
          </p:cNvPr>
          <p:cNvGrpSpPr/>
          <p:nvPr/>
        </p:nvGrpSpPr>
        <p:grpSpPr>
          <a:xfrm>
            <a:off x="4044539" y="982107"/>
            <a:ext cx="4262481" cy="1571721"/>
            <a:chOff x="2114282" y="108649"/>
            <a:chExt cx="7288035" cy="1571721"/>
          </a:xfrm>
        </p:grpSpPr>
        <p:sp>
          <p:nvSpPr>
            <p:cNvPr id="3" name="TextBox 2">
              <a:extLst>
                <a:ext uri="{FF2B5EF4-FFF2-40B4-BE49-F238E27FC236}">
                  <a16:creationId xmlns:a16="http://schemas.microsoft.com/office/drawing/2014/main" id="{72EEC9D4-42D9-760D-0F98-93DB377DA273}"/>
                </a:ext>
              </a:extLst>
            </p:cNvPr>
            <p:cNvSpPr txBox="1"/>
            <p:nvPr/>
          </p:nvSpPr>
          <p:spPr>
            <a:xfrm>
              <a:off x="2114282" y="108649"/>
              <a:ext cx="7265377" cy="1569660"/>
            </a:xfrm>
            <a:prstGeom prst="rect">
              <a:avLst/>
            </a:prstGeom>
            <a:noFill/>
          </p:spPr>
          <p:txBody>
            <a:bodyPr wrap="square">
              <a:prstTxWarp prst="textArchUp">
                <a:avLst/>
              </a:prstTxWarp>
              <a:spAutoFit/>
            </a:bodyPr>
            <a:lstStyle/>
            <a:p>
              <a:pPr algn="ctr"/>
              <a:r>
                <a:rPr lang="en-US" sz="9600" b="1"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3">
              <a:extLst>
                <a:ext uri="{FF2B5EF4-FFF2-40B4-BE49-F238E27FC236}">
                  <a16:creationId xmlns:a16="http://schemas.microsoft.com/office/drawing/2014/main" id="{507AE6B2-2016-10AF-7C33-E8913879AFC5}"/>
                </a:ext>
              </a:extLst>
            </p:cNvPr>
            <p:cNvSpPr txBox="1"/>
            <p:nvPr/>
          </p:nvSpPr>
          <p:spPr>
            <a:xfrm>
              <a:off x="2136939" y="110710"/>
              <a:ext cx="7265378" cy="1569660"/>
            </a:xfrm>
            <a:prstGeom prst="rect">
              <a:avLst/>
            </a:prstGeom>
            <a:noFill/>
          </p:spPr>
          <p:txBody>
            <a:bodyPr wrap="square">
              <a:prstTxWarp prst="textArchUp">
                <a:avLst/>
              </a:prstTxWarp>
              <a:spAutoFit/>
            </a:bodyPr>
            <a:lstStyle/>
            <a:p>
              <a:pPr algn="ctr"/>
              <a:r>
                <a:rPr lang="en-US" sz="9600" b="1" err="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5" name="Group 5">
            <a:extLst>
              <a:ext uri="{FF2B5EF4-FFF2-40B4-BE49-F238E27FC236}">
                <a16:creationId xmlns:a16="http://schemas.microsoft.com/office/drawing/2014/main" id="{8AC8DEC1-0592-2D84-284F-C4B846CA07B2}"/>
              </a:ext>
            </a:extLst>
          </p:cNvPr>
          <p:cNvGrpSpPr/>
          <p:nvPr/>
        </p:nvGrpSpPr>
        <p:grpSpPr>
          <a:xfrm>
            <a:off x="916446" y="1666585"/>
            <a:ext cx="3172408" cy="1636095"/>
            <a:chOff x="139959" y="1387023"/>
            <a:chExt cx="3172408" cy="1636095"/>
          </a:xfrm>
        </p:grpSpPr>
        <p:sp>
          <p:nvSpPr>
            <p:cNvPr id="6" name="Rectangle: Rounded Corners 14">
              <a:extLst>
                <a:ext uri="{FF2B5EF4-FFF2-40B4-BE49-F238E27FC236}">
                  <a16:creationId xmlns:a16="http://schemas.microsoft.com/office/drawing/2014/main" id="{D80603E2-8C7E-5F93-1AF4-98186D1AF51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7" name="Picture 10">
              <a:extLst>
                <a:ext uri="{FF2B5EF4-FFF2-40B4-BE49-F238E27FC236}">
                  <a16:creationId xmlns:a16="http://schemas.microsoft.com/office/drawing/2014/main" id="{77A0DDC6-CA60-0124-13A9-302F8D85218D}"/>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8" name="Group 11">
            <a:extLst>
              <a:ext uri="{FF2B5EF4-FFF2-40B4-BE49-F238E27FC236}">
                <a16:creationId xmlns:a16="http://schemas.microsoft.com/office/drawing/2014/main" id="{04B68619-812E-35BD-EB2D-F3D366E0A2D7}"/>
              </a:ext>
            </a:extLst>
          </p:cNvPr>
          <p:cNvGrpSpPr/>
          <p:nvPr/>
        </p:nvGrpSpPr>
        <p:grpSpPr>
          <a:xfrm>
            <a:off x="4231483" y="1743222"/>
            <a:ext cx="3397434" cy="1559458"/>
            <a:chOff x="4424729" y="3902060"/>
            <a:chExt cx="3397434" cy="1559458"/>
          </a:xfrm>
        </p:grpSpPr>
        <p:sp>
          <p:nvSpPr>
            <p:cNvPr id="9" name="Rectangle: Rounded Corners 20">
              <a:extLst>
                <a:ext uri="{FF2B5EF4-FFF2-40B4-BE49-F238E27FC236}">
                  <a16:creationId xmlns:a16="http://schemas.microsoft.com/office/drawing/2014/main" id="{EBF2311A-F20A-D7E0-8BAC-869F51F2F61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0" name="Picture 13">
              <a:extLst>
                <a:ext uri="{FF2B5EF4-FFF2-40B4-BE49-F238E27FC236}">
                  <a16:creationId xmlns:a16="http://schemas.microsoft.com/office/drawing/2014/main" id="{BC24080C-0781-083D-5198-696BDBAFED73}"/>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1" name="Group 14">
            <a:extLst>
              <a:ext uri="{FF2B5EF4-FFF2-40B4-BE49-F238E27FC236}">
                <a16:creationId xmlns:a16="http://schemas.microsoft.com/office/drawing/2014/main" id="{73265DCB-9395-B4AF-2D84-C153679C22E9}"/>
              </a:ext>
            </a:extLst>
          </p:cNvPr>
          <p:cNvGrpSpPr/>
          <p:nvPr/>
        </p:nvGrpSpPr>
        <p:grpSpPr>
          <a:xfrm>
            <a:off x="7831878" y="1927802"/>
            <a:ext cx="3329164" cy="1371679"/>
            <a:chOff x="8110962" y="1828720"/>
            <a:chExt cx="3329164" cy="1371679"/>
          </a:xfrm>
        </p:grpSpPr>
        <p:sp>
          <p:nvSpPr>
            <p:cNvPr id="12" name="Rectangle: Rounded Corners 26">
              <a:extLst>
                <a:ext uri="{FF2B5EF4-FFF2-40B4-BE49-F238E27FC236}">
                  <a16:creationId xmlns:a16="http://schemas.microsoft.com/office/drawing/2014/main" id="{49DC2C8F-C23B-F07C-3C52-6E0989E1F27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4" name="Picture 16">
              <a:extLst>
                <a:ext uri="{FF2B5EF4-FFF2-40B4-BE49-F238E27FC236}">
                  <a16:creationId xmlns:a16="http://schemas.microsoft.com/office/drawing/2014/main" id="{E41936EA-22C9-3D3E-04FE-CA645D1F4994}"/>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5" name="Group 35">
            <a:extLst>
              <a:ext uri="{FF2B5EF4-FFF2-40B4-BE49-F238E27FC236}">
                <a16:creationId xmlns:a16="http://schemas.microsoft.com/office/drawing/2014/main" id="{CA2FB57C-C0E0-36D4-DBE5-D03AB6780286}"/>
              </a:ext>
            </a:extLst>
          </p:cNvPr>
          <p:cNvGrpSpPr/>
          <p:nvPr/>
        </p:nvGrpSpPr>
        <p:grpSpPr>
          <a:xfrm>
            <a:off x="3937123" y="3372315"/>
            <a:ext cx="4600214" cy="3462362"/>
            <a:chOff x="3853543" y="4366486"/>
            <a:chExt cx="3728365" cy="2664818"/>
          </a:xfrm>
        </p:grpSpPr>
        <p:pic>
          <p:nvPicPr>
            <p:cNvPr id="16" name="Picture 23">
              <a:extLst>
                <a:ext uri="{FF2B5EF4-FFF2-40B4-BE49-F238E27FC236}">
                  <a16:creationId xmlns:a16="http://schemas.microsoft.com/office/drawing/2014/main" id="{388F8823-A22C-CD86-D7D7-568249639C34}"/>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17" name="Picture 2">
              <a:extLst>
                <a:ext uri="{FF2B5EF4-FFF2-40B4-BE49-F238E27FC236}">
                  <a16:creationId xmlns:a16="http://schemas.microsoft.com/office/drawing/2014/main" id="{22CB1B3C-5D6F-FBE6-9D3A-BF4ACADDA34E}"/>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4260879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14:bounceEnd="66000">
                                          <p:cBhvr additive="base">
                                            <p:cTn id="2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3" fill="hold">
                                <p:stCondLst>
                                  <p:cond delay="3500"/>
                                </p:stCondLst>
                                <p:childTnLst>
                                  <p:par>
                                    <p:cTn id="24" presetID="2" presetClass="entr" presetSubtype="4" fill="hold" nodeType="afterEffect" p14:presetBounceEnd="72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72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9"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9"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846A110E-73D0-D503-64E7-6E5CAA50170C}"/>
              </a:ext>
            </a:extLst>
          </p:cNvPr>
          <p:cNvSpPr txBox="1"/>
          <p:nvPr/>
        </p:nvSpPr>
        <p:spPr>
          <a:xfrm>
            <a:off x="378871" y="1362004"/>
            <a:ext cx="10985815" cy="4708981"/>
          </a:xfrm>
          <a:prstGeom prst="rect">
            <a:avLst/>
          </a:prstGeom>
          <a:noFill/>
        </p:spPr>
        <p:txBody>
          <a:bodyPr wrap="square">
            <a:spAutoFit/>
          </a:bodyPr>
          <a:lstStyle/>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Thuở xưa, ở làng nọ, có một chàng trai nghèo sống bằng nghề kiếm củi. Chàng rất thông minh và ham học. </a:t>
            </a:r>
          </a:p>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Nghe tin nhà vua mở khoa thi, chàng học trò nghèo miệt mài đèn sách. Đến bữa, đợi nhà hàng xóm ăn xong, chàng mới sang mượn nồi. Lần nào, chàng cũng cọ sạch nồi trước khi đem trả.</a:t>
            </a:r>
          </a:p>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Khoa thi năm đó, chàng đỗ trạng nguyên. Nhà vua mở tiệc ban thưởng cho những người thi đỗ. Tiệc xong, nhà vua nói:</a:t>
            </a:r>
          </a:p>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 Trước khi giúp nước, ta cho phép quan trạng về tạ ơn tổ tiên, thăm họ hàng, làng xóm. Ta sẽ ban thưởng cho nhà ngươi và cho phép nhà ngươi tự chọn phần thưởng.</a:t>
            </a:r>
          </a:p>
        </p:txBody>
      </p:sp>
      <p:pic>
        <p:nvPicPr>
          <p:cNvPr id="4" name="Picture 3">
            <a:extLst>
              <a:ext uri="{FF2B5EF4-FFF2-40B4-BE49-F238E27FC236}">
                <a16:creationId xmlns:a16="http://schemas.microsoft.com/office/drawing/2014/main" id="{DF3C9CF0-97BF-4273-9022-07AA22BED07E}"/>
              </a:ext>
            </a:extLst>
          </p:cNvPr>
          <p:cNvPicPr>
            <a:picLocks noChangeAspect="1"/>
          </p:cNvPicPr>
          <p:nvPr/>
        </p:nvPicPr>
        <p:blipFill>
          <a:blip r:embed="rId3"/>
          <a:stretch>
            <a:fillRect/>
          </a:stretch>
        </p:blipFill>
        <p:spPr>
          <a:xfrm>
            <a:off x="1781006" y="-94240"/>
            <a:ext cx="8181541" cy="2139881"/>
          </a:xfrm>
          <a:prstGeom prst="rect">
            <a:avLst/>
          </a:prstGeom>
        </p:spPr>
      </p:pic>
    </p:spTree>
    <p:extLst>
      <p:ext uri="{BB962C8B-B14F-4D97-AF65-F5344CB8AC3E}">
        <p14:creationId xmlns:p14="http://schemas.microsoft.com/office/powerpoint/2010/main" val="419915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46A110E-73D0-D503-64E7-6E5CAA50170C}"/>
              </a:ext>
            </a:extLst>
          </p:cNvPr>
          <p:cNvSpPr txBox="1"/>
          <p:nvPr/>
        </p:nvSpPr>
        <p:spPr>
          <a:xfrm>
            <a:off x="486443" y="447604"/>
            <a:ext cx="10985815"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Quan trạng lễ phép: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Tâu bệ hạ! Thần chỉ xin một chiếc nồi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nhỏ để mang về quê.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Nhà vua rất ngạc nhiên nhưng vẫn ban cho quan trạng một chiếc nồi đúc bằng vàng.</a:t>
            </a:r>
            <a:endPar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Về đến nơi, quan trạng chào hỏi, cảm ơn dân làng, rồi cầm chiếc nồi đi đến nhà hàng xóm. Thấy quan trạng đến, chủ nhà vội vàng ra chào, đón vào nhà. Quan trạng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Thưa ông, tôi xin biếu ông chiếc nồi nhà vua ban cho để tạ ơn. Nhờ ông có lòng giúp đỡ, tôi mới được như ngày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Nghe quan trạng nói, người hàng xóm nghĩ thầm: “Cho mượn nồi thì có gì mà quan trạng phải trả ơn to đến thế!”. Như đoán biết ý nghĩ của ông, quan trạng thong thả:</a:t>
            </a:r>
          </a:p>
        </p:txBody>
      </p:sp>
    </p:spTree>
    <p:extLst>
      <p:ext uri="{BB962C8B-B14F-4D97-AF65-F5344CB8AC3E}">
        <p14:creationId xmlns:p14="http://schemas.microsoft.com/office/powerpoint/2010/main" val="1561655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438</TotalTime>
  <Words>2676</Words>
  <Application>Microsoft Office PowerPoint</Application>
  <PresentationFormat>Widescreen</PresentationFormat>
  <Paragraphs>186</Paragraphs>
  <Slides>47</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47</vt:i4>
      </vt:variant>
    </vt:vector>
  </HeadingPairs>
  <TitlesOfParts>
    <vt:vector size="60" baseType="lpstr">
      <vt:lpstr>UTM Duepuntozero</vt:lpstr>
      <vt:lpstr>Arial</vt:lpstr>
      <vt:lpstr>SVN-ARCO Typography</vt:lpstr>
      <vt:lpstr>iCiel Pony</vt:lpstr>
      <vt:lpstr>UTM Edwardian</vt:lpstr>
      <vt:lpstr>Roboto</vt:lpstr>
      <vt:lpstr>UTM Showcard</vt:lpstr>
      <vt:lpstr>UTM Mother</vt:lpstr>
      <vt:lpstr>LNTH-LuoLuoNotangYuanTi 1</vt:lpstr>
      <vt:lpstr>Calibri</vt:lpstr>
      <vt:lpstr>UVN Banh Mi</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PC</cp:lastModifiedBy>
  <cp:revision>10</cp:revision>
  <dcterms:created xsi:type="dcterms:W3CDTF">2023-09-28T08:07:05Z</dcterms:created>
  <dcterms:modified xsi:type="dcterms:W3CDTF">2025-03-06T13:55:58Z</dcterms:modified>
  <cp:category>9Slide.vn</cp:category>
</cp:coreProperties>
</file>