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4"/>
  </p:notesMasterIdLst>
  <p:sldIdLst>
    <p:sldId id="2634" r:id="rId2"/>
    <p:sldId id="261" r:id="rId3"/>
    <p:sldId id="294" r:id="rId4"/>
    <p:sldId id="295" r:id="rId5"/>
    <p:sldId id="277" r:id="rId6"/>
    <p:sldId id="262" r:id="rId7"/>
    <p:sldId id="263" r:id="rId8"/>
    <p:sldId id="264" r:id="rId9"/>
    <p:sldId id="265" r:id="rId10"/>
    <p:sldId id="266" r:id="rId11"/>
    <p:sldId id="296" r:id="rId12"/>
    <p:sldId id="267" r:id="rId13"/>
    <p:sldId id="268" r:id="rId14"/>
    <p:sldId id="269" r:id="rId15"/>
    <p:sldId id="270" r:id="rId16"/>
    <p:sldId id="297" r:id="rId17"/>
    <p:sldId id="298" r:id="rId18"/>
    <p:sldId id="299" r:id="rId19"/>
    <p:sldId id="300" r:id="rId20"/>
    <p:sldId id="278" r:id="rId21"/>
    <p:sldId id="279" r:id="rId22"/>
    <p:sldId id="280" r:id="rId23"/>
    <p:sldId id="281" r:id="rId24"/>
    <p:sldId id="301" r:id="rId25"/>
    <p:sldId id="282" r:id="rId26"/>
    <p:sldId id="286" r:id="rId27"/>
    <p:sldId id="287" r:id="rId28"/>
    <p:sldId id="288" r:id="rId29"/>
    <p:sldId id="290" r:id="rId30"/>
    <p:sldId id="302" r:id="rId31"/>
    <p:sldId id="292" r:id="rId32"/>
    <p:sldId id="293" r:id="rId33"/>
  </p:sldIdLst>
  <p:sldSz cx="12192000" cy="6858000"/>
  <p:notesSz cx="6858000" cy="9144000"/>
  <p:embeddedFontLst>
    <p:embeddedFont>
      <p:font typeface="LNTH-LuoLuoNotangYuanTi 1" panose="020B0604020202020204" charset="-128"/>
      <p:regular r:id="rId35"/>
    </p:embeddedFont>
    <p:embeddedFont>
      <p:font typeface="#9Slide07 IcielLa Chic Pro Sha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87CC1-7A1B-41AE-BFDB-71B3D9882645}" v="301" dt="2023-10-08T07:42:17.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9" autoAdjust="0"/>
    <p:restoredTop sz="94249" autoAdjust="0"/>
  </p:normalViewPr>
  <p:slideViewPr>
    <p:cSldViewPr snapToGrid="0">
      <p:cViewPr varScale="1">
        <p:scale>
          <a:sx n="71" d="100"/>
          <a:sy n="71" d="100"/>
        </p:scale>
        <p:origin x="70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2/19/2025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13</a:t>
            </a:fld>
            <a:endParaRPr lang="en-US"/>
          </a:p>
        </p:txBody>
      </p:sp>
    </p:spTree>
    <p:extLst>
      <p:ext uri="{BB962C8B-B14F-4D97-AF65-F5344CB8AC3E}">
        <p14:creationId xmlns:p14="http://schemas.microsoft.com/office/powerpoint/2010/main" val="140301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14</a:t>
            </a:fld>
            <a:endParaRPr lang="en-US"/>
          </a:p>
        </p:txBody>
      </p:sp>
    </p:spTree>
    <p:extLst>
      <p:ext uri="{BB962C8B-B14F-4D97-AF65-F5344CB8AC3E}">
        <p14:creationId xmlns:p14="http://schemas.microsoft.com/office/powerpoint/2010/main" val="285202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có thể yêu cầu các HS có số thứ tự  là số 1 về cùng một nhóm, các HS có số thứ tự  là số 2 về cùng một nhóm. HS vừa di chuyển vừa vỗ tay theo nhạc.</a:t>
            </a:r>
            <a:endParaRPr lang="vi-VN"/>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15</a:t>
            </a:fld>
            <a:endParaRPr lang="en-US"/>
          </a:p>
        </p:txBody>
      </p:sp>
    </p:spTree>
    <p:extLst>
      <p:ext uri="{BB962C8B-B14F-4D97-AF65-F5344CB8AC3E}">
        <p14:creationId xmlns:p14="http://schemas.microsoft.com/office/powerpoint/2010/main" val="104100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B774-7B20-649B-9BE8-E32B3B4182E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7F120C92-332C-D3E1-40D1-8133349DA3FF}"/>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6AF9A8AB-26F3-7CB0-B5ED-355DCF195EA8}"/>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1949DCB7-D397-10AE-2546-308C80040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8890C-AEA9-4F02-8B8A-AD76D6934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070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29</a:t>
            </a:fld>
            <a:endParaRPr lang="en-US"/>
          </a:p>
        </p:txBody>
      </p:sp>
    </p:spTree>
    <p:extLst>
      <p:ext uri="{BB962C8B-B14F-4D97-AF65-F5344CB8AC3E}">
        <p14:creationId xmlns:p14="http://schemas.microsoft.com/office/powerpoint/2010/main" val="4268904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18A9-1C3D-E928-352D-3811D1B8BD3A}"/>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F6F9BE79-DA97-B0E6-CEEA-3C73A5D01FC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213C5422-0F4A-5BCF-E2B0-EA928AECF270}"/>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84E2B4C3-65BA-4ACC-3F1E-0883B9491E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8890C-AEA9-4F02-8B8A-AD76D6934F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1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31</a:t>
            </a:fld>
            <a:endParaRPr lang="en-US"/>
          </a:p>
        </p:txBody>
      </p:sp>
    </p:spTree>
    <p:extLst>
      <p:ext uri="{BB962C8B-B14F-4D97-AF65-F5344CB8AC3E}">
        <p14:creationId xmlns:p14="http://schemas.microsoft.com/office/powerpoint/2010/main" val="3404369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32</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2/19/2025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A48C130-E863-8B8B-8629-4C7DC74EED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7.jpg"/><Relationship Id="rId4" Type="http://schemas.openxmlformats.org/officeDocument/2006/relationships/audio" Target="../media/audio3.wav"/><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audio" Target="../media/audio4.wav"/><Relationship Id="rId5" Type="http://schemas.openxmlformats.org/officeDocument/2006/relationships/image" Target="../media/image7.jpg"/><Relationship Id="rId10" Type="http://schemas.openxmlformats.org/officeDocument/2006/relationships/audio" Target="../media/audio1.wav"/><Relationship Id="rId4" Type="http://schemas.openxmlformats.org/officeDocument/2006/relationships/audio" Target="../media/audio4.wav"/><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8967"/>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ba</a:t>
            </a:r>
            <a:r>
              <a:rPr lang="en-US" altLang="en-US" sz="4000" b="1" dirty="0"/>
              <a:t> </a:t>
            </a:r>
            <a:r>
              <a:rPr lang="en-US" altLang="en-US" sz="4000" b="1" dirty="0" err="1"/>
              <a:t>ngày</a:t>
            </a:r>
            <a:r>
              <a:rPr lang="en-US" altLang="en-US" sz="4000" b="1" dirty="0"/>
              <a:t> 4 </a:t>
            </a:r>
            <a:r>
              <a:rPr lang="en-US" altLang="en-US" sz="4000" b="1" dirty="0" err="1"/>
              <a:t>tháng</a:t>
            </a:r>
            <a:r>
              <a:rPr lang="en-US" altLang="en-US" sz="4000" b="1" dirty="0"/>
              <a:t> 3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74868"/>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0" y="1513565"/>
            <a:ext cx="12088905"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Viết</a:t>
            </a:r>
            <a:r>
              <a:rPr lang="en-US" altLang="en-US" sz="4000" b="1" dirty="0">
                <a:solidFill>
                  <a:srgbClr val="3333FF"/>
                </a:solidFill>
              </a:rPr>
              <a:t>: </a:t>
            </a:r>
            <a:r>
              <a:rPr lang="en-US" altLang="en-US" sz="4000" b="1" dirty="0" err="1">
                <a:solidFill>
                  <a:srgbClr val="3333FF"/>
                </a:solidFill>
              </a:rPr>
              <a:t>Luyện</a:t>
            </a:r>
            <a:r>
              <a:rPr lang="en-US" altLang="en-US" sz="4000" b="1" dirty="0">
                <a:solidFill>
                  <a:srgbClr val="3333FF"/>
                </a:solidFill>
              </a:rPr>
              <a:t> </a:t>
            </a:r>
            <a:r>
              <a:rPr lang="en-US" altLang="en-US" sz="4000" b="1" dirty="0" err="1">
                <a:solidFill>
                  <a:srgbClr val="3333FF"/>
                </a:solidFill>
              </a:rPr>
              <a:t>tập</a:t>
            </a:r>
            <a:r>
              <a:rPr lang="en-US" altLang="en-US" sz="4000" b="1" dirty="0">
                <a:solidFill>
                  <a:srgbClr val="3333FF"/>
                </a:solidFill>
              </a:rPr>
              <a:t> </a:t>
            </a:r>
            <a:r>
              <a:rPr lang="en-US" altLang="en-US" sz="4000" b="1" dirty="0" err="1">
                <a:solidFill>
                  <a:srgbClr val="3333FF"/>
                </a:solidFill>
              </a:rPr>
              <a:t>về</a:t>
            </a:r>
            <a:r>
              <a:rPr lang="en-US" altLang="en-US" sz="4000" b="1" dirty="0">
                <a:solidFill>
                  <a:srgbClr val="3333FF"/>
                </a:solidFill>
              </a:rPr>
              <a:t> </a:t>
            </a:r>
            <a:r>
              <a:rPr lang="en-US" altLang="en-US" sz="4000" b="1" dirty="0" err="1">
                <a:solidFill>
                  <a:srgbClr val="3333FF"/>
                </a:solidFill>
              </a:rPr>
              <a:t>viết</a:t>
            </a:r>
            <a:r>
              <a:rPr lang="en-US" altLang="en-US" sz="4000" b="1" dirty="0">
                <a:solidFill>
                  <a:srgbClr val="3333FF"/>
                </a:solidFill>
              </a:rPr>
              <a:t> </a:t>
            </a:r>
            <a:r>
              <a:rPr lang="en-US" altLang="en-US" sz="4000" b="1" dirty="0" err="1">
                <a:solidFill>
                  <a:srgbClr val="3333FF"/>
                </a:solidFill>
              </a:rPr>
              <a:t>đoạn</a:t>
            </a:r>
            <a:r>
              <a:rPr lang="en-US" altLang="en-US" sz="4000" b="1" dirty="0">
                <a:solidFill>
                  <a:srgbClr val="3333FF"/>
                </a:solidFill>
              </a:rPr>
              <a:t> </a:t>
            </a:r>
            <a:r>
              <a:rPr lang="en-US" altLang="en-US" sz="4000" b="1" dirty="0" err="1">
                <a:solidFill>
                  <a:srgbClr val="3333FF"/>
                </a:solidFill>
              </a:rPr>
              <a:t>văn</a:t>
            </a:r>
            <a:r>
              <a:rPr lang="en-US" altLang="en-US" sz="4000" b="1" dirty="0">
                <a:solidFill>
                  <a:srgbClr val="3333FF"/>
                </a:solidFill>
              </a:rPr>
              <a:t> </a:t>
            </a:r>
            <a:r>
              <a:rPr lang="en-US" altLang="en-US" sz="4000" b="1" dirty="0" err="1">
                <a:solidFill>
                  <a:srgbClr val="3333FF"/>
                </a:solidFill>
              </a:rPr>
              <a:t>cho</a:t>
            </a:r>
            <a:r>
              <a:rPr lang="en-US" altLang="en-US" sz="4000" b="1" dirty="0">
                <a:solidFill>
                  <a:srgbClr val="3333FF"/>
                </a:solidFill>
              </a:rPr>
              <a:t> </a:t>
            </a:r>
            <a:r>
              <a:rPr lang="en-US" altLang="en-US" sz="4000" b="1" dirty="0" err="1">
                <a:solidFill>
                  <a:srgbClr val="3333FF"/>
                </a:solidFill>
              </a:rPr>
              <a:t>bài</a:t>
            </a:r>
            <a:r>
              <a:rPr lang="en-US" altLang="en-US" sz="4000" b="1" dirty="0">
                <a:solidFill>
                  <a:srgbClr val="3333FF"/>
                </a:solidFill>
              </a:rPr>
              <a:t> </a:t>
            </a:r>
            <a:r>
              <a:rPr lang="en-US" altLang="en-US" sz="4000" b="1" dirty="0" err="1">
                <a:solidFill>
                  <a:srgbClr val="3333FF"/>
                </a:solidFill>
              </a:rPr>
              <a:t>văn</a:t>
            </a:r>
            <a:r>
              <a:rPr lang="en-US" altLang="en-US" sz="4000" b="1" dirty="0">
                <a:solidFill>
                  <a:srgbClr val="3333FF"/>
                </a:solidFill>
              </a:rPr>
              <a:t> </a:t>
            </a:r>
            <a:r>
              <a:rPr lang="en-US" altLang="en-US" sz="4000" b="1" dirty="0" err="1">
                <a:solidFill>
                  <a:srgbClr val="3333FF"/>
                </a:solidFill>
              </a:rPr>
              <a:t>tả</a:t>
            </a:r>
            <a:r>
              <a:rPr lang="en-US" altLang="en-US" sz="4000" b="1" dirty="0">
                <a:solidFill>
                  <a:srgbClr val="3333FF"/>
                </a:solidFill>
              </a:rPr>
              <a:t> </a:t>
            </a:r>
            <a:r>
              <a:rPr lang="en-US" altLang="en-US" sz="4000" b="1" dirty="0" err="1">
                <a:solidFill>
                  <a:srgbClr val="3333FF"/>
                </a:solidFill>
              </a:rPr>
              <a:t>người</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0EA32431-D131-175C-B907-81AE4E2FD0A8}"/>
              </a:ext>
            </a:extLst>
          </p:cNvPr>
          <p:cNvGrpSpPr/>
          <p:nvPr/>
        </p:nvGrpSpPr>
        <p:grpSpPr>
          <a:xfrm>
            <a:off x="2048608" y="311021"/>
            <a:ext cx="8045441" cy="3049361"/>
            <a:chOff x="2583794" y="1844917"/>
            <a:chExt cx="8045441" cy="3049361"/>
          </a:xfrm>
        </p:grpSpPr>
        <p:sp>
          <p:nvSpPr>
            <p:cNvPr id="9" name="TextBox 67">
              <a:extLst>
                <a:ext uri="{FF2B5EF4-FFF2-40B4-BE49-F238E27FC236}">
                  <a16:creationId xmlns:a16="http://schemas.microsoft.com/office/drawing/2014/main" id="{AA722FF4-0B24-DD07-8C94-070A88813B95}"/>
                </a:ext>
              </a:extLst>
            </p:cNvPr>
            <p:cNvSpPr txBox="1"/>
            <p:nvPr/>
          </p:nvSpPr>
          <p:spPr>
            <a:xfrm>
              <a:off x="2608465" y="1844917"/>
              <a:ext cx="8020770" cy="3049361"/>
            </a:xfrm>
            <a:prstGeom prst="rect">
              <a:avLst/>
            </a:prstGeom>
            <a:noFill/>
          </p:spPr>
          <p:txBody>
            <a:bodyPr wrap="square" rtlCol="0">
              <a:spAutoFit/>
            </a:bodyPr>
            <a:lstStyle/>
            <a:p>
              <a:pPr algn="ctr">
                <a:lnSpc>
                  <a:spcPct val="80000"/>
                </a:lnSpc>
              </a:pPr>
              <a:r>
                <a:rPr lang="en-US" sz="12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a:t>
              </a:r>
            </a:p>
            <a:p>
              <a:pPr algn="ctr">
                <a:lnSpc>
                  <a:spcPct val="80000"/>
                </a:lnSpc>
              </a:pPr>
              <a:r>
                <a:rPr lang="en-US" sz="12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a:t>
              </a:r>
              <a:endParaRPr lang="en-US" sz="120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05BC79E8-265A-CE99-9F42-351564597D17}"/>
                </a:ext>
              </a:extLst>
            </p:cNvPr>
            <p:cNvSpPr txBox="1"/>
            <p:nvPr/>
          </p:nvSpPr>
          <p:spPr>
            <a:xfrm>
              <a:off x="2583794" y="1844917"/>
              <a:ext cx="8020770" cy="3049361"/>
            </a:xfrm>
            <a:prstGeom prst="rect">
              <a:avLst/>
            </a:prstGeom>
            <a:noFill/>
          </p:spPr>
          <p:txBody>
            <a:bodyPr wrap="square" rtlCol="0">
              <a:spAutoFit/>
            </a:bodyPr>
            <a:lstStyle/>
            <a:p>
              <a:pPr algn="ctr">
                <a:lnSpc>
                  <a:spcPct val="80000"/>
                </a:lnSpc>
              </a:pPr>
              <a:r>
                <a:rPr lang="en-US" sz="12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2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20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12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20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12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12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a:t>
              </a:r>
            </a:p>
            <a:p>
              <a:pPr algn="ctr">
                <a:lnSpc>
                  <a:spcPct val="80000"/>
                </a:lnSpc>
              </a:pPr>
              <a:r>
                <a:rPr lang="en-US" sz="12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2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2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12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20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120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1" name="Picture 3">
            <a:extLst>
              <a:ext uri="{FF2B5EF4-FFF2-40B4-BE49-F238E27FC236}">
                <a16:creationId xmlns:a16="http://schemas.microsoft.com/office/drawing/2014/main" id="{DA54A089-AFCF-D1F9-BC0B-DB74BA64E70D}"/>
              </a:ext>
            </a:extLst>
          </p:cNvPr>
          <p:cNvPicPr>
            <a:picLocks noChangeAspect="1"/>
          </p:cNvPicPr>
          <p:nvPr/>
        </p:nvPicPr>
        <p:blipFill>
          <a:blip r:embed="rId4"/>
          <a:srcRect/>
          <a:stretch>
            <a:fillRect/>
          </a:stretch>
        </p:blipFill>
        <p:spPr>
          <a:xfrm>
            <a:off x="9851125" y="3360382"/>
            <a:ext cx="2173043" cy="3349585"/>
          </a:xfrm>
          <a:prstGeom prst="rect">
            <a:avLst/>
          </a:prstGeom>
        </p:spPr>
      </p:pic>
      <p:pic>
        <p:nvPicPr>
          <p:cNvPr id="12" name="Picture 4">
            <a:extLst>
              <a:ext uri="{FF2B5EF4-FFF2-40B4-BE49-F238E27FC236}">
                <a16:creationId xmlns:a16="http://schemas.microsoft.com/office/drawing/2014/main" id="{649D95D1-8125-C3FC-8960-0A98B921A8F8}"/>
              </a:ext>
            </a:extLst>
          </p:cNvPr>
          <p:cNvPicPr>
            <a:picLocks noChangeAspect="1"/>
          </p:cNvPicPr>
          <p:nvPr/>
        </p:nvPicPr>
        <p:blipFill>
          <a:blip r:embed="rId5"/>
          <a:srcRect/>
          <a:stretch>
            <a:fillRect/>
          </a:stretch>
        </p:blipFill>
        <p:spPr>
          <a:xfrm>
            <a:off x="93818" y="3052193"/>
            <a:ext cx="2173043" cy="3586866"/>
          </a:xfrm>
          <a:prstGeom prst="rect">
            <a:avLst/>
          </a:prstGeom>
        </p:spPr>
      </p:pic>
      <p:grpSp>
        <p:nvGrpSpPr>
          <p:cNvPr id="13" name="Group 17">
            <a:extLst>
              <a:ext uri="{FF2B5EF4-FFF2-40B4-BE49-F238E27FC236}">
                <a16:creationId xmlns:a16="http://schemas.microsoft.com/office/drawing/2014/main" id="{D7FA8DA9-3CF4-5834-D31B-4037BCB77F29}"/>
              </a:ext>
            </a:extLst>
          </p:cNvPr>
          <p:cNvGrpSpPr/>
          <p:nvPr/>
        </p:nvGrpSpPr>
        <p:grpSpPr>
          <a:xfrm>
            <a:off x="2428670" y="3511332"/>
            <a:ext cx="7082115" cy="1557427"/>
            <a:chOff x="2623771" y="2542356"/>
            <a:chExt cx="7082115" cy="1557427"/>
          </a:xfrm>
        </p:grpSpPr>
        <p:sp>
          <p:nvSpPr>
            <p:cNvPr id="14" name="Rectangle: Rounded Corners 13">
              <a:extLst>
                <a:ext uri="{FF2B5EF4-FFF2-40B4-BE49-F238E27FC236}">
                  <a16:creationId xmlns:a16="http://schemas.microsoft.com/office/drawing/2014/main" id="{A5A9262B-9150-3C61-BB18-63ED5585706A}"/>
                </a:ext>
              </a:extLst>
            </p:cNvPr>
            <p:cNvSpPr/>
            <p:nvPr/>
          </p:nvSpPr>
          <p:spPr>
            <a:xfrm>
              <a:off x="3096741" y="2799722"/>
              <a:ext cx="6609145"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66"/>
                  </a:solidFill>
                </a:rPr>
                <a:t>Nhóm 1: Đọc đoạn a và </a:t>
              </a:r>
            </a:p>
            <a:p>
              <a:pPr algn="ctr"/>
              <a:r>
                <a:rPr lang="en-US" sz="4000" b="1">
                  <a:solidFill>
                    <a:srgbClr val="FF0066"/>
                  </a:solidFill>
                </a:rPr>
                <a:t>trả lời câu hỏi </a:t>
              </a:r>
            </a:p>
          </p:txBody>
        </p:sp>
        <p:pic>
          <p:nvPicPr>
            <p:cNvPr id="15" name="Picture 16">
              <a:extLst>
                <a:ext uri="{FF2B5EF4-FFF2-40B4-BE49-F238E27FC236}">
                  <a16:creationId xmlns:a16="http://schemas.microsoft.com/office/drawing/2014/main" id="{71724E7C-C8B1-0981-94BC-6EAC57C8192D}"/>
                </a:ext>
              </a:extLst>
            </p:cNvPr>
            <p:cNvPicPr>
              <a:picLocks noChangeAspect="1"/>
            </p:cNvPicPr>
            <p:nvPr/>
          </p:nvPicPr>
          <p:blipFill>
            <a:blip r:embed="rId6"/>
            <a:stretch>
              <a:fillRect/>
            </a:stretch>
          </p:blipFill>
          <p:spPr>
            <a:xfrm>
              <a:off x="2623771" y="2542356"/>
              <a:ext cx="856527" cy="856527"/>
            </a:xfrm>
            <a:prstGeom prst="rect">
              <a:avLst/>
            </a:prstGeom>
          </p:spPr>
        </p:pic>
      </p:grpSp>
      <p:grpSp>
        <p:nvGrpSpPr>
          <p:cNvPr id="16" name="Group 18">
            <a:extLst>
              <a:ext uri="{FF2B5EF4-FFF2-40B4-BE49-F238E27FC236}">
                <a16:creationId xmlns:a16="http://schemas.microsoft.com/office/drawing/2014/main" id="{9DA3BA80-1591-B9DD-8B7F-FCA70EDCD268}"/>
              </a:ext>
            </a:extLst>
          </p:cNvPr>
          <p:cNvGrpSpPr/>
          <p:nvPr/>
        </p:nvGrpSpPr>
        <p:grpSpPr>
          <a:xfrm>
            <a:off x="2428670" y="5022298"/>
            <a:ext cx="7044022" cy="1687669"/>
            <a:chOff x="2623771" y="2542356"/>
            <a:chExt cx="7044022" cy="1687669"/>
          </a:xfrm>
        </p:grpSpPr>
        <p:sp>
          <p:nvSpPr>
            <p:cNvPr id="17" name="Rectangle: Rounded Corners 19">
              <a:extLst>
                <a:ext uri="{FF2B5EF4-FFF2-40B4-BE49-F238E27FC236}">
                  <a16:creationId xmlns:a16="http://schemas.microsoft.com/office/drawing/2014/main" id="{8D2D60C7-D805-04C1-5964-173D802ACE81}"/>
                </a:ext>
              </a:extLst>
            </p:cNvPr>
            <p:cNvSpPr/>
            <p:nvPr/>
          </p:nvSpPr>
          <p:spPr>
            <a:xfrm>
              <a:off x="3058648" y="2822587"/>
              <a:ext cx="6609145" cy="1407438"/>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66"/>
                  </a:solidFill>
                </a:rPr>
                <a:t>Nhóm 2: Đọc đoạn b và </a:t>
              </a:r>
            </a:p>
            <a:p>
              <a:pPr algn="ctr"/>
              <a:r>
                <a:rPr lang="en-US" sz="4000" b="1">
                  <a:solidFill>
                    <a:srgbClr val="FF0066"/>
                  </a:solidFill>
                </a:rPr>
                <a:t>trả lời câu hỏi </a:t>
              </a:r>
            </a:p>
          </p:txBody>
        </p:sp>
        <p:pic>
          <p:nvPicPr>
            <p:cNvPr id="18" name="Picture 20">
              <a:extLst>
                <a:ext uri="{FF2B5EF4-FFF2-40B4-BE49-F238E27FC236}">
                  <a16:creationId xmlns:a16="http://schemas.microsoft.com/office/drawing/2014/main" id="{2284B402-A04F-2C85-D26E-9638985D24E2}"/>
                </a:ext>
              </a:extLst>
            </p:cNvPr>
            <p:cNvPicPr>
              <a:picLocks noChangeAspect="1"/>
            </p:cNvPicPr>
            <p:nvPr/>
          </p:nvPicPr>
          <p:blipFill>
            <a:blip r:embed="rId6"/>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135699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900" decel="100000" fill="hold"/>
                                        <p:tgtEl>
                                          <p:spTgt spid="1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a:extLst>
            <a:ext uri="{FF2B5EF4-FFF2-40B4-BE49-F238E27FC236}">
              <a16:creationId xmlns:a16="http://schemas.microsoft.com/office/drawing/2014/main" id="{305F3530-237F-3658-29CC-5BE0B7F3EE8E}"/>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A697D2BA-C408-F0CE-0006-EB47C985E487}"/>
              </a:ext>
            </a:extLst>
          </p:cNvPr>
          <p:cNvGrpSpPr/>
          <p:nvPr/>
        </p:nvGrpSpPr>
        <p:grpSpPr>
          <a:xfrm>
            <a:off x="2048608" y="311021"/>
            <a:ext cx="8045441" cy="3049361"/>
            <a:chOff x="2583794" y="1844917"/>
            <a:chExt cx="8045441" cy="3049361"/>
          </a:xfrm>
        </p:grpSpPr>
        <p:sp>
          <p:nvSpPr>
            <p:cNvPr id="9" name="TextBox 67">
              <a:extLst>
                <a:ext uri="{FF2B5EF4-FFF2-40B4-BE49-F238E27FC236}">
                  <a16:creationId xmlns:a16="http://schemas.microsoft.com/office/drawing/2014/main" id="{493305F9-539E-362A-A7C7-28A2E8FA98AD}"/>
                </a:ext>
              </a:extLst>
            </p:cNvPr>
            <p:cNvSpPr txBox="1"/>
            <p:nvPr/>
          </p:nvSpPr>
          <p:spPr>
            <a:xfrm>
              <a:off x="2608465" y="1844917"/>
              <a:ext cx="8020770" cy="30493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NHIỆM VỤ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NHÓM</a:t>
              </a:r>
              <a:endParaRPr kumimoji="0" lang="en-US" sz="12000" b="1" i="0" u="none" strike="noStrike" kern="1200" cap="none" spc="0" normalizeH="0" baseline="0" noProof="0" dirty="0">
                <a:ln w="171450">
                  <a:solidFill>
                    <a:prstClr val="white"/>
                  </a:solidFill>
                  <a:prstDash val="solid"/>
                </a:ln>
                <a:solidFill>
                  <a:prstClr val="white"/>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CB10836E-A96E-1A2E-CEAE-174ED73E17C9}"/>
                </a:ext>
              </a:extLst>
            </p:cNvPr>
            <p:cNvSpPr txBox="1"/>
            <p:nvPr/>
          </p:nvSpPr>
          <p:spPr>
            <a:xfrm>
              <a:off x="2583794" y="1844917"/>
              <a:ext cx="8020770" cy="304936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28575">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12000" b="1" i="0" u="none" strike="noStrike" kern="1200" cap="none" spc="0" normalizeH="0" baseline="0" noProof="0">
                  <a:ln w="28575">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12000" b="1" i="0" u="none" strike="noStrike" kern="1200" cap="none" spc="0" normalizeH="0" baseline="0" noProof="0">
                  <a:ln w="28575">
                    <a:solidFill>
                      <a:srgbClr val="002060"/>
                    </a:solidFill>
                    <a:prstDash val="solid"/>
                  </a:ln>
                  <a:solidFill>
                    <a:srgbClr val="FF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IỆ</a:t>
              </a:r>
              <a:r>
                <a:rPr kumimoji="0" lang="en-US" sz="12000" b="1" i="0" u="none" strike="noStrike" kern="1200" cap="none" spc="0" normalizeH="0" baseline="0" noProof="0">
                  <a:ln w="28575">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a:t>
              </a:r>
              <a:r>
                <a:rPr kumimoji="0" lang="en-US" sz="12000" b="1" i="0" u="none" strike="noStrike" kern="1200" cap="none" spc="0" normalizeH="0" baseline="0" noProof="0">
                  <a:ln w="28575">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12000" b="1" i="0" u="none" strike="noStrike" kern="1200" cap="none" spc="0" normalizeH="0" baseline="0" noProof="0">
                  <a:ln w="28575">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V</a:t>
              </a:r>
              <a:r>
                <a:rPr kumimoji="0" lang="en-US" sz="12000" b="1" i="0" u="none" strike="noStrike" kern="1200" cap="none" spc="0" normalizeH="0" baseline="0" noProof="0">
                  <a:ln w="28575">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Ụ</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0" b="1" i="0" u="none" strike="noStrike" kern="1200" cap="none" spc="0" normalizeH="0" baseline="0" noProof="0">
                  <a:ln w="28575">
                    <a:solidFill>
                      <a:srgbClr val="002060"/>
                    </a:solidFill>
                    <a:prstDash val="solid"/>
                  </a:ln>
                  <a:solidFill>
                    <a:srgbClr val="99FF99"/>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12000" b="1" i="0" u="none" strike="noStrike" kern="1200" cap="none" spc="0" normalizeH="0" baseline="0" noProof="0">
                  <a:ln w="28575">
                    <a:solidFill>
                      <a:srgbClr val="002060"/>
                    </a:solidFill>
                    <a:prstDash val="solid"/>
                  </a:ln>
                  <a:solidFill>
                    <a:srgbClr val="66FF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12000" b="1" i="0" u="none" strike="noStrike" kern="1200" cap="none" spc="0" normalizeH="0" baseline="0" noProof="0">
                  <a:ln w="28575">
                    <a:solidFill>
                      <a:srgbClr val="002060"/>
                    </a:solidFill>
                    <a:prstDash val="solid"/>
                  </a:ln>
                  <a:solidFill>
                    <a:srgbClr val="FF7C80"/>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12000" b="1" i="0" u="none" strike="noStrike" kern="1200" cap="none" spc="0" normalizeH="0" baseline="0" noProof="0">
                  <a:ln w="28575">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M</a:t>
              </a:r>
              <a:r>
                <a:rPr kumimoji="0" lang="en-US" sz="12000" b="1" i="0" u="none" strike="noStrike" kern="1200" cap="none" spc="0" normalizeH="0" baseline="0" noProof="0">
                  <a:ln w="28575">
                    <a:solidFill>
                      <a:srgbClr val="002060"/>
                    </a:solidFill>
                    <a:prstDash val="solid"/>
                  </a:ln>
                  <a:solidFill>
                    <a:srgbClr val="FF8633"/>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endParaRPr kumimoji="0" lang="en-US" sz="12000" b="1" i="0" u="none" strike="noStrike" kern="1200" cap="none" spc="0" normalizeH="0" baseline="0" noProof="0" dirty="0">
                <a:ln w="28575">
                  <a:solidFill>
                    <a:srgbClr val="002060"/>
                  </a:solidFill>
                  <a:prstDash val="solid"/>
                </a:ln>
                <a:solidFill>
                  <a:srgbClr val="CC99FF"/>
                </a:solidFill>
                <a:effectLst>
                  <a:outerShdw dist="38100" dir="2700000" algn="tl" rotWithShape="0">
                    <a:srgbClr val="ED7D31">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11" name="Picture 3">
            <a:extLst>
              <a:ext uri="{FF2B5EF4-FFF2-40B4-BE49-F238E27FC236}">
                <a16:creationId xmlns:a16="http://schemas.microsoft.com/office/drawing/2014/main" id="{EA0F7C2F-D3E1-7D63-AB89-52BE0D56C625}"/>
              </a:ext>
            </a:extLst>
          </p:cNvPr>
          <p:cNvPicPr>
            <a:picLocks noChangeAspect="1"/>
          </p:cNvPicPr>
          <p:nvPr/>
        </p:nvPicPr>
        <p:blipFill>
          <a:blip r:embed="rId4"/>
          <a:srcRect/>
          <a:stretch>
            <a:fillRect/>
          </a:stretch>
        </p:blipFill>
        <p:spPr>
          <a:xfrm>
            <a:off x="9851125" y="3360382"/>
            <a:ext cx="2173043" cy="3349585"/>
          </a:xfrm>
          <a:prstGeom prst="rect">
            <a:avLst/>
          </a:prstGeom>
        </p:spPr>
      </p:pic>
      <p:pic>
        <p:nvPicPr>
          <p:cNvPr id="12" name="Picture 4">
            <a:extLst>
              <a:ext uri="{FF2B5EF4-FFF2-40B4-BE49-F238E27FC236}">
                <a16:creationId xmlns:a16="http://schemas.microsoft.com/office/drawing/2014/main" id="{CD4CECB7-70EA-740C-5184-58F727CB9489}"/>
              </a:ext>
            </a:extLst>
          </p:cNvPr>
          <p:cNvPicPr>
            <a:picLocks noChangeAspect="1"/>
          </p:cNvPicPr>
          <p:nvPr/>
        </p:nvPicPr>
        <p:blipFill>
          <a:blip r:embed="rId5"/>
          <a:srcRect/>
          <a:stretch>
            <a:fillRect/>
          </a:stretch>
        </p:blipFill>
        <p:spPr>
          <a:xfrm>
            <a:off x="93818" y="3052193"/>
            <a:ext cx="2173043" cy="3586866"/>
          </a:xfrm>
          <a:prstGeom prst="rect">
            <a:avLst/>
          </a:prstGeom>
        </p:spPr>
      </p:pic>
      <p:grpSp>
        <p:nvGrpSpPr>
          <p:cNvPr id="13" name="Group 17">
            <a:extLst>
              <a:ext uri="{FF2B5EF4-FFF2-40B4-BE49-F238E27FC236}">
                <a16:creationId xmlns:a16="http://schemas.microsoft.com/office/drawing/2014/main" id="{E61D6D80-3700-FE5A-0D65-9083283133E0}"/>
              </a:ext>
            </a:extLst>
          </p:cNvPr>
          <p:cNvGrpSpPr/>
          <p:nvPr/>
        </p:nvGrpSpPr>
        <p:grpSpPr>
          <a:xfrm>
            <a:off x="2428670" y="3511332"/>
            <a:ext cx="7082115" cy="1557427"/>
            <a:chOff x="2623771" y="2542356"/>
            <a:chExt cx="7082115" cy="1557427"/>
          </a:xfrm>
        </p:grpSpPr>
        <p:sp>
          <p:nvSpPr>
            <p:cNvPr id="14" name="Rectangle: Rounded Corners 13">
              <a:extLst>
                <a:ext uri="{FF2B5EF4-FFF2-40B4-BE49-F238E27FC236}">
                  <a16:creationId xmlns:a16="http://schemas.microsoft.com/office/drawing/2014/main" id="{57A50811-9DAA-AC92-69D4-377B2EC14949}"/>
                </a:ext>
              </a:extLst>
            </p:cNvPr>
            <p:cNvSpPr/>
            <p:nvPr/>
          </p:nvSpPr>
          <p:spPr>
            <a:xfrm>
              <a:off x="3096741" y="2799722"/>
              <a:ext cx="6609145"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Nhóm 3: Đọc đoạn </a:t>
              </a:r>
              <a:r>
                <a:rPr lang="en-US" sz="4000" b="1">
                  <a:solidFill>
                    <a:srgbClr val="FF0066"/>
                  </a:solidFill>
                  <a:latin typeface="Calibri" panose="020F0502020204030204"/>
                </a:rPr>
                <a:t>c</a:t>
              </a: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trả lời câu hỏi </a:t>
              </a:r>
            </a:p>
          </p:txBody>
        </p:sp>
        <p:pic>
          <p:nvPicPr>
            <p:cNvPr id="15" name="Picture 16">
              <a:extLst>
                <a:ext uri="{FF2B5EF4-FFF2-40B4-BE49-F238E27FC236}">
                  <a16:creationId xmlns:a16="http://schemas.microsoft.com/office/drawing/2014/main" id="{0AB787F0-B31B-9D87-6080-A48454BD7DE4}"/>
                </a:ext>
              </a:extLst>
            </p:cNvPr>
            <p:cNvPicPr>
              <a:picLocks noChangeAspect="1"/>
            </p:cNvPicPr>
            <p:nvPr/>
          </p:nvPicPr>
          <p:blipFill>
            <a:blip r:embed="rId6"/>
            <a:stretch>
              <a:fillRect/>
            </a:stretch>
          </p:blipFill>
          <p:spPr>
            <a:xfrm>
              <a:off x="2623771" y="2542356"/>
              <a:ext cx="856527" cy="856527"/>
            </a:xfrm>
            <a:prstGeom prst="rect">
              <a:avLst/>
            </a:prstGeom>
          </p:spPr>
        </p:pic>
      </p:grpSp>
      <p:grpSp>
        <p:nvGrpSpPr>
          <p:cNvPr id="16" name="Group 18">
            <a:extLst>
              <a:ext uri="{FF2B5EF4-FFF2-40B4-BE49-F238E27FC236}">
                <a16:creationId xmlns:a16="http://schemas.microsoft.com/office/drawing/2014/main" id="{F23B5628-1BDD-EC2B-1A88-D42C6FE41EBC}"/>
              </a:ext>
            </a:extLst>
          </p:cNvPr>
          <p:cNvGrpSpPr/>
          <p:nvPr/>
        </p:nvGrpSpPr>
        <p:grpSpPr>
          <a:xfrm>
            <a:off x="2428670" y="5022298"/>
            <a:ext cx="7044022" cy="1687669"/>
            <a:chOff x="2623771" y="2542356"/>
            <a:chExt cx="7044022" cy="1687669"/>
          </a:xfrm>
        </p:grpSpPr>
        <p:sp>
          <p:nvSpPr>
            <p:cNvPr id="17" name="Rectangle: Rounded Corners 19">
              <a:extLst>
                <a:ext uri="{FF2B5EF4-FFF2-40B4-BE49-F238E27FC236}">
                  <a16:creationId xmlns:a16="http://schemas.microsoft.com/office/drawing/2014/main" id="{54E5200D-EFF2-D687-A675-EE29A7D2E93D}"/>
                </a:ext>
              </a:extLst>
            </p:cNvPr>
            <p:cNvSpPr/>
            <p:nvPr/>
          </p:nvSpPr>
          <p:spPr>
            <a:xfrm>
              <a:off x="3058648" y="2822587"/>
              <a:ext cx="6609145" cy="1407438"/>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Nhóm 4: Đọc đoạn </a:t>
              </a:r>
              <a:r>
                <a:rPr lang="en-US" sz="4000" b="1">
                  <a:solidFill>
                    <a:srgbClr val="FF0066"/>
                  </a:solidFill>
                  <a:latin typeface="Calibri" panose="020F0502020204030204"/>
                </a:rPr>
                <a:t>d</a:t>
              </a: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trả lời câu hỏi </a:t>
              </a:r>
            </a:p>
          </p:txBody>
        </p:sp>
        <p:pic>
          <p:nvPicPr>
            <p:cNvPr id="18" name="Picture 20">
              <a:extLst>
                <a:ext uri="{FF2B5EF4-FFF2-40B4-BE49-F238E27FC236}">
                  <a16:creationId xmlns:a16="http://schemas.microsoft.com/office/drawing/2014/main" id="{170DD1B9-F6FA-5354-F369-2DBC9BB85CAF}"/>
                </a:ext>
              </a:extLst>
            </p:cNvPr>
            <p:cNvPicPr>
              <a:picLocks noChangeAspect="1"/>
            </p:cNvPicPr>
            <p:nvPr/>
          </p:nvPicPr>
          <p:blipFill>
            <a:blip r:embed="rId6"/>
            <a:stretch>
              <a:fillRect/>
            </a:stretch>
          </p:blipFill>
          <p:spPr>
            <a:xfrm>
              <a:off x="2623771" y="2542356"/>
              <a:ext cx="856527" cy="856527"/>
            </a:xfrm>
            <a:prstGeom prst="rect">
              <a:avLst/>
            </a:prstGeom>
          </p:spPr>
        </p:pic>
      </p:grpSp>
    </p:spTree>
    <p:extLst>
      <p:ext uri="{BB962C8B-B14F-4D97-AF65-F5344CB8AC3E}">
        <p14:creationId xmlns:p14="http://schemas.microsoft.com/office/powerpoint/2010/main" val="265926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900" decel="100000" fill="hold"/>
                                        <p:tgtEl>
                                          <p:spTgt spid="1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r="-6000" b="-6000"/>
          </a:stretch>
        </a:blipFill>
        <a:effectLst/>
      </p:bgPr>
    </p:bg>
    <p:spTree>
      <p:nvGrpSpPr>
        <p:cNvPr id="1" name=""/>
        <p:cNvGrpSpPr/>
        <p:nvPr/>
      </p:nvGrpSpPr>
      <p:grpSpPr>
        <a:xfrm>
          <a:off x="0" y="0"/>
          <a:ext cx="0" cy="0"/>
          <a:chOff x="0" y="0"/>
          <a:chExt cx="0" cy="0"/>
        </a:xfrm>
      </p:grpSpPr>
      <p:pic>
        <p:nvPicPr>
          <p:cNvPr id="31" name="Picture 7">
            <a:extLst>
              <a:ext uri="{FF2B5EF4-FFF2-40B4-BE49-F238E27FC236}">
                <a16:creationId xmlns:a16="http://schemas.microsoft.com/office/drawing/2014/main" id="{2A059E08-B717-DC45-2503-2639476F148F}"/>
              </a:ext>
            </a:extLst>
          </p:cNvPr>
          <p:cNvPicPr>
            <a:picLocks noChangeAspect="1"/>
          </p:cNvPicPr>
          <p:nvPr/>
        </p:nvPicPr>
        <p:blipFill>
          <a:blip r:embed="rId3"/>
          <a:stretch>
            <a:fillRect/>
          </a:stretch>
        </p:blipFill>
        <p:spPr>
          <a:xfrm>
            <a:off x="693419" y="1832212"/>
            <a:ext cx="10805159" cy="4759495"/>
          </a:xfrm>
          <a:prstGeom prst="rect">
            <a:avLst/>
          </a:prstGeom>
        </p:spPr>
      </p:pic>
      <p:grpSp>
        <p:nvGrpSpPr>
          <p:cNvPr id="32" name="Group 15">
            <a:extLst>
              <a:ext uri="{FF2B5EF4-FFF2-40B4-BE49-F238E27FC236}">
                <a16:creationId xmlns:a16="http://schemas.microsoft.com/office/drawing/2014/main" id="{D567F528-D0E7-CD9A-0AC6-2C2025C4047A}"/>
              </a:ext>
            </a:extLst>
          </p:cNvPr>
          <p:cNvGrpSpPr/>
          <p:nvPr/>
        </p:nvGrpSpPr>
        <p:grpSpPr>
          <a:xfrm>
            <a:off x="150453" y="1128664"/>
            <a:ext cx="11504353" cy="1407096"/>
            <a:chOff x="44985" y="1123881"/>
            <a:chExt cx="11504353" cy="1407096"/>
          </a:xfrm>
        </p:grpSpPr>
        <p:grpSp>
          <p:nvGrpSpPr>
            <p:cNvPr id="33" name="Group 10">
              <a:extLst>
                <a:ext uri="{FF2B5EF4-FFF2-40B4-BE49-F238E27FC236}">
                  <a16:creationId xmlns:a16="http://schemas.microsoft.com/office/drawing/2014/main" id="{789CF8BF-1128-4A98-0679-463A7D4D62DB}"/>
                </a:ext>
              </a:extLst>
            </p:cNvPr>
            <p:cNvGrpSpPr/>
            <p:nvPr/>
          </p:nvGrpSpPr>
          <p:grpSpPr>
            <a:xfrm>
              <a:off x="1959088" y="1123881"/>
              <a:ext cx="8020771" cy="1323439"/>
              <a:chOff x="2598304" y="1916079"/>
              <a:chExt cx="8020771" cy="1323439"/>
            </a:xfrm>
          </p:grpSpPr>
          <p:sp>
            <p:nvSpPr>
              <p:cNvPr id="36" name="TextBox 67">
                <a:extLst>
                  <a:ext uri="{FF2B5EF4-FFF2-40B4-BE49-F238E27FC236}">
                    <a16:creationId xmlns:a16="http://schemas.microsoft.com/office/drawing/2014/main" id="{F5289D86-D71F-A3A9-BD75-7C032DC26CA0}"/>
                  </a:ext>
                </a:extLst>
              </p:cNvPr>
              <p:cNvSpPr txBox="1"/>
              <p:nvPr/>
            </p:nvSpPr>
            <p:spPr>
              <a:xfrm>
                <a:off x="2598305" y="1916079"/>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37" name="TextBox 67">
                <a:extLst>
                  <a:ext uri="{FF2B5EF4-FFF2-40B4-BE49-F238E27FC236}">
                    <a16:creationId xmlns:a16="http://schemas.microsoft.com/office/drawing/2014/main" id="{75DBA5BD-435B-92E9-BE8B-3AF76AF52964}"/>
                  </a:ext>
                </a:extLst>
              </p:cNvPr>
              <p:cNvSpPr txBox="1"/>
              <p:nvPr/>
            </p:nvSpPr>
            <p:spPr>
              <a:xfrm>
                <a:off x="2598304" y="1916079"/>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34" name="Picture 11">
              <a:extLst>
                <a:ext uri="{FF2B5EF4-FFF2-40B4-BE49-F238E27FC236}">
                  <a16:creationId xmlns:a16="http://schemas.microsoft.com/office/drawing/2014/main" id="{5FFCD577-A772-5ECA-B517-1F73D72F24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35" name="Picture 12">
              <a:extLst>
                <a:ext uri="{FF2B5EF4-FFF2-40B4-BE49-F238E27FC236}">
                  <a16:creationId xmlns:a16="http://schemas.microsoft.com/office/drawing/2014/main" id="{4856BFAA-2471-1255-721B-CE4A928870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543960" y="1128664"/>
              <a:ext cx="2005378" cy="1397530"/>
            </a:xfrm>
            <a:prstGeom prst="rect">
              <a:avLst/>
            </a:prstGeom>
          </p:spPr>
        </p:pic>
      </p:grpSp>
    </p:spTree>
    <p:extLst>
      <p:ext uri="{BB962C8B-B14F-4D97-AF65-F5344CB8AC3E}">
        <p14:creationId xmlns:p14="http://schemas.microsoft.com/office/powerpoint/2010/main" val="317347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7000">
                                          <p:cBhvr additive="base">
                                            <p:cTn id="7" dur="1000" fill="hold"/>
                                            <p:tgtEl>
                                              <p:spTgt spid="3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r="-6000" b="-6000"/>
          </a:stretch>
        </a:blip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10221A4-332C-37FB-A84D-BD3651FA202E}"/>
              </a:ext>
            </a:extLst>
          </p:cNvPr>
          <p:cNvGrpSpPr/>
          <p:nvPr/>
        </p:nvGrpSpPr>
        <p:grpSpPr>
          <a:xfrm>
            <a:off x="265471" y="1173660"/>
            <a:ext cx="11661058" cy="3046988"/>
            <a:chOff x="2608465" y="1844917"/>
            <a:chExt cx="8020770" cy="3046988"/>
          </a:xfrm>
        </p:grpSpPr>
        <p:sp>
          <p:nvSpPr>
            <p:cNvPr id="3" name="TextBox 67">
              <a:extLst>
                <a:ext uri="{FF2B5EF4-FFF2-40B4-BE49-F238E27FC236}">
                  <a16:creationId xmlns:a16="http://schemas.microsoft.com/office/drawing/2014/main" id="{A00354A5-2498-1C4C-9115-4C3520FE2D7B}"/>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MẢNH GHÉP</a:t>
              </a:r>
              <a:endParaRPr lang="en-US" sz="80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B4875BE8-01F3-D2CB-2266-5187C37011EE}"/>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80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Ả</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G</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É</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80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8">
            <a:extLst>
              <a:ext uri="{FF2B5EF4-FFF2-40B4-BE49-F238E27FC236}">
                <a16:creationId xmlns:a16="http://schemas.microsoft.com/office/drawing/2014/main" id="{63C2DA62-D015-A801-D2F8-FE52B884E12C}"/>
              </a:ext>
            </a:extLst>
          </p:cNvPr>
          <p:cNvPicPr>
            <a:picLocks noChangeAspect="1"/>
          </p:cNvPicPr>
          <p:nvPr/>
        </p:nvPicPr>
        <p:blipFill>
          <a:blip r:embed="rId5"/>
          <a:srcRect/>
          <a:stretch>
            <a:fillRect/>
          </a:stretch>
        </p:blipFill>
        <p:spPr>
          <a:xfrm>
            <a:off x="8029776" y="2369748"/>
            <a:ext cx="2898487" cy="4195286"/>
          </a:xfrm>
          <a:prstGeom prst="rect">
            <a:avLst/>
          </a:prstGeom>
        </p:spPr>
      </p:pic>
      <p:pic>
        <p:nvPicPr>
          <p:cNvPr id="6" name="Picture 9">
            <a:extLst>
              <a:ext uri="{FF2B5EF4-FFF2-40B4-BE49-F238E27FC236}">
                <a16:creationId xmlns:a16="http://schemas.microsoft.com/office/drawing/2014/main" id="{113680D0-E634-A2FA-40B0-3D5DA0A6B7EE}"/>
              </a:ext>
            </a:extLst>
          </p:cNvPr>
          <p:cNvPicPr>
            <a:picLocks noChangeAspect="1"/>
          </p:cNvPicPr>
          <p:nvPr/>
        </p:nvPicPr>
        <p:blipFill>
          <a:blip r:embed="rId6"/>
          <a:srcRect/>
          <a:stretch>
            <a:fillRect/>
          </a:stretch>
        </p:blipFill>
        <p:spPr>
          <a:xfrm flipH="1">
            <a:off x="1321861" y="2417779"/>
            <a:ext cx="2543250" cy="4147254"/>
          </a:xfrm>
          <a:prstGeom prst="rect">
            <a:avLst/>
          </a:prstGeom>
        </p:spPr>
      </p:pic>
      <p:pic>
        <p:nvPicPr>
          <p:cNvPr id="7" name="Picture 10">
            <a:extLst>
              <a:ext uri="{FF2B5EF4-FFF2-40B4-BE49-F238E27FC236}">
                <a16:creationId xmlns:a16="http://schemas.microsoft.com/office/drawing/2014/main" id="{9ABA5566-3C98-12B4-4F95-7BEC279CC102}"/>
              </a:ext>
            </a:extLst>
          </p:cNvPr>
          <p:cNvPicPr>
            <a:picLocks noChangeAspect="1"/>
          </p:cNvPicPr>
          <p:nvPr/>
        </p:nvPicPr>
        <p:blipFill>
          <a:blip r:embed="rId7"/>
          <a:srcRect/>
          <a:stretch>
            <a:fillRect/>
          </a:stretch>
        </p:blipFill>
        <p:spPr>
          <a:xfrm>
            <a:off x="4679720" y="2381198"/>
            <a:ext cx="2723536" cy="4183835"/>
          </a:xfrm>
          <a:prstGeom prst="rect">
            <a:avLst/>
          </a:prstGeom>
        </p:spPr>
      </p:pic>
    </p:spTree>
    <p:extLst>
      <p:ext uri="{BB962C8B-B14F-4D97-AF65-F5344CB8AC3E}">
        <p14:creationId xmlns:p14="http://schemas.microsoft.com/office/powerpoint/2010/main" val="386279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r="-6000" b="-6000"/>
          </a:stretch>
        </a:blipFill>
        <a:effectLst/>
      </p:bgPr>
    </p:bg>
    <p:spTree>
      <p:nvGrpSpPr>
        <p:cNvPr id="1" name=""/>
        <p:cNvGrpSpPr/>
        <p:nvPr/>
      </p:nvGrpSpPr>
      <p:grpSpPr>
        <a:xfrm>
          <a:off x="0" y="0"/>
          <a:ext cx="0" cy="0"/>
          <a:chOff x="0" y="0"/>
          <a:chExt cx="0" cy="0"/>
        </a:xfrm>
      </p:grpSpPr>
      <p:grpSp>
        <p:nvGrpSpPr>
          <p:cNvPr id="8" name="Group 12">
            <a:extLst>
              <a:ext uri="{FF2B5EF4-FFF2-40B4-BE49-F238E27FC236}">
                <a16:creationId xmlns:a16="http://schemas.microsoft.com/office/drawing/2014/main" id="{0F502F41-3236-C7B1-5CC1-F0F8DE20F172}"/>
              </a:ext>
            </a:extLst>
          </p:cNvPr>
          <p:cNvGrpSpPr/>
          <p:nvPr/>
        </p:nvGrpSpPr>
        <p:grpSpPr>
          <a:xfrm>
            <a:off x="814586" y="0"/>
            <a:ext cx="10562828" cy="1569660"/>
            <a:chOff x="2608465" y="1844917"/>
            <a:chExt cx="8020770" cy="1569660"/>
          </a:xfrm>
        </p:grpSpPr>
        <p:sp>
          <p:nvSpPr>
            <p:cNvPr id="9" name="TextBox 67">
              <a:extLst>
                <a:ext uri="{FF2B5EF4-FFF2-40B4-BE49-F238E27FC236}">
                  <a16:creationId xmlns:a16="http://schemas.microsoft.com/office/drawing/2014/main" id="{3F406FDE-E70D-CAF0-E4CB-43A1963ECA91}"/>
                </a:ext>
              </a:extLst>
            </p:cNvPr>
            <p:cNvSpPr txBox="1"/>
            <p:nvPr/>
          </p:nvSpPr>
          <p:spPr>
            <a:xfrm>
              <a:off x="2608465" y="1844917"/>
              <a:ext cx="8020770" cy="1569660"/>
            </a:xfrm>
            <a:prstGeom prst="rect">
              <a:avLst/>
            </a:prstGeom>
            <a:noFill/>
          </p:spPr>
          <p:txBody>
            <a:bodyPr wrap="square" rtlCol="0">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CHIA SẺ</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2306D767-599A-08B1-02D8-9E01B77F2BD1}"/>
                </a:ext>
              </a:extLst>
            </p:cNvPr>
            <p:cNvSpPr txBox="1"/>
            <p:nvPr/>
          </p:nvSpPr>
          <p:spPr>
            <a:xfrm>
              <a:off x="2608465" y="1844917"/>
              <a:ext cx="8020770" cy="1569660"/>
            </a:xfrm>
            <a:prstGeom prst="rect">
              <a:avLst/>
            </a:prstGeom>
            <a:noFill/>
          </p:spPr>
          <p:txBody>
            <a:bodyPr wrap="square" rtlCol="0">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S</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Ẻ</a:t>
              </a:r>
              <a:endPar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1" name="Group 20">
            <a:extLst>
              <a:ext uri="{FF2B5EF4-FFF2-40B4-BE49-F238E27FC236}">
                <a16:creationId xmlns:a16="http://schemas.microsoft.com/office/drawing/2014/main" id="{67851CA8-2F5C-FF6F-3444-CF4A865480FD}"/>
              </a:ext>
            </a:extLst>
          </p:cNvPr>
          <p:cNvGrpSpPr/>
          <p:nvPr/>
        </p:nvGrpSpPr>
        <p:grpSpPr>
          <a:xfrm>
            <a:off x="465606" y="1076517"/>
            <a:ext cx="11337617" cy="2352483"/>
            <a:chOff x="2496239" y="1544387"/>
            <a:chExt cx="9580466" cy="2352483"/>
          </a:xfrm>
        </p:grpSpPr>
        <p:sp>
          <p:nvSpPr>
            <p:cNvPr id="12" name="Rectangle: Rounded Corners 21">
              <a:extLst>
                <a:ext uri="{FF2B5EF4-FFF2-40B4-BE49-F238E27FC236}">
                  <a16:creationId xmlns:a16="http://schemas.microsoft.com/office/drawing/2014/main" id="{6BBDFBBF-4D82-2D83-9FEC-7942953C9B85}"/>
                </a:ext>
              </a:extLst>
            </p:cNvPr>
            <p:cNvSpPr/>
            <p:nvPr/>
          </p:nvSpPr>
          <p:spPr>
            <a:xfrm>
              <a:off x="2799466" y="1986140"/>
              <a:ext cx="9277239" cy="1910730"/>
            </a:xfrm>
            <a:custGeom>
              <a:avLst/>
              <a:gdLst>
                <a:gd name="connsiteX0" fmla="*/ 0 w 10978775"/>
                <a:gd name="connsiteY0" fmla="*/ 318461 h 1910730"/>
                <a:gd name="connsiteX1" fmla="*/ 318461 w 10978775"/>
                <a:gd name="connsiteY1" fmla="*/ 0 h 1910730"/>
                <a:gd name="connsiteX2" fmla="*/ 10660314 w 10978775"/>
                <a:gd name="connsiteY2" fmla="*/ 0 h 1910730"/>
                <a:gd name="connsiteX3" fmla="*/ 10978775 w 10978775"/>
                <a:gd name="connsiteY3" fmla="*/ 318461 h 1910730"/>
                <a:gd name="connsiteX4" fmla="*/ 10978775 w 10978775"/>
                <a:gd name="connsiteY4" fmla="*/ 1592269 h 1910730"/>
                <a:gd name="connsiteX5" fmla="*/ 10660314 w 10978775"/>
                <a:gd name="connsiteY5" fmla="*/ 1910730 h 1910730"/>
                <a:gd name="connsiteX6" fmla="*/ 318461 w 10978775"/>
                <a:gd name="connsiteY6" fmla="*/ 1910730 h 1910730"/>
                <a:gd name="connsiteX7" fmla="*/ 0 w 10978775"/>
                <a:gd name="connsiteY7" fmla="*/ 1592269 h 1910730"/>
                <a:gd name="connsiteX8" fmla="*/ 0 w 10978775"/>
                <a:gd name="connsiteY8" fmla="*/ 318461 h 19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8775" h="1910730" fill="none" extrusionOk="0">
                  <a:moveTo>
                    <a:pt x="0" y="318461"/>
                  </a:moveTo>
                  <a:cubicBezTo>
                    <a:pt x="-7151" y="167639"/>
                    <a:pt x="130911" y="-7841"/>
                    <a:pt x="318461" y="0"/>
                  </a:cubicBezTo>
                  <a:cubicBezTo>
                    <a:pt x="1411164" y="-35273"/>
                    <a:pt x="7789063" y="-144294"/>
                    <a:pt x="10660314" y="0"/>
                  </a:cubicBezTo>
                  <a:cubicBezTo>
                    <a:pt x="10844246" y="2451"/>
                    <a:pt x="10975197" y="139564"/>
                    <a:pt x="10978775" y="318461"/>
                  </a:cubicBezTo>
                  <a:cubicBezTo>
                    <a:pt x="11072014" y="673584"/>
                    <a:pt x="11012196" y="1430413"/>
                    <a:pt x="10978775" y="1592269"/>
                  </a:cubicBezTo>
                  <a:cubicBezTo>
                    <a:pt x="10985934" y="1762736"/>
                    <a:pt x="10850503" y="1895219"/>
                    <a:pt x="10660314" y="1910730"/>
                  </a:cubicBezTo>
                  <a:cubicBezTo>
                    <a:pt x="7706131" y="1988255"/>
                    <a:pt x="4647647" y="1867027"/>
                    <a:pt x="318461" y="1910730"/>
                  </a:cubicBezTo>
                  <a:cubicBezTo>
                    <a:pt x="130949" y="1907507"/>
                    <a:pt x="-13963" y="1767959"/>
                    <a:pt x="0" y="1592269"/>
                  </a:cubicBezTo>
                  <a:cubicBezTo>
                    <a:pt x="-107925" y="1361769"/>
                    <a:pt x="61461" y="577870"/>
                    <a:pt x="0" y="318461"/>
                  </a:cubicBezTo>
                  <a:close/>
                </a:path>
                <a:path w="10978775" h="1910730" stroke="0" extrusionOk="0">
                  <a:moveTo>
                    <a:pt x="0" y="318461"/>
                  </a:moveTo>
                  <a:cubicBezTo>
                    <a:pt x="-5779" y="122611"/>
                    <a:pt x="124511" y="14635"/>
                    <a:pt x="318461" y="0"/>
                  </a:cubicBezTo>
                  <a:cubicBezTo>
                    <a:pt x="4827119" y="-95379"/>
                    <a:pt x="9018345" y="58096"/>
                    <a:pt x="10660314" y="0"/>
                  </a:cubicBezTo>
                  <a:cubicBezTo>
                    <a:pt x="10816773" y="-13672"/>
                    <a:pt x="10972565" y="138117"/>
                    <a:pt x="10978775" y="318461"/>
                  </a:cubicBezTo>
                  <a:cubicBezTo>
                    <a:pt x="10999368" y="499924"/>
                    <a:pt x="10919351" y="1281603"/>
                    <a:pt x="10978775" y="1592269"/>
                  </a:cubicBezTo>
                  <a:cubicBezTo>
                    <a:pt x="11000593" y="1742216"/>
                    <a:pt x="10811725" y="1886355"/>
                    <a:pt x="10660314" y="1910730"/>
                  </a:cubicBezTo>
                  <a:cubicBezTo>
                    <a:pt x="9115274" y="1850824"/>
                    <a:pt x="2676332" y="1993244"/>
                    <a:pt x="318461" y="1910730"/>
                  </a:cubicBezTo>
                  <a:cubicBezTo>
                    <a:pt x="136681" y="1912188"/>
                    <a:pt x="-24430" y="1792945"/>
                    <a:pt x="0" y="1592269"/>
                  </a:cubicBezTo>
                  <a:cubicBezTo>
                    <a:pt x="77084" y="1201613"/>
                    <a:pt x="3780" y="576376"/>
                    <a:pt x="0" y="318461"/>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a:solidFill>
                    <a:srgbClr val="002060"/>
                  </a:solidFill>
                </a:rPr>
                <a:t>Các bạn hãy lần lượt chia sẻ kiến thức, thông tin vừa tìm hiểu ở vòng chuyên gia chia sẻ với các thành viên còn lại trong vòng 3 phút</a:t>
              </a:r>
              <a:r>
                <a:rPr lang="en-US" sz="3200" b="1">
                  <a:solidFill>
                    <a:schemeClr val="tx1">
                      <a:lumMod val="85000"/>
                      <a:lumOff val="15000"/>
                    </a:schemeClr>
                  </a:solidFill>
                </a:rPr>
                <a:t>.</a:t>
              </a:r>
              <a:r>
                <a:rPr lang="en-US" sz="3200" b="1">
                  <a:solidFill>
                    <a:srgbClr val="FF0066"/>
                  </a:solidFill>
                </a:rPr>
                <a:t> </a:t>
              </a:r>
            </a:p>
          </p:txBody>
        </p:sp>
        <p:pic>
          <p:nvPicPr>
            <p:cNvPr id="13" name="Picture 22">
              <a:extLst>
                <a:ext uri="{FF2B5EF4-FFF2-40B4-BE49-F238E27FC236}">
                  <a16:creationId xmlns:a16="http://schemas.microsoft.com/office/drawing/2014/main" id="{740FAF84-D3E7-4996-1CB9-7128717802B0}"/>
                </a:ext>
              </a:extLst>
            </p:cNvPr>
            <p:cNvPicPr>
              <a:picLocks noChangeAspect="1"/>
            </p:cNvPicPr>
            <p:nvPr/>
          </p:nvPicPr>
          <p:blipFill>
            <a:blip r:embed="rId6"/>
            <a:stretch>
              <a:fillRect/>
            </a:stretch>
          </p:blipFill>
          <p:spPr>
            <a:xfrm>
              <a:off x="2496239" y="1544387"/>
              <a:ext cx="589786" cy="729453"/>
            </a:xfrm>
            <a:prstGeom prst="rect">
              <a:avLst/>
            </a:prstGeom>
          </p:spPr>
        </p:pic>
      </p:grpSp>
      <p:pic>
        <p:nvPicPr>
          <p:cNvPr id="14" name="Picture 8">
            <a:extLst>
              <a:ext uri="{FF2B5EF4-FFF2-40B4-BE49-F238E27FC236}">
                <a16:creationId xmlns:a16="http://schemas.microsoft.com/office/drawing/2014/main" id="{AF73C4EE-0099-D46A-6B83-76710BE1EAD5}"/>
              </a:ext>
            </a:extLst>
          </p:cNvPr>
          <p:cNvPicPr>
            <a:picLocks noChangeAspect="1"/>
          </p:cNvPicPr>
          <p:nvPr/>
        </p:nvPicPr>
        <p:blipFill>
          <a:blip r:embed="rId7"/>
          <a:srcRect/>
          <a:stretch>
            <a:fillRect/>
          </a:stretch>
        </p:blipFill>
        <p:spPr>
          <a:xfrm>
            <a:off x="7291229" y="3545123"/>
            <a:ext cx="2288838" cy="3312877"/>
          </a:xfrm>
          <a:prstGeom prst="rect">
            <a:avLst/>
          </a:prstGeom>
        </p:spPr>
      </p:pic>
      <p:pic>
        <p:nvPicPr>
          <p:cNvPr id="15" name="Picture 9">
            <a:extLst>
              <a:ext uri="{FF2B5EF4-FFF2-40B4-BE49-F238E27FC236}">
                <a16:creationId xmlns:a16="http://schemas.microsoft.com/office/drawing/2014/main" id="{9CC049EE-DA65-5E07-0CFC-F7DC04B954A2}"/>
              </a:ext>
            </a:extLst>
          </p:cNvPr>
          <p:cNvPicPr>
            <a:picLocks noChangeAspect="1"/>
          </p:cNvPicPr>
          <p:nvPr/>
        </p:nvPicPr>
        <p:blipFill>
          <a:blip r:embed="rId8"/>
          <a:srcRect/>
          <a:stretch>
            <a:fillRect/>
          </a:stretch>
        </p:blipFill>
        <p:spPr>
          <a:xfrm flipH="1">
            <a:off x="2456374" y="3506026"/>
            <a:ext cx="2008319" cy="3274947"/>
          </a:xfrm>
          <a:prstGeom prst="rect">
            <a:avLst/>
          </a:prstGeom>
        </p:spPr>
      </p:pic>
      <p:pic>
        <p:nvPicPr>
          <p:cNvPr id="16" name="Picture 10">
            <a:extLst>
              <a:ext uri="{FF2B5EF4-FFF2-40B4-BE49-F238E27FC236}">
                <a16:creationId xmlns:a16="http://schemas.microsoft.com/office/drawing/2014/main" id="{4CD0696E-88BF-FE50-2086-F89641E75707}"/>
              </a:ext>
            </a:extLst>
          </p:cNvPr>
          <p:cNvPicPr>
            <a:picLocks noChangeAspect="1"/>
          </p:cNvPicPr>
          <p:nvPr/>
        </p:nvPicPr>
        <p:blipFill>
          <a:blip r:embed="rId9"/>
          <a:srcRect/>
          <a:stretch>
            <a:fillRect/>
          </a:stretch>
        </p:blipFill>
        <p:spPr>
          <a:xfrm>
            <a:off x="4833257" y="3513265"/>
            <a:ext cx="2159451" cy="3317301"/>
          </a:xfrm>
          <a:prstGeom prst="rect">
            <a:avLst/>
          </a:prstGeom>
        </p:spPr>
      </p:pic>
    </p:spTree>
    <p:extLst>
      <p:ext uri="{BB962C8B-B14F-4D97-AF65-F5344CB8AC3E}">
        <p14:creationId xmlns:p14="http://schemas.microsoft.com/office/powerpoint/2010/main" val="204275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breeze.wav"/>
                                        </p:tgtEl>
                                      </p:cMediaNode>
                                    </p:audio>
                                  </p:sub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r="-6000" b="-6000"/>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A23B66F-2B6D-616C-14D1-342A9AFCF2DF}"/>
              </a:ext>
            </a:extLst>
          </p:cNvPr>
          <p:cNvPicPr>
            <a:picLocks noChangeAspect="1"/>
          </p:cNvPicPr>
          <p:nvPr/>
        </p:nvPicPr>
        <p:blipFill>
          <a:blip r:embed="rId6"/>
          <a:srcRect/>
          <a:stretch>
            <a:fillRect/>
          </a:stretch>
        </p:blipFill>
        <p:spPr>
          <a:xfrm>
            <a:off x="101448" y="3179233"/>
            <a:ext cx="3282082" cy="3486939"/>
          </a:xfrm>
          <a:prstGeom prst="rect">
            <a:avLst/>
          </a:prstGeom>
        </p:spPr>
      </p:pic>
      <p:pic>
        <p:nvPicPr>
          <p:cNvPr id="3" name="Picture 7">
            <a:extLst>
              <a:ext uri="{FF2B5EF4-FFF2-40B4-BE49-F238E27FC236}">
                <a16:creationId xmlns:a16="http://schemas.microsoft.com/office/drawing/2014/main" id="{634C59ED-7FD5-05C1-A78E-723CA19A4CB8}"/>
              </a:ext>
            </a:extLst>
          </p:cNvPr>
          <p:cNvPicPr>
            <a:picLocks noChangeAspect="1"/>
          </p:cNvPicPr>
          <p:nvPr/>
        </p:nvPicPr>
        <p:blipFill>
          <a:blip r:embed="rId7"/>
          <a:srcRect/>
          <a:stretch>
            <a:fillRect/>
          </a:stretch>
        </p:blipFill>
        <p:spPr>
          <a:xfrm>
            <a:off x="9223530" y="3011088"/>
            <a:ext cx="2800304" cy="3544688"/>
          </a:xfrm>
          <a:prstGeom prst="rect">
            <a:avLst/>
          </a:prstGeom>
        </p:spPr>
      </p:pic>
      <p:grpSp>
        <p:nvGrpSpPr>
          <p:cNvPr id="4" name="Group 12">
            <a:extLst>
              <a:ext uri="{FF2B5EF4-FFF2-40B4-BE49-F238E27FC236}">
                <a16:creationId xmlns:a16="http://schemas.microsoft.com/office/drawing/2014/main" id="{C35C12E6-BE9A-C119-6FAB-5EA60E856169}"/>
              </a:ext>
            </a:extLst>
          </p:cNvPr>
          <p:cNvGrpSpPr/>
          <p:nvPr/>
        </p:nvGrpSpPr>
        <p:grpSpPr>
          <a:xfrm>
            <a:off x="702647" y="945112"/>
            <a:ext cx="11142512" cy="1595297"/>
            <a:chOff x="2608465" y="1819280"/>
            <a:chExt cx="8334808" cy="1595297"/>
          </a:xfrm>
        </p:grpSpPr>
        <p:sp>
          <p:nvSpPr>
            <p:cNvPr id="5" name="TextBox 67">
              <a:extLst>
                <a:ext uri="{FF2B5EF4-FFF2-40B4-BE49-F238E27FC236}">
                  <a16:creationId xmlns:a16="http://schemas.microsoft.com/office/drawing/2014/main" id="{BA3F7CC1-E5F3-E09D-A6B8-233B2D8232D9}"/>
                </a:ext>
              </a:extLst>
            </p:cNvPr>
            <p:cNvSpPr txBox="1"/>
            <p:nvPr/>
          </p:nvSpPr>
          <p:spPr>
            <a:xfrm>
              <a:off x="2608465" y="1844917"/>
              <a:ext cx="8334808" cy="1569660"/>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TRÌNH BÀY TRƯỚC LỚP</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6" name="TextBox 67">
              <a:extLst>
                <a:ext uri="{FF2B5EF4-FFF2-40B4-BE49-F238E27FC236}">
                  <a16:creationId xmlns:a16="http://schemas.microsoft.com/office/drawing/2014/main" id="{55B8D774-C4B8-E919-3A02-16F0C1D330C5}"/>
                </a:ext>
              </a:extLst>
            </p:cNvPr>
            <p:cNvSpPr txBox="1"/>
            <p:nvPr/>
          </p:nvSpPr>
          <p:spPr>
            <a:xfrm>
              <a:off x="2661242" y="1819280"/>
              <a:ext cx="8225833"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7" name="Group 5">
            <a:extLst>
              <a:ext uri="{FF2B5EF4-FFF2-40B4-BE49-F238E27FC236}">
                <a16:creationId xmlns:a16="http://schemas.microsoft.com/office/drawing/2014/main" id="{042BAD80-EA20-C029-336C-021CE4C41565}"/>
              </a:ext>
            </a:extLst>
          </p:cNvPr>
          <p:cNvGrpSpPr/>
          <p:nvPr/>
        </p:nvGrpSpPr>
        <p:grpSpPr>
          <a:xfrm>
            <a:off x="2302333" y="1755580"/>
            <a:ext cx="7587334" cy="4157308"/>
            <a:chOff x="2302333" y="1742761"/>
            <a:chExt cx="7587334" cy="4157308"/>
          </a:xfrm>
        </p:grpSpPr>
        <p:pic>
          <p:nvPicPr>
            <p:cNvPr id="17" name="Picture 1">
              <a:extLst>
                <a:ext uri="{FF2B5EF4-FFF2-40B4-BE49-F238E27FC236}">
                  <a16:creationId xmlns:a16="http://schemas.microsoft.com/office/drawing/2014/main" id="{42DCDB89-EB56-3A03-010D-AAD87DACBECB}"/>
                </a:ext>
              </a:extLst>
            </p:cNvPr>
            <p:cNvPicPr>
              <a:picLocks noChangeAspect="1"/>
            </p:cNvPicPr>
            <p:nvPr/>
          </p:nvPicPr>
          <p:blipFill>
            <a:blip r:embed="rId8"/>
            <a:stretch>
              <a:fillRect/>
            </a:stretch>
          </p:blipFill>
          <p:spPr>
            <a:xfrm>
              <a:off x="2302333" y="1742761"/>
              <a:ext cx="7587334" cy="1999138"/>
            </a:xfrm>
            <a:prstGeom prst="rect">
              <a:avLst/>
            </a:prstGeom>
          </p:spPr>
        </p:pic>
        <p:pic>
          <p:nvPicPr>
            <p:cNvPr id="18" name="Picture 4">
              <a:extLst>
                <a:ext uri="{FF2B5EF4-FFF2-40B4-BE49-F238E27FC236}">
                  <a16:creationId xmlns:a16="http://schemas.microsoft.com/office/drawing/2014/main" id="{4098D986-E057-47B1-BF87-84DF846FBD31}"/>
                </a:ext>
              </a:extLst>
            </p:cNvPr>
            <p:cNvPicPr>
              <a:picLocks noChangeAspect="1"/>
            </p:cNvPicPr>
            <p:nvPr/>
          </p:nvPicPr>
          <p:blipFill>
            <a:blip r:embed="rId9"/>
            <a:stretch>
              <a:fillRect/>
            </a:stretch>
          </p:blipFill>
          <p:spPr>
            <a:xfrm>
              <a:off x="4248826" y="3963591"/>
              <a:ext cx="3694347" cy="1936478"/>
            </a:xfrm>
            <a:prstGeom prst="rect">
              <a:avLst/>
            </a:prstGeom>
          </p:spPr>
        </p:pic>
      </p:grpSp>
    </p:spTree>
    <p:extLst>
      <p:ext uri="{BB962C8B-B14F-4D97-AF65-F5344CB8AC3E}">
        <p14:creationId xmlns:p14="http://schemas.microsoft.com/office/powerpoint/2010/main" val="1748428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8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80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80000">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14:bounceEnd="80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2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rò-chơi-chíu.wav"/>
                                            </p:tgtEl>
                                          </p:cMediaNode>
                                        </p:audio>
                                      </p:sub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Trò-chơi-chíu.wav"/>
                                            </p:tgtEl>
                                          </p:cMediaNode>
                                        </p:audio>
                                      </p:sub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0FF1644F-9EF8-0BC3-1D25-03D24A498DFE}"/>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FFA54279-1EC7-8679-6BEE-BB7FE6452D9A}"/>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7F8A202A-96DB-3C76-6983-D9A6139E6755}"/>
              </a:ext>
            </a:extLst>
          </p:cNvPr>
          <p:cNvSpPr/>
          <p:nvPr/>
        </p:nvSpPr>
        <p:spPr>
          <a:xfrm>
            <a:off x="2173661" y="695001"/>
            <a:ext cx="8152754" cy="1426796"/>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2060"/>
                </a:solidFill>
                <a:latin typeface="Calibri" panose="020F0502020204030204" pitchFamily="34" charset="0"/>
                <a:cs typeface="Calibri" panose="020F0502020204030204" pitchFamily="34" charset="0"/>
              </a:rPr>
              <a:t>a.</a:t>
            </a:r>
            <a:r>
              <a:rPr lang="en-US" sz="3600" b="1">
                <a:solidFill>
                  <a:srgbClr val="002060"/>
                </a:solidFill>
                <a:latin typeface="Calibri" panose="020F0502020204030204" pitchFamily="34" charset="0"/>
                <a:cs typeface="Calibri" panose="020F0502020204030204" pitchFamily="34" charset="0"/>
              </a:rPr>
              <a:t> </a:t>
            </a:r>
            <a:r>
              <a:rPr lang="vi-VN" sz="3600" b="1">
                <a:solidFill>
                  <a:srgbClr val="002060"/>
                </a:solidFill>
                <a:latin typeface="Calibri" panose="020F0502020204030204" pitchFamily="34" charset="0"/>
                <a:cs typeface="Calibri" panose="020F0502020204030204" pitchFamily="34" charset="0"/>
              </a:rPr>
              <a:t>Ngoại hình và trang phục khi làm việc của bác Tâm được miêu tả như thế nào?</a:t>
            </a:r>
            <a:endParaRPr lang="en-US" sz="3600">
              <a:solidFill>
                <a:srgbClr val="002060"/>
              </a:solidFill>
              <a:latin typeface="Calibri" panose="020F0502020204030204" pitchFamily="34" charset="0"/>
              <a:cs typeface="Calibri" panose="020F0502020204030204" pitchFamily="34" charset="0"/>
            </a:endParaRPr>
          </a:p>
        </p:txBody>
      </p:sp>
      <p:sp>
        <p:nvSpPr>
          <p:cNvPr id="3" name="Rectangle: Rounded Corners 4">
            <a:extLst>
              <a:ext uri="{FF2B5EF4-FFF2-40B4-BE49-F238E27FC236}">
                <a16:creationId xmlns:a16="http://schemas.microsoft.com/office/drawing/2014/main" id="{DC4CA2D9-A85B-555E-5F2C-2504C991FF1E}"/>
              </a:ext>
            </a:extLst>
          </p:cNvPr>
          <p:cNvSpPr/>
          <p:nvPr/>
        </p:nvSpPr>
        <p:spPr>
          <a:xfrm>
            <a:off x="1133136" y="2886961"/>
            <a:ext cx="9682008" cy="2473316"/>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FF0000"/>
                </a:solidFill>
                <a:latin typeface="Calibri" panose="020F0502020204030204" pitchFamily="34" charset="0"/>
                <a:cs typeface="Calibri" panose="020F0502020204030204" pitchFamily="34" charset="0"/>
              </a:rPr>
              <a:t>+ Bác đi một đôi găng tay bằng vải rất dày.</a:t>
            </a:r>
          </a:p>
          <a:p>
            <a:pPr lvl="0" algn="just">
              <a:defRPr/>
            </a:pPr>
            <a:r>
              <a:rPr lang="vi-VN" sz="4000" b="1">
                <a:solidFill>
                  <a:srgbClr val="FF0000"/>
                </a:solidFill>
                <a:latin typeface="Calibri" panose="020F0502020204030204" pitchFamily="34" charset="0"/>
                <a:cs typeface="Calibri" panose="020F0502020204030204" pitchFamily="34" charset="0"/>
              </a:rPr>
              <a:t>+ Bác đội nón khăn trùm gần kín mặt, chỉ để hở mỗi cái mũi và đôi mắt.</a:t>
            </a:r>
          </a:p>
        </p:txBody>
      </p:sp>
    </p:spTree>
    <p:extLst>
      <p:ext uri="{BB962C8B-B14F-4D97-AF65-F5344CB8AC3E}">
        <p14:creationId xmlns:p14="http://schemas.microsoft.com/office/powerpoint/2010/main" val="371760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736D0DCA-DDE6-2586-A81E-2D3512AF134E}"/>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52618C09-2BDB-A64E-5998-A7CD2D19FDAB}"/>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B9ACB636-D6F4-F77C-6A06-6D7CBAFC164B}"/>
              </a:ext>
            </a:extLst>
          </p:cNvPr>
          <p:cNvSpPr/>
          <p:nvPr/>
        </p:nvSpPr>
        <p:spPr>
          <a:xfrm>
            <a:off x="2242473" y="566181"/>
            <a:ext cx="7652521"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b. Mỗi hoạt động của bác Tâm được miêu tả bằng những từ ngữ nào?</a:t>
            </a:r>
          </a:p>
        </p:txBody>
      </p:sp>
      <p:sp>
        <p:nvSpPr>
          <p:cNvPr id="3" name="Rectangle: Rounded Corners 4">
            <a:extLst>
              <a:ext uri="{FF2B5EF4-FFF2-40B4-BE49-F238E27FC236}">
                <a16:creationId xmlns:a16="http://schemas.microsoft.com/office/drawing/2014/main" id="{8B72E7C8-050D-2F13-DF66-139788263DE5}"/>
              </a:ext>
            </a:extLst>
          </p:cNvPr>
          <p:cNvSpPr/>
          <p:nvPr/>
        </p:nvSpPr>
        <p:spPr>
          <a:xfrm>
            <a:off x="1117371" y="2342115"/>
            <a:ext cx="9902726" cy="3563007"/>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FF0000"/>
                </a:solidFill>
                <a:latin typeface="Calibri" panose="020F0502020204030204" pitchFamily="34" charset="0"/>
                <a:cs typeface="Calibri" panose="020F0502020204030204" pitchFamily="34" charset="0"/>
              </a:rPr>
              <a:t>- Tay phải bác cầm một chiếc búa.</a:t>
            </a:r>
          </a:p>
          <a:p>
            <a:pPr lvl="0" algn="just">
              <a:defRPr/>
            </a:pPr>
            <a:r>
              <a:rPr lang="vi-VN" sz="3600" b="1">
                <a:solidFill>
                  <a:srgbClr val="FF0000"/>
                </a:solidFill>
                <a:latin typeface="Calibri" panose="020F0502020204030204" pitchFamily="34" charset="0"/>
                <a:cs typeface="Calibri" panose="020F0502020204030204" pitchFamily="34" charset="0"/>
              </a:rPr>
              <a:t>- Tay trái bác xếp rất khéo léo những viên đá bọc nhựa đường đen nhánh vào chỗ trũng.</a:t>
            </a:r>
          </a:p>
          <a:p>
            <a:pPr lvl="0" algn="just">
              <a:defRPr/>
            </a:pPr>
            <a:r>
              <a:rPr lang="vi-VN" sz="3600" b="1">
                <a:solidFill>
                  <a:srgbClr val="FF0000"/>
                </a:solidFill>
                <a:latin typeface="Calibri" panose="020F0502020204030204" pitchFamily="34" charset="0"/>
                <a:cs typeface="Calibri" panose="020F0502020204030204" pitchFamily="34" charset="0"/>
              </a:rPr>
              <a:t>- Bác đập búa đều đều vào những viên đá để chúng ken chắc vào nhau.</a:t>
            </a:r>
          </a:p>
          <a:p>
            <a:pPr lvl="0" algn="just">
              <a:defRPr/>
            </a:pPr>
            <a:r>
              <a:rPr lang="vi-VN" sz="3600" b="1">
                <a:solidFill>
                  <a:srgbClr val="FF0000"/>
                </a:solidFill>
                <a:latin typeface="Calibri" panose="020F0502020204030204" pitchFamily="34" charset="0"/>
                <a:cs typeface="Calibri" panose="020F0502020204030204" pitchFamily="34" charset="0"/>
              </a:rPr>
              <a:t>- Hai tay bác đưa lên, hạ xuống nhịp nhàng.</a:t>
            </a:r>
          </a:p>
        </p:txBody>
      </p:sp>
    </p:spTree>
    <p:extLst>
      <p:ext uri="{BB962C8B-B14F-4D97-AF65-F5344CB8AC3E}">
        <p14:creationId xmlns:p14="http://schemas.microsoft.com/office/powerpoint/2010/main" val="4159379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747D17D7-A187-95A8-ABBB-E035020F4B4C}"/>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EDAA222D-E3BC-014F-0B62-7BF28755B946}"/>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FE50C693-6486-1B08-D2D3-5335EDF1DE06}"/>
              </a:ext>
            </a:extLst>
          </p:cNvPr>
          <p:cNvSpPr/>
          <p:nvPr/>
        </p:nvSpPr>
        <p:spPr>
          <a:xfrm>
            <a:off x="2269739" y="877014"/>
            <a:ext cx="7652521"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c. Sự vất vả của bác Tâm được miêu tả thông qua hình ảnh nào?</a:t>
            </a:r>
          </a:p>
        </p:txBody>
      </p:sp>
      <p:sp>
        <p:nvSpPr>
          <p:cNvPr id="3" name="Rectangle: Rounded Corners 4">
            <a:extLst>
              <a:ext uri="{FF2B5EF4-FFF2-40B4-BE49-F238E27FC236}">
                <a16:creationId xmlns:a16="http://schemas.microsoft.com/office/drawing/2014/main" id="{F8909E72-BC36-2E53-776D-76A2487D2B30}"/>
              </a:ext>
            </a:extLst>
          </p:cNvPr>
          <p:cNvSpPr/>
          <p:nvPr/>
        </p:nvSpPr>
        <p:spPr>
          <a:xfrm>
            <a:off x="2098451" y="3072248"/>
            <a:ext cx="7995098" cy="2214119"/>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70C0"/>
                </a:solidFill>
                <a:latin typeface="Calibri" panose="020F0502020204030204" pitchFamily="34" charset="0"/>
                <a:cs typeface="Calibri" panose="020F0502020204030204" pitchFamily="34" charset="0"/>
              </a:rPr>
              <a:t>Sự vất vả của bác Tâm được miêu tả thông qua hình ảnh:</a:t>
            </a:r>
            <a:r>
              <a:rPr lang="vi-VN" sz="3600" b="1">
                <a:solidFill>
                  <a:srgbClr val="FF0000"/>
                </a:solidFill>
                <a:latin typeface="Calibri" panose="020F0502020204030204" pitchFamily="34" charset="0"/>
                <a:cs typeface="Calibri" panose="020F0502020204030204" pitchFamily="34" charset="0"/>
              </a:rPr>
              <a:t> mảnh áo ướt đẫm mồ hôi ở lưng bác là cứ loang ra mãi.</a:t>
            </a:r>
            <a:endPar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9166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9AE57380-8B58-9CAB-0D17-BEBA9C0F603C}"/>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6A00D78E-A954-80B2-1DCA-55FDC9C1D0EB}"/>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4">
            <a:extLst>
              <a:ext uri="{FF2B5EF4-FFF2-40B4-BE49-F238E27FC236}">
                <a16:creationId xmlns:a16="http://schemas.microsoft.com/office/drawing/2014/main" id="{AA0D79F2-4D3F-9AD1-25C5-08A33363152A}"/>
              </a:ext>
            </a:extLst>
          </p:cNvPr>
          <p:cNvSpPr/>
          <p:nvPr/>
        </p:nvSpPr>
        <p:spPr>
          <a:xfrm>
            <a:off x="940676" y="877014"/>
            <a:ext cx="10310648" cy="1389238"/>
          </a:xfrm>
          <a:prstGeom prst="roundRect">
            <a:avLst>
              <a:gd name="adj" fmla="val 6681"/>
            </a:avLst>
          </a:prstGeom>
          <a:solidFill>
            <a:schemeClr val="bg1">
              <a:alpha val="94000"/>
            </a:schemeClr>
          </a:solidFill>
          <a:ln w="571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 Qua cách miêu tả, em cảm nhận được tình cảm của người viết dành cho bác Tâm như thế nào?</a:t>
            </a:r>
          </a:p>
        </p:txBody>
      </p:sp>
      <p:sp>
        <p:nvSpPr>
          <p:cNvPr id="3" name="Rectangle: Rounded Corners 4">
            <a:extLst>
              <a:ext uri="{FF2B5EF4-FFF2-40B4-BE49-F238E27FC236}">
                <a16:creationId xmlns:a16="http://schemas.microsoft.com/office/drawing/2014/main" id="{DB6730F9-9ACC-321F-0A9C-B9CD00D7E5ED}"/>
              </a:ext>
            </a:extLst>
          </p:cNvPr>
          <p:cNvSpPr/>
          <p:nvPr/>
        </p:nvSpPr>
        <p:spPr>
          <a:xfrm>
            <a:off x="940675" y="3072248"/>
            <a:ext cx="10189779" cy="2214119"/>
          </a:xfrm>
          <a:prstGeom prst="roundRect">
            <a:avLst>
              <a:gd name="adj" fmla="val 6681"/>
            </a:avLst>
          </a:prstGeom>
          <a:solidFill>
            <a:schemeClr val="bg1">
              <a:alpha val="94000"/>
            </a:schemeClr>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a:solidFill>
                  <a:srgbClr val="0070C0"/>
                </a:solidFill>
                <a:latin typeface="Calibri" panose="020F0502020204030204" pitchFamily="34" charset="0"/>
                <a:cs typeface="Calibri" panose="020F0502020204030204" pitchFamily="34" charset="0"/>
              </a:rPr>
              <a:t>Qua cách miêu tả, em cảm nhận được tác giả rất yên mến và thương bác.</a:t>
            </a:r>
            <a:endPar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917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280160" y="1029661"/>
            <a:ext cx="9642470" cy="1862048"/>
          </a:xfrm>
          <a:prstGeom prst="rect">
            <a:avLst/>
          </a:prstGeom>
          <a:noFill/>
        </p:spPr>
        <p:txBody>
          <a:bodyPr wrap="square">
            <a:spAutoFit/>
          </a:bodyPr>
          <a:lstStyle/>
          <a:p>
            <a:pPr algn="ctr"/>
            <a:r>
              <a:rPr lang="en-US" sz="11500" b="1">
                <a:solidFill>
                  <a:srgbClr val="FF0000"/>
                </a:solidFill>
                <a:latin typeface="#9Slide07 IcielLa Chic Pro Shad" panose="02000506090000020004" pitchFamily="2" charset="0"/>
              </a:rPr>
              <a:t>KHỞI ĐỘNG</a:t>
            </a:r>
          </a:p>
        </p:txBody>
      </p:sp>
    </p:spTree>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125415" y="891161"/>
            <a:ext cx="9951959" cy="2585323"/>
          </a:xfrm>
          <a:prstGeom prst="rect">
            <a:avLst/>
          </a:prstGeom>
          <a:noFill/>
        </p:spPr>
        <p:txBody>
          <a:bodyPr wrap="square">
            <a:spAutoFit/>
          </a:bodyPr>
          <a:lstStyle/>
          <a:p>
            <a:pPr algn="ctr"/>
            <a:r>
              <a:rPr lang="vi-VN" sz="5300" b="1">
                <a:solidFill>
                  <a:srgbClr val="FF0000"/>
                </a:solidFill>
                <a:latin typeface="#9Slide07 IcielLa Chic Pro Shad" panose="02000506090000020004" pitchFamily="2" charset="0"/>
              </a:rPr>
              <a:t>Viết đoạn văn tả hoạt động quen thuộc của một người lao động khi đang làm việc.</a:t>
            </a:r>
            <a:endParaRPr lang="en-US" sz="5300" b="1">
              <a:solidFill>
                <a:srgbClr val="FF0000"/>
              </a:solidFill>
              <a:latin typeface="#9Slide07 IcielLa Chic Pro Shad" panose="02000506090000020004" pitchFamily="2" charset="0"/>
            </a:endParaRPr>
          </a:p>
        </p:txBody>
      </p:sp>
    </p:spTree>
    <p:extLst>
      <p:ext uri="{BB962C8B-B14F-4D97-AF65-F5344CB8AC3E}">
        <p14:creationId xmlns:p14="http://schemas.microsoft.com/office/powerpoint/2010/main" val="34443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634181"/>
            <a:ext cx="11577711" cy="570762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881191" y="94844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00766" y="948447"/>
            <a:ext cx="10078333" cy="1200329"/>
          </a:xfrm>
          <a:prstGeom prst="rect">
            <a:avLst/>
          </a:prstGeom>
          <a:noFill/>
        </p:spPr>
        <p:txBody>
          <a:bodyPr wrap="square" rtlCol="0">
            <a:spAutoFit/>
          </a:bodyPr>
          <a:lstStyle/>
          <a:p>
            <a:pPr lvl="0" algn="just">
              <a:defRPr/>
            </a:pPr>
            <a:r>
              <a:rPr lang="vi-VN" sz="3600" b="1">
                <a:solidFill>
                  <a:srgbClr val="FF0000"/>
                </a:solidFill>
              </a:rPr>
              <a:t>Viết đoạn văn tả hoạt động quen thuộc của một người lao động khi</a:t>
            </a:r>
            <a:r>
              <a:rPr lang="en-US" sz="3600" b="1">
                <a:solidFill>
                  <a:srgbClr val="FF0000"/>
                </a:solidFill>
              </a:rPr>
              <a:t> </a:t>
            </a:r>
            <a:r>
              <a:rPr lang="vi-VN" sz="3600" b="1">
                <a:solidFill>
                  <a:srgbClr val="FF0000"/>
                </a:solidFill>
              </a:rPr>
              <a:t>đang làm việc.</a:t>
            </a:r>
            <a:endParaRPr kumimoji="0" lang="en-US" sz="3600" b="1" i="0" u="none" strike="noStrike" kern="1200" cap="none" spc="0" normalizeH="0" baseline="0" noProof="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51A8BCC0-10DF-39E2-F947-96EEA31E1246}"/>
              </a:ext>
            </a:extLst>
          </p:cNvPr>
          <p:cNvSpPr txBox="1"/>
          <p:nvPr/>
        </p:nvSpPr>
        <p:spPr>
          <a:xfrm>
            <a:off x="960933" y="2162845"/>
            <a:ext cx="10078333" cy="4031873"/>
          </a:xfrm>
          <a:prstGeom prst="rect">
            <a:avLst/>
          </a:prstGeom>
          <a:noFill/>
        </p:spPr>
        <p:txBody>
          <a:bodyPr wrap="square" rtlCol="0">
            <a:spAutoFit/>
          </a:bodyPr>
          <a:lstStyle/>
          <a:p>
            <a:pPr lvl="0" algn="just">
              <a:defRPr/>
            </a:pPr>
            <a:r>
              <a:rPr lang="vi-VN" sz="3200" b="1" i="1">
                <a:solidFill>
                  <a:srgbClr val="0070C0"/>
                </a:solidFill>
              </a:rPr>
              <a:t>Lưu ý:</a:t>
            </a:r>
          </a:p>
          <a:p>
            <a:pPr lvl="0" algn="just">
              <a:defRPr/>
            </a:pPr>
            <a:r>
              <a:rPr lang="vi-VN" sz="3200" b="1" i="1">
                <a:solidFill>
                  <a:srgbClr val="0070C0"/>
                </a:solidFill>
              </a:rPr>
              <a:t>–	Chọn tả quá trình người đó thực hiện hoạt động.</a:t>
            </a:r>
          </a:p>
          <a:p>
            <a:pPr lvl="0" algn="just">
              <a:defRPr/>
            </a:pPr>
            <a:r>
              <a:rPr lang="vi-VN" sz="3200" b="1" i="1">
                <a:solidFill>
                  <a:srgbClr val="0070C0"/>
                </a:solidFill>
              </a:rPr>
              <a:t>–	Tập trung vào các động tác và những đặc điểm ngoại hình, thái độ của người đó khi làm việc.</a:t>
            </a:r>
          </a:p>
          <a:p>
            <a:pPr lvl="0" algn="just">
              <a:defRPr/>
            </a:pPr>
            <a:r>
              <a:rPr lang="vi-VN" sz="3200" b="1" i="1">
                <a:solidFill>
                  <a:srgbClr val="0070C0"/>
                </a:solidFill>
              </a:rPr>
              <a:t>–	Sử dụng từ ngữ thể hiện cảm xúc của người đó khi thực hiện hoạt động và suy nghĩ, tình cảm của em khi quan sát hoạt động đó.</a:t>
            </a:r>
          </a:p>
        </p:txBody>
      </p:sp>
    </p:spTree>
    <p:extLst>
      <p:ext uri="{BB962C8B-B14F-4D97-AF65-F5344CB8AC3E}">
        <p14:creationId xmlns:p14="http://schemas.microsoft.com/office/powerpoint/2010/main" val="196263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barn(inVertical)">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barn(inVertic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2057079" y="1581575"/>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3"/>
          <a:stretch>
            <a:fillRect/>
          </a:stretch>
        </p:blipFill>
        <p:spPr>
          <a:xfrm>
            <a:off x="3343849" y="1638780"/>
            <a:ext cx="6134745" cy="4983098"/>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1673838" y="583355"/>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2 vào vở bài tập </a:t>
              </a: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1" y="524327"/>
            <a:ext cx="2368545" cy="2228905"/>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634181"/>
            <a:ext cx="11577711" cy="570762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881191" y="94844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04140" y="962516"/>
            <a:ext cx="10078333" cy="1200329"/>
          </a:xfrm>
          <a:prstGeom prst="rect">
            <a:avLst/>
          </a:prstGeom>
          <a:noFill/>
        </p:spPr>
        <p:txBody>
          <a:bodyPr wrap="square" rtlCol="0">
            <a:spAutoFit/>
          </a:bodyPr>
          <a:lstStyle/>
          <a:p>
            <a:pPr lvl="0" algn="just">
              <a:defRPr/>
            </a:pPr>
            <a:r>
              <a:rPr lang="vi-VN" sz="3600" b="1">
                <a:solidFill>
                  <a:srgbClr val="FF0000"/>
                </a:solidFill>
              </a:rPr>
              <a:t>Viết đoạn văn tả hoạt động quen thuộc của một người lao động khi đang làm việc.</a:t>
            </a:r>
          </a:p>
        </p:txBody>
      </p:sp>
      <p:sp>
        <p:nvSpPr>
          <p:cNvPr id="2" name="TextBox 8">
            <a:extLst>
              <a:ext uri="{FF2B5EF4-FFF2-40B4-BE49-F238E27FC236}">
                <a16:creationId xmlns:a16="http://schemas.microsoft.com/office/drawing/2014/main" id="{B8909F2E-DC3D-75CE-D7DF-6C55CEFAC750}"/>
              </a:ext>
            </a:extLst>
          </p:cNvPr>
          <p:cNvSpPr txBox="1"/>
          <p:nvPr/>
        </p:nvSpPr>
        <p:spPr>
          <a:xfrm>
            <a:off x="373574" y="2236911"/>
            <a:ext cx="11408899" cy="1015663"/>
          </a:xfrm>
          <a:prstGeom prst="rect">
            <a:avLst/>
          </a:prstGeom>
          <a:noFill/>
        </p:spPr>
        <p:txBody>
          <a:bodyPr wrap="square">
            <a:spAutoFit/>
          </a:bodyPr>
          <a:lstStyle/>
          <a:p>
            <a:pPr lvl="0" algn="ctr">
              <a:defRPr/>
            </a:pPr>
            <a:r>
              <a:rPr lang="vi-VN" sz="6000">
                <a:ln w="28575">
                  <a:solidFill>
                    <a:sysClr val="windowText" lastClr="000000"/>
                  </a:solidFill>
                  <a:prstDash val="solid"/>
                </a:ln>
                <a:solidFill>
                  <a:srgbClr val="FFFF00"/>
                </a:solidFill>
                <a:effectLst>
                  <a:outerShdw blurRad="38100" dist="38100" dir="2700000" algn="tl">
                    <a:srgbClr val="000000">
                      <a:alpha val="43137"/>
                    </a:srgbClr>
                  </a:outerShdw>
                </a:effectLst>
                <a:latin typeface="iCiel Pony" panose="02000000000000000000" pitchFamily="2" charset="0"/>
              </a:rPr>
              <a:t>Chia sẻ kết quả trước lớp</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3" name="Picture 3">
            <a:extLst>
              <a:ext uri="{FF2B5EF4-FFF2-40B4-BE49-F238E27FC236}">
                <a16:creationId xmlns:a16="http://schemas.microsoft.com/office/drawing/2014/main" id="{8CD2F8C9-5BCA-5EF5-5866-485B93435723}"/>
              </a:ext>
            </a:extLst>
          </p:cNvPr>
          <p:cNvPicPr>
            <a:picLocks noChangeAspect="1"/>
          </p:cNvPicPr>
          <p:nvPr/>
        </p:nvPicPr>
        <p:blipFill>
          <a:blip r:embed="rId3"/>
          <a:srcRect/>
          <a:stretch>
            <a:fillRect/>
          </a:stretch>
        </p:blipFill>
        <p:spPr>
          <a:xfrm>
            <a:off x="8966131" y="3231653"/>
            <a:ext cx="1765960" cy="2722096"/>
          </a:xfrm>
          <a:prstGeom prst="rect">
            <a:avLst/>
          </a:prstGeom>
        </p:spPr>
      </p:pic>
      <p:pic>
        <p:nvPicPr>
          <p:cNvPr id="4" name="Picture 4">
            <a:extLst>
              <a:ext uri="{FF2B5EF4-FFF2-40B4-BE49-F238E27FC236}">
                <a16:creationId xmlns:a16="http://schemas.microsoft.com/office/drawing/2014/main" id="{E35AE1A4-FDDA-F95F-92F5-6ADEEC5D490B}"/>
              </a:ext>
            </a:extLst>
          </p:cNvPr>
          <p:cNvPicPr>
            <a:picLocks noChangeAspect="1"/>
          </p:cNvPicPr>
          <p:nvPr/>
        </p:nvPicPr>
        <p:blipFill>
          <a:blip r:embed="rId4"/>
          <a:srcRect/>
          <a:stretch>
            <a:fillRect/>
          </a:stretch>
        </p:blipFill>
        <p:spPr>
          <a:xfrm>
            <a:off x="1216558" y="3231653"/>
            <a:ext cx="1649137" cy="2722096"/>
          </a:xfrm>
          <a:prstGeom prst="rect">
            <a:avLst/>
          </a:prstGeom>
        </p:spPr>
      </p:pic>
      <p:grpSp>
        <p:nvGrpSpPr>
          <p:cNvPr id="6" name="Group 44">
            <a:extLst>
              <a:ext uri="{FF2B5EF4-FFF2-40B4-BE49-F238E27FC236}">
                <a16:creationId xmlns:a16="http://schemas.microsoft.com/office/drawing/2014/main" id="{6EA3D496-012E-EC83-FDE6-9F5C9AAC53DD}"/>
              </a:ext>
            </a:extLst>
          </p:cNvPr>
          <p:cNvGrpSpPr/>
          <p:nvPr/>
        </p:nvGrpSpPr>
        <p:grpSpPr>
          <a:xfrm>
            <a:off x="2865695" y="3326640"/>
            <a:ext cx="6041092" cy="1052197"/>
            <a:chOff x="6023776" y="2131844"/>
            <a:chExt cx="6041092" cy="1052197"/>
          </a:xfrm>
        </p:grpSpPr>
        <p:pic>
          <p:nvPicPr>
            <p:cNvPr id="7" name="Picture 32">
              <a:extLst>
                <a:ext uri="{FF2B5EF4-FFF2-40B4-BE49-F238E27FC236}">
                  <a16:creationId xmlns:a16="http://schemas.microsoft.com/office/drawing/2014/main" id="{D257448D-910C-9EE8-BA20-142C7891775F}"/>
                </a:ext>
              </a:extLst>
            </p:cNvPr>
            <p:cNvPicPr>
              <a:picLocks noChangeAspect="1"/>
            </p:cNvPicPr>
            <p:nvPr/>
          </p:nvPicPr>
          <p:blipFill>
            <a:blip r:embed="rId5"/>
            <a:stretch>
              <a:fillRect/>
            </a:stretch>
          </p:blipFill>
          <p:spPr>
            <a:xfrm>
              <a:off x="6023776" y="2131844"/>
              <a:ext cx="3993405" cy="1052197"/>
            </a:xfrm>
            <a:prstGeom prst="rect">
              <a:avLst/>
            </a:prstGeom>
          </p:spPr>
        </p:pic>
        <p:pic>
          <p:nvPicPr>
            <p:cNvPr id="8" name="Picture 43">
              <a:extLst>
                <a:ext uri="{FF2B5EF4-FFF2-40B4-BE49-F238E27FC236}">
                  <a16:creationId xmlns:a16="http://schemas.microsoft.com/office/drawing/2014/main" id="{22654F03-93BA-8D73-A0AB-2F45B069048F}"/>
                </a:ext>
              </a:extLst>
            </p:cNvPr>
            <p:cNvPicPr>
              <a:picLocks noChangeAspect="1"/>
            </p:cNvPicPr>
            <p:nvPr/>
          </p:nvPicPr>
          <p:blipFill>
            <a:blip r:embed="rId6"/>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397867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a:extLst>
            <a:ext uri="{FF2B5EF4-FFF2-40B4-BE49-F238E27FC236}">
              <a16:creationId xmlns:a16="http://schemas.microsoft.com/office/drawing/2014/main" id="{E94A22F5-119F-3856-A355-ABD7351ED930}"/>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2BB62400-12DA-E7C4-1715-3C595E74F5A4}"/>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15FCC9DC-BFBE-EA8D-D1A3-A627F2CECD0A}"/>
              </a:ext>
            </a:extLst>
          </p:cNvPr>
          <p:cNvSpPr txBox="1"/>
          <p:nvPr/>
        </p:nvSpPr>
        <p:spPr>
          <a:xfrm>
            <a:off x="164112" y="480687"/>
            <a:ext cx="18696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4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8" name="Hộp Văn bản 7">
            <a:extLst>
              <a:ext uri="{FF2B5EF4-FFF2-40B4-BE49-F238E27FC236}">
                <a16:creationId xmlns:a16="http://schemas.microsoft.com/office/drawing/2014/main" id="{1E7062CF-63A1-F19E-A51F-46BA14CAB5DD}"/>
              </a:ext>
            </a:extLst>
          </p:cNvPr>
          <p:cNvSpPr txBox="1"/>
          <p:nvPr/>
        </p:nvSpPr>
        <p:spPr>
          <a:xfrm>
            <a:off x="737648" y="645430"/>
            <a:ext cx="10764837"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Sáng sớm tinh mơ của một ngày chủ nhật, em vừa thức dậy, tuy vẫn còn ngái ngủ nhưng đã thấy bố trồng cây ở khoảnh đất sau nhà. Bố đang hì hục cuốc đất. Với vóc người cao lớn da ngăm ngăm lại thêm trang phục bộ quần áo công nhân xanh đậm nên trông bố thật khỏe. Bố quai những nhát cuốc chắc nịch xuống đất, lớp đất cứng đã được đào lên, cỏ dại rạp mình run rẩy. Bố giũ cỏ rồi bỏ thành đống. Đôi tay rắn chắc ấy lại giữ vững cán cuốc, đưa lên rồi giáng xuống. Phụp! Phụp! Chỉ một lát, khoảnh vườn đã sạch cỏ, lớp đất cứng đã tơi xốp. Bố đào hố và bỏ phân xanh xuống, rải một lớp đất mỏng, rồi bố đặt cây con vào hố lấp đất lại. Trồng xong bố dùng cọc tre rào xung quanh mỗi cây, rồi bố dùng bình tưới phun nước lên cây con, tưới cho gốc ướt. Những chiếc lá xoè ra như dang rộng bàn tay đón lấy những giọt nước mát lành. Nhìn lại hàng cây, đôi mắt bố ánh lên một niềm vui khó tả.</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534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7144" y="551548"/>
            <a:ext cx="11577711" cy="570762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757230" y="684019"/>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890429" y="1301564"/>
            <a:ext cx="10544341" cy="4401205"/>
          </a:xfrm>
          <a:prstGeom prst="rect">
            <a:avLst/>
          </a:prstGeom>
          <a:noFill/>
        </p:spPr>
        <p:txBody>
          <a:bodyPr wrap="square" rtlCol="0">
            <a:spAutoFit/>
          </a:bodyPr>
          <a:lstStyle/>
          <a:p>
            <a:pPr lvl="0" algn="just">
              <a:defRPr/>
            </a:pPr>
            <a:r>
              <a:rPr lang="vi-VN" sz="2800">
                <a:solidFill>
                  <a:srgbClr val="0070C0"/>
                </a:solidFill>
              </a:rPr>
              <a:t>a.	Những điều em thích ở đoạn văn của bạn:</a:t>
            </a:r>
          </a:p>
          <a:p>
            <a:pPr lvl="0" algn="just">
              <a:defRPr/>
            </a:pPr>
            <a:r>
              <a:rPr lang="vi-VN" sz="2800"/>
              <a:t>–	Chọn được hoạt động tiêu biểu, góp phần thể hiện tính cách của người lao động.</a:t>
            </a:r>
          </a:p>
          <a:p>
            <a:pPr lvl="0" algn="just">
              <a:defRPr/>
            </a:pPr>
            <a:r>
              <a:rPr lang="vi-VN" sz="2800"/>
              <a:t>–	Tả được những đặc điểm ngoại hình nổi bật của người đó khi thực hiện hoạt động.</a:t>
            </a:r>
          </a:p>
          <a:p>
            <a:pPr lvl="0" algn="just">
              <a:defRPr/>
            </a:pPr>
            <a:r>
              <a:rPr lang="vi-VN" sz="2800"/>
              <a:t>–	Câu văn giàu cảm xúc.</a:t>
            </a:r>
          </a:p>
          <a:p>
            <a:pPr lvl="0" algn="just">
              <a:defRPr/>
            </a:pPr>
            <a:r>
              <a:rPr lang="vi-VN" sz="2800"/>
              <a:t>–	?</a:t>
            </a:r>
          </a:p>
          <a:p>
            <a:pPr lvl="0" algn="just">
              <a:defRPr/>
            </a:pPr>
            <a:r>
              <a:rPr lang="vi-VN" sz="2800">
                <a:solidFill>
                  <a:srgbClr val="0070C0"/>
                </a:solidFill>
              </a:rPr>
              <a:t>b.	Những điều em muốn chỉnh sửa ở đoạn văn đã viết:</a:t>
            </a:r>
          </a:p>
          <a:p>
            <a:pPr lvl="0" algn="just">
              <a:defRPr/>
            </a:pPr>
            <a:r>
              <a:rPr lang="vi-VN" sz="2800"/>
              <a:t>–	Thêm vào một vài chi tiết tả ngoại hình.</a:t>
            </a:r>
          </a:p>
          <a:p>
            <a:pPr lvl="0" algn="just">
              <a:defRPr/>
            </a:pPr>
            <a:r>
              <a:rPr lang="vi-VN" sz="2800"/>
              <a:t>–	Thêm vào từ ngữ thể hiện suy nghĩ, cảm xúc.</a:t>
            </a:r>
          </a:p>
        </p:txBody>
      </p:sp>
      <p:grpSp>
        <p:nvGrpSpPr>
          <p:cNvPr id="2" name="Group 35">
            <a:extLst>
              <a:ext uri="{FF2B5EF4-FFF2-40B4-BE49-F238E27FC236}">
                <a16:creationId xmlns:a16="http://schemas.microsoft.com/office/drawing/2014/main" id="{A6D4ED10-EB17-2640-3554-23566077959E}"/>
              </a:ext>
            </a:extLst>
          </p:cNvPr>
          <p:cNvGrpSpPr/>
          <p:nvPr/>
        </p:nvGrpSpPr>
        <p:grpSpPr>
          <a:xfrm>
            <a:off x="9543255" y="4792138"/>
            <a:ext cx="1948199" cy="1431681"/>
            <a:chOff x="3853543" y="4366486"/>
            <a:chExt cx="3728365" cy="2664818"/>
          </a:xfrm>
        </p:grpSpPr>
        <p:pic>
          <p:nvPicPr>
            <p:cNvPr id="3" name="Picture 23">
              <a:extLst>
                <a:ext uri="{FF2B5EF4-FFF2-40B4-BE49-F238E27FC236}">
                  <a16:creationId xmlns:a16="http://schemas.microsoft.com/office/drawing/2014/main" id="{F6167D34-1393-E576-44AF-866D723C5770}"/>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4" name="Picture 2">
              <a:extLst>
                <a:ext uri="{FF2B5EF4-FFF2-40B4-BE49-F238E27FC236}">
                  <a16:creationId xmlns:a16="http://schemas.microsoft.com/office/drawing/2014/main" id="{AA0FA2DC-BD3F-3101-4885-2C32EEE25333}"/>
                </a:ext>
              </a:extLst>
            </p:cNvPr>
            <p:cNvPicPr>
              <a:picLocks noChangeAspect="1"/>
            </p:cNvPicPr>
            <p:nvPr/>
          </p:nvPicPr>
          <p:blipFill>
            <a:blip r:embed="rId4"/>
            <a:srcRect/>
            <a:stretch>
              <a:fillRect/>
            </a:stretch>
          </p:blipFill>
          <p:spPr>
            <a:xfrm>
              <a:off x="3853543" y="4366486"/>
              <a:ext cx="1604865" cy="2664818"/>
            </a:xfrm>
            <a:prstGeom prst="rect">
              <a:avLst/>
            </a:prstGeom>
          </p:spPr>
        </p:pic>
      </p:grpSp>
      <p:sp>
        <p:nvSpPr>
          <p:cNvPr id="5" name="TextBox 1">
            <a:extLst>
              <a:ext uri="{FF2B5EF4-FFF2-40B4-BE49-F238E27FC236}">
                <a16:creationId xmlns:a16="http://schemas.microsoft.com/office/drawing/2014/main" id="{164DC9AF-7BCC-37A3-9230-3F182AE451F6}"/>
              </a:ext>
            </a:extLst>
          </p:cNvPr>
          <p:cNvSpPr txBox="1"/>
          <p:nvPr/>
        </p:nvSpPr>
        <p:spPr>
          <a:xfrm>
            <a:off x="1481762" y="775597"/>
            <a:ext cx="10078333" cy="523220"/>
          </a:xfrm>
          <a:prstGeom prst="rect">
            <a:avLst/>
          </a:prstGeom>
          <a:noFill/>
        </p:spPr>
        <p:txBody>
          <a:bodyPr wrap="square" rtlCol="0">
            <a:spAutoFit/>
          </a:bodyPr>
          <a:lstStyle/>
          <a:p>
            <a:pPr lvl="0" algn="just">
              <a:defRPr/>
            </a:pPr>
            <a:r>
              <a:rPr lang="vi-VN" sz="2800">
                <a:solidFill>
                  <a:srgbClr val="FF0000"/>
                </a:solidFill>
              </a:rPr>
              <a:t>Trao đổi với bạn:</a:t>
            </a:r>
            <a:endParaRPr lang="vi-VN" sz="2800"/>
          </a:p>
        </p:txBody>
      </p:sp>
    </p:spTree>
    <p:extLst>
      <p:ext uri="{BB962C8B-B14F-4D97-AF65-F5344CB8AC3E}">
        <p14:creationId xmlns:p14="http://schemas.microsoft.com/office/powerpoint/2010/main" val="359922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3"/>
          <a:stretch>
            <a:fillRect/>
          </a:stretch>
        </p:blipFill>
        <p:spPr>
          <a:xfrm flipH="1">
            <a:off x="331212" y="1608083"/>
            <a:ext cx="10083843" cy="4581661"/>
          </a:xfrm>
          <a:prstGeom prst="rect">
            <a:avLst/>
          </a:prstGeom>
        </p:spPr>
      </p:pic>
    </p:spTree>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8952FD52-0DFB-9D2C-0AF1-DEEFC571C9CB}"/>
              </a:ext>
            </a:extLst>
          </p:cNvPr>
          <p:cNvSpPr txBox="1"/>
          <p:nvPr/>
        </p:nvSpPr>
        <p:spPr>
          <a:xfrm>
            <a:off x="1125415" y="891161"/>
            <a:ext cx="9951959" cy="2646878"/>
          </a:xfrm>
          <a:prstGeom prst="rect">
            <a:avLst/>
          </a:prstGeom>
          <a:noFill/>
        </p:spPr>
        <p:txBody>
          <a:bodyPr wrap="square">
            <a:spAutoFit/>
          </a:bodyPr>
          <a:lstStyle/>
          <a:p>
            <a:pPr algn="ctr"/>
            <a:r>
              <a:rPr lang="en-US" sz="16600" b="1">
                <a:solidFill>
                  <a:srgbClr val="FF0000"/>
                </a:solidFill>
                <a:latin typeface="#9Slide07 IcielLa Chic Pro Shad" panose="02000506090000020004" pitchFamily="2" charset="0"/>
              </a:rPr>
              <a:t>Vận dụng</a:t>
            </a:r>
          </a:p>
        </p:txBody>
      </p:sp>
    </p:spTree>
    <p:extLst>
      <p:ext uri="{BB962C8B-B14F-4D97-AF65-F5344CB8AC3E}">
        <p14:creationId xmlns:p14="http://schemas.microsoft.com/office/powerpoint/2010/main" val="3381519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1245475" y="614855"/>
            <a:ext cx="9396249" cy="1754326"/>
          </a:xfrm>
          <a:prstGeom prst="rect">
            <a:avLst/>
          </a:prstGeom>
          <a:noFill/>
        </p:spPr>
        <p:txBody>
          <a:bodyPr wrap="square" rtlCol="0">
            <a:spAutoFit/>
          </a:bodyPr>
          <a:lstStyle/>
          <a:p>
            <a:pPr lvl="0" algn="ctr">
              <a:defRPr/>
            </a:pPr>
            <a:r>
              <a:rPr lang="vi-VN" sz="3600" b="1">
                <a:solidFill>
                  <a:srgbClr val="0070C0"/>
                </a:solidFill>
              </a:rPr>
              <a:t>Tìm hiểu thêm thông tin và nói 2 – 3 câu giới thiệu về một địa danh được nhắc đến trong bài đọc “Ngàn lời sử xanh”.</a:t>
            </a:r>
            <a:endParaRPr kumimoji="0" lang="en-US" sz="3600" b="1" i="0" u="none" strike="noStrike" kern="1200" cap="none" spc="0" normalizeH="0" baseline="0" noProof="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id="{BCFDAE2E-AACD-FE31-FD49-2F7F5499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44" y="2674214"/>
            <a:ext cx="11054929" cy="3568931"/>
          </a:xfrm>
          <a:prstGeom prst="rect">
            <a:avLst/>
          </a:prstGeom>
        </p:spPr>
      </p:pic>
    </p:spTree>
    <p:extLst>
      <p:ext uri="{BB962C8B-B14F-4D97-AF65-F5344CB8AC3E}">
        <p14:creationId xmlns:p14="http://schemas.microsoft.com/office/powerpoint/2010/main" val="26233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809A61DB-FACC-4D8D-F468-390E6D5302EE}"/>
              </a:ext>
            </a:extLst>
          </p:cNvPr>
          <p:cNvSpPr txBox="1"/>
          <p:nvPr/>
        </p:nvSpPr>
        <p:spPr>
          <a:xfrm>
            <a:off x="331819" y="2044704"/>
            <a:ext cx="1140889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TRÌN</a:t>
            </a:r>
            <a:r>
              <a:rPr kumimoji="0" lang="en-US" sz="6000" b="0" i="0" u="none" strike="noStrike" kern="1200" cap="none" spc="0" normalizeH="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H BÀY</a:t>
            </a:r>
            <a:endParaRPr kumimoji="0" lang="en-US" sz="6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pic>
        <p:nvPicPr>
          <p:cNvPr id="4" name="Picture 3">
            <a:extLst>
              <a:ext uri="{FF2B5EF4-FFF2-40B4-BE49-F238E27FC236}">
                <a16:creationId xmlns:a16="http://schemas.microsoft.com/office/drawing/2014/main" id="{3401586A-47EF-9B95-FB9C-E42C56435386}"/>
              </a:ext>
            </a:extLst>
          </p:cNvPr>
          <p:cNvPicPr>
            <a:picLocks noChangeAspect="1"/>
          </p:cNvPicPr>
          <p:nvPr/>
        </p:nvPicPr>
        <p:blipFill>
          <a:blip r:embed="rId4"/>
          <a:srcRect/>
          <a:stretch>
            <a:fillRect/>
          </a:stretch>
        </p:blipFill>
        <p:spPr>
          <a:xfrm>
            <a:off x="8924376" y="3113512"/>
            <a:ext cx="1765960" cy="2722096"/>
          </a:xfrm>
          <a:prstGeom prst="rect">
            <a:avLst/>
          </a:prstGeom>
        </p:spPr>
      </p:pic>
      <p:pic>
        <p:nvPicPr>
          <p:cNvPr id="5" name="Picture 4">
            <a:extLst>
              <a:ext uri="{FF2B5EF4-FFF2-40B4-BE49-F238E27FC236}">
                <a16:creationId xmlns:a16="http://schemas.microsoft.com/office/drawing/2014/main" id="{796FEB04-348D-1896-D8E1-FFCF8D81E81D}"/>
              </a:ext>
            </a:extLst>
          </p:cNvPr>
          <p:cNvPicPr>
            <a:picLocks noChangeAspect="1"/>
          </p:cNvPicPr>
          <p:nvPr/>
        </p:nvPicPr>
        <p:blipFill>
          <a:blip r:embed="rId5"/>
          <a:srcRect/>
          <a:stretch>
            <a:fillRect/>
          </a:stretch>
        </p:blipFill>
        <p:spPr>
          <a:xfrm>
            <a:off x="1174803" y="3113512"/>
            <a:ext cx="1649137" cy="2722096"/>
          </a:xfrm>
          <a:prstGeom prst="rect">
            <a:avLst/>
          </a:prstGeom>
        </p:spPr>
      </p:pic>
      <p:grpSp>
        <p:nvGrpSpPr>
          <p:cNvPr id="6" name="Group 44">
            <a:extLst>
              <a:ext uri="{FF2B5EF4-FFF2-40B4-BE49-F238E27FC236}">
                <a16:creationId xmlns:a16="http://schemas.microsoft.com/office/drawing/2014/main" id="{C1FB795A-8A9B-3990-AFBA-06306CF449F4}"/>
              </a:ext>
            </a:extLst>
          </p:cNvPr>
          <p:cNvGrpSpPr/>
          <p:nvPr/>
        </p:nvGrpSpPr>
        <p:grpSpPr>
          <a:xfrm>
            <a:off x="2777995" y="2960225"/>
            <a:ext cx="6041092" cy="1052197"/>
            <a:chOff x="6023776" y="2131844"/>
            <a:chExt cx="6041092" cy="1052197"/>
          </a:xfrm>
        </p:grpSpPr>
        <p:pic>
          <p:nvPicPr>
            <p:cNvPr id="7" name="Picture 32">
              <a:extLst>
                <a:ext uri="{FF2B5EF4-FFF2-40B4-BE49-F238E27FC236}">
                  <a16:creationId xmlns:a16="http://schemas.microsoft.com/office/drawing/2014/main" id="{D72C2695-A1DE-0D19-3C43-D2A8206EF755}"/>
                </a:ext>
              </a:extLst>
            </p:cNvPr>
            <p:cNvPicPr>
              <a:picLocks noChangeAspect="1"/>
            </p:cNvPicPr>
            <p:nvPr/>
          </p:nvPicPr>
          <p:blipFill>
            <a:blip r:embed="rId6"/>
            <a:stretch>
              <a:fillRect/>
            </a:stretch>
          </p:blipFill>
          <p:spPr>
            <a:xfrm>
              <a:off x="6023776" y="2131844"/>
              <a:ext cx="3993405" cy="1052197"/>
            </a:xfrm>
            <a:prstGeom prst="rect">
              <a:avLst/>
            </a:prstGeom>
          </p:spPr>
        </p:pic>
        <p:pic>
          <p:nvPicPr>
            <p:cNvPr id="9" name="Picture 43">
              <a:extLst>
                <a:ext uri="{FF2B5EF4-FFF2-40B4-BE49-F238E27FC236}">
                  <a16:creationId xmlns:a16="http://schemas.microsoft.com/office/drawing/2014/main" id="{E181FDE0-865B-91FB-0C22-BB3B1B3E6A3D}"/>
                </a:ext>
              </a:extLst>
            </p:cNvPr>
            <p:cNvPicPr>
              <a:picLocks noChangeAspect="1"/>
            </p:cNvPicPr>
            <p:nvPr/>
          </p:nvPicPr>
          <p:blipFill>
            <a:blip r:embed="rId7"/>
            <a:stretch>
              <a:fillRect/>
            </a:stretch>
          </p:blipFill>
          <p:spPr>
            <a:xfrm>
              <a:off x="10122470" y="2156991"/>
              <a:ext cx="1942398" cy="1018153"/>
            </a:xfrm>
            <a:prstGeom prst="rect">
              <a:avLst/>
            </a:prstGeom>
          </p:spPr>
        </p:pic>
      </p:grpSp>
    </p:spTree>
    <p:extLst>
      <p:ext uri="{BB962C8B-B14F-4D97-AF65-F5344CB8AC3E}">
        <p14:creationId xmlns:p14="http://schemas.microsoft.com/office/powerpoint/2010/main" val="22904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áu Yêu Cô Chú Công Nhân  Bài hát thiếu nhi vui nhộn cho trẻ mầm non">
            <a:hlinkClick r:id="" action="ppaction://media"/>
            <a:extLst>
              <a:ext uri="{FF2B5EF4-FFF2-40B4-BE49-F238E27FC236}">
                <a16:creationId xmlns:a16="http://schemas.microsoft.com/office/drawing/2014/main" id="{7BA7F95A-8187-14B7-3C42-E668F02538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492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a:extLst>
            <a:ext uri="{FF2B5EF4-FFF2-40B4-BE49-F238E27FC236}">
              <a16:creationId xmlns:a16="http://schemas.microsoft.com/office/drawing/2014/main" id="{43D5060B-CF50-77F9-DE23-FF65F0DD5EF4}"/>
            </a:ext>
          </a:extLst>
        </p:cNvPr>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90433B98-A5DC-8DD1-A104-01EB03E007F9}"/>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8">
            <a:extLst>
              <a:ext uri="{FF2B5EF4-FFF2-40B4-BE49-F238E27FC236}">
                <a16:creationId xmlns:a16="http://schemas.microsoft.com/office/drawing/2014/main" id="{72FFBA2E-8431-4589-C53B-1288C340AFCD}"/>
              </a:ext>
            </a:extLst>
          </p:cNvPr>
          <p:cNvSpPr txBox="1"/>
          <p:nvPr/>
        </p:nvSpPr>
        <p:spPr>
          <a:xfrm>
            <a:off x="164112" y="480687"/>
            <a:ext cx="18696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rPr>
              <a:t>Mẫu</a:t>
            </a:r>
            <a:endParaRPr kumimoji="0" lang="en-US" sz="4000" b="0" i="0" u="none" strike="noStrike" kern="1200" cap="none" spc="0" normalizeH="0" baseline="0" noProof="0" dirty="0">
              <a:ln w="28575">
                <a:solidFill>
                  <a:sysClr val="windowText" lastClr="000000"/>
                </a:solidFill>
                <a:prstDash val="solid"/>
              </a:ln>
              <a:solidFill>
                <a:srgbClr val="FFFF00"/>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8" name="Hộp Văn bản 7">
            <a:extLst>
              <a:ext uri="{FF2B5EF4-FFF2-40B4-BE49-F238E27FC236}">
                <a16:creationId xmlns:a16="http://schemas.microsoft.com/office/drawing/2014/main" id="{3A7F1EAF-B0ED-22E9-446D-BEE0F54F45AD}"/>
              </a:ext>
            </a:extLst>
          </p:cNvPr>
          <p:cNvSpPr txBox="1"/>
          <p:nvPr/>
        </p:nvSpPr>
        <p:spPr>
          <a:xfrm>
            <a:off x="659381" y="834630"/>
            <a:ext cx="10921371" cy="5078313"/>
          </a:xfrm>
          <a:prstGeom prst="rect">
            <a:avLst/>
          </a:prstGeom>
          <a:noFill/>
        </p:spPr>
        <p:txBody>
          <a:bodyPr wrap="square">
            <a:spAutoFit/>
          </a:bodyPr>
          <a:lstStyle/>
          <a:p>
            <a:pPr lvl="0" algn="just"/>
            <a:r>
              <a:rPr lang="en-US" sz="3600">
                <a:solidFill>
                  <a:prstClr val="black"/>
                </a:solidFill>
                <a:latin typeface="Calibri" panose="020F0502020204030204" pitchFamily="34" charset="0"/>
                <a:cs typeface="Calibri" panose="020F0502020204030204" pitchFamily="34" charset="0"/>
              </a:rPr>
              <a:t>	</a:t>
            </a:r>
            <a:r>
              <a:rPr lang="vi-VN" sz="3600">
                <a:solidFill>
                  <a:prstClr val="black"/>
                </a:solidFill>
                <a:latin typeface="Calibri" panose="020F0502020204030204" pitchFamily="34" charset="0"/>
                <a:cs typeface="Calibri" panose="020F0502020204030204" pitchFamily="34" charset="0"/>
              </a:rPr>
              <a:t>Hồ Gươm không chỉ là một địa điểm du lịch tô điểm cho vẻ đẹp của Thủ đô Hà Nội, mà còn là một dấu ấn tiêu biểu của lịch sử lâu đời và văn hóa của đất nước. Để đến Hồ Gươm, du khách có thể đi từ nhiều con đường khác nhau như Hàng Bài, Tràng Thi, Hàng Khay hay các khu phố cổ. Nằm ở trung tâm quận Hoàn Kiếm, Hồ Gươm là nơi kết nối giữa các phố cổ và khu phố Tây được người Pháp quy hoạch cách đây hơn một thế kỷ. Hồ Gươm chính là một dòng chảy còn sót lại của sông Hồng.</a:t>
            </a: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38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000" r="-2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7D251A04-AC29-B6D4-D441-EB5A6E3BB891}"/>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5C1DFF36-CFC9-516D-7FFB-B2C0F59251DA}"/>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5" name="TextBox 14">
            <a:extLst>
              <a:ext uri="{FF2B5EF4-FFF2-40B4-BE49-F238E27FC236}">
                <a16:creationId xmlns:a16="http://schemas.microsoft.com/office/drawing/2014/main" id="{B84F6000-0110-EDB4-F1E2-211CAD3B5506}"/>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16">
            <a:extLst>
              <a:ext uri="{FF2B5EF4-FFF2-40B4-BE49-F238E27FC236}">
                <a16:creationId xmlns:a16="http://schemas.microsoft.com/office/drawing/2014/main" id="{6C064BE5-8CF3-9A2B-EAEE-4E966808CA0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18">
            <a:extLst>
              <a:ext uri="{FF2B5EF4-FFF2-40B4-BE49-F238E27FC236}">
                <a16:creationId xmlns:a16="http://schemas.microsoft.com/office/drawing/2014/main" id="{10801004-BCF8-9170-5F37-0742BA3209F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nvGrpSpPr>
          <p:cNvPr id="9" name="Group 63">
            <a:extLst>
              <a:ext uri="{FF2B5EF4-FFF2-40B4-BE49-F238E27FC236}">
                <a16:creationId xmlns:a16="http://schemas.microsoft.com/office/drawing/2014/main" id="{BB25907A-2D36-006F-3ECE-19E40D17869A}"/>
              </a:ext>
            </a:extLst>
          </p:cNvPr>
          <p:cNvGrpSpPr/>
          <p:nvPr/>
        </p:nvGrpSpPr>
        <p:grpSpPr>
          <a:xfrm>
            <a:off x="3019135" y="126614"/>
            <a:ext cx="6098518" cy="1620000"/>
            <a:chOff x="3019135" y="126614"/>
            <a:chExt cx="6098518" cy="1620000"/>
          </a:xfrm>
        </p:grpSpPr>
        <p:grpSp>
          <p:nvGrpSpPr>
            <p:cNvPr id="10" name="Group 37">
              <a:extLst>
                <a:ext uri="{FF2B5EF4-FFF2-40B4-BE49-F238E27FC236}">
                  <a16:creationId xmlns:a16="http://schemas.microsoft.com/office/drawing/2014/main" id="{9BBE22AB-5FD3-AC4C-CB12-01384A53A142}"/>
                </a:ext>
              </a:extLst>
            </p:cNvPr>
            <p:cNvGrpSpPr/>
            <p:nvPr/>
          </p:nvGrpSpPr>
          <p:grpSpPr>
            <a:xfrm>
              <a:off x="4244153" y="385672"/>
              <a:ext cx="3703693" cy="1107996"/>
              <a:chOff x="7013712" y="1552101"/>
              <a:chExt cx="3703693" cy="1107996"/>
            </a:xfrm>
          </p:grpSpPr>
          <p:sp>
            <p:nvSpPr>
              <p:cNvPr id="13" name="TextBox 33">
                <a:extLst>
                  <a:ext uri="{FF2B5EF4-FFF2-40B4-BE49-F238E27FC236}">
                    <a16:creationId xmlns:a16="http://schemas.microsoft.com/office/drawing/2014/main" id="{A969718D-C4F0-6367-A52B-2ECC7D5AF875}"/>
                  </a:ext>
                </a:extLst>
              </p:cNvPr>
              <p:cNvSpPr txBox="1"/>
              <p:nvPr/>
            </p:nvSpPr>
            <p:spPr>
              <a:xfrm>
                <a:off x="7014405" y="1552101"/>
                <a:ext cx="37023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60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latin typeface="iCiel Pony" panose="02000000000000000000" pitchFamily="2" charset="0"/>
                    <a:cs typeface="Calibri" panose="020F0502020204030204" pitchFamily="34" charset="0"/>
                  </a:rPr>
                  <a:t>DẶN</a:t>
                </a:r>
                <a:r>
                  <a:rPr kumimoji="0" lang="en-US" sz="6600" b="1" i="0" u="none" strike="noStrike" kern="1200" cap="none" spc="600" normalizeH="0" noProof="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r>
                  <a:rPr lang="en-US" sz="6600" b="1" spc="60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latin typeface="iCiel Pony" panose="02000000000000000000" pitchFamily="2" charset="0"/>
                    <a:cs typeface="Calibri" panose="020F0502020204030204" pitchFamily="34" charset="0"/>
                  </a:rPr>
                  <a:t>DÒ</a:t>
                </a:r>
                <a:r>
                  <a:rPr kumimoji="0" lang="en-US" sz="6600" b="1" i="0" u="none" strike="noStrike" kern="1200" cap="none" spc="600" normalizeH="0" noProof="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endParaRPr kumimoji="0" lang="en-US" sz="6600" b="1" i="0" u="none" strike="noStrike" kern="1200" cap="none" spc="600" normalizeH="0" baseline="0" noProof="0" dirty="0">
                  <a:ln w="317500">
                    <a:solidFill>
                      <a:schemeClr val="bg1"/>
                    </a:solidFill>
                  </a:ln>
                  <a:noFill/>
                  <a:effectLst>
                    <a:outerShdw blurRad="38100" dist="38100" dir="2700000" algn="tl">
                      <a:srgbClr val="000000">
                        <a:alpha val="43137"/>
                      </a:srgbClr>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endParaRPr>
              </a:p>
            </p:txBody>
          </p:sp>
          <p:grpSp>
            <p:nvGrpSpPr>
              <p:cNvPr id="14" name="Group 34">
                <a:extLst>
                  <a:ext uri="{FF2B5EF4-FFF2-40B4-BE49-F238E27FC236}">
                    <a16:creationId xmlns:a16="http://schemas.microsoft.com/office/drawing/2014/main" id="{9F215025-B28D-62F1-25AD-8E13177C3DA5}"/>
                  </a:ext>
                </a:extLst>
              </p:cNvPr>
              <p:cNvGrpSpPr/>
              <p:nvPr/>
            </p:nvGrpSpPr>
            <p:grpSpPr>
              <a:xfrm>
                <a:off x="7013712" y="1552101"/>
                <a:ext cx="3703693" cy="1107996"/>
                <a:chOff x="5415098" y="1740913"/>
                <a:chExt cx="3242236" cy="1107996"/>
              </a:xfrm>
            </p:grpSpPr>
            <p:sp>
              <p:nvSpPr>
                <p:cNvPr id="15" name="TextBox 35">
                  <a:extLst>
                    <a:ext uri="{FF2B5EF4-FFF2-40B4-BE49-F238E27FC236}">
                      <a16:creationId xmlns:a16="http://schemas.microsoft.com/office/drawing/2014/main" id="{E6061A10-E7ED-509C-89C5-CCA5D6549EAF}"/>
                    </a:ext>
                  </a:extLst>
                </p:cNvPr>
                <p:cNvSpPr txBox="1"/>
                <p:nvPr/>
              </p:nvSpPr>
              <p:spPr>
                <a:xfrm>
                  <a:off x="5416311" y="1740913"/>
                  <a:ext cx="324102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0" normalizeH="0" baseline="0" noProof="0">
                      <a:ln w="254000" cmpd="dbl">
                        <a:solidFill>
                          <a:srgbClr val="FEF200"/>
                        </a:solidFill>
                      </a:ln>
                      <a:noFill/>
                      <a:effectLst>
                        <a:glow>
                          <a:schemeClr val="bg1"/>
                        </a:glow>
                        <a:outerShdw algn="ctr" rotWithShape="0">
                          <a:schemeClr val="bg1"/>
                        </a:outerShdw>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DẶN DÒ </a:t>
                  </a:r>
                </a:p>
              </p:txBody>
            </p:sp>
            <p:sp>
              <p:nvSpPr>
                <p:cNvPr id="16" name="TextBox 36">
                  <a:extLst>
                    <a:ext uri="{FF2B5EF4-FFF2-40B4-BE49-F238E27FC236}">
                      <a16:creationId xmlns:a16="http://schemas.microsoft.com/office/drawing/2014/main" id="{FB28F7A2-35F9-3BA4-00C1-C88C5DECF98C}"/>
                    </a:ext>
                  </a:extLst>
                </p:cNvPr>
                <p:cNvSpPr txBox="1"/>
                <p:nvPr/>
              </p:nvSpPr>
              <p:spPr>
                <a:xfrm>
                  <a:off x="5415098" y="1740913"/>
                  <a:ext cx="324102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600">
                      <a:ln w="38100">
                        <a:solidFill>
                          <a:schemeClr val="bg1"/>
                        </a:solidFill>
                      </a:ln>
                      <a:solidFill>
                        <a:srgbClr val="D42149"/>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D</a:t>
                  </a:r>
                  <a:r>
                    <a:rPr lang="en-US" sz="6600" b="1" spc="600">
                      <a:ln w="38100">
                        <a:solidFill>
                          <a:schemeClr val="bg1"/>
                        </a:solidFill>
                      </a:ln>
                      <a:solidFill>
                        <a:srgbClr val="EF7124"/>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Ặ</a:t>
                  </a:r>
                  <a:r>
                    <a:rPr lang="en-US" sz="6600" b="1" spc="600">
                      <a:ln w="38100">
                        <a:solidFill>
                          <a:schemeClr val="bg1"/>
                        </a:solidFill>
                      </a:ln>
                      <a:solidFill>
                        <a:srgbClr val="0D9C47"/>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N</a:t>
                  </a:r>
                  <a:r>
                    <a:rPr kumimoji="0" lang="en-US" sz="6600" b="1" i="0" u="none" strike="noStrike" kern="1200" cap="none" spc="600" normalizeH="0" noProof="0">
                      <a:ln w="38100">
                        <a:solidFill>
                          <a:schemeClr val="bg1"/>
                        </a:solidFill>
                      </a:ln>
                      <a:solidFill>
                        <a:srgbClr val="00B050"/>
                      </a:solidFill>
                      <a:effectLst>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r>
                    <a:rPr lang="en-US" sz="6600" b="1" spc="600">
                      <a:ln w="38100">
                        <a:solidFill>
                          <a:schemeClr val="bg1"/>
                        </a:solidFill>
                      </a:ln>
                      <a:solidFill>
                        <a:srgbClr val="0573B6"/>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D</a:t>
                  </a:r>
                  <a:r>
                    <a:rPr lang="en-US" sz="6600" b="1" spc="600">
                      <a:ln w="38100">
                        <a:solidFill>
                          <a:schemeClr val="bg1"/>
                        </a:solidFill>
                      </a:ln>
                      <a:solidFill>
                        <a:srgbClr val="DB108B"/>
                      </a:solidFill>
                      <a:effectLst>
                        <a:reflection blurRad="6350" stA="50000" endA="300" endPos="50000" dist="60007" dir="5400000" sy="-100000" algn="bl" rotWithShape="0"/>
                      </a:effectLst>
                      <a:latin typeface="iCiel Pony" panose="02000000000000000000" pitchFamily="2" charset="0"/>
                      <a:cs typeface="Calibri" panose="020F0502020204030204" pitchFamily="34" charset="0"/>
                    </a:rPr>
                    <a:t>Ò</a:t>
                  </a:r>
                  <a:r>
                    <a:rPr kumimoji="0" lang="en-US" sz="6600" b="1" i="0" u="none" strike="noStrike" kern="1200" cap="none" spc="600" normalizeH="0" noProof="0">
                      <a:ln w="38100">
                        <a:solidFill>
                          <a:schemeClr val="bg1"/>
                        </a:solidFill>
                      </a:ln>
                      <a:solidFill>
                        <a:srgbClr val="0EB4DE"/>
                      </a:solidFill>
                      <a:effectLst>
                        <a:reflection blurRad="6350" stA="50000" endA="300" endPos="50000" dist="60007" dir="5400000" sy="-100000" algn="bl" rotWithShape="0"/>
                      </a:effectLst>
                      <a:uLnTx/>
                      <a:uFillTx/>
                      <a:latin typeface="iCiel Pony" panose="02000000000000000000" pitchFamily="2" charset="0"/>
                      <a:cs typeface="Calibri" panose="020F0502020204030204" pitchFamily="34" charset="0"/>
                    </a:rPr>
                    <a:t> </a:t>
                  </a:r>
                  <a:endParaRPr kumimoji="0" lang="en-US" sz="6600" b="1" i="0" u="none" strike="noStrike" kern="1200" cap="none" spc="600" normalizeH="0" baseline="0" noProof="0" dirty="0">
                    <a:ln w="38100">
                      <a:solidFill>
                        <a:schemeClr val="bg1"/>
                      </a:solidFill>
                    </a:ln>
                    <a:solidFill>
                      <a:srgbClr val="0EB4DE"/>
                    </a:solidFill>
                    <a:effectLst>
                      <a:reflection blurRad="6350" stA="50000" endA="300" endPos="50000" dist="60007" dir="5400000" sy="-100000" algn="bl" rotWithShape="0"/>
                    </a:effectLst>
                    <a:uLnTx/>
                    <a:uFillTx/>
                    <a:latin typeface="iCiel Pony" panose="02000000000000000000" pitchFamily="2" charset="0"/>
                    <a:cs typeface="Calibri" panose="020F0502020204030204" pitchFamily="34" charset="0"/>
                  </a:endParaRPr>
                </a:p>
              </p:txBody>
            </p:sp>
          </p:grpSp>
        </p:grpSp>
        <p:pic>
          <p:nvPicPr>
            <p:cNvPr id="11" name="Picture 41">
              <a:extLst>
                <a:ext uri="{FF2B5EF4-FFF2-40B4-BE49-F238E27FC236}">
                  <a16:creationId xmlns:a16="http://schemas.microsoft.com/office/drawing/2014/main" id="{25BCE172-B9E5-B5B8-B6C6-DC50131001D6}"/>
                </a:ext>
              </a:extLst>
            </p:cNvPr>
            <p:cNvPicPr>
              <a:picLocks noChangeAspect="1"/>
            </p:cNvPicPr>
            <p:nvPr/>
          </p:nvPicPr>
          <p:blipFill>
            <a:blip r:embed="rId5"/>
            <a:stretch>
              <a:fillRect/>
            </a:stretch>
          </p:blipFill>
          <p:spPr>
            <a:xfrm>
              <a:off x="3019135" y="183670"/>
              <a:ext cx="1224671" cy="1512000"/>
            </a:xfrm>
            <a:prstGeom prst="rect">
              <a:avLst/>
            </a:prstGeom>
            <a:effectLst>
              <a:innerShdw blurRad="63500" dist="50800" dir="5400000">
                <a:schemeClr val="tx1">
                  <a:lumMod val="85000"/>
                  <a:lumOff val="15000"/>
                  <a:alpha val="50000"/>
                </a:schemeClr>
              </a:innerShdw>
            </a:effectLst>
          </p:spPr>
        </p:pic>
        <p:pic>
          <p:nvPicPr>
            <p:cNvPr id="12" name="Picture 47">
              <a:extLst>
                <a:ext uri="{FF2B5EF4-FFF2-40B4-BE49-F238E27FC236}">
                  <a16:creationId xmlns:a16="http://schemas.microsoft.com/office/drawing/2014/main" id="{91874640-BF2D-EAF2-4F13-670F86853394}"/>
                </a:ext>
              </a:extLst>
            </p:cNvPr>
            <p:cNvPicPr>
              <a:picLocks noChangeAspect="1"/>
            </p:cNvPicPr>
            <p:nvPr/>
          </p:nvPicPr>
          <p:blipFill>
            <a:blip r:embed="rId6"/>
            <a:stretch>
              <a:fillRect/>
            </a:stretch>
          </p:blipFill>
          <p:spPr>
            <a:xfrm>
              <a:off x="7946459" y="126614"/>
              <a:ext cx="1171194" cy="1620000"/>
            </a:xfrm>
            <a:prstGeom prst="rect">
              <a:avLst/>
            </a:prstGeom>
            <a:effectLst>
              <a:innerShdw blurRad="63500" dist="50800" dir="5400000">
                <a:schemeClr val="tx1">
                  <a:lumMod val="85000"/>
                  <a:lumOff val="15000"/>
                  <a:alpha val="50000"/>
                </a:schemeClr>
              </a:innerShdw>
            </a:effectLst>
          </p:spPr>
        </p:pic>
      </p:grpSp>
      <p:pic>
        <p:nvPicPr>
          <p:cNvPr id="17" name="Picture 51">
            <a:extLst>
              <a:ext uri="{FF2B5EF4-FFF2-40B4-BE49-F238E27FC236}">
                <a16:creationId xmlns:a16="http://schemas.microsoft.com/office/drawing/2014/main" id="{81A16DBA-063D-81D2-9547-C680E16DD1F1}"/>
              </a:ext>
            </a:extLst>
          </p:cNvPr>
          <p:cNvPicPr>
            <a:picLocks noChangeAspect="1"/>
          </p:cNvPicPr>
          <p:nvPr/>
        </p:nvPicPr>
        <p:blipFill>
          <a:blip r:embed="rId7"/>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8" name="Picture 52">
            <a:extLst>
              <a:ext uri="{FF2B5EF4-FFF2-40B4-BE49-F238E27FC236}">
                <a16:creationId xmlns:a16="http://schemas.microsoft.com/office/drawing/2014/main" id="{9C5D1C4E-7C3E-552E-7579-89EE904355F8}"/>
              </a:ext>
            </a:extLst>
          </p:cNvPr>
          <p:cNvPicPr>
            <a:picLocks noChangeAspect="1"/>
          </p:cNvPicPr>
          <p:nvPr/>
        </p:nvPicPr>
        <p:blipFill>
          <a:blip r:embed="rId7"/>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9" name="Picture 53">
            <a:extLst>
              <a:ext uri="{FF2B5EF4-FFF2-40B4-BE49-F238E27FC236}">
                <a16:creationId xmlns:a16="http://schemas.microsoft.com/office/drawing/2014/main" id="{C64F290E-7FD8-24B4-5DE7-CE4C61DFD9C2}"/>
              </a:ext>
            </a:extLst>
          </p:cNvPr>
          <p:cNvPicPr>
            <a:picLocks noChangeAspect="1"/>
          </p:cNvPicPr>
          <p:nvPr/>
        </p:nvPicPr>
        <p:blipFill>
          <a:blip r:embed="rId7"/>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0" name="Picture 54">
            <a:extLst>
              <a:ext uri="{FF2B5EF4-FFF2-40B4-BE49-F238E27FC236}">
                <a16:creationId xmlns:a16="http://schemas.microsoft.com/office/drawing/2014/main" id="{48637C0C-AF0C-C7E8-12C2-6B7CB7907ADE}"/>
              </a:ext>
            </a:extLst>
          </p:cNvPr>
          <p:cNvPicPr>
            <a:picLocks noChangeAspect="1"/>
          </p:cNvPicPr>
          <p:nvPr/>
        </p:nvPicPr>
        <p:blipFill>
          <a:blip r:embed="rId7"/>
          <a:stretch>
            <a:fillRect/>
          </a:stretch>
        </p:blipFill>
        <p:spPr>
          <a:xfrm>
            <a:off x="876937" y="5181740"/>
            <a:ext cx="513600" cy="900000"/>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5737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p:tgtEl>
                                          <p:spTgt spid="9"/>
                                        </p:tgtEl>
                                        <p:attrNameLst>
                                          <p:attrName>ppt_x</p:attrName>
                                        </p:attrNameLst>
                                      </p:cBhvr>
                                      <p:tavLst>
                                        <p:tav tm="0">
                                          <p:val>
                                            <p:strVal val="#ppt_x-#ppt_w*1.125000"/>
                                          </p:val>
                                        </p:tav>
                                        <p:tav tm="100000">
                                          <p:val>
                                            <p:strVal val="#ppt_x"/>
                                          </p:val>
                                        </p:tav>
                                      </p:tavLst>
                                    </p:anim>
                                    <p:animEffect transition="in" filter="wipe(right)">
                                      <p:cBhvr>
                                        <p:cTn id="8" dur="7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left)">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wipe(left)">
                                      <p:cBhvr>
                                        <p:cTn id="5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uiExpand="1" build="p"/>
      <p:bldP spid="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000" r="-2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942085C2-8CA0-BEB3-9C8C-3D55D1A7FC1E}"/>
              </a:ext>
            </a:extLst>
          </p:cNvPr>
          <p:cNvGrpSpPr/>
          <p:nvPr/>
        </p:nvGrpSpPr>
        <p:grpSpPr>
          <a:xfrm>
            <a:off x="1294928" y="927294"/>
            <a:ext cx="9602144" cy="6839547"/>
            <a:chOff x="4133327" y="8204395"/>
            <a:chExt cx="7210038" cy="6839547"/>
          </a:xfrm>
        </p:grpSpPr>
        <p:sp>
          <p:nvSpPr>
            <p:cNvPr id="8" name="TextBox 24">
              <a:extLst>
                <a:ext uri="{FF2B5EF4-FFF2-40B4-BE49-F238E27FC236}">
                  <a16:creationId xmlns:a16="http://schemas.microsoft.com/office/drawing/2014/main" id="{6244ABCC-85C9-3911-DD33-B1EA041B9A50}"/>
                </a:ext>
              </a:extLst>
            </p:cNvPr>
            <p:cNvSpPr txBox="1"/>
            <p:nvPr/>
          </p:nvSpPr>
          <p:spPr>
            <a:xfrm>
              <a:off x="4149463" y="8204395"/>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TẠM BIỆT VÀ HẸN GẶP LẠI</a:t>
              </a:r>
            </a:p>
          </p:txBody>
        </p:sp>
        <p:sp>
          <p:nvSpPr>
            <p:cNvPr id="21" name="TextBox 29">
              <a:extLst>
                <a:ext uri="{FF2B5EF4-FFF2-40B4-BE49-F238E27FC236}">
                  <a16:creationId xmlns:a16="http://schemas.microsoft.com/office/drawing/2014/main" id="{AAE10E65-B163-55BB-835F-1D7B47C885D9}"/>
                </a:ext>
              </a:extLst>
            </p:cNvPr>
            <p:cNvSpPr txBox="1"/>
            <p:nvPr/>
          </p:nvSpPr>
          <p:spPr>
            <a:xfrm>
              <a:off x="4133327" y="8216752"/>
              <a:ext cx="7193902" cy="68271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M</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B</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Ệ</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T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V</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À</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Ẹ</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N </a:t>
              </a:r>
              <a:r>
                <a:rPr kumimoji="0" lang="en-US" sz="115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G</a:t>
              </a:r>
              <a:r>
                <a:rPr kumimoji="0" lang="en-US" sz="115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Ặ</a:t>
              </a:r>
              <a:r>
                <a:rPr kumimoji="0" lang="en-US" sz="115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P</a:t>
              </a:r>
              <a:r>
                <a:rPr kumimoji="0" lang="en-US" sz="115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15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115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Ạ</a:t>
              </a:r>
              <a:r>
                <a:rPr kumimoji="0" lang="en-US" sz="115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I </a:t>
              </a:r>
            </a:p>
          </p:txBody>
        </p:sp>
      </p:grpSp>
    </p:spTree>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4"/>
          <a:stretch>
            <a:fillRect/>
          </a:stretch>
        </p:blipFill>
        <p:spPr>
          <a:xfrm>
            <a:off x="6400800" y="3429000"/>
            <a:ext cx="2519817" cy="3188156"/>
          </a:xfrm>
          <a:prstGeom prst="rect">
            <a:avLst/>
          </a:prstGeom>
        </p:spPr>
      </p:pic>
      <p:sp>
        <p:nvSpPr>
          <p:cNvPr id="55" name="Hộp Văn bản 54">
            <a:extLst>
              <a:ext uri="{FF2B5EF4-FFF2-40B4-BE49-F238E27FC236}">
                <a16:creationId xmlns:a16="http://schemas.microsoft.com/office/drawing/2014/main" id="{101AFA5C-B7CC-7D36-1321-279EFA6242DE}"/>
              </a:ext>
            </a:extLst>
          </p:cNvPr>
          <p:cNvSpPr txBox="1"/>
          <p:nvPr/>
        </p:nvSpPr>
        <p:spPr>
          <a:xfrm>
            <a:off x="1280160" y="1029661"/>
            <a:ext cx="964247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LUYỆN TẬP</a:t>
            </a:r>
          </a:p>
        </p:txBody>
      </p:sp>
    </p:spTree>
    <p:extLst>
      <p:ext uri="{BB962C8B-B14F-4D97-AF65-F5344CB8AC3E}">
        <p14:creationId xmlns:p14="http://schemas.microsoft.com/office/powerpoint/2010/main" val="1485620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384770" cy="646331"/>
          </a:xfrm>
          <a:prstGeom prst="rect">
            <a:avLst/>
          </a:prstGeom>
          <a:noFill/>
        </p:spPr>
        <p:txBody>
          <a:bodyPr wrap="square" rtlCol="0">
            <a:spAutoFit/>
          </a:bodyPr>
          <a:lstStyle/>
          <a:p>
            <a:pPr lvl="0">
              <a:defRPr/>
            </a:pPr>
            <a:r>
              <a:rPr lang="en-US" sz="3600" b="1">
                <a:solidFill>
                  <a:srgbClr val="FF0000"/>
                </a:solidFill>
              </a:rPr>
              <a:t>Đọc đoạn văn sau và trả lời câu hỏi:</a:t>
            </a:r>
            <a:endParaRPr kumimoji="0" lang="en-US" sz="3600" b="1" i="0" u="none" strike="noStrike" kern="1200" cap="none" spc="0" normalizeH="0" baseline="0" noProof="0">
              <a:ln>
                <a:noFill/>
              </a:ln>
              <a:solidFill>
                <a:srgbClr val="FF0000"/>
              </a:solidFill>
              <a:effectLst/>
              <a:uLnTx/>
              <a:uFillTx/>
              <a:latin typeface="Calibri" panose="020F0502020204030204"/>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475956" y="1371724"/>
            <a:ext cx="11240087" cy="4708981"/>
          </a:xfrm>
          <a:prstGeom prst="rect">
            <a:avLst/>
          </a:prstGeom>
          <a:noFill/>
        </p:spPr>
        <p:txBody>
          <a:bodyPr wrap="square">
            <a:spAutoFit/>
          </a:bodyPr>
          <a:lstStyle/>
          <a:p>
            <a:pPr algn="just"/>
            <a:r>
              <a:rPr lang="en-US" sz="3000" b="1">
                <a:latin typeface="Calibri" panose="020F0502020204030204" pitchFamily="34" charset="0"/>
                <a:cs typeface="Calibri" panose="020F0502020204030204" pitchFamily="34" charset="0"/>
              </a:rPr>
              <a:t>	</a:t>
            </a:r>
            <a:r>
              <a:rPr lang="vi-VN" sz="3000" b="1">
                <a:latin typeface="Calibri" panose="020F0502020204030204" pitchFamily="34" charset="0"/>
                <a:cs typeface="Calibri" panose="020F0502020204030204" pitchFamily="34" charset="0"/>
              </a:rPr>
              <a:t>Bác Tâm, mẹ của Thư đang chăm chú làm việc. Bác đi một đôi găng tay</a:t>
            </a:r>
            <a:r>
              <a:rPr lang="en-US" sz="3000" b="1">
                <a:latin typeface="Calibri" panose="020F0502020204030204" pitchFamily="34" charset="0"/>
                <a:cs typeface="Calibri" panose="020F0502020204030204" pitchFamily="34" charset="0"/>
              </a:rPr>
              <a:t> </a:t>
            </a:r>
            <a:r>
              <a:rPr lang="vi-VN" sz="3000" b="1">
                <a:latin typeface="Calibri" panose="020F0502020204030204" pitchFamily="34" charset="0"/>
                <a:cs typeface="Calibri" panose="020F0502020204030204" pitchFamily="34" charset="0"/>
              </a:rPr>
              <a:t>bằng vải rất dày. Vì thế, tay bác y như tay một người khổng lồ. Bác đội nón khăn trùm gần kín mặt, chỉ để hở mỗi cái mũi và đôi mắt. Tay phải bác cầm</a:t>
            </a:r>
            <a:r>
              <a:rPr lang="en-US" sz="3000" b="1">
                <a:latin typeface="Calibri" panose="020F0502020204030204" pitchFamily="34" charset="0"/>
                <a:cs typeface="Calibri" panose="020F0502020204030204" pitchFamily="34" charset="0"/>
              </a:rPr>
              <a:t> </a:t>
            </a:r>
            <a:r>
              <a:rPr lang="vi-VN" sz="3000" b="1">
                <a:latin typeface="Calibri" panose="020F0502020204030204" pitchFamily="34" charset="0"/>
                <a:cs typeface="Calibri" panose="020F0502020204030204" pitchFamily="34" charset="0"/>
              </a:rPr>
              <a:t>một chiếc búa. Tay trái bác xếp rất khéo léo những viên đá bọc nhựa đường đen nhánh vào chỗ trũng. Bác đập búa đều đều vào những viên đá để chúng ken chắc vào nhau. Hai tay bác đưa lên, hạ xuống nhịp nhàng. Dường như bác đang làm một việc gì đấy rất nhẹ nhàn chứ không phải là việc vá đường vất vả kia. Chỉ có mảnh áo ướt đẫm mồ hôi ở lưng bác là cứ loang ra mãi…</a:t>
            </a:r>
            <a:endParaRPr lang="en-US" sz="3000" b="1">
              <a:latin typeface="Calibri" panose="020F0502020204030204" pitchFamily="34" charset="0"/>
              <a:cs typeface="Calibri" panose="020F0502020204030204" pitchFamily="34" charset="0"/>
            </a:endParaRPr>
          </a:p>
          <a:p>
            <a:pPr algn="just"/>
            <a:r>
              <a:rPr lang="en-US" sz="3000">
                <a:latin typeface="Calibri" panose="020F0502020204030204" pitchFamily="34" charset="0"/>
                <a:cs typeface="Calibri" panose="020F0502020204030204" pitchFamily="34" charset="0"/>
              </a:rPr>
              <a:t>						Theo Nguyễn Thị Xuyến</a:t>
            </a:r>
          </a:p>
        </p:txBody>
      </p:sp>
      <p:pic>
        <p:nvPicPr>
          <p:cNvPr id="3" name="Picture 2">
            <a:extLst>
              <a:ext uri="{FF2B5EF4-FFF2-40B4-BE49-F238E27FC236}">
                <a16:creationId xmlns:a16="http://schemas.microsoft.com/office/drawing/2014/main" id="{ED61B17D-4A52-DC9F-43D9-71659D2E98C5}"/>
              </a:ext>
            </a:extLst>
          </p:cNvPr>
          <p:cNvPicPr>
            <a:picLocks noChangeAspect="1"/>
          </p:cNvPicPr>
          <p:nvPr/>
        </p:nvPicPr>
        <p:blipFill>
          <a:blip r:embed="rId3"/>
          <a:stretch>
            <a:fillRect/>
          </a:stretch>
        </p:blipFill>
        <p:spPr>
          <a:xfrm>
            <a:off x="9771403" y="5036275"/>
            <a:ext cx="1579769" cy="1293279"/>
          </a:xfrm>
          <a:prstGeom prst="rect">
            <a:avLst/>
          </a:prstGeom>
        </p:spPr>
      </p:pic>
    </p:spTree>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42424" y="429065"/>
            <a:ext cx="11240087" cy="5632311"/>
          </a:xfrm>
          <a:prstGeom prst="rect">
            <a:avLst/>
          </a:prstGeom>
          <a:noFill/>
        </p:spPr>
        <p:txBody>
          <a:bodyPr wrap="square">
            <a:spAutoFit/>
          </a:bodyPr>
          <a:lstStyle/>
          <a:p>
            <a:pPr algn="ctr"/>
            <a:r>
              <a:rPr lang="en-US" sz="3600" b="1">
                <a:solidFill>
                  <a:srgbClr val="FF0000"/>
                </a:solidFill>
                <a:latin typeface="Calibri" panose="020F0502020204030204" pitchFamily="34" charset="0"/>
                <a:cs typeface="Calibri" panose="020F0502020204030204" pitchFamily="34" charset="0"/>
              </a:rPr>
              <a:t>THẢO LUẬN NHÓM VÀ TRẢ LỜI CÁC CÂU HỎI</a:t>
            </a:r>
          </a:p>
          <a:p>
            <a:pPr algn="just"/>
            <a:endParaRPr lang="en-US" sz="3600" b="1">
              <a:latin typeface="Calibri" panose="020F0502020204030204" pitchFamily="34" charset="0"/>
              <a:cs typeface="Calibri" panose="020F0502020204030204" pitchFamily="34" charset="0"/>
            </a:endParaRPr>
          </a:p>
          <a:p>
            <a:pPr algn="just"/>
            <a:r>
              <a:rPr lang="vi-VN" sz="3600" b="1">
                <a:solidFill>
                  <a:srgbClr val="FF0000"/>
                </a:solidFill>
                <a:latin typeface="Calibri" panose="020F0502020204030204" pitchFamily="34" charset="0"/>
                <a:cs typeface="Calibri" panose="020F0502020204030204" pitchFamily="34" charset="0"/>
              </a:rPr>
              <a:t>a.</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Ngoại hình và trang phục khi làm việc của bác Tâm được miêu tả như thế nào?</a:t>
            </a:r>
          </a:p>
          <a:p>
            <a:pPr algn="just"/>
            <a:r>
              <a:rPr lang="vi-VN" sz="3600" b="1">
                <a:solidFill>
                  <a:srgbClr val="FF0000"/>
                </a:solidFill>
                <a:latin typeface="Calibri" panose="020F0502020204030204" pitchFamily="34" charset="0"/>
                <a:cs typeface="Calibri" panose="020F0502020204030204" pitchFamily="34" charset="0"/>
              </a:rPr>
              <a:t>b.</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Mỗi hoạt động của bác Tâm được miêu tả bằng những từ ngữ nào?</a:t>
            </a:r>
          </a:p>
          <a:p>
            <a:pPr algn="just"/>
            <a:r>
              <a:rPr lang="vi-VN" sz="3600" b="1">
                <a:solidFill>
                  <a:srgbClr val="FF0000"/>
                </a:solidFill>
                <a:latin typeface="Calibri" panose="020F0502020204030204" pitchFamily="34" charset="0"/>
                <a:cs typeface="Calibri" panose="020F0502020204030204" pitchFamily="34" charset="0"/>
              </a:rPr>
              <a:t>c.</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Sự vất vả của bác Tâm được miêu tả thông qua hình ảnh nào?</a:t>
            </a:r>
          </a:p>
          <a:p>
            <a:pPr algn="just"/>
            <a:r>
              <a:rPr lang="vi-VN" sz="3600" b="1">
                <a:solidFill>
                  <a:srgbClr val="FF0000"/>
                </a:solidFill>
                <a:latin typeface="Calibri" panose="020F0502020204030204" pitchFamily="34" charset="0"/>
                <a:cs typeface="Calibri" panose="020F0502020204030204" pitchFamily="34" charset="0"/>
              </a:rPr>
              <a:t>d.</a:t>
            </a:r>
            <a:r>
              <a:rPr lang="en-US" sz="3600" b="1">
                <a:solidFill>
                  <a:srgbClr val="FF0000"/>
                </a:solidFill>
                <a:latin typeface="Calibri" panose="020F0502020204030204" pitchFamily="34" charset="0"/>
                <a:cs typeface="Calibri" panose="020F0502020204030204" pitchFamily="34" charset="0"/>
              </a:rPr>
              <a:t> </a:t>
            </a:r>
            <a:r>
              <a:rPr lang="vi-VN" sz="3600" b="1">
                <a:latin typeface="Calibri" panose="020F0502020204030204" pitchFamily="34" charset="0"/>
                <a:cs typeface="Calibri" panose="020F0502020204030204" pitchFamily="34" charset="0"/>
              </a:rPr>
              <a:t>Qua cách miêu tả, em cảm nhận được tình cảm của người viết dành cho bác Tâm như thế nào?</a:t>
            </a:r>
            <a:endParaRPr lang="en-US"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3"/>
          <a:stretch>
            <a:fillRect/>
          </a:stretch>
        </p:blipFill>
        <p:spPr>
          <a:xfrm>
            <a:off x="693419" y="1832212"/>
            <a:ext cx="10805159" cy="4759495"/>
          </a:xfrm>
          <a:prstGeom prst="rect">
            <a:avLst/>
          </a:prstGeom>
        </p:spPr>
      </p:pic>
      <p:grpSp>
        <p:nvGrpSpPr>
          <p:cNvPr id="3" name="Group 15">
            <a:extLst>
              <a:ext uri="{FF2B5EF4-FFF2-40B4-BE49-F238E27FC236}">
                <a16:creationId xmlns:a16="http://schemas.microsoft.com/office/drawing/2014/main" id="{7277A2EE-74E7-BE91-169C-5F45DC19D9AF}"/>
              </a:ext>
            </a:extLst>
          </p:cNvPr>
          <p:cNvGrpSpPr/>
          <p:nvPr/>
        </p:nvGrpSpPr>
        <p:grpSpPr>
          <a:xfrm>
            <a:off x="282861" y="1093083"/>
            <a:ext cx="11626274" cy="1478258"/>
            <a:chOff x="44985" y="1052719"/>
            <a:chExt cx="11626274" cy="1478258"/>
          </a:xfrm>
        </p:grpSpPr>
        <p:grpSp>
          <p:nvGrpSpPr>
            <p:cNvPr id="4" name="Group 10">
              <a:extLst>
                <a:ext uri="{FF2B5EF4-FFF2-40B4-BE49-F238E27FC236}">
                  <a16:creationId xmlns:a16="http://schemas.microsoft.com/office/drawing/2014/main" id="{774DB96B-9D7F-5B66-6108-AA5A2A71907A}"/>
                </a:ext>
              </a:extLst>
            </p:cNvPr>
            <p:cNvGrpSpPr/>
            <p:nvPr/>
          </p:nvGrpSpPr>
          <p:grpSpPr>
            <a:xfrm>
              <a:off x="1959595" y="1052719"/>
              <a:ext cx="8030424" cy="1324554"/>
              <a:chOff x="2598811" y="1844917"/>
              <a:chExt cx="8030424" cy="1324554"/>
            </a:xfrm>
          </p:grpSpPr>
          <p:sp>
            <p:nvSpPr>
              <p:cNvPr id="7" name="TextBox 67">
                <a:extLst>
                  <a:ext uri="{FF2B5EF4-FFF2-40B4-BE49-F238E27FC236}">
                    <a16:creationId xmlns:a16="http://schemas.microsoft.com/office/drawing/2014/main" id="{C634C94F-A2A3-7187-D8FC-FA77974920C6}"/>
                  </a:ext>
                </a:extLst>
              </p:cNvPr>
              <p:cNvSpPr txBox="1"/>
              <p:nvPr/>
            </p:nvSpPr>
            <p:spPr>
              <a:xfrm>
                <a:off x="2608465" y="1844917"/>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8" name="TextBox 67">
                <a:extLst>
                  <a:ext uri="{FF2B5EF4-FFF2-40B4-BE49-F238E27FC236}">
                    <a16:creationId xmlns:a16="http://schemas.microsoft.com/office/drawing/2014/main" id="{5C8923AB-2C0F-ACFA-51EC-025C2D869D12}"/>
                  </a:ext>
                </a:extLst>
              </p:cNvPr>
              <p:cNvSpPr txBox="1"/>
              <p:nvPr/>
            </p:nvSpPr>
            <p:spPr>
              <a:xfrm>
                <a:off x="2598811" y="1846032"/>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11">
              <a:extLst>
                <a:ext uri="{FF2B5EF4-FFF2-40B4-BE49-F238E27FC236}">
                  <a16:creationId xmlns:a16="http://schemas.microsoft.com/office/drawing/2014/main" id="{2B333888-8D5E-AE17-1632-A09D8CF6D6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6" name="Picture 12">
              <a:extLst>
                <a:ext uri="{FF2B5EF4-FFF2-40B4-BE49-F238E27FC236}">
                  <a16:creationId xmlns:a16="http://schemas.microsoft.com/office/drawing/2014/main" id="{B67C1AD3-CBEA-E23D-57FB-9F1E015D0B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665881" y="1133447"/>
              <a:ext cx="2005378" cy="1397530"/>
            </a:xfrm>
            <a:prstGeom prst="rect">
              <a:avLst/>
            </a:prstGeom>
          </p:spPr>
        </p:pic>
      </p:grpSp>
    </p:spTree>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7FE8D5-6C53-A9A4-7A92-8A0495C8AF07}"/>
              </a:ext>
            </a:extLst>
          </p:cNvPr>
          <p:cNvGrpSpPr/>
          <p:nvPr/>
        </p:nvGrpSpPr>
        <p:grpSpPr>
          <a:xfrm>
            <a:off x="317126" y="1209687"/>
            <a:ext cx="11557748" cy="3046988"/>
            <a:chOff x="2700628" y="1895287"/>
            <a:chExt cx="8020771" cy="3046988"/>
          </a:xfrm>
        </p:grpSpPr>
        <p:sp>
          <p:nvSpPr>
            <p:cNvPr id="10" name="TextBox 67">
              <a:extLst>
                <a:ext uri="{FF2B5EF4-FFF2-40B4-BE49-F238E27FC236}">
                  <a16:creationId xmlns:a16="http://schemas.microsoft.com/office/drawing/2014/main" id="{A21D619B-FDA7-0749-64D5-3B29ED4EEE67}"/>
                </a:ext>
              </a:extLst>
            </p:cNvPr>
            <p:cNvSpPr txBox="1"/>
            <p:nvPr/>
          </p:nvSpPr>
          <p:spPr>
            <a:xfrm>
              <a:off x="2700628" y="1895287"/>
              <a:ext cx="8020770" cy="3046988"/>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NÀO !</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1" name="TextBox 67">
              <a:extLst>
                <a:ext uri="{FF2B5EF4-FFF2-40B4-BE49-F238E27FC236}">
                  <a16:creationId xmlns:a16="http://schemas.microsoft.com/office/drawing/2014/main" id="{8ABC6424-FA5C-5676-47BD-40474224CC5E}"/>
                </a:ext>
              </a:extLst>
            </p:cNvPr>
            <p:cNvSpPr txBox="1"/>
            <p:nvPr/>
          </p:nvSpPr>
          <p:spPr>
            <a:xfrm>
              <a:off x="2700629" y="1895287"/>
              <a:ext cx="8020770" cy="3046988"/>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t>
              </a:r>
              <a:endPar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2" name="Picture 8">
            <a:extLst>
              <a:ext uri="{FF2B5EF4-FFF2-40B4-BE49-F238E27FC236}">
                <a16:creationId xmlns:a16="http://schemas.microsoft.com/office/drawing/2014/main" id="{D58DB941-0907-119E-6C63-9FE96D7E4768}"/>
              </a:ext>
            </a:extLst>
          </p:cNvPr>
          <p:cNvPicPr>
            <a:picLocks noChangeAspect="1"/>
          </p:cNvPicPr>
          <p:nvPr/>
        </p:nvPicPr>
        <p:blipFill>
          <a:blip r:embed="rId4"/>
          <a:srcRect/>
          <a:stretch>
            <a:fillRect/>
          </a:stretch>
        </p:blipFill>
        <p:spPr>
          <a:xfrm>
            <a:off x="7971218" y="2396274"/>
            <a:ext cx="2898487" cy="4195286"/>
          </a:xfrm>
          <a:prstGeom prst="rect">
            <a:avLst/>
          </a:prstGeom>
        </p:spPr>
      </p:pic>
      <p:pic>
        <p:nvPicPr>
          <p:cNvPr id="13" name="Picture 9">
            <a:extLst>
              <a:ext uri="{FF2B5EF4-FFF2-40B4-BE49-F238E27FC236}">
                <a16:creationId xmlns:a16="http://schemas.microsoft.com/office/drawing/2014/main" id="{6271C607-541E-2384-7640-CF644346E889}"/>
              </a:ext>
            </a:extLst>
          </p:cNvPr>
          <p:cNvPicPr>
            <a:picLocks noChangeAspect="1"/>
          </p:cNvPicPr>
          <p:nvPr/>
        </p:nvPicPr>
        <p:blipFill>
          <a:blip r:embed="rId5"/>
          <a:srcRect/>
          <a:stretch>
            <a:fillRect/>
          </a:stretch>
        </p:blipFill>
        <p:spPr>
          <a:xfrm flipH="1">
            <a:off x="1263303" y="2444305"/>
            <a:ext cx="2543250" cy="4147254"/>
          </a:xfrm>
          <a:prstGeom prst="rect">
            <a:avLst/>
          </a:prstGeom>
        </p:spPr>
      </p:pic>
      <p:pic>
        <p:nvPicPr>
          <p:cNvPr id="14" name="Picture 10">
            <a:extLst>
              <a:ext uri="{FF2B5EF4-FFF2-40B4-BE49-F238E27FC236}">
                <a16:creationId xmlns:a16="http://schemas.microsoft.com/office/drawing/2014/main" id="{4B65E5FF-93EE-23F0-DC28-D0BC08C7716E}"/>
              </a:ext>
            </a:extLst>
          </p:cNvPr>
          <p:cNvPicPr>
            <a:picLocks noChangeAspect="1"/>
          </p:cNvPicPr>
          <p:nvPr/>
        </p:nvPicPr>
        <p:blipFill>
          <a:blip r:embed="rId6"/>
          <a:srcRect/>
          <a:stretch>
            <a:fillRect/>
          </a:stretch>
        </p:blipFill>
        <p:spPr>
          <a:xfrm>
            <a:off x="4621162" y="2407724"/>
            <a:ext cx="2723536" cy="4183835"/>
          </a:xfrm>
          <a:prstGeom prst="rect">
            <a:avLst/>
          </a:prstGeom>
        </p:spPr>
      </p:pic>
    </p:spTree>
    <p:extLst>
      <p:ext uri="{BB962C8B-B14F-4D97-AF65-F5344CB8AC3E}">
        <p14:creationId xmlns:p14="http://schemas.microsoft.com/office/powerpoint/2010/main" val="30308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r="-6000" b="-6000"/>
          </a:stretch>
        </a:blipFill>
        <a:effectLst/>
      </p:bgPr>
    </p:bg>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E99D1147-B0F1-88C9-D92E-B33D57987BE2}"/>
              </a:ext>
            </a:extLst>
          </p:cNvPr>
          <p:cNvGrpSpPr/>
          <p:nvPr/>
        </p:nvGrpSpPr>
        <p:grpSpPr>
          <a:xfrm>
            <a:off x="1938835" y="346336"/>
            <a:ext cx="8020770" cy="2926122"/>
            <a:chOff x="2608465" y="1844917"/>
            <a:chExt cx="8020770" cy="2926122"/>
          </a:xfrm>
        </p:grpSpPr>
        <p:sp>
          <p:nvSpPr>
            <p:cNvPr id="3" name="TextBox 67">
              <a:extLst>
                <a:ext uri="{FF2B5EF4-FFF2-40B4-BE49-F238E27FC236}">
                  <a16:creationId xmlns:a16="http://schemas.microsoft.com/office/drawing/2014/main" id="{7B47A0B3-0FC4-67FC-0D17-B7245152D365}"/>
                </a:ext>
              </a:extLst>
            </p:cNvPr>
            <p:cNvSpPr txBox="1"/>
            <p:nvPr/>
          </p:nvSpPr>
          <p:spPr>
            <a:xfrm>
              <a:off x="2608465" y="1844917"/>
              <a:ext cx="8020770" cy="2926122"/>
            </a:xfrm>
            <a:prstGeom prst="rect">
              <a:avLst/>
            </a:prstGeom>
            <a:noFill/>
          </p:spPr>
          <p:txBody>
            <a:bodyPr wrap="square" rtlCol="0">
              <a:spAutoFit/>
            </a:bodyPr>
            <a:lstStyle/>
            <a:p>
              <a:pPr algn="ctr">
                <a:lnSpc>
                  <a:spcPct val="80000"/>
                </a:lnSpc>
              </a:pPr>
              <a:r>
                <a:rPr lang="en-US" sz="115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a:t>
              </a:r>
            </a:p>
            <a:p>
              <a:pPr algn="ctr">
                <a:lnSpc>
                  <a:spcPct val="80000"/>
                </a:lnSpc>
              </a:pPr>
              <a:r>
                <a:rPr lang="en-US" sz="115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CÁ NHÂN</a:t>
              </a:r>
              <a:endParaRPr lang="en-US" sz="115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939E3149-070F-0FA6-D6C1-0483FF74CCB4}"/>
                </a:ext>
              </a:extLst>
            </p:cNvPr>
            <p:cNvSpPr txBox="1"/>
            <p:nvPr/>
          </p:nvSpPr>
          <p:spPr>
            <a:xfrm>
              <a:off x="2608465" y="1844917"/>
              <a:ext cx="8020770" cy="2926122"/>
            </a:xfrm>
            <a:prstGeom prst="rect">
              <a:avLst/>
            </a:prstGeom>
            <a:noFill/>
          </p:spPr>
          <p:txBody>
            <a:bodyPr wrap="square" rtlCol="0">
              <a:spAutoFit/>
            </a:bodyPr>
            <a:lstStyle/>
            <a:p>
              <a:pPr algn="ctr">
                <a:lnSpc>
                  <a:spcPct val="80000"/>
                </a:lnSpc>
              </a:pP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a:t>
              </a:r>
            </a:p>
            <a:p>
              <a:pPr algn="ctr">
                <a:lnSpc>
                  <a:spcPct val="80000"/>
                </a:lnSpc>
              </a:pP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Á </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Â</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115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3">
            <a:extLst>
              <a:ext uri="{FF2B5EF4-FFF2-40B4-BE49-F238E27FC236}">
                <a16:creationId xmlns:a16="http://schemas.microsoft.com/office/drawing/2014/main" id="{88B1E566-ED17-4BFA-2DBF-1D61BE7CF6D3}"/>
              </a:ext>
            </a:extLst>
          </p:cNvPr>
          <p:cNvPicPr>
            <a:picLocks noChangeAspect="1"/>
          </p:cNvPicPr>
          <p:nvPr/>
        </p:nvPicPr>
        <p:blipFill>
          <a:blip r:embed="rId4"/>
          <a:srcRect/>
          <a:stretch>
            <a:fillRect/>
          </a:stretch>
        </p:blipFill>
        <p:spPr>
          <a:xfrm>
            <a:off x="9892888" y="3429000"/>
            <a:ext cx="2173043" cy="3349585"/>
          </a:xfrm>
          <a:prstGeom prst="rect">
            <a:avLst/>
          </a:prstGeom>
        </p:spPr>
      </p:pic>
      <p:pic>
        <p:nvPicPr>
          <p:cNvPr id="6" name="Picture 4">
            <a:extLst>
              <a:ext uri="{FF2B5EF4-FFF2-40B4-BE49-F238E27FC236}">
                <a16:creationId xmlns:a16="http://schemas.microsoft.com/office/drawing/2014/main" id="{280D582C-4390-5ED1-DE92-BFBB51830310}"/>
              </a:ext>
            </a:extLst>
          </p:cNvPr>
          <p:cNvPicPr>
            <a:picLocks noChangeAspect="1"/>
          </p:cNvPicPr>
          <p:nvPr/>
        </p:nvPicPr>
        <p:blipFill>
          <a:blip r:embed="rId5"/>
          <a:srcRect/>
          <a:stretch>
            <a:fillRect/>
          </a:stretch>
        </p:blipFill>
        <p:spPr>
          <a:xfrm>
            <a:off x="126069" y="3164378"/>
            <a:ext cx="2173043" cy="3586866"/>
          </a:xfrm>
          <a:prstGeom prst="rect">
            <a:avLst/>
          </a:prstGeom>
        </p:spPr>
      </p:pic>
      <p:pic>
        <p:nvPicPr>
          <p:cNvPr id="7" name="Picture 9">
            <a:extLst>
              <a:ext uri="{FF2B5EF4-FFF2-40B4-BE49-F238E27FC236}">
                <a16:creationId xmlns:a16="http://schemas.microsoft.com/office/drawing/2014/main" id="{04D99A8B-A50D-E6FB-711E-20F48F67C924}"/>
              </a:ext>
            </a:extLst>
          </p:cNvPr>
          <p:cNvPicPr>
            <a:picLocks noChangeAspect="1"/>
          </p:cNvPicPr>
          <p:nvPr/>
        </p:nvPicPr>
        <p:blipFill>
          <a:blip r:embed="rId6"/>
          <a:stretch>
            <a:fillRect/>
          </a:stretch>
        </p:blipFill>
        <p:spPr>
          <a:xfrm>
            <a:off x="2340178" y="3272458"/>
            <a:ext cx="7511644" cy="1979195"/>
          </a:xfrm>
          <a:prstGeom prst="rect">
            <a:avLst/>
          </a:prstGeom>
        </p:spPr>
      </p:pic>
    </p:spTree>
    <p:extLst>
      <p:ext uri="{BB962C8B-B14F-4D97-AF65-F5344CB8AC3E}">
        <p14:creationId xmlns:p14="http://schemas.microsoft.com/office/powerpoint/2010/main" val="4711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7000">
                                          <p:cBhvr additive="base">
                                            <p:cTn id="11" dur="1000" fill="hold"/>
                                            <p:tgtEl>
                                              <p:spTgt spid="5"/>
                                            </p:tgtEl>
                                            <p:attrNameLst>
                                              <p:attrName>ppt_x</p:attrName>
                                            </p:attrNameLst>
                                          </p:cBhvr>
                                          <p:tavLst>
                                            <p:tav tm="0">
                                              <p:val>
                                                <p:strVal val="1+#ppt_w/2"/>
                                              </p:val>
                                            </p:tav>
                                            <p:tav tm="100000">
                                              <p:val>
                                                <p:strVal val="#ppt_x"/>
                                              </p:val>
                                            </p:tav>
                                          </p:tavLst>
                                        </p:anim>
                                        <p:anim calcmode="lin" valueType="num" p14:bounceEnd="77000">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283</TotalTime>
  <Words>1448</Words>
  <Application>Microsoft Office PowerPoint</Application>
  <PresentationFormat>Widescreen</PresentationFormat>
  <Paragraphs>108</Paragraphs>
  <Slides>32</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iCiel Pony</vt:lpstr>
      <vt:lpstr>LNTH-LuoLuoNotangYuanTi 1</vt:lpstr>
      <vt:lpstr>#9Slide07 IcielLa Chic Pro Shad</vt:lpstr>
      <vt:lpstr>Arial</vt:lpstr>
      <vt:lpstr>Calibri</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PC</cp:lastModifiedBy>
  <cp:revision>12</cp:revision>
  <dcterms:created xsi:type="dcterms:W3CDTF">2023-10-08T03:34:24Z</dcterms:created>
  <dcterms:modified xsi:type="dcterms:W3CDTF">2025-02-19T14:23:04Z</dcterms:modified>
  <cp:category>9Slide.vn</cp:category>
</cp:coreProperties>
</file>