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37" r:id="rId3"/>
    <p:sldId id="435" r:id="rId4"/>
    <p:sldId id="476" r:id="rId5"/>
    <p:sldId id="477" r:id="rId7"/>
    <p:sldId id="478" r:id="rId8"/>
    <p:sldId id="486" r:id="rId9"/>
    <p:sldId id="480" r:id="rId10"/>
    <p:sldId id="483" r:id="rId11"/>
    <p:sldId id="484" r:id="rId12"/>
    <p:sldId id="485" r:id="rId13"/>
    <p:sldId id="487" r:id="rId14"/>
    <p:sldId id="488" r:id="rId15"/>
    <p:sldId id="489" r:id="rId16"/>
    <p:sldId id="482" r:id="rId17"/>
    <p:sldId id="490" r:id="rId18"/>
    <p:sldId id="491" r:id="rId19"/>
    <p:sldId id="493" r:id="rId20"/>
    <p:sldId id="495" r:id="rId21"/>
    <p:sldId id="494" r:id="rId22"/>
    <p:sldId id="496" r:id="rId23"/>
    <p:sldId id="497" r:id="rId24"/>
    <p:sldId id="499" r:id="rId25"/>
    <p:sldId id="4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" initials="Hươn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6C5F"/>
    <a:srgbClr val="CC0099"/>
    <a:srgbClr val="F5F5F5"/>
    <a:srgbClr val="FA3751"/>
    <a:srgbClr val="FFFFCC"/>
    <a:srgbClr val="FFCCCC"/>
    <a:srgbClr val="CCFFCC"/>
    <a:srgbClr val="CCCCFF"/>
    <a:srgbClr val="CC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93" autoAdjust="0"/>
    <p:restoredTop sz="89824" autoAdjust="0"/>
  </p:normalViewPr>
  <p:slideViewPr>
    <p:cSldViewPr snapToGrid="0">
      <p:cViewPr varScale="1">
        <p:scale>
          <a:sx n="88" d="100"/>
          <a:sy n="88" d="100"/>
        </p:scale>
        <p:origin x="13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0D4FA-B696-40D0-ABC5-64F9F694A7B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36B46-36BC-4478-B36A-082DA06944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FBA0-BC9C-413C-ADF3-9E6E8E6BC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CCA2F-DA91-467F-A892-F497F4FDA39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07288" y="796411"/>
            <a:ext cx="10177424" cy="2740989"/>
            <a:chOff x="4110428" y="8781864"/>
            <a:chExt cx="7193902" cy="1937466"/>
          </a:xfrm>
        </p:grpSpPr>
        <p:sp>
          <p:nvSpPr>
            <p:cNvPr id="5" name="TextBox 4"/>
            <p:cNvSpPr txBox="1"/>
            <p:nvPr/>
          </p:nvSpPr>
          <p:spPr>
            <a:xfrm>
              <a:off x="4110428" y="8781864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80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80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80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60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60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NHỮNG BUÓP MĂNG NON</a:t>
              </a:r>
              <a:endParaRPr lang="en-US" sz="80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0428" y="8903448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72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6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00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ARCO Typography" panose="020B0603050302020204" pitchFamily="34" charset="2"/>
                </a:rPr>
                <a:t>VIỆT NAM QUÊ HƯƠNG EM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-87087" y="32657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7087" y="261257"/>
            <a:ext cx="11876313" cy="633548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57058" y="141625"/>
            <a:ext cx="34181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A3751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Chữa bài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34142" y="1249621"/>
            <a:ext cx="8958943" cy="1684429"/>
            <a:chOff x="5185678" y="-379381"/>
            <a:chExt cx="5838802" cy="1800701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5832222" y="4344"/>
              <a:ext cx="5192258" cy="1416976"/>
            </a:xfrm>
            <a:custGeom>
              <a:avLst/>
              <a:gdLst>
                <a:gd name="connsiteX0" fmla="*/ 0 w 7966898"/>
                <a:gd name="connsiteY0" fmla="*/ 299492 h 1325481"/>
                <a:gd name="connsiteX1" fmla="*/ 299492 w 7966898"/>
                <a:gd name="connsiteY1" fmla="*/ 0 h 1325481"/>
                <a:gd name="connsiteX2" fmla="*/ 969302 w 7966898"/>
                <a:gd name="connsiteY2" fmla="*/ 0 h 1325481"/>
                <a:gd name="connsiteX3" fmla="*/ 1639113 w 7966898"/>
                <a:gd name="connsiteY3" fmla="*/ 0 h 1325481"/>
                <a:gd name="connsiteX4" fmla="*/ 2456281 w 7966898"/>
                <a:gd name="connsiteY4" fmla="*/ 0 h 1325481"/>
                <a:gd name="connsiteX5" fmla="*/ 2978733 w 7966898"/>
                <a:gd name="connsiteY5" fmla="*/ 0 h 1325481"/>
                <a:gd name="connsiteX6" fmla="*/ 3795902 w 7966898"/>
                <a:gd name="connsiteY6" fmla="*/ 0 h 1325481"/>
                <a:gd name="connsiteX7" fmla="*/ 4465712 w 7966898"/>
                <a:gd name="connsiteY7" fmla="*/ 0 h 1325481"/>
                <a:gd name="connsiteX8" fmla="*/ 5282881 w 7966898"/>
                <a:gd name="connsiteY8" fmla="*/ 0 h 1325481"/>
                <a:gd name="connsiteX9" fmla="*/ 5805333 w 7966898"/>
                <a:gd name="connsiteY9" fmla="*/ 0 h 1325481"/>
                <a:gd name="connsiteX10" fmla="*/ 6622502 w 7966898"/>
                <a:gd name="connsiteY10" fmla="*/ 0 h 1325481"/>
                <a:gd name="connsiteX11" fmla="*/ 7667406 w 7966898"/>
                <a:gd name="connsiteY11" fmla="*/ 0 h 1325481"/>
                <a:gd name="connsiteX12" fmla="*/ 7966898 w 7966898"/>
                <a:gd name="connsiteY12" fmla="*/ 299492 h 1325481"/>
                <a:gd name="connsiteX13" fmla="*/ 7966898 w 7966898"/>
                <a:gd name="connsiteY13" fmla="*/ 655476 h 1325481"/>
                <a:gd name="connsiteX14" fmla="*/ 7966898 w 7966898"/>
                <a:gd name="connsiteY14" fmla="*/ 1025989 h 1325481"/>
                <a:gd name="connsiteX15" fmla="*/ 7667406 w 7966898"/>
                <a:gd name="connsiteY15" fmla="*/ 1325481 h 1325481"/>
                <a:gd name="connsiteX16" fmla="*/ 7071275 w 7966898"/>
                <a:gd name="connsiteY16" fmla="*/ 1325481 h 1325481"/>
                <a:gd name="connsiteX17" fmla="*/ 6401464 w 7966898"/>
                <a:gd name="connsiteY17" fmla="*/ 1325481 h 1325481"/>
                <a:gd name="connsiteX18" fmla="*/ 5731654 w 7966898"/>
                <a:gd name="connsiteY18" fmla="*/ 1325481 h 1325481"/>
                <a:gd name="connsiteX19" fmla="*/ 4988165 w 7966898"/>
                <a:gd name="connsiteY19" fmla="*/ 1325481 h 1325481"/>
                <a:gd name="connsiteX20" fmla="*/ 4392033 w 7966898"/>
                <a:gd name="connsiteY20" fmla="*/ 1325481 h 1325481"/>
                <a:gd name="connsiteX21" fmla="*/ 3722223 w 7966898"/>
                <a:gd name="connsiteY21" fmla="*/ 1325481 h 1325481"/>
                <a:gd name="connsiteX22" fmla="*/ 3199771 w 7966898"/>
                <a:gd name="connsiteY22" fmla="*/ 1325481 h 1325481"/>
                <a:gd name="connsiteX23" fmla="*/ 2603640 w 7966898"/>
                <a:gd name="connsiteY23" fmla="*/ 1325481 h 1325481"/>
                <a:gd name="connsiteX24" fmla="*/ 2081188 w 7966898"/>
                <a:gd name="connsiteY24" fmla="*/ 1325481 h 1325481"/>
                <a:gd name="connsiteX25" fmla="*/ 1558735 w 7966898"/>
                <a:gd name="connsiteY25" fmla="*/ 1325481 h 1325481"/>
                <a:gd name="connsiteX26" fmla="*/ 299492 w 7966898"/>
                <a:gd name="connsiteY26" fmla="*/ 1325481 h 1325481"/>
                <a:gd name="connsiteX27" fmla="*/ 0 w 7966898"/>
                <a:gd name="connsiteY27" fmla="*/ 1025989 h 1325481"/>
                <a:gd name="connsiteX28" fmla="*/ 0 w 7966898"/>
                <a:gd name="connsiteY28" fmla="*/ 655476 h 1325481"/>
                <a:gd name="connsiteX29" fmla="*/ 0 w 7966898"/>
                <a:gd name="connsiteY29" fmla="*/ 299492 h 132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66898" h="1325481" fill="none" extrusionOk="0">
                  <a:moveTo>
                    <a:pt x="0" y="299492"/>
                  </a:moveTo>
                  <a:cubicBezTo>
                    <a:pt x="-3109" y="150990"/>
                    <a:pt x="140771" y="1374"/>
                    <a:pt x="299492" y="0"/>
                  </a:cubicBezTo>
                  <a:cubicBezTo>
                    <a:pt x="444079" y="7234"/>
                    <a:pt x="716672" y="-16666"/>
                    <a:pt x="969302" y="0"/>
                  </a:cubicBezTo>
                  <a:cubicBezTo>
                    <a:pt x="1221932" y="16666"/>
                    <a:pt x="1337392" y="19962"/>
                    <a:pt x="1639113" y="0"/>
                  </a:cubicBezTo>
                  <a:cubicBezTo>
                    <a:pt x="1940834" y="-19962"/>
                    <a:pt x="2063219" y="29259"/>
                    <a:pt x="2456281" y="0"/>
                  </a:cubicBezTo>
                  <a:cubicBezTo>
                    <a:pt x="2849343" y="-29259"/>
                    <a:pt x="2830036" y="-2652"/>
                    <a:pt x="2978733" y="0"/>
                  </a:cubicBezTo>
                  <a:cubicBezTo>
                    <a:pt x="3127430" y="2652"/>
                    <a:pt x="3593386" y="32543"/>
                    <a:pt x="3795902" y="0"/>
                  </a:cubicBezTo>
                  <a:cubicBezTo>
                    <a:pt x="3998418" y="-32543"/>
                    <a:pt x="4305225" y="-31519"/>
                    <a:pt x="4465712" y="0"/>
                  </a:cubicBezTo>
                  <a:cubicBezTo>
                    <a:pt x="4626199" y="31519"/>
                    <a:pt x="5023930" y="4168"/>
                    <a:pt x="5282881" y="0"/>
                  </a:cubicBezTo>
                  <a:cubicBezTo>
                    <a:pt x="5541832" y="-4168"/>
                    <a:pt x="5664539" y="-25079"/>
                    <a:pt x="5805333" y="0"/>
                  </a:cubicBezTo>
                  <a:cubicBezTo>
                    <a:pt x="5946127" y="25079"/>
                    <a:pt x="6312530" y="-4362"/>
                    <a:pt x="6622502" y="0"/>
                  </a:cubicBezTo>
                  <a:cubicBezTo>
                    <a:pt x="6932474" y="4362"/>
                    <a:pt x="7226995" y="-40387"/>
                    <a:pt x="7667406" y="0"/>
                  </a:cubicBezTo>
                  <a:cubicBezTo>
                    <a:pt x="7828354" y="-3645"/>
                    <a:pt x="7999594" y="146549"/>
                    <a:pt x="7966898" y="299492"/>
                  </a:cubicBezTo>
                  <a:cubicBezTo>
                    <a:pt x="7980364" y="471489"/>
                    <a:pt x="7981588" y="573540"/>
                    <a:pt x="7966898" y="655476"/>
                  </a:cubicBezTo>
                  <a:cubicBezTo>
                    <a:pt x="7952208" y="737412"/>
                    <a:pt x="7963690" y="944896"/>
                    <a:pt x="7966898" y="1025989"/>
                  </a:cubicBezTo>
                  <a:cubicBezTo>
                    <a:pt x="7994827" y="1204327"/>
                    <a:pt x="7848879" y="1339262"/>
                    <a:pt x="7667406" y="1325481"/>
                  </a:cubicBezTo>
                  <a:cubicBezTo>
                    <a:pt x="7501296" y="1337485"/>
                    <a:pt x="7225444" y="1340683"/>
                    <a:pt x="7071275" y="1325481"/>
                  </a:cubicBezTo>
                  <a:cubicBezTo>
                    <a:pt x="6917106" y="1310279"/>
                    <a:pt x="6650336" y="1335716"/>
                    <a:pt x="6401464" y="1325481"/>
                  </a:cubicBezTo>
                  <a:cubicBezTo>
                    <a:pt x="6152592" y="1315246"/>
                    <a:pt x="6007218" y="1329777"/>
                    <a:pt x="5731654" y="1325481"/>
                  </a:cubicBezTo>
                  <a:cubicBezTo>
                    <a:pt x="5456090" y="1321186"/>
                    <a:pt x="5346203" y="1362469"/>
                    <a:pt x="4988165" y="1325481"/>
                  </a:cubicBezTo>
                  <a:cubicBezTo>
                    <a:pt x="4630127" y="1288493"/>
                    <a:pt x="4552209" y="1338402"/>
                    <a:pt x="4392033" y="1325481"/>
                  </a:cubicBezTo>
                  <a:cubicBezTo>
                    <a:pt x="4231857" y="1312560"/>
                    <a:pt x="4044927" y="1299480"/>
                    <a:pt x="3722223" y="1325481"/>
                  </a:cubicBezTo>
                  <a:cubicBezTo>
                    <a:pt x="3399519" y="1351483"/>
                    <a:pt x="3355050" y="1305725"/>
                    <a:pt x="3199771" y="1325481"/>
                  </a:cubicBezTo>
                  <a:cubicBezTo>
                    <a:pt x="3044492" y="1345237"/>
                    <a:pt x="2837720" y="1351404"/>
                    <a:pt x="2603640" y="1325481"/>
                  </a:cubicBezTo>
                  <a:cubicBezTo>
                    <a:pt x="2369560" y="1299558"/>
                    <a:pt x="2266662" y="1332011"/>
                    <a:pt x="2081188" y="1325481"/>
                  </a:cubicBezTo>
                  <a:cubicBezTo>
                    <a:pt x="1895714" y="1318951"/>
                    <a:pt x="1777996" y="1329717"/>
                    <a:pt x="1558735" y="1325481"/>
                  </a:cubicBezTo>
                  <a:cubicBezTo>
                    <a:pt x="1339474" y="1321245"/>
                    <a:pt x="681768" y="1316227"/>
                    <a:pt x="299492" y="1325481"/>
                  </a:cubicBezTo>
                  <a:cubicBezTo>
                    <a:pt x="127193" y="1328861"/>
                    <a:pt x="16291" y="1180348"/>
                    <a:pt x="0" y="1025989"/>
                  </a:cubicBezTo>
                  <a:cubicBezTo>
                    <a:pt x="-4841" y="903739"/>
                    <a:pt x="-9945" y="814719"/>
                    <a:pt x="0" y="655476"/>
                  </a:cubicBezTo>
                  <a:cubicBezTo>
                    <a:pt x="9945" y="496233"/>
                    <a:pt x="288" y="420254"/>
                    <a:pt x="0" y="299492"/>
                  </a:cubicBezTo>
                  <a:close/>
                </a:path>
                <a:path w="7966898" h="1325481" stroke="0" extrusionOk="0">
                  <a:moveTo>
                    <a:pt x="0" y="299492"/>
                  </a:moveTo>
                  <a:cubicBezTo>
                    <a:pt x="-4493" y="138803"/>
                    <a:pt x="135305" y="5153"/>
                    <a:pt x="299492" y="0"/>
                  </a:cubicBezTo>
                  <a:cubicBezTo>
                    <a:pt x="460028" y="-6440"/>
                    <a:pt x="622203" y="-15135"/>
                    <a:pt x="821944" y="0"/>
                  </a:cubicBezTo>
                  <a:cubicBezTo>
                    <a:pt x="1021685" y="15135"/>
                    <a:pt x="1184925" y="-14402"/>
                    <a:pt x="1418075" y="0"/>
                  </a:cubicBezTo>
                  <a:cubicBezTo>
                    <a:pt x="1651225" y="14402"/>
                    <a:pt x="1649853" y="-6755"/>
                    <a:pt x="1866848" y="0"/>
                  </a:cubicBezTo>
                  <a:cubicBezTo>
                    <a:pt x="2083843" y="6755"/>
                    <a:pt x="2277404" y="-36069"/>
                    <a:pt x="2610338" y="0"/>
                  </a:cubicBezTo>
                  <a:cubicBezTo>
                    <a:pt x="2943272" y="36069"/>
                    <a:pt x="2968988" y="8244"/>
                    <a:pt x="3059111" y="0"/>
                  </a:cubicBezTo>
                  <a:cubicBezTo>
                    <a:pt x="3149234" y="-8244"/>
                    <a:pt x="3450306" y="24610"/>
                    <a:pt x="3728921" y="0"/>
                  </a:cubicBezTo>
                  <a:cubicBezTo>
                    <a:pt x="4007536" y="-24610"/>
                    <a:pt x="4017327" y="5719"/>
                    <a:pt x="4251373" y="0"/>
                  </a:cubicBezTo>
                  <a:cubicBezTo>
                    <a:pt x="4485419" y="-5719"/>
                    <a:pt x="4668955" y="-25810"/>
                    <a:pt x="4773825" y="0"/>
                  </a:cubicBezTo>
                  <a:cubicBezTo>
                    <a:pt x="4878695" y="25810"/>
                    <a:pt x="5113758" y="6188"/>
                    <a:pt x="5222598" y="0"/>
                  </a:cubicBezTo>
                  <a:cubicBezTo>
                    <a:pt x="5331438" y="-6188"/>
                    <a:pt x="5497491" y="-15343"/>
                    <a:pt x="5671371" y="0"/>
                  </a:cubicBezTo>
                  <a:cubicBezTo>
                    <a:pt x="5845251" y="15343"/>
                    <a:pt x="6017898" y="-19251"/>
                    <a:pt x="6193823" y="0"/>
                  </a:cubicBezTo>
                  <a:cubicBezTo>
                    <a:pt x="6369748" y="19251"/>
                    <a:pt x="6647889" y="1169"/>
                    <a:pt x="6789954" y="0"/>
                  </a:cubicBezTo>
                  <a:cubicBezTo>
                    <a:pt x="6932019" y="-1169"/>
                    <a:pt x="7404128" y="-22158"/>
                    <a:pt x="7667406" y="0"/>
                  </a:cubicBezTo>
                  <a:cubicBezTo>
                    <a:pt x="7850870" y="-10041"/>
                    <a:pt x="7959633" y="100469"/>
                    <a:pt x="7966898" y="299492"/>
                  </a:cubicBezTo>
                  <a:cubicBezTo>
                    <a:pt x="7955732" y="379756"/>
                    <a:pt x="7950185" y="487361"/>
                    <a:pt x="7966898" y="648211"/>
                  </a:cubicBezTo>
                  <a:cubicBezTo>
                    <a:pt x="7983611" y="809061"/>
                    <a:pt x="7959944" y="870027"/>
                    <a:pt x="7966898" y="1025989"/>
                  </a:cubicBezTo>
                  <a:cubicBezTo>
                    <a:pt x="7961107" y="1194154"/>
                    <a:pt x="7834405" y="1314922"/>
                    <a:pt x="7667406" y="1325481"/>
                  </a:cubicBezTo>
                  <a:cubicBezTo>
                    <a:pt x="7486502" y="1313230"/>
                    <a:pt x="7401624" y="1342167"/>
                    <a:pt x="7218633" y="1325481"/>
                  </a:cubicBezTo>
                  <a:cubicBezTo>
                    <a:pt x="7035642" y="1308795"/>
                    <a:pt x="6653703" y="1290071"/>
                    <a:pt x="6401464" y="1325481"/>
                  </a:cubicBezTo>
                  <a:cubicBezTo>
                    <a:pt x="6149225" y="1360891"/>
                    <a:pt x="5981282" y="1352709"/>
                    <a:pt x="5731654" y="1325481"/>
                  </a:cubicBezTo>
                  <a:cubicBezTo>
                    <a:pt x="5482026" y="1298254"/>
                    <a:pt x="5419538" y="1333679"/>
                    <a:pt x="5209202" y="1325481"/>
                  </a:cubicBezTo>
                  <a:cubicBezTo>
                    <a:pt x="4998866" y="1317283"/>
                    <a:pt x="4687138" y="1333144"/>
                    <a:pt x="4392033" y="1325481"/>
                  </a:cubicBezTo>
                  <a:cubicBezTo>
                    <a:pt x="4096928" y="1317818"/>
                    <a:pt x="3975544" y="1305234"/>
                    <a:pt x="3795902" y="1325481"/>
                  </a:cubicBezTo>
                  <a:cubicBezTo>
                    <a:pt x="3616260" y="1345728"/>
                    <a:pt x="3381002" y="1326528"/>
                    <a:pt x="3199771" y="1325481"/>
                  </a:cubicBezTo>
                  <a:cubicBezTo>
                    <a:pt x="3018540" y="1324434"/>
                    <a:pt x="2892214" y="1313943"/>
                    <a:pt x="2603640" y="1325481"/>
                  </a:cubicBezTo>
                  <a:cubicBezTo>
                    <a:pt x="2315066" y="1337019"/>
                    <a:pt x="2278784" y="1323248"/>
                    <a:pt x="2081188" y="1325481"/>
                  </a:cubicBezTo>
                  <a:cubicBezTo>
                    <a:pt x="1883592" y="1327714"/>
                    <a:pt x="1722704" y="1313085"/>
                    <a:pt x="1632415" y="1325481"/>
                  </a:cubicBezTo>
                  <a:cubicBezTo>
                    <a:pt x="1542126" y="1337877"/>
                    <a:pt x="1298569" y="1315697"/>
                    <a:pt x="1109963" y="1325481"/>
                  </a:cubicBezTo>
                  <a:cubicBezTo>
                    <a:pt x="921357" y="1335265"/>
                    <a:pt x="672182" y="1324680"/>
                    <a:pt x="299492" y="1325481"/>
                  </a:cubicBezTo>
                  <a:cubicBezTo>
                    <a:pt x="136922" y="1355964"/>
                    <a:pt x="12589" y="1217501"/>
                    <a:pt x="0" y="1025989"/>
                  </a:cubicBezTo>
                  <a:cubicBezTo>
                    <a:pt x="-6303" y="865126"/>
                    <a:pt x="-1401" y="813989"/>
                    <a:pt x="0" y="670005"/>
                  </a:cubicBezTo>
                  <a:cubicBezTo>
                    <a:pt x="1401" y="526021"/>
                    <a:pt x="3005" y="400751"/>
                    <a:pt x="0" y="29949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Mỗi câu in nghiêng trong từng đoạn có vai trò gì đối với cả đoạn?</a:t>
              </a:r>
              <a:endPara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5678" y="-379381"/>
              <a:ext cx="912935" cy="1302759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111788" y="3679771"/>
            <a:ext cx="10145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→ Mỗi câu in nghiêng có vai trò nêu ý khái quát của cả đoạn văn.</a:t>
            </a:r>
            <a:endParaRPr lang="en-US" sz="4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-87087" y="32657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7087" y="261257"/>
            <a:ext cx="11876313" cy="633548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7058" y="141625"/>
            <a:ext cx="34181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A3751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Chữa bài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787" y="3607342"/>
            <a:ext cx="10503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FF0000"/>
                </a:solidFill>
              </a:rPr>
              <a:t>→ Các câu còn lại nêu ý cụ thể của đoạn văn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1771" y="1249621"/>
            <a:ext cx="8093064" cy="1755329"/>
            <a:chOff x="4935748" y="-111491"/>
            <a:chExt cx="8093064" cy="1755329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5810514" y="176193"/>
              <a:ext cx="7218298" cy="1467645"/>
            </a:xfrm>
            <a:custGeom>
              <a:avLst/>
              <a:gdLst>
                <a:gd name="connsiteX0" fmla="*/ 0 w 7218298"/>
                <a:gd name="connsiteY0" fmla="*/ 331614 h 1467645"/>
                <a:gd name="connsiteX1" fmla="*/ 331614 w 7218298"/>
                <a:gd name="connsiteY1" fmla="*/ 0 h 1467645"/>
                <a:gd name="connsiteX2" fmla="*/ 1118222 w 7218298"/>
                <a:gd name="connsiteY2" fmla="*/ 0 h 1467645"/>
                <a:gd name="connsiteX3" fmla="*/ 1708179 w 7218298"/>
                <a:gd name="connsiteY3" fmla="*/ 0 h 1467645"/>
                <a:gd name="connsiteX4" fmla="*/ 2298135 w 7218298"/>
                <a:gd name="connsiteY4" fmla="*/ 0 h 1467645"/>
                <a:gd name="connsiteX5" fmla="*/ 2888091 w 7218298"/>
                <a:gd name="connsiteY5" fmla="*/ 0 h 1467645"/>
                <a:gd name="connsiteX6" fmla="*/ 3543598 w 7218298"/>
                <a:gd name="connsiteY6" fmla="*/ 0 h 1467645"/>
                <a:gd name="connsiteX7" fmla="*/ 4330207 w 7218298"/>
                <a:gd name="connsiteY7" fmla="*/ 0 h 1467645"/>
                <a:gd name="connsiteX8" fmla="*/ 4854612 w 7218298"/>
                <a:gd name="connsiteY8" fmla="*/ 0 h 1467645"/>
                <a:gd name="connsiteX9" fmla="*/ 5641221 w 7218298"/>
                <a:gd name="connsiteY9" fmla="*/ 0 h 1467645"/>
                <a:gd name="connsiteX10" fmla="*/ 6296728 w 7218298"/>
                <a:gd name="connsiteY10" fmla="*/ 0 h 1467645"/>
                <a:gd name="connsiteX11" fmla="*/ 6886684 w 7218298"/>
                <a:gd name="connsiteY11" fmla="*/ 0 h 1467645"/>
                <a:gd name="connsiteX12" fmla="*/ 7218298 w 7218298"/>
                <a:gd name="connsiteY12" fmla="*/ 331614 h 1467645"/>
                <a:gd name="connsiteX13" fmla="*/ 7218298 w 7218298"/>
                <a:gd name="connsiteY13" fmla="*/ 749911 h 1467645"/>
                <a:gd name="connsiteX14" fmla="*/ 7218298 w 7218298"/>
                <a:gd name="connsiteY14" fmla="*/ 1136031 h 1467645"/>
                <a:gd name="connsiteX15" fmla="*/ 6886684 w 7218298"/>
                <a:gd name="connsiteY15" fmla="*/ 1467645 h 1467645"/>
                <a:gd name="connsiteX16" fmla="*/ 6165626 w 7218298"/>
                <a:gd name="connsiteY16" fmla="*/ 1467645 h 1467645"/>
                <a:gd name="connsiteX17" fmla="*/ 5706771 w 7218298"/>
                <a:gd name="connsiteY17" fmla="*/ 1467645 h 1467645"/>
                <a:gd name="connsiteX18" fmla="*/ 5051264 w 7218298"/>
                <a:gd name="connsiteY18" fmla="*/ 1467645 h 1467645"/>
                <a:gd name="connsiteX19" fmla="*/ 4395757 w 7218298"/>
                <a:gd name="connsiteY19" fmla="*/ 1467645 h 1467645"/>
                <a:gd name="connsiteX20" fmla="*/ 3740250 w 7218298"/>
                <a:gd name="connsiteY20" fmla="*/ 1467645 h 1467645"/>
                <a:gd name="connsiteX21" fmla="*/ 3084743 w 7218298"/>
                <a:gd name="connsiteY21" fmla="*/ 1467645 h 1467645"/>
                <a:gd name="connsiteX22" fmla="*/ 2363686 w 7218298"/>
                <a:gd name="connsiteY22" fmla="*/ 1467645 h 1467645"/>
                <a:gd name="connsiteX23" fmla="*/ 1773729 w 7218298"/>
                <a:gd name="connsiteY23" fmla="*/ 1467645 h 1467645"/>
                <a:gd name="connsiteX24" fmla="*/ 1118222 w 7218298"/>
                <a:gd name="connsiteY24" fmla="*/ 1467645 h 1467645"/>
                <a:gd name="connsiteX25" fmla="*/ 331614 w 7218298"/>
                <a:gd name="connsiteY25" fmla="*/ 1467645 h 1467645"/>
                <a:gd name="connsiteX26" fmla="*/ 0 w 7218298"/>
                <a:gd name="connsiteY26" fmla="*/ 1136031 h 1467645"/>
                <a:gd name="connsiteX27" fmla="*/ 0 w 7218298"/>
                <a:gd name="connsiteY27" fmla="*/ 733823 h 1467645"/>
                <a:gd name="connsiteX28" fmla="*/ 0 w 7218298"/>
                <a:gd name="connsiteY28" fmla="*/ 331614 h 146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18298" h="1467645" fill="none" extrusionOk="0">
                  <a:moveTo>
                    <a:pt x="0" y="331614"/>
                  </a:moveTo>
                  <a:cubicBezTo>
                    <a:pt x="44940" y="152287"/>
                    <a:pt x="134278" y="-4020"/>
                    <a:pt x="331614" y="0"/>
                  </a:cubicBezTo>
                  <a:cubicBezTo>
                    <a:pt x="705528" y="-29008"/>
                    <a:pt x="737236" y="-14764"/>
                    <a:pt x="1118222" y="0"/>
                  </a:cubicBezTo>
                  <a:cubicBezTo>
                    <a:pt x="1499208" y="14764"/>
                    <a:pt x="1585363" y="19782"/>
                    <a:pt x="1708179" y="0"/>
                  </a:cubicBezTo>
                  <a:cubicBezTo>
                    <a:pt x="1830995" y="-19782"/>
                    <a:pt x="2076221" y="5546"/>
                    <a:pt x="2298135" y="0"/>
                  </a:cubicBezTo>
                  <a:cubicBezTo>
                    <a:pt x="2520049" y="-5546"/>
                    <a:pt x="2742874" y="23762"/>
                    <a:pt x="2888091" y="0"/>
                  </a:cubicBezTo>
                  <a:cubicBezTo>
                    <a:pt x="3033308" y="-23762"/>
                    <a:pt x="3396673" y="-18927"/>
                    <a:pt x="3543598" y="0"/>
                  </a:cubicBezTo>
                  <a:cubicBezTo>
                    <a:pt x="3690523" y="18927"/>
                    <a:pt x="3941218" y="23286"/>
                    <a:pt x="4330207" y="0"/>
                  </a:cubicBezTo>
                  <a:cubicBezTo>
                    <a:pt x="4719196" y="-23286"/>
                    <a:pt x="4647370" y="8000"/>
                    <a:pt x="4854612" y="0"/>
                  </a:cubicBezTo>
                  <a:cubicBezTo>
                    <a:pt x="5061855" y="-8000"/>
                    <a:pt x="5317804" y="-38506"/>
                    <a:pt x="5641221" y="0"/>
                  </a:cubicBezTo>
                  <a:cubicBezTo>
                    <a:pt x="5964638" y="38506"/>
                    <a:pt x="6002843" y="2485"/>
                    <a:pt x="6296728" y="0"/>
                  </a:cubicBezTo>
                  <a:cubicBezTo>
                    <a:pt x="6590613" y="-2485"/>
                    <a:pt x="6664745" y="170"/>
                    <a:pt x="6886684" y="0"/>
                  </a:cubicBezTo>
                  <a:cubicBezTo>
                    <a:pt x="7079354" y="2712"/>
                    <a:pt x="7225133" y="137299"/>
                    <a:pt x="7218298" y="331614"/>
                  </a:cubicBezTo>
                  <a:cubicBezTo>
                    <a:pt x="7238349" y="459107"/>
                    <a:pt x="7214503" y="649076"/>
                    <a:pt x="7218298" y="749911"/>
                  </a:cubicBezTo>
                  <a:cubicBezTo>
                    <a:pt x="7222093" y="850746"/>
                    <a:pt x="7209564" y="1029913"/>
                    <a:pt x="7218298" y="1136031"/>
                  </a:cubicBezTo>
                  <a:cubicBezTo>
                    <a:pt x="7226120" y="1314519"/>
                    <a:pt x="7052940" y="1476058"/>
                    <a:pt x="6886684" y="1467645"/>
                  </a:cubicBezTo>
                  <a:cubicBezTo>
                    <a:pt x="6572411" y="1435972"/>
                    <a:pt x="6342966" y="1442954"/>
                    <a:pt x="6165626" y="1467645"/>
                  </a:cubicBezTo>
                  <a:cubicBezTo>
                    <a:pt x="5988286" y="1492336"/>
                    <a:pt x="5806227" y="1486301"/>
                    <a:pt x="5706771" y="1467645"/>
                  </a:cubicBezTo>
                  <a:cubicBezTo>
                    <a:pt x="5607316" y="1448989"/>
                    <a:pt x="5212858" y="1446061"/>
                    <a:pt x="5051264" y="1467645"/>
                  </a:cubicBezTo>
                  <a:cubicBezTo>
                    <a:pt x="4889670" y="1489229"/>
                    <a:pt x="4593265" y="1490650"/>
                    <a:pt x="4395757" y="1467645"/>
                  </a:cubicBezTo>
                  <a:cubicBezTo>
                    <a:pt x="4198249" y="1444640"/>
                    <a:pt x="4007391" y="1466797"/>
                    <a:pt x="3740250" y="1467645"/>
                  </a:cubicBezTo>
                  <a:cubicBezTo>
                    <a:pt x="3473109" y="1468493"/>
                    <a:pt x="3270026" y="1478958"/>
                    <a:pt x="3084743" y="1467645"/>
                  </a:cubicBezTo>
                  <a:cubicBezTo>
                    <a:pt x="2899460" y="1456332"/>
                    <a:pt x="2509955" y="1486442"/>
                    <a:pt x="2363686" y="1467645"/>
                  </a:cubicBezTo>
                  <a:cubicBezTo>
                    <a:pt x="2217417" y="1448848"/>
                    <a:pt x="1907504" y="1469344"/>
                    <a:pt x="1773729" y="1467645"/>
                  </a:cubicBezTo>
                  <a:cubicBezTo>
                    <a:pt x="1639954" y="1465946"/>
                    <a:pt x="1287556" y="1464092"/>
                    <a:pt x="1118222" y="1467645"/>
                  </a:cubicBezTo>
                  <a:cubicBezTo>
                    <a:pt x="948888" y="1471198"/>
                    <a:pt x="576010" y="1476015"/>
                    <a:pt x="331614" y="1467645"/>
                  </a:cubicBezTo>
                  <a:cubicBezTo>
                    <a:pt x="146067" y="1462590"/>
                    <a:pt x="-10853" y="1322485"/>
                    <a:pt x="0" y="1136031"/>
                  </a:cubicBezTo>
                  <a:cubicBezTo>
                    <a:pt x="-721" y="964526"/>
                    <a:pt x="-1661" y="815399"/>
                    <a:pt x="0" y="733823"/>
                  </a:cubicBezTo>
                  <a:cubicBezTo>
                    <a:pt x="1661" y="652247"/>
                    <a:pt x="-2185" y="438829"/>
                    <a:pt x="0" y="331614"/>
                  </a:cubicBezTo>
                  <a:close/>
                </a:path>
                <a:path w="7218298" h="1467645" stroke="0" extrusionOk="0">
                  <a:moveTo>
                    <a:pt x="0" y="331614"/>
                  </a:moveTo>
                  <a:cubicBezTo>
                    <a:pt x="-12716" y="161815"/>
                    <a:pt x="149972" y="6357"/>
                    <a:pt x="331614" y="0"/>
                  </a:cubicBezTo>
                  <a:cubicBezTo>
                    <a:pt x="457866" y="-10817"/>
                    <a:pt x="661352" y="-16580"/>
                    <a:pt x="856020" y="0"/>
                  </a:cubicBezTo>
                  <a:cubicBezTo>
                    <a:pt x="1050688" y="16580"/>
                    <a:pt x="1271945" y="12584"/>
                    <a:pt x="1445976" y="0"/>
                  </a:cubicBezTo>
                  <a:cubicBezTo>
                    <a:pt x="1620007" y="-12584"/>
                    <a:pt x="1779888" y="7692"/>
                    <a:pt x="1904831" y="0"/>
                  </a:cubicBezTo>
                  <a:cubicBezTo>
                    <a:pt x="2029775" y="-7692"/>
                    <a:pt x="2345536" y="-1048"/>
                    <a:pt x="2625889" y="0"/>
                  </a:cubicBezTo>
                  <a:cubicBezTo>
                    <a:pt x="2906242" y="1048"/>
                    <a:pt x="2946706" y="19735"/>
                    <a:pt x="3084743" y="0"/>
                  </a:cubicBezTo>
                  <a:cubicBezTo>
                    <a:pt x="3222780" y="-19735"/>
                    <a:pt x="3453280" y="-6882"/>
                    <a:pt x="3740250" y="0"/>
                  </a:cubicBezTo>
                  <a:cubicBezTo>
                    <a:pt x="4027220" y="6882"/>
                    <a:pt x="4114466" y="-6188"/>
                    <a:pt x="4264656" y="0"/>
                  </a:cubicBezTo>
                  <a:cubicBezTo>
                    <a:pt x="4414846" y="6188"/>
                    <a:pt x="4672253" y="-17865"/>
                    <a:pt x="4789062" y="0"/>
                  </a:cubicBezTo>
                  <a:cubicBezTo>
                    <a:pt x="4905871" y="17865"/>
                    <a:pt x="5032476" y="-3818"/>
                    <a:pt x="5247917" y="0"/>
                  </a:cubicBezTo>
                  <a:cubicBezTo>
                    <a:pt x="5463358" y="3818"/>
                    <a:pt x="5486300" y="-17017"/>
                    <a:pt x="5706771" y="0"/>
                  </a:cubicBezTo>
                  <a:cubicBezTo>
                    <a:pt x="5927242" y="17017"/>
                    <a:pt x="5973047" y="15243"/>
                    <a:pt x="6231177" y="0"/>
                  </a:cubicBezTo>
                  <a:cubicBezTo>
                    <a:pt x="6489307" y="-15243"/>
                    <a:pt x="6632161" y="5832"/>
                    <a:pt x="6886684" y="0"/>
                  </a:cubicBezTo>
                  <a:cubicBezTo>
                    <a:pt x="7041811" y="3871"/>
                    <a:pt x="7246250" y="153377"/>
                    <a:pt x="7218298" y="331614"/>
                  </a:cubicBezTo>
                  <a:cubicBezTo>
                    <a:pt x="7236156" y="524958"/>
                    <a:pt x="7200973" y="605793"/>
                    <a:pt x="7218298" y="725778"/>
                  </a:cubicBezTo>
                  <a:cubicBezTo>
                    <a:pt x="7235623" y="845763"/>
                    <a:pt x="7223759" y="1016835"/>
                    <a:pt x="7218298" y="1136031"/>
                  </a:cubicBezTo>
                  <a:cubicBezTo>
                    <a:pt x="7237815" y="1306805"/>
                    <a:pt x="7080604" y="1482927"/>
                    <a:pt x="6886684" y="1467645"/>
                  </a:cubicBezTo>
                  <a:cubicBezTo>
                    <a:pt x="6636478" y="1430877"/>
                    <a:pt x="6379402" y="1503242"/>
                    <a:pt x="6100076" y="1467645"/>
                  </a:cubicBezTo>
                  <a:cubicBezTo>
                    <a:pt x="5820750" y="1432048"/>
                    <a:pt x="5753640" y="1446802"/>
                    <a:pt x="5575670" y="1467645"/>
                  </a:cubicBezTo>
                  <a:cubicBezTo>
                    <a:pt x="5397700" y="1488488"/>
                    <a:pt x="4982340" y="1473140"/>
                    <a:pt x="4789062" y="1467645"/>
                  </a:cubicBezTo>
                  <a:cubicBezTo>
                    <a:pt x="4595784" y="1462150"/>
                    <a:pt x="4289594" y="1462554"/>
                    <a:pt x="4133555" y="1467645"/>
                  </a:cubicBezTo>
                  <a:cubicBezTo>
                    <a:pt x="3977516" y="1472736"/>
                    <a:pt x="3756412" y="1459293"/>
                    <a:pt x="3609149" y="1467645"/>
                  </a:cubicBezTo>
                  <a:cubicBezTo>
                    <a:pt x="3461886" y="1475997"/>
                    <a:pt x="2992285" y="1486538"/>
                    <a:pt x="2822541" y="1467645"/>
                  </a:cubicBezTo>
                  <a:cubicBezTo>
                    <a:pt x="2652797" y="1448752"/>
                    <a:pt x="2418008" y="1472485"/>
                    <a:pt x="2232584" y="1467645"/>
                  </a:cubicBezTo>
                  <a:cubicBezTo>
                    <a:pt x="2047160" y="1462805"/>
                    <a:pt x="1820919" y="1470101"/>
                    <a:pt x="1642628" y="1467645"/>
                  </a:cubicBezTo>
                  <a:cubicBezTo>
                    <a:pt x="1464337" y="1465189"/>
                    <a:pt x="1182177" y="1456577"/>
                    <a:pt x="1052672" y="1467645"/>
                  </a:cubicBezTo>
                  <a:cubicBezTo>
                    <a:pt x="923167" y="1478713"/>
                    <a:pt x="560138" y="1484031"/>
                    <a:pt x="331614" y="1467645"/>
                  </a:cubicBezTo>
                  <a:cubicBezTo>
                    <a:pt x="137676" y="1471066"/>
                    <a:pt x="1013" y="1286410"/>
                    <a:pt x="0" y="1136031"/>
                  </a:cubicBezTo>
                  <a:cubicBezTo>
                    <a:pt x="-13887" y="972318"/>
                    <a:pt x="14193" y="938052"/>
                    <a:pt x="0" y="757955"/>
                  </a:cubicBezTo>
                  <a:cubicBezTo>
                    <a:pt x="-14193" y="577858"/>
                    <a:pt x="-8829" y="484780"/>
                    <a:pt x="0" y="33161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Các câu còn lại nêu ý cụ thể hay ý khái quát của đoạn văn?</a:t>
              </a:r>
              <a:endPara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35748" y="-111491"/>
              <a:ext cx="1081673" cy="108167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6"/>
          <p:cNvSpPr/>
          <p:nvPr/>
        </p:nvSpPr>
        <p:spPr>
          <a:xfrm>
            <a:off x="316633" y="375557"/>
            <a:ext cx="11615057" cy="6106886"/>
          </a:xfrm>
          <a:custGeom>
            <a:avLst/>
            <a:gdLst>
              <a:gd name="connsiteX0" fmla="*/ 0 w 11615057"/>
              <a:gd name="connsiteY0" fmla="*/ 1017835 h 6106886"/>
              <a:gd name="connsiteX1" fmla="*/ 1017835 w 11615057"/>
              <a:gd name="connsiteY1" fmla="*/ 0 h 6106886"/>
              <a:gd name="connsiteX2" fmla="*/ 10597222 w 11615057"/>
              <a:gd name="connsiteY2" fmla="*/ 0 h 6106886"/>
              <a:gd name="connsiteX3" fmla="*/ 11615057 w 11615057"/>
              <a:gd name="connsiteY3" fmla="*/ 1017835 h 6106886"/>
              <a:gd name="connsiteX4" fmla="*/ 11615057 w 11615057"/>
              <a:gd name="connsiteY4" fmla="*/ 5089051 h 6106886"/>
              <a:gd name="connsiteX5" fmla="*/ 10597222 w 11615057"/>
              <a:gd name="connsiteY5" fmla="*/ 6106886 h 6106886"/>
              <a:gd name="connsiteX6" fmla="*/ 1017835 w 11615057"/>
              <a:gd name="connsiteY6" fmla="*/ 6106886 h 6106886"/>
              <a:gd name="connsiteX7" fmla="*/ 0 w 11615057"/>
              <a:gd name="connsiteY7" fmla="*/ 5089051 h 6106886"/>
              <a:gd name="connsiteX8" fmla="*/ 0 w 11615057"/>
              <a:gd name="connsiteY8" fmla="*/ 1017835 h 610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15057" h="6106886" fill="none" extrusionOk="0">
                <a:moveTo>
                  <a:pt x="0" y="1017835"/>
                </a:moveTo>
                <a:cubicBezTo>
                  <a:pt x="-82338" y="460820"/>
                  <a:pt x="436880" y="106869"/>
                  <a:pt x="1017835" y="0"/>
                </a:cubicBezTo>
                <a:cubicBezTo>
                  <a:pt x="2541881" y="77600"/>
                  <a:pt x="8330152" y="-27269"/>
                  <a:pt x="10597222" y="0"/>
                </a:cubicBezTo>
                <a:cubicBezTo>
                  <a:pt x="11201160" y="-55145"/>
                  <a:pt x="11643727" y="464140"/>
                  <a:pt x="11615057" y="1017835"/>
                </a:cubicBezTo>
                <a:cubicBezTo>
                  <a:pt x="11724057" y="1868314"/>
                  <a:pt x="11536848" y="4239818"/>
                  <a:pt x="11615057" y="5089051"/>
                </a:cubicBezTo>
                <a:cubicBezTo>
                  <a:pt x="11521273" y="5614499"/>
                  <a:pt x="11117243" y="6125459"/>
                  <a:pt x="10597222" y="6106886"/>
                </a:cubicBezTo>
                <a:cubicBezTo>
                  <a:pt x="7127802" y="6156063"/>
                  <a:pt x="4684396" y="5984184"/>
                  <a:pt x="1017835" y="6106886"/>
                </a:cubicBezTo>
                <a:cubicBezTo>
                  <a:pt x="443369" y="6201589"/>
                  <a:pt x="-64640" y="5706842"/>
                  <a:pt x="0" y="5089051"/>
                </a:cubicBezTo>
                <a:cubicBezTo>
                  <a:pt x="47022" y="4017137"/>
                  <a:pt x="104569" y="1754785"/>
                  <a:pt x="0" y="1017835"/>
                </a:cubicBezTo>
                <a:close/>
              </a:path>
              <a:path w="11615057" h="6106886" stroke="0" extrusionOk="0">
                <a:moveTo>
                  <a:pt x="0" y="1017835"/>
                </a:moveTo>
                <a:cubicBezTo>
                  <a:pt x="16190" y="453849"/>
                  <a:pt x="519327" y="-4246"/>
                  <a:pt x="1017835" y="0"/>
                </a:cubicBezTo>
                <a:cubicBezTo>
                  <a:pt x="3734132" y="-129276"/>
                  <a:pt x="8877587" y="-77778"/>
                  <a:pt x="10597222" y="0"/>
                </a:cubicBezTo>
                <a:cubicBezTo>
                  <a:pt x="11127023" y="-103081"/>
                  <a:pt x="11606986" y="502236"/>
                  <a:pt x="11615057" y="1017835"/>
                </a:cubicBezTo>
                <a:cubicBezTo>
                  <a:pt x="11696656" y="2287622"/>
                  <a:pt x="11769357" y="3867683"/>
                  <a:pt x="11615057" y="5089051"/>
                </a:cubicBezTo>
                <a:cubicBezTo>
                  <a:pt x="11658891" y="5743627"/>
                  <a:pt x="11112582" y="6122783"/>
                  <a:pt x="10597222" y="6106886"/>
                </a:cubicBezTo>
                <a:cubicBezTo>
                  <a:pt x="8570639" y="6151106"/>
                  <a:pt x="4842609" y="6077504"/>
                  <a:pt x="1017835" y="6106886"/>
                </a:cubicBezTo>
                <a:cubicBezTo>
                  <a:pt x="432155" y="6016421"/>
                  <a:pt x="-91427" y="5630056"/>
                  <a:pt x="0" y="5089051"/>
                </a:cubicBezTo>
                <a:cubicBezTo>
                  <a:pt x="-159954" y="3078522"/>
                  <a:pt x="22140" y="2273147"/>
                  <a:pt x="0" y="101783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848" y="658146"/>
            <a:ext cx="10878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vi-VN" sz="40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Đoạn văn dưới đây có gì khác với hai đoạn văn ở bài tập 1?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114" y="2264174"/>
            <a:ext cx="110035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400" b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</a:rPr>
              <a:t>	</a:t>
            </a:r>
            <a:r>
              <a:rPr lang="vi-VN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Trời nắng chang chang, tiếng tu hú gần xa ran ran. Hoa ngô xơ xác như</a:t>
            </a:r>
            <a:r>
              <a:rPr lang="en-US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hoa cỏ may. Lá ngô quắt lại rủ xuống. Những bắp ngô đã mập và chắc, chỉ</a:t>
            </a:r>
            <a:r>
              <a:rPr lang="en-US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còn chờ tay người đến bẻ mang về.</a:t>
            </a:r>
            <a:endParaRPr lang="vi-VN" sz="44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en-US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								</a:t>
            </a:r>
            <a:r>
              <a:rPr lang="vi-VN" sz="4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Nguyên Hồng</a:t>
            </a:r>
            <a:endParaRPr lang="vi-VN" sz="44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077" y="159340"/>
            <a:ext cx="5624439" cy="5634578"/>
          </a:xfrm>
          <a:prstGeom prst="rect">
            <a:avLst/>
          </a:prstGeom>
        </p:spPr>
      </p:pic>
      <p:sp>
        <p:nvSpPr>
          <p:cNvPr id="4" name="Freeform 2"/>
          <p:cNvSpPr/>
          <p:nvPr/>
        </p:nvSpPr>
        <p:spPr>
          <a:xfrm>
            <a:off x="6445583" y="3611306"/>
            <a:ext cx="4588933" cy="2718943"/>
          </a:xfrm>
          <a:custGeom>
            <a:avLst/>
            <a:gdLst/>
            <a:ahLst/>
            <a:cxnLst/>
            <a:rect l="l" t="t" r="r" b="b"/>
            <a:pathLst>
              <a:path w="5430568" h="3217612">
                <a:moveTo>
                  <a:pt x="0" y="0"/>
                </a:moveTo>
                <a:lnTo>
                  <a:pt x="5430568" y="0"/>
                </a:lnTo>
                <a:lnTo>
                  <a:pt x="5430568" y="3217612"/>
                </a:lnTo>
                <a:lnTo>
                  <a:pt x="0" y="3217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/>
          <p:cNvSpPr/>
          <p:nvPr/>
        </p:nvSpPr>
        <p:spPr>
          <a:xfrm>
            <a:off x="7375725" y="151228"/>
            <a:ext cx="4566073" cy="3286353"/>
          </a:xfrm>
          <a:custGeom>
            <a:avLst/>
            <a:gdLst/>
            <a:ahLst/>
            <a:cxnLst/>
            <a:rect l="l" t="t" r="r" b="b"/>
            <a:pathLst>
              <a:path w="5724939" h="4114800">
                <a:moveTo>
                  <a:pt x="0" y="0"/>
                </a:moveTo>
                <a:lnTo>
                  <a:pt x="5724939" y="0"/>
                </a:lnTo>
                <a:lnTo>
                  <a:pt x="5724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0331" y="151228"/>
            <a:ext cx="6678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A3751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Chia sẻ kết quả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41942" y="1390202"/>
            <a:ext cx="5876299" cy="4315420"/>
            <a:chOff x="5225352" y="-398649"/>
            <a:chExt cx="5876299" cy="4315420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5647765" y="270907"/>
              <a:ext cx="5453886" cy="3645864"/>
            </a:xfrm>
            <a:custGeom>
              <a:avLst/>
              <a:gdLst>
                <a:gd name="connsiteX0" fmla="*/ 0 w 5453886"/>
                <a:gd name="connsiteY0" fmla="*/ 823783 h 3645864"/>
                <a:gd name="connsiteX1" fmla="*/ 823783 w 5453886"/>
                <a:gd name="connsiteY1" fmla="*/ 0 h 3645864"/>
                <a:gd name="connsiteX2" fmla="*/ 1420106 w 5453886"/>
                <a:gd name="connsiteY2" fmla="*/ 0 h 3645864"/>
                <a:gd name="connsiteX3" fmla="*/ 1978367 w 5453886"/>
                <a:gd name="connsiteY3" fmla="*/ 0 h 3645864"/>
                <a:gd name="connsiteX4" fmla="*/ 2498564 w 5453886"/>
                <a:gd name="connsiteY4" fmla="*/ 0 h 3645864"/>
                <a:gd name="connsiteX5" fmla="*/ 3056824 w 5453886"/>
                <a:gd name="connsiteY5" fmla="*/ 0 h 3645864"/>
                <a:gd name="connsiteX6" fmla="*/ 3691211 w 5453886"/>
                <a:gd name="connsiteY6" fmla="*/ 0 h 3645864"/>
                <a:gd name="connsiteX7" fmla="*/ 4630103 w 5453886"/>
                <a:gd name="connsiteY7" fmla="*/ 0 h 3645864"/>
                <a:gd name="connsiteX8" fmla="*/ 5453886 w 5453886"/>
                <a:gd name="connsiteY8" fmla="*/ 823783 h 3645864"/>
                <a:gd name="connsiteX9" fmla="*/ 5453886 w 5453886"/>
                <a:gd name="connsiteY9" fmla="*/ 1529848 h 3645864"/>
                <a:gd name="connsiteX10" fmla="*/ 5453886 w 5453886"/>
                <a:gd name="connsiteY10" fmla="*/ 2175965 h 3645864"/>
                <a:gd name="connsiteX11" fmla="*/ 5453886 w 5453886"/>
                <a:gd name="connsiteY11" fmla="*/ 2822081 h 3645864"/>
                <a:gd name="connsiteX12" fmla="*/ 4630103 w 5453886"/>
                <a:gd name="connsiteY12" fmla="*/ 3645864 h 3645864"/>
                <a:gd name="connsiteX13" fmla="*/ 3919590 w 5453886"/>
                <a:gd name="connsiteY13" fmla="*/ 3645864 h 3645864"/>
                <a:gd name="connsiteX14" fmla="*/ 3361330 w 5453886"/>
                <a:gd name="connsiteY14" fmla="*/ 3645864 h 3645864"/>
                <a:gd name="connsiteX15" fmla="*/ 2650817 w 5453886"/>
                <a:gd name="connsiteY15" fmla="*/ 3645864 h 3645864"/>
                <a:gd name="connsiteX16" fmla="*/ 2016430 w 5453886"/>
                <a:gd name="connsiteY16" fmla="*/ 3645864 h 3645864"/>
                <a:gd name="connsiteX17" fmla="*/ 823783 w 5453886"/>
                <a:gd name="connsiteY17" fmla="*/ 3645864 h 3645864"/>
                <a:gd name="connsiteX18" fmla="*/ 0 w 5453886"/>
                <a:gd name="connsiteY18" fmla="*/ 2822081 h 3645864"/>
                <a:gd name="connsiteX19" fmla="*/ 0 w 5453886"/>
                <a:gd name="connsiteY19" fmla="*/ 2116016 h 3645864"/>
                <a:gd name="connsiteX20" fmla="*/ 0 w 5453886"/>
                <a:gd name="connsiteY20" fmla="*/ 1469899 h 3645864"/>
                <a:gd name="connsiteX21" fmla="*/ 0 w 5453886"/>
                <a:gd name="connsiteY21" fmla="*/ 823783 h 364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53886" h="3645864" fill="none" extrusionOk="0">
                  <a:moveTo>
                    <a:pt x="0" y="823783"/>
                  </a:moveTo>
                  <a:cubicBezTo>
                    <a:pt x="28240" y="321283"/>
                    <a:pt x="440207" y="-78526"/>
                    <a:pt x="823783" y="0"/>
                  </a:cubicBezTo>
                  <a:cubicBezTo>
                    <a:pt x="949038" y="-17778"/>
                    <a:pt x="1195422" y="27318"/>
                    <a:pt x="1420106" y="0"/>
                  </a:cubicBezTo>
                  <a:cubicBezTo>
                    <a:pt x="1644790" y="-27318"/>
                    <a:pt x="1723406" y="-7165"/>
                    <a:pt x="1978367" y="0"/>
                  </a:cubicBezTo>
                  <a:cubicBezTo>
                    <a:pt x="2233328" y="7165"/>
                    <a:pt x="2257042" y="22557"/>
                    <a:pt x="2498564" y="0"/>
                  </a:cubicBezTo>
                  <a:cubicBezTo>
                    <a:pt x="2740086" y="-22557"/>
                    <a:pt x="2793011" y="11360"/>
                    <a:pt x="3056824" y="0"/>
                  </a:cubicBezTo>
                  <a:cubicBezTo>
                    <a:pt x="3320637" y="-11360"/>
                    <a:pt x="3392913" y="-14423"/>
                    <a:pt x="3691211" y="0"/>
                  </a:cubicBezTo>
                  <a:cubicBezTo>
                    <a:pt x="3989509" y="14423"/>
                    <a:pt x="4351758" y="-1175"/>
                    <a:pt x="4630103" y="0"/>
                  </a:cubicBezTo>
                  <a:cubicBezTo>
                    <a:pt x="5128759" y="3712"/>
                    <a:pt x="5359119" y="341974"/>
                    <a:pt x="5453886" y="823783"/>
                  </a:cubicBezTo>
                  <a:cubicBezTo>
                    <a:pt x="5480468" y="1073043"/>
                    <a:pt x="5477742" y="1219445"/>
                    <a:pt x="5453886" y="1529848"/>
                  </a:cubicBezTo>
                  <a:cubicBezTo>
                    <a:pt x="5430030" y="1840252"/>
                    <a:pt x="5451792" y="1961237"/>
                    <a:pt x="5453886" y="2175965"/>
                  </a:cubicBezTo>
                  <a:cubicBezTo>
                    <a:pt x="5455980" y="2390693"/>
                    <a:pt x="5456238" y="2500591"/>
                    <a:pt x="5453886" y="2822081"/>
                  </a:cubicBezTo>
                  <a:cubicBezTo>
                    <a:pt x="5512114" y="3288069"/>
                    <a:pt x="5148758" y="3627768"/>
                    <a:pt x="4630103" y="3645864"/>
                  </a:cubicBezTo>
                  <a:cubicBezTo>
                    <a:pt x="4386310" y="3625911"/>
                    <a:pt x="4172295" y="3629031"/>
                    <a:pt x="3919590" y="3645864"/>
                  </a:cubicBezTo>
                  <a:cubicBezTo>
                    <a:pt x="3666885" y="3662697"/>
                    <a:pt x="3543521" y="3653517"/>
                    <a:pt x="3361330" y="3645864"/>
                  </a:cubicBezTo>
                  <a:cubicBezTo>
                    <a:pt x="3179139" y="3638211"/>
                    <a:pt x="2874264" y="3661769"/>
                    <a:pt x="2650817" y="3645864"/>
                  </a:cubicBezTo>
                  <a:cubicBezTo>
                    <a:pt x="2427370" y="3629959"/>
                    <a:pt x="2154710" y="3621856"/>
                    <a:pt x="2016430" y="3645864"/>
                  </a:cubicBezTo>
                  <a:cubicBezTo>
                    <a:pt x="1878150" y="3669872"/>
                    <a:pt x="1333313" y="3688981"/>
                    <a:pt x="823783" y="3645864"/>
                  </a:cubicBezTo>
                  <a:cubicBezTo>
                    <a:pt x="466547" y="3673688"/>
                    <a:pt x="31826" y="3225034"/>
                    <a:pt x="0" y="2822081"/>
                  </a:cubicBezTo>
                  <a:cubicBezTo>
                    <a:pt x="30617" y="2643215"/>
                    <a:pt x="12948" y="2355831"/>
                    <a:pt x="0" y="2116016"/>
                  </a:cubicBezTo>
                  <a:cubicBezTo>
                    <a:pt x="-12948" y="1876202"/>
                    <a:pt x="-4387" y="1784935"/>
                    <a:pt x="0" y="1469899"/>
                  </a:cubicBezTo>
                  <a:cubicBezTo>
                    <a:pt x="4387" y="1154863"/>
                    <a:pt x="-4979" y="1018398"/>
                    <a:pt x="0" y="823783"/>
                  </a:cubicBezTo>
                  <a:close/>
                </a:path>
                <a:path w="5453886" h="3645864" stroke="0" extrusionOk="0">
                  <a:moveTo>
                    <a:pt x="0" y="823783"/>
                  </a:moveTo>
                  <a:cubicBezTo>
                    <a:pt x="-34006" y="404512"/>
                    <a:pt x="386476" y="74688"/>
                    <a:pt x="823783" y="0"/>
                  </a:cubicBezTo>
                  <a:cubicBezTo>
                    <a:pt x="1026579" y="9896"/>
                    <a:pt x="1203924" y="15097"/>
                    <a:pt x="1382043" y="0"/>
                  </a:cubicBezTo>
                  <a:cubicBezTo>
                    <a:pt x="1560162" y="-15097"/>
                    <a:pt x="1824804" y="-25530"/>
                    <a:pt x="1978367" y="0"/>
                  </a:cubicBezTo>
                  <a:cubicBezTo>
                    <a:pt x="2131930" y="25530"/>
                    <a:pt x="2310791" y="-7873"/>
                    <a:pt x="2498564" y="0"/>
                  </a:cubicBezTo>
                  <a:cubicBezTo>
                    <a:pt x="2686337" y="7873"/>
                    <a:pt x="2882304" y="-3975"/>
                    <a:pt x="3171014" y="0"/>
                  </a:cubicBezTo>
                  <a:cubicBezTo>
                    <a:pt x="3459724" y="3975"/>
                    <a:pt x="3470890" y="6552"/>
                    <a:pt x="3691211" y="0"/>
                  </a:cubicBezTo>
                  <a:cubicBezTo>
                    <a:pt x="3911532" y="-6552"/>
                    <a:pt x="4235145" y="33757"/>
                    <a:pt x="4630103" y="0"/>
                  </a:cubicBezTo>
                  <a:cubicBezTo>
                    <a:pt x="5028376" y="-6364"/>
                    <a:pt x="5483407" y="404338"/>
                    <a:pt x="5453886" y="823783"/>
                  </a:cubicBezTo>
                  <a:cubicBezTo>
                    <a:pt x="5444349" y="1096597"/>
                    <a:pt x="5459480" y="1259150"/>
                    <a:pt x="5453886" y="1469899"/>
                  </a:cubicBezTo>
                  <a:cubicBezTo>
                    <a:pt x="5448292" y="1680648"/>
                    <a:pt x="5449638" y="1808813"/>
                    <a:pt x="5453886" y="2076050"/>
                  </a:cubicBezTo>
                  <a:cubicBezTo>
                    <a:pt x="5458134" y="2343287"/>
                    <a:pt x="5452830" y="2519404"/>
                    <a:pt x="5453886" y="2822081"/>
                  </a:cubicBezTo>
                  <a:cubicBezTo>
                    <a:pt x="5451911" y="3219615"/>
                    <a:pt x="5034520" y="3622940"/>
                    <a:pt x="4630103" y="3645864"/>
                  </a:cubicBezTo>
                  <a:cubicBezTo>
                    <a:pt x="4372955" y="3666998"/>
                    <a:pt x="4187044" y="3655792"/>
                    <a:pt x="3957653" y="3645864"/>
                  </a:cubicBezTo>
                  <a:cubicBezTo>
                    <a:pt x="3728262" y="3635937"/>
                    <a:pt x="3625700" y="3644949"/>
                    <a:pt x="3361330" y="3645864"/>
                  </a:cubicBezTo>
                  <a:cubicBezTo>
                    <a:pt x="3096960" y="3646779"/>
                    <a:pt x="2985116" y="3623298"/>
                    <a:pt x="2765006" y="3645864"/>
                  </a:cubicBezTo>
                  <a:cubicBezTo>
                    <a:pt x="2544896" y="3668430"/>
                    <a:pt x="2368020" y="3620623"/>
                    <a:pt x="2206746" y="3645864"/>
                  </a:cubicBezTo>
                  <a:cubicBezTo>
                    <a:pt x="2045472" y="3671105"/>
                    <a:pt x="1903183" y="3670057"/>
                    <a:pt x="1610422" y="3645864"/>
                  </a:cubicBezTo>
                  <a:cubicBezTo>
                    <a:pt x="1317661" y="3621671"/>
                    <a:pt x="1154768" y="3649785"/>
                    <a:pt x="823783" y="3645864"/>
                  </a:cubicBezTo>
                  <a:cubicBezTo>
                    <a:pt x="404118" y="3659615"/>
                    <a:pt x="-21421" y="3374030"/>
                    <a:pt x="0" y="2822081"/>
                  </a:cubicBezTo>
                  <a:cubicBezTo>
                    <a:pt x="3044" y="2619904"/>
                    <a:pt x="3988" y="2438904"/>
                    <a:pt x="0" y="2135999"/>
                  </a:cubicBezTo>
                  <a:cubicBezTo>
                    <a:pt x="-3988" y="1833094"/>
                    <a:pt x="14658" y="1753392"/>
                    <a:pt x="0" y="1509865"/>
                  </a:cubicBezTo>
                  <a:cubicBezTo>
                    <a:pt x="-14658" y="1266338"/>
                    <a:pt x="-33813" y="1107875"/>
                    <a:pt x="0" y="82378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62280" algn="just"/>
              <a:r>
                <a:rPr lang="vi-VN" sz="4400" b="1">
                  <a:solidFill>
                    <a:schemeClr val="accent2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Đoạn văn không có câu</a:t>
              </a:r>
              <a:r>
                <a:rPr lang="en-US" sz="4400" b="1">
                  <a:solidFill>
                    <a:schemeClr val="accent2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 </a:t>
              </a:r>
              <a:r>
                <a:rPr lang="vi-VN" sz="4400" b="1">
                  <a:solidFill>
                    <a:schemeClr val="accent2">
                      <a:lumMod val="75000"/>
                    </a:schemeClr>
                  </a:solidFill>
                  <a:latin typeface="Calibri" panose="020F0502020204030204" charset="0"/>
                  <a:cs typeface="Calibri" panose="020F0502020204030204" charset="0"/>
                </a:rPr>
                <a:t>nêu khái quát nội dung toàn đoạn, chỉ có các câu nêu ý cụ thể.</a:t>
              </a:r>
              <a:endParaRPr lang="vi-VN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25352" y="-398649"/>
              <a:ext cx="1339112" cy="133911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58767" y="306670"/>
            <a:ext cx="4172412" cy="1210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>
                <a:solidFill>
                  <a:srgbClr val="FF0000"/>
                </a:solidFill>
                <a:latin typeface="UTM Azuki" panose="02040603050506020204" pitchFamily="18" charset="0"/>
                <a:ea typeface="Microsoft YaHei" panose="020B0503020204020204" charset="-122"/>
              </a:rPr>
              <a:t>Ghi nhớ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5843" y="1321780"/>
            <a:ext cx="10051415" cy="3996690"/>
            <a:chOff x="208160" y="965954"/>
            <a:chExt cx="10051415" cy="39966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20" y="1416169"/>
              <a:ext cx="9406255" cy="354647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60" y="965954"/>
              <a:ext cx="1289722" cy="128972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12400" y="1665724"/>
              <a:ext cx="8717280" cy="286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u="none" strike="noStrike" baseline="0">
                  <a:latin typeface="Times New Roman" panose="02020603050405020304" charset="0"/>
                  <a:cs typeface="Times New Roman" panose="02020603050405020304" charset="0"/>
                </a:rPr>
                <a:t>1. </a:t>
              </a:r>
              <a:r>
                <a:rPr lang="en-US" sz="3600" b="1" i="0" u="none" strike="noStrike" baseline="0">
                  <a:latin typeface="Times New Roman" panose="02020603050405020304" charset="0"/>
                  <a:cs typeface="Times New Roman" panose="02020603050405020304" charset="0"/>
                </a:rPr>
                <a:t>Câu chủ đề </a:t>
              </a:r>
              <a:r>
                <a:rPr lang="en-US" sz="3600" b="0" i="0" u="none" strike="noStrike" baseline="0">
                  <a:latin typeface="Times New Roman" panose="02020603050405020304" charset="0"/>
                  <a:cs typeface="Times New Roman" panose="02020603050405020304" charset="0"/>
                </a:rPr>
                <a:t>là câu nêu ý khái quát của đoạn văn. Các câu còn lại nêu ý cụ thể của đoạn văn.</a:t>
              </a:r>
              <a:endParaRPr lang="en-US" sz="3600" b="0" i="0" u="none" strike="noStrike" baseline="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just"/>
              <a:r>
                <a:rPr lang="en-US" sz="3600" b="0" i="0" u="none" strike="noStrike" baseline="0">
                  <a:latin typeface="Times New Roman" panose="02020603050405020304" charset="0"/>
                  <a:cs typeface="Times New Roman" panose="02020603050405020304" charset="0"/>
                </a:rPr>
                <a:t>2. Câu chủ đề có thể đứng đầu hoặc cuối đoạn văn. Đoạn văn có thể không có câu chủ đề</a:t>
              </a:r>
              <a:endParaRPr lang="en-US" sz="3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7068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165" y="1351280"/>
            <a:ext cx="984948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>
                <a:solidFill>
                  <a:srgbClr val="FA3751"/>
                </a:solidFill>
                <a:latin typeface="UTM Azuki" panose="02040603050506020204" pitchFamily="18" charset="0"/>
                <a:ea typeface="Microsoft YaHei" panose="020B0503020204020204" charset="-122"/>
              </a:rPr>
              <a:t>2.2. </a:t>
            </a:r>
            <a:r>
              <a:rPr lang="en-US" sz="6600">
                <a:solidFill>
                  <a:srgbClr val="00B050"/>
                </a:solidFill>
                <a:latin typeface="UTM Azuki" panose="02040603050506020204" pitchFamily="18" charset="0"/>
                <a:ea typeface="Microsoft YaHei" panose="020B0503020204020204" charset="-122"/>
              </a:rPr>
              <a:t>Tìm câu chủ đề của đoạn văn và cho biết vị trí của nó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6"/>
          <p:cNvSpPr/>
          <p:nvPr/>
        </p:nvSpPr>
        <p:spPr>
          <a:xfrm>
            <a:off x="239485" y="174172"/>
            <a:ext cx="11713029" cy="6600588"/>
          </a:xfrm>
          <a:custGeom>
            <a:avLst/>
            <a:gdLst>
              <a:gd name="connsiteX0" fmla="*/ 0 w 11713029"/>
              <a:gd name="connsiteY0" fmla="*/ 1100120 h 6600588"/>
              <a:gd name="connsiteX1" fmla="*/ 1100120 w 11713029"/>
              <a:gd name="connsiteY1" fmla="*/ 0 h 6600588"/>
              <a:gd name="connsiteX2" fmla="*/ 10612909 w 11713029"/>
              <a:gd name="connsiteY2" fmla="*/ 0 h 6600588"/>
              <a:gd name="connsiteX3" fmla="*/ 11713029 w 11713029"/>
              <a:gd name="connsiteY3" fmla="*/ 1100120 h 6600588"/>
              <a:gd name="connsiteX4" fmla="*/ 11713029 w 11713029"/>
              <a:gd name="connsiteY4" fmla="*/ 5500468 h 6600588"/>
              <a:gd name="connsiteX5" fmla="*/ 10612909 w 11713029"/>
              <a:gd name="connsiteY5" fmla="*/ 6600588 h 6600588"/>
              <a:gd name="connsiteX6" fmla="*/ 1100120 w 11713029"/>
              <a:gd name="connsiteY6" fmla="*/ 6600588 h 6600588"/>
              <a:gd name="connsiteX7" fmla="*/ 0 w 11713029"/>
              <a:gd name="connsiteY7" fmla="*/ 5500468 h 6600588"/>
              <a:gd name="connsiteX8" fmla="*/ 0 w 11713029"/>
              <a:gd name="connsiteY8" fmla="*/ 1100120 h 660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3029" h="6600588" fill="none" extrusionOk="0">
                <a:moveTo>
                  <a:pt x="0" y="1100120"/>
                </a:moveTo>
                <a:cubicBezTo>
                  <a:pt x="-9255" y="493116"/>
                  <a:pt x="490868" y="9500"/>
                  <a:pt x="1100120" y="0"/>
                </a:cubicBezTo>
                <a:cubicBezTo>
                  <a:pt x="5374211" y="77600"/>
                  <a:pt x="7770725" y="-27269"/>
                  <a:pt x="10612909" y="0"/>
                </a:cubicBezTo>
                <a:cubicBezTo>
                  <a:pt x="11280818" y="-79584"/>
                  <a:pt x="11827447" y="526224"/>
                  <a:pt x="11713029" y="1100120"/>
                </a:cubicBezTo>
                <a:cubicBezTo>
                  <a:pt x="11822029" y="1674406"/>
                  <a:pt x="11634820" y="4074504"/>
                  <a:pt x="11713029" y="5500468"/>
                </a:cubicBezTo>
                <a:cubicBezTo>
                  <a:pt x="11616380" y="6070239"/>
                  <a:pt x="11121823" y="6644102"/>
                  <a:pt x="10612909" y="6600588"/>
                </a:cubicBezTo>
                <a:cubicBezTo>
                  <a:pt x="7985448" y="6649765"/>
                  <a:pt x="5603898" y="6477886"/>
                  <a:pt x="1100120" y="6600588"/>
                </a:cubicBezTo>
                <a:cubicBezTo>
                  <a:pt x="477384" y="6716995"/>
                  <a:pt x="-56107" y="6156356"/>
                  <a:pt x="0" y="5500468"/>
                </a:cubicBezTo>
                <a:cubicBezTo>
                  <a:pt x="47022" y="4281241"/>
                  <a:pt x="104569" y="3103581"/>
                  <a:pt x="0" y="1100120"/>
                </a:cubicBezTo>
                <a:close/>
              </a:path>
              <a:path w="11713029" h="6600588" stroke="0" extrusionOk="0">
                <a:moveTo>
                  <a:pt x="0" y="1100120"/>
                </a:moveTo>
                <a:cubicBezTo>
                  <a:pt x="25200" y="489661"/>
                  <a:pt x="535317" y="-2854"/>
                  <a:pt x="1100120" y="0"/>
                </a:cubicBezTo>
                <a:cubicBezTo>
                  <a:pt x="5118461" y="-129276"/>
                  <a:pt x="8722037" y="-77778"/>
                  <a:pt x="10612909" y="0"/>
                </a:cubicBezTo>
                <a:cubicBezTo>
                  <a:pt x="11188797" y="-101032"/>
                  <a:pt x="11706195" y="531948"/>
                  <a:pt x="11713029" y="1100120"/>
                </a:cubicBezTo>
                <a:cubicBezTo>
                  <a:pt x="11794628" y="2013522"/>
                  <a:pt x="11867329" y="4515152"/>
                  <a:pt x="11713029" y="5500468"/>
                </a:cubicBezTo>
                <a:cubicBezTo>
                  <a:pt x="11736345" y="6157218"/>
                  <a:pt x="11186497" y="6612140"/>
                  <a:pt x="10612909" y="6600588"/>
                </a:cubicBezTo>
                <a:cubicBezTo>
                  <a:pt x="5987538" y="6644808"/>
                  <a:pt x="2903139" y="6571206"/>
                  <a:pt x="1100120" y="6600588"/>
                </a:cubicBezTo>
                <a:cubicBezTo>
                  <a:pt x="479552" y="6550680"/>
                  <a:pt x="-44095" y="6097856"/>
                  <a:pt x="0" y="5500468"/>
                </a:cubicBezTo>
                <a:cubicBezTo>
                  <a:pt x="-159954" y="3789044"/>
                  <a:pt x="22140" y="1953336"/>
                  <a:pt x="0" y="11001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147" y="163287"/>
            <a:ext cx="10401706" cy="1102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srgbClr val="FF00FF"/>
                </a:solidFill>
                <a:latin typeface="Calibri" panose="020F0502020204030204" charset="0"/>
                <a:cs typeface="Calibri" panose="020F0502020204030204" charset="0"/>
              </a:rPr>
              <a:t>3. </a:t>
            </a:r>
            <a:r>
              <a:rPr lang="vi-VN" sz="3200" b="1">
                <a:latin typeface="Calibri" panose="020F0502020204030204" charset="0"/>
                <a:cs typeface="Calibri" panose="020F0502020204030204" charset="0"/>
              </a:rPr>
              <a:t>Tìm câu chủ đề của từng đoạn văn dưới đây và cho biết vị trí của nó.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965" y="1073809"/>
            <a:ext cx="113800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</a:rPr>
              <a:t>	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a. Trên nương, mỗi người một việc. Người lớn thì đánh trâu ra cày. Các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cụ già nhặt cỏ, đốt lá. Mấy chú bé đi tìm chỗ ven suối để bắc bếp thổi cơm.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Chẳng mấy chốc, khói bếp đã um lên. Các bà mẹ cúi lom khom tra ngô.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Được mẹ địu ấm, có khi em bé vẫn ngủ khì trên lưng mẹ.</a:t>
            </a:r>
            <a:endParaRPr lang="vi-VN" sz="30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									  </a:t>
            </a:r>
            <a:r>
              <a:rPr lang="vi-VN" sz="3000" i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Theo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Tô Hoài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65" y="3406270"/>
            <a:ext cx="11282711" cy="334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</a:rPr>
              <a:t>	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b. Ngoài đồng, những đám kê mới gieo đã lên xanh mướt. Trên bờ suối,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nấm mọc chi chít. Trên những thân gỗ mục, mộc nhĩ xoè ra như những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vành tai đang lắng nghe. Dây gấc leo khắp nơi, quả chín đỏ rực. Những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giàn lạc tiên dăng dăng trên các bụi rậm, từ những chùm hoa và quả bay</a:t>
            </a:r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lên một mùi thơm ngọt ngào. Đâu đâu cũng thấy dấu hiệu của sự sung túc.</a:t>
            </a:r>
            <a:endParaRPr lang="vi-VN" sz="30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en-US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								   	</a:t>
            </a:r>
            <a:r>
              <a:rPr lang="vi-VN" sz="3000" i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Theo</a:t>
            </a:r>
            <a:r>
              <a:rPr lang="vi-VN" sz="30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Vũ Hùng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3240" b="17042"/>
          <a:stretch>
            <a:fillRect/>
          </a:stretch>
        </p:blipFill>
        <p:spPr>
          <a:xfrm>
            <a:off x="220434" y="303847"/>
            <a:ext cx="11751132" cy="6554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5405" y="870585"/>
            <a:ext cx="3930650" cy="1753235"/>
          </a:xfrm>
          <a:prstGeom prst="rect">
            <a:avLst/>
          </a:prstGeom>
          <a:solidFill>
            <a:srgbClr val="546C5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Trình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 bày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 kết quả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-87087" y="32657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70756" y="305973"/>
            <a:ext cx="11876313" cy="633548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319" y="5110299"/>
            <a:ext cx="10986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Câu chủ đề: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“Trên nương, mỗi người một việc.”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 Đứng ở đầu đoạn.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931" y="1413969"/>
            <a:ext cx="1167509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</a:rPr>
              <a:t>	</a:t>
            </a:r>
            <a:r>
              <a:rPr lang="vi-VN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a. Trên nương, mỗi người một việc. Người lớn thì đánh trâu ra cày. Các</a:t>
            </a:r>
            <a:r>
              <a:rPr lang="en-US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cụ già nhặt cỏ, đốt lá. Mấy chú bé đi tìm chỗ ven suối để bắc bếp thổi cơm.</a:t>
            </a:r>
            <a:r>
              <a:rPr lang="en-US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Chẳng mấy chốc, khói bếp đã um lên. Các bà mẹ cúi lom khom tra ngô.</a:t>
            </a:r>
            <a:r>
              <a:rPr lang="en-US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Được mẹ địu ấm, có khi em bé vẫn ngủ khì trên lưng mẹ.</a:t>
            </a:r>
            <a:endParaRPr lang="vi-VN" sz="38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en-US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									  </a:t>
            </a:r>
            <a:r>
              <a:rPr lang="vi-VN" sz="3800" i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Theo</a:t>
            </a:r>
            <a:r>
              <a:rPr lang="vi-VN" sz="38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Tô Hoài</a:t>
            </a:r>
            <a:endParaRPr kumimoji="0" lang="vi-VN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-87087" y="32657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70756" y="261257"/>
            <a:ext cx="11876313" cy="6335486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506" y="4657751"/>
            <a:ext cx="10336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latin typeface="Calibri" panose="020F0502020204030204"/>
              </a:rPr>
              <a:t>b. </a:t>
            </a:r>
            <a:r>
              <a:rPr lang="vi-VN" sz="4000" b="1">
                <a:latin typeface="Calibri" panose="020F0502020204030204"/>
              </a:rPr>
              <a:t>Câu chủ đề: </a:t>
            </a:r>
            <a:r>
              <a:rPr lang="vi-VN" sz="4000" b="1">
                <a:solidFill>
                  <a:srgbClr val="7030A0"/>
                </a:solidFill>
                <a:latin typeface="Calibri" panose="020F0502020204030204"/>
              </a:rPr>
              <a:t>“Đâu đâu cũng thấy dấu hiệu của sự sung túc.” </a:t>
            </a:r>
            <a:endParaRPr lang="en-US" sz="4000" b="1">
              <a:solidFill>
                <a:srgbClr val="7030A0"/>
              </a:solidFill>
              <a:latin typeface="Calibri" panose="020F0502020204030204"/>
            </a:endParaRPr>
          </a:p>
          <a:p>
            <a:pPr lvl="0" algn="just"/>
            <a:r>
              <a:rPr lang="en-US" sz="4000" b="1">
                <a:solidFill>
                  <a:srgbClr val="00B050"/>
                </a:solidFill>
                <a:latin typeface="Calibri" panose="020F0502020204030204"/>
              </a:rPr>
              <a:t>		</a:t>
            </a:r>
            <a:r>
              <a:rPr lang="vi-VN" sz="4000" b="1">
                <a:solidFill>
                  <a:srgbClr val="0070C0"/>
                </a:solidFill>
                <a:latin typeface="Calibri" panose="020F0502020204030204"/>
              </a:rPr>
              <a:t>→ Đứng ở đầu đoạn.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979" y="1022939"/>
            <a:ext cx="114924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</a:rPr>
              <a:t>	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b. Ngoài đồng, những đám kê mới gieo đã lên xanh mướt. Trên bờ suối,</a:t>
            </a:r>
            <a:r>
              <a:rPr lang="en-US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nấm mọc chi chít. Trên những thân gỗ mục, mộc nhĩ xoè ra như những</a:t>
            </a:r>
            <a:r>
              <a:rPr lang="en-US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vành tai đang lắng nghe. Dây gấc leo khắp nơi, quả chín đỏ rực. Những</a:t>
            </a:r>
            <a:r>
              <a:rPr lang="en-US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giàn lạc tiên dăng dăng trên các bụi rậm, từ những chùm hoa và quả bay</a:t>
            </a:r>
            <a:r>
              <a:rPr lang="en-US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lên một mùi thơm ngọt ngào. Đâu đâu cũng thấy dấu hiệu của sự sung túc.</a:t>
            </a:r>
            <a:endParaRPr lang="vi-VN" sz="340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en-US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								   	</a:t>
            </a:r>
            <a:r>
              <a:rPr lang="vi-VN" sz="3400" i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Theo</a:t>
            </a:r>
            <a:r>
              <a:rPr lang="vi-VN" sz="340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Vũ Hùng</a:t>
            </a:r>
            <a:endParaRPr kumimoji="0" lang="vi-VN" sz="3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755"/>
            <a:ext cx="12192000" cy="7037041"/>
          </a:xfrm>
          <a:prstGeom prst="rect">
            <a:avLst/>
          </a:prstGeom>
        </p:spPr>
      </p:pic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803" y="3626720"/>
            <a:ext cx="66012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Câu chủ đề</a:t>
            </a:r>
            <a:endParaRPr lang="en-US" sz="96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263138">
            <a:off x="147604" y="1596974"/>
            <a:ext cx="2012249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Đề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3337" y="2940581"/>
            <a:ext cx="3641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Bài</a:t>
            </a:r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4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-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2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Duepuntozer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6406" y="769999"/>
            <a:ext cx="3388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Tiếng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Việt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4" name="Picture 3" descr="A close-up of a logo&#10;&#10;Description automatically generated with low confidenc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8680" y="2093817"/>
            <a:ext cx="74295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VIỆT NAM QUÊ HƯƠNG EM</a:t>
            </a:r>
            <a:endParaRPr lang="en-US" sz="4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CCFF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RCO Typography" panose="020B0603050302020204" pitchFamily="34" charset="2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allAtOnce"/>
          <p:bldP spid="8" grpId="0"/>
          <p:bldP spid="9" grpId="0"/>
          <p:bldP spid="10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allAtOnce"/>
          <p:bldP spid="8" grpId="0"/>
          <p:bldP spid="9" grpId="0"/>
          <p:bldP spid="10" grpId="0"/>
          <p:bldP spid="1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706845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>
            <a:fillRect/>
          </a:stretch>
        </p:blipFill>
        <p:spPr>
          <a:xfrm rot="257174">
            <a:off x="-340995" y="-315595"/>
            <a:ext cx="10108565" cy="7799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006" y="1351508"/>
            <a:ext cx="62745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A3751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2.3. </a:t>
            </a:r>
            <a:r>
              <a:rPr lang="en-US" sz="6600">
                <a:solidFill>
                  <a:srgbClr val="00B050"/>
                </a:solidFill>
                <a:latin typeface="UTM Azuki" panose="02040603050506020204" pitchFamily="18" charset="0"/>
                <a:ea typeface="Microsoft YaHei" panose="020B0503020204020204" charset="-122"/>
              </a:rPr>
              <a:t>Viết tiếp câu để hoàn thành đoạn văn từ câu chủ đề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6"/>
          <p:cNvSpPr/>
          <p:nvPr/>
        </p:nvSpPr>
        <p:spPr>
          <a:xfrm>
            <a:off x="239485" y="174172"/>
            <a:ext cx="11713029" cy="6600588"/>
          </a:xfrm>
          <a:custGeom>
            <a:avLst/>
            <a:gdLst>
              <a:gd name="connsiteX0" fmla="*/ 0 w 11713029"/>
              <a:gd name="connsiteY0" fmla="*/ 1100120 h 6600588"/>
              <a:gd name="connsiteX1" fmla="*/ 1100120 w 11713029"/>
              <a:gd name="connsiteY1" fmla="*/ 0 h 6600588"/>
              <a:gd name="connsiteX2" fmla="*/ 10612909 w 11713029"/>
              <a:gd name="connsiteY2" fmla="*/ 0 h 6600588"/>
              <a:gd name="connsiteX3" fmla="*/ 11713029 w 11713029"/>
              <a:gd name="connsiteY3" fmla="*/ 1100120 h 6600588"/>
              <a:gd name="connsiteX4" fmla="*/ 11713029 w 11713029"/>
              <a:gd name="connsiteY4" fmla="*/ 5500468 h 6600588"/>
              <a:gd name="connsiteX5" fmla="*/ 10612909 w 11713029"/>
              <a:gd name="connsiteY5" fmla="*/ 6600588 h 6600588"/>
              <a:gd name="connsiteX6" fmla="*/ 1100120 w 11713029"/>
              <a:gd name="connsiteY6" fmla="*/ 6600588 h 6600588"/>
              <a:gd name="connsiteX7" fmla="*/ 0 w 11713029"/>
              <a:gd name="connsiteY7" fmla="*/ 5500468 h 6600588"/>
              <a:gd name="connsiteX8" fmla="*/ 0 w 11713029"/>
              <a:gd name="connsiteY8" fmla="*/ 1100120 h 660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13029" h="6600588" fill="none" extrusionOk="0">
                <a:moveTo>
                  <a:pt x="0" y="1100120"/>
                </a:moveTo>
                <a:cubicBezTo>
                  <a:pt x="-9255" y="493116"/>
                  <a:pt x="490868" y="9500"/>
                  <a:pt x="1100120" y="0"/>
                </a:cubicBezTo>
                <a:cubicBezTo>
                  <a:pt x="5374211" y="77600"/>
                  <a:pt x="7770725" y="-27269"/>
                  <a:pt x="10612909" y="0"/>
                </a:cubicBezTo>
                <a:cubicBezTo>
                  <a:pt x="11280818" y="-79584"/>
                  <a:pt x="11827447" y="526224"/>
                  <a:pt x="11713029" y="1100120"/>
                </a:cubicBezTo>
                <a:cubicBezTo>
                  <a:pt x="11822029" y="1674406"/>
                  <a:pt x="11634820" y="4074504"/>
                  <a:pt x="11713029" y="5500468"/>
                </a:cubicBezTo>
                <a:cubicBezTo>
                  <a:pt x="11616380" y="6070239"/>
                  <a:pt x="11121823" y="6644102"/>
                  <a:pt x="10612909" y="6600588"/>
                </a:cubicBezTo>
                <a:cubicBezTo>
                  <a:pt x="7985448" y="6649765"/>
                  <a:pt x="5603898" y="6477886"/>
                  <a:pt x="1100120" y="6600588"/>
                </a:cubicBezTo>
                <a:cubicBezTo>
                  <a:pt x="477384" y="6716995"/>
                  <a:pt x="-56107" y="6156356"/>
                  <a:pt x="0" y="5500468"/>
                </a:cubicBezTo>
                <a:cubicBezTo>
                  <a:pt x="47022" y="4281241"/>
                  <a:pt x="104569" y="3103581"/>
                  <a:pt x="0" y="1100120"/>
                </a:cubicBezTo>
                <a:close/>
              </a:path>
              <a:path w="11713029" h="6600588" stroke="0" extrusionOk="0">
                <a:moveTo>
                  <a:pt x="0" y="1100120"/>
                </a:moveTo>
                <a:cubicBezTo>
                  <a:pt x="25200" y="489661"/>
                  <a:pt x="535317" y="-2854"/>
                  <a:pt x="1100120" y="0"/>
                </a:cubicBezTo>
                <a:cubicBezTo>
                  <a:pt x="5118461" y="-129276"/>
                  <a:pt x="8722037" y="-77778"/>
                  <a:pt x="10612909" y="0"/>
                </a:cubicBezTo>
                <a:cubicBezTo>
                  <a:pt x="11188797" y="-101032"/>
                  <a:pt x="11706195" y="531948"/>
                  <a:pt x="11713029" y="1100120"/>
                </a:cubicBezTo>
                <a:cubicBezTo>
                  <a:pt x="11794628" y="2013522"/>
                  <a:pt x="11867329" y="4515152"/>
                  <a:pt x="11713029" y="5500468"/>
                </a:cubicBezTo>
                <a:cubicBezTo>
                  <a:pt x="11736345" y="6157218"/>
                  <a:pt x="11186497" y="6612140"/>
                  <a:pt x="10612909" y="6600588"/>
                </a:cubicBezTo>
                <a:cubicBezTo>
                  <a:pt x="5987538" y="6644808"/>
                  <a:pt x="2903139" y="6571206"/>
                  <a:pt x="1100120" y="6600588"/>
                </a:cubicBezTo>
                <a:cubicBezTo>
                  <a:pt x="479552" y="6550680"/>
                  <a:pt x="-44095" y="6097856"/>
                  <a:pt x="0" y="5500468"/>
                </a:cubicBezTo>
                <a:cubicBezTo>
                  <a:pt x="-159954" y="3789044"/>
                  <a:pt x="22140" y="1953336"/>
                  <a:pt x="0" y="11001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1122" y="362193"/>
            <a:ext cx="106763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4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vi-VN" sz="4400" b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Viết tiếp 2 – 3 câu để hoàn thành đoạn văn từ câu chủ đề dưới đây: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98" y="1806289"/>
            <a:ext cx="11009216" cy="1813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10" y="3440860"/>
            <a:ext cx="2632542" cy="306680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3240" b="17042"/>
          <a:stretch>
            <a:fillRect/>
          </a:stretch>
        </p:blipFill>
        <p:spPr>
          <a:xfrm>
            <a:off x="220434" y="303847"/>
            <a:ext cx="11751132" cy="6554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7275" y="870857"/>
            <a:ext cx="2920555" cy="1754326"/>
          </a:xfrm>
          <a:prstGeom prst="rect">
            <a:avLst/>
          </a:prstGeom>
          <a:solidFill>
            <a:srgbClr val="546C5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Chia sẻ kết quả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007288" y="1283808"/>
            <a:ext cx="10177423" cy="615267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Tạm</a:t>
            </a:r>
            <a:r>
              <a: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6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biệt</a:t>
            </a:r>
            <a:r>
              <a: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, </a:t>
            </a:r>
            <a:r>
              <a:rPr lang="en-US" sz="6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hẹn</a:t>
            </a:r>
            <a:r>
              <a: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6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gặp</a:t>
            </a:r>
            <a:r>
              <a:rPr lang="en-US" sz="6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 </a:t>
            </a:r>
            <a:r>
              <a:rPr lang="en-US" sz="66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ARCO Typography" panose="020B0603050302020204" pitchFamily="34" charset="2"/>
              </a:rPr>
              <a:t>lại</a:t>
            </a:r>
            <a:endParaRPr lang="en-US" sz="6600" b="1" dirty="0">
              <a:ln w="28575">
                <a:solidFill>
                  <a:srgbClr val="00206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ARCO Typography" panose="020B0603050302020204" pitchFamily="34" charset="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0" y="162910"/>
            <a:ext cx="12192000" cy="6858000"/>
          </a:xfrm>
          <a:prstGeom prst="rect">
            <a:avLst/>
          </a:prstGeom>
        </p:spPr>
      </p:pic>
      <p:pic>
        <p:nvPicPr>
          <p:cNvPr id="22" name="Picture 21" descr="A picture containing indoor, sea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7585" y="1977577"/>
            <a:ext cx="3741655" cy="4625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99747" y="117317"/>
            <a:ext cx="6577773" cy="6577773"/>
            <a:chOff x="1511211" y="0"/>
            <a:chExt cx="6577773" cy="6577773"/>
          </a:xfrm>
        </p:grpSpPr>
        <p:grpSp>
          <p:nvGrpSpPr>
            <p:cNvPr id="10" name="Group 9"/>
            <p:cNvGrpSpPr/>
            <p:nvPr/>
          </p:nvGrpSpPr>
          <p:grpSpPr>
            <a:xfrm>
              <a:off x="1511211" y="0"/>
              <a:ext cx="6577773" cy="6577773"/>
              <a:chOff x="5494074" y="-76580"/>
              <a:chExt cx="6577773" cy="6577773"/>
            </a:xfrm>
          </p:grpSpPr>
          <p:pic>
            <p:nvPicPr>
              <p:cNvPr id="13" name="Picture 12" descr="Shape&#10;&#10;Description automatically generated with medium confidence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4074" y="-76580"/>
                <a:ext cx="6577773" cy="6577773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0017" y="3644831"/>
                <a:ext cx="1362666" cy="1746184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2873494" y="1390405"/>
              <a:ext cx="3853206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0D785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ch Tuyet Nang" panose="02090907080705020403" pitchFamily="18" charset="0"/>
                  <a:ea typeface="+mn-ea"/>
                  <a:cs typeface="+mn-cs"/>
                </a:rPr>
                <a:t>KHỞI ĐỘNG</a:t>
              </a:r>
              <a:endParaRPr lang="en-US" sz="2000"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047267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0" y="162910"/>
            <a:ext cx="12192000" cy="6858000"/>
          </a:xfrm>
          <a:prstGeom prst="rect">
            <a:avLst/>
          </a:prstGeom>
        </p:spPr>
      </p:pic>
      <p:pic>
        <p:nvPicPr>
          <p:cNvPr id="22" name="Picture 21" descr="A picture containing indoor, sea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7585" y="1977577"/>
            <a:ext cx="3741655" cy="46258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99747" y="117317"/>
            <a:ext cx="6577773" cy="6577773"/>
            <a:chOff x="1511211" y="0"/>
            <a:chExt cx="6577773" cy="6577773"/>
          </a:xfrm>
        </p:grpSpPr>
        <p:grpSp>
          <p:nvGrpSpPr>
            <p:cNvPr id="10" name="Group 9"/>
            <p:cNvGrpSpPr/>
            <p:nvPr/>
          </p:nvGrpSpPr>
          <p:grpSpPr>
            <a:xfrm>
              <a:off x="1511211" y="0"/>
              <a:ext cx="6577773" cy="6577773"/>
              <a:chOff x="5494074" y="-76580"/>
              <a:chExt cx="6577773" cy="6577773"/>
            </a:xfrm>
          </p:grpSpPr>
          <p:pic>
            <p:nvPicPr>
              <p:cNvPr id="13" name="Picture 12" descr="Shape&#10;&#10;Description automatically generated with medium confidence"/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4074" y="-76580"/>
                <a:ext cx="6577773" cy="6577773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240017" y="3644831"/>
                <a:ext cx="1362666" cy="1746184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2873494" y="1390405"/>
              <a:ext cx="3853206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0D785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VN Bach Tuyet Nang" panose="02090907080705020403" pitchFamily="18" charset="0"/>
                  <a:ea typeface="+mn-ea"/>
                  <a:cs typeface="+mn-cs"/>
                </a:rPr>
                <a:t>KHÁM PHÁ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192000" cy="706845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>
            <a:fillRect/>
          </a:stretch>
        </p:blipFill>
        <p:spPr>
          <a:xfrm rot="257174">
            <a:off x="-119743" y="-292211"/>
            <a:ext cx="8131629" cy="7233634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33" y="2950029"/>
            <a:ext cx="6135076" cy="3860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0977" y="1545772"/>
            <a:ext cx="53928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A3751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2.1.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zuki" panose="02040603050506020204" pitchFamily="18" charset="0"/>
                <a:ea typeface="Microsoft YaHei" panose="020B0503020204020204" charset="-122"/>
                <a:cs typeface="+mn-cs"/>
              </a:rPr>
              <a:t> Hình thành khái niệm câu chủ đề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chữ nhật: Góc Tròn 6"/>
          <p:cNvSpPr/>
          <p:nvPr/>
        </p:nvSpPr>
        <p:spPr>
          <a:xfrm>
            <a:off x="287383" y="240943"/>
            <a:ext cx="11665697" cy="6414874"/>
          </a:xfrm>
          <a:custGeom>
            <a:avLst/>
            <a:gdLst>
              <a:gd name="connsiteX0" fmla="*/ 0 w 11665697"/>
              <a:gd name="connsiteY0" fmla="*/ 1069167 h 6414874"/>
              <a:gd name="connsiteX1" fmla="*/ 1069167 w 11665697"/>
              <a:gd name="connsiteY1" fmla="*/ 0 h 6414874"/>
              <a:gd name="connsiteX2" fmla="*/ 10596530 w 11665697"/>
              <a:gd name="connsiteY2" fmla="*/ 0 h 6414874"/>
              <a:gd name="connsiteX3" fmla="*/ 11665697 w 11665697"/>
              <a:gd name="connsiteY3" fmla="*/ 1069167 h 6414874"/>
              <a:gd name="connsiteX4" fmla="*/ 11665697 w 11665697"/>
              <a:gd name="connsiteY4" fmla="*/ 5345707 h 6414874"/>
              <a:gd name="connsiteX5" fmla="*/ 10596530 w 11665697"/>
              <a:gd name="connsiteY5" fmla="*/ 6414874 h 6414874"/>
              <a:gd name="connsiteX6" fmla="*/ 1069167 w 11665697"/>
              <a:gd name="connsiteY6" fmla="*/ 6414874 h 6414874"/>
              <a:gd name="connsiteX7" fmla="*/ 0 w 11665697"/>
              <a:gd name="connsiteY7" fmla="*/ 5345707 h 6414874"/>
              <a:gd name="connsiteX8" fmla="*/ 0 w 11665697"/>
              <a:gd name="connsiteY8" fmla="*/ 1069167 h 641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5697" h="6414874" fill="none" extrusionOk="0">
                <a:moveTo>
                  <a:pt x="0" y="1069167"/>
                </a:moveTo>
                <a:cubicBezTo>
                  <a:pt x="-80094" y="483662"/>
                  <a:pt x="473853" y="27419"/>
                  <a:pt x="1069167" y="0"/>
                </a:cubicBezTo>
                <a:cubicBezTo>
                  <a:pt x="2225879" y="77600"/>
                  <a:pt x="7041677" y="-27269"/>
                  <a:pt x="10596530" y="0"/>
                </a:cubicBezTo>
                <a:cubicBezTo>
                  <a:pt x="11239143" y="-68765"/>
                  <a:pt x="11711493" y="492164"/>
                  <a:pt x="11665697" y="1069167"/>
                </a:cubicBezTo>
                <a:cubicBezTo>
                  <a:pt x="11774697" y="2510090"/>
                  <a:pt x="11587488" y="4251883"/>
                  <a:pt x="11665697" y="5345707"/>
                </a:cubicBezTo>
                <a:cubicBezTo>
                  <a:pt x="11563513" y="5896219"/>
                  <a:pt x="11151975" y="6430328"/>
                  <a:pt x="10596530" y="6414874"/>
                </a:cubicBezTo>
                <a:cubicBezTo>
                  <a:pt x="7327967" y="6464051"/>
                  <a:pt x="3255833" y="6292172"/>
                  <a:pt x="1069167" y="6414874"/>
                </a:cubicBezTo>
                <a:cubicBezTo>
                  <a:pt x="477082" y="6427164"/>
                  <a:pt x="-75745" y="6001410"/>
                  <a:pt x="0" y="5345707"/>
                </a:cubicBezTo>
                <a:cubicBezTo>
                  <a:pt x="47022" y="4159677"/>
                  <a:pt x="104569" y="2492947"/>
                  <a:pt x="0" y="1069167"/>
                </a:cubicBezTo>
                <a:close/>
              </a:path>
              <a:path w="11665697" h="6414874" stroke="0" extrusionOk="0">
                <a:moveTo>
                  <a:pt x="0" y="1069167"/>
                </a:moveTo>
                <a:cubicBezTo>
                  <a:pt x="100194" y="467229"/>
                  <a:pt x="576380" y="-6519"/>
                  <a:pt x="1069167" y="0"/>
                </a:cubicBezTo>
                <a:cubicBezTo>
                  <a:pt x="2743854" y="-129276"/>
                  <a:pt x="7066083" y="-77778"/>
                  <a:pt x="10596530" y="0"/>
                </a:cubicBezTo>
                <a:cubicBezTo>
                  <a:pt x="11167659" y="-61705"/>
                  <a:pt x="11654654" y="542358"/>
                  <a:pt x="11665697" y="1069167"/>
                </a:cubicBezTo>
                <a:cubicBezTo>
                  <a:pt x="11747296" y="3063681"/>
                  <a:pt x="11819997" y="3508032"/>
                  <a:pt x="11665697" y="5345707"/>
                </a:cubicBezTo>
                <a:cubicBezTo>
                  <a:pt x="11704979" y="6019034"/>
                  <a:pt x="11082822" y="6450285"/>
                  <a:pt x="10596530" y="6414874"/>
                </a:cubicBezTo>
                <a:cubicBezTo>
                  <a:pt x="6921539" y="6459094"/>
                  <a:pt x="2857766" y="6385492"/>
                  <a:pt x="1069167" y="6414874"/>
                </a:cubicBezTo>
                <a:cubicBezTo>
                  <a:pt x="462339" y="6352080"/>
                  <a:pt x="-51402" y="5924312"/>
                  <a:pt x="0" y="5345707"/>
                </a:cubicBezTo>
                <a:cubicBezTo>
                  <a:pt x="-159954" y="3683863"/>
                  <a:pt x="22140" y="2258769"/>
                  <a:pt x="0" y="10691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848" y="359229"/>
            <a:ext cx="10878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u="none" strike="noStrike" baseline="0">
                <a:solidFill>
                  <a:srgbClr val="FF00FF"/>
                </a:solidFill>
                <a:latin typeface="Calibri" panose="020F0502020204030204" charset="0"/>
                <a:cs typeface="Calibri" panose="020F0502020204030204" charset="0"/>
              </a:rPr>
              <a:t>1. </a:t>
            </a:r>
            <a:r>
              <a:rPr lang="vi-VN" sz="3200" b="1" i="0" u="none" strike="noStrike" baseline="0">
                <a:latin typeface="Calibri" panose="020F0502020204030204" charset="0"/>
                <a:cs typeface="Calibri" panose="020F0502020204030204" charset="0"/>
              </a:rPr>
              <a:t>Xác định nội dung của mỗi đoạn văn rồi trả lời câu hỏi bên dưới:</a:t>
            </a:r>
            <a:endParaRPr lang="en-US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224" y="1261745"/>
            <a:ext cx="11003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1" u="none" strike="noStrike" baseline="0">
                <a:latin typeface="Arial-ItalicMT"/>
              </a:rPr>
              <a:t>	</a:t>
            </a:r>
            <a:r>
              <a:rPr lang="vi-VN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Trống đồng Đông Sơn đa dạng không chỉ về hình dáng, kích thước mà</a:t>
            </a:r>
            <a:r>
              <a:rPr lang="en-US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 cả về phong cách trang trí, sắp xếp hoa văn</a:t>
            </a:r>
            <a:r>
              <a:rPr lang="en-US" sz="2800" b="0" i="0" u="none" strike="noStrike" baseline="0">
                <a:latin typeface="Calibri" panose="020F0502020204030204" charset="0"/>
                <a:cs typeface="Calibri" panose="020F0502020204030204" charset="0"/>
              </a:rPr>
              <a:t>. Giữa mặt trống bao giờ cũng có hình ngôi sao nhiều cánh toả ra xung quanh. Tiếp đến là những hình </a:t>
            </a:r>
            <a:r>
              <a:rPr lang="vi-VN" sz="2800" b="0" i="0" u="none" strike="noStrike" baseline="0">
                <a:latin typeface="Calibri" panose="020F0502020204030204" charset="0"/>
                <a:cs typeface="Calibri" panose="020F0502020204030204" charset="0"/>
              </a:rPr>
              <a:t>tròn đồng tâm, hình vũ công nhảy múa, chèo thuyền, hình chim bay, hươu</a:t>
            </a:r>
            <a:r>
              <a:rPr lang="en-US" sz="2800" b="0" i="0" u="none" strike="noStrike" baseline="0">
                <a:latin typeface="Calibri" panose="020F0502020204030204" charset="0"/>
                <a:cs typeface="Calibri" panose="020F0502020204030204" charset="0"/>
              </a:rPr>
              <a:t> nai có gạc,...</a:t>
            </a:r>
            <a:endParaRPr lang="en-US" sz="2800" b="0" i="0" u="none" strike="noStrike" baseline="0"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en-US" sz="2400" b="0" i="1" u="none" strike="noStrike" baseline="0">
                <a:latin typeface="Calibri" panose="020F0502020204030204" charset="0"/>
                <a:cs typeface="Calibri" panose="020F0502020204030204" charset="0"/>
              </a:rPr>
              <a:t>								Theo </a:t>
            </a:r>
            <a:r>
              <a:rPr lang="en-US" sz="2400" b="0" i="0" u="none" strike="noStrike" baseline="0">
                <a:latin typeface="Calibri" panose="020F0502020204030204" charset="0"/>
                <a:cs typeface="Calibri" panose="020F0502020204030204" charset="0"/>
              </a:rPr>
              <a:t>Nguyễn Văn Huyên</a:t>
            </a:r>
            <a:endParaRPr lang="en-US" sz="280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213" y="3890810"/>
            <a:ext cx="11131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1" u="none" strike="noStrike" baseline="0">
                <a:latin typeface="Arial-ItalicMT"/>
              </a:rPr>
              <a:t>	</a:t>
            </a:r>
            <a:r>
              <a:rPr lang="vi-VN" sz="2800" b="0" u="none" strike="noStrike" baseline="0">
                <a:latin typeface="Calibri" panose="020F0502020204030204" charset="0"/>
                <a:cs typeface="Calibri" panose="020F0502020204030204" charset="0"/>
              </a:rPr>
              <a:t>Nhà cửa ở đây phần lớn xây bằng đá với sò, hai thứ vật liệu sẵn có</a:t>
            </a:r>
            <a:r>
              <a:rPr lang="en-US" sz="2800" b="0" u="none" strike="noStrike" baseline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0" u="none" strike="noStrike" baseline="0">
                <a:latin typeface="Calibri" panose="020F0502020204030204" charset="0"/>
                <a:cs typeface="Calibri" panose="020F0502020204030204" charset="0"/>
              </a:rPr>
              <a:t>của núi và biển. Trong nhà, ngoài ngõ đâu đâu cũng sực nức mùi cá biển.</a:t>
            </a:r>
            <a:r>
              <a:rPr lang="en-US" sz="2800" b="0" u="none" strike="noStrike" baseline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0" u="none" strike="noStrike" baseline="0">
                <a:latin typeface="Calibri" panose="020F0502020204030204" charset="0"/>
                <a:cs typeface="Calibri" panose="020F0502020204030204" charset="0"/>
              </a:rPr>
              <a:t>Cá thu, cá chim, cá mực, tôm hùm,… phơi đầy trên sàn, trên nóc nhà, bờ</a:t>
            </a:r>
            <a:r>
              <a:rPr lang="en-US" sz="2800" b="0" u="none" strike="noStrike" baseline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0" u="none" strike="noStrike" baseline="0">
                <a:latin typeface="Calibri" panose="020F0502020204030204" charset="0"/>
                <a:cs typeface="Calibri" panose="020F0502020204030204" charset="0"/>
              </a:rPr>
              <a:t>tường, bãi cát. Chậu cảnh thì làm bằng những con ốc biển khổng lồ, to</a:t>
            </a:r>
            <a:r>
              <a:rPr lang="en-US" sz="2800" b="0" u="none" strike="noStrike" baseline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0" u="none" strike="noStrike" baseline="0">
                <a:latin typeface="Calibri" panose="020F0502020204030204" charset="0"/>
                <a:cs typeface="Calibri" panose="020F0502020204030204" charset="0"/>
              </a:rPr>
              <a:t>bằng cái mũ</a:t>
            </a:r>
            <a:r>
              <a:rPr lang="vi-VN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. Sản vật ở biển tô điểm cho phố chài một vẻ đẹp độc đáo,</a:t>
            </a:r>
            <a:r>
              <a:rPr lang="en-US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riêng biệt.</a:t>
            </a:r>
            <a:endParaRPr lang="vi-VN" sz="2800" b="0" i="1" u="none" strike="noStrike" baseline="0"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en-US" sz="2800" b="0" i="1" u="none" strike="noStrike" baseline="0">
                <a:latin typeface="Calibri" panose="020F0502020204030204" charset="0"/>
                <a:cs typeface="Calibri" panose="020F0502020204030204" charset="0"/>
              </a:rPr>
              <a:t>								</a:t>
            </a:r>
            <a:r>
              <a:rPr lang="vi-VN" sz="2600" b="0" i="1" u="none" strike="noStrike" baseline="0">
                <a:latin typeface="Calibri" panose="020F0502020204030204" charset="0"/>
                <a:cs typeface="Calibri" panose="020F0502020204030204" charset="0"/>
              </a:rPr>
              <a:t>Theo Tiếng Việt 4, 2002</a:t>
            </a:r>
            <a:endParaRPr lang="en-US" sz="260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>
            <a:fillRect/>
          </a:stretch>
        </p:blipFill>
        <p:spPr>
          <a:xfrm flipH="1">
            <a:off x="0" y="-9971"/>
            <a:ext cx="12192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7933" y="465451"/>
            <a:ext cx="8419263" cy="1150538"/>
            <a:chOff x="4824045" y="198926"/>
            <a:chExt cx="8419263" cy="1150538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5691307" y="362030"/>
              <a:ext cx="7552001" cy="824330"/>
            </a:xfrm>
            <a:custGeom>
              <a:avLst/>
              <a:gdLst>
                <a:gd name="connsiteX0" fmla="*/ 0 w 7552001"/>
                <a:gd name="connsiteY0" fmla="*/ 186257 h 824330"/>
                <a:gd name="connsiteX1" fmla="*/ 186257 w 7552001"/>
                <a:gd name="connsiteY1" fmla="*/ 0 h 824330"/>
                <a:gd name="connsiteX2" fmla="*/ 982527 w 7552001"/>
                <a:gd name="connsiteY2" fmla="*/ 0 h 824330"/>
                <a:gd name="connsiteX3" fmla="*/ 1563413 w 7552001"/>
                <a:gd name="connsiteY3" fmla="*/ 0 h 824330"/>
                <a:gd name="connsiteX4" fmla="*/ 2144299 w 7552001"/>
                <a:gd name="connsiteY4" fmla="*/ 0 h 824330"/>
                <a:gd name="connsiteX5" fmla="*/ 2725185 w 7552001"/>
                <a:gd name="connsiteY5" fmla="*/ 0 h 824330"/>
                <a:gd name="connsiteX6" fmla="*/ 3377865 w 7552001"/>
                <a:gd name="connsiteY6" fmla="*/ 0 h 824330"/>
                <a:gd name="connsiteX7" fmla="*/ 4174136 w 7552001"/>
                <a:gd name="connsiteY7" fmla="*/ 0 h 824330"/>
                <a:gd name="connsiteX8" fmla="*/ 4683227 w 7552001"/>
                <a:gd name="connsiteY8" fmla="*/ 0 h 824330"/>
                <a:gd name="connsiteX9" fmla="*/ 5479497 w 7552001"/>
                <a:gd name="connsiteY9" fmla="*/ 0 h 824330"/>
                <a:gd name="connsiteX10" fmla="*/ 6132178 w 7552001"/>
                <a:gd name="connsiteY10" fmla="*/ 0 h 824330"/>
                <a:gd name="connsiteX11" fmla="*/ 7365744 w 7552001"/>
                <a:gd name="connsiteY11" fmla="*/ 0 h 824330"/>
                <a:gd name="connsiteX12" fmla="*/ 7552001 w 7552001"/>
                <a:gd name="connsiteY12" fmla="*/ 186257 h 824330"/>
                <a:gd name="connsiteX13" fmla="*/ 7552001 w 7552001"/>
                <a:gd name="connsiteY13" fmla="*/ 638073 h 824330"/>
                <a:gd name="connsiteX14" fmla="*/ 7365744 w 7552001"/>
                <a:gd name="connsiteY14" fmla="*/ 824330 h 824330"/>
                <a:gd name="connsiteX15" fmla="*/ 6784858 w 7552001"/>
                <a:gd name="connsiteY15" fmla="*/ 824330 h 824330"/>
                <a:gd name="connsiteX16" fmla="*/ 6132178 w 7552001"/>
                <a:gd name="connsiteY16" fmla="*/ 824330 h 824330"/>
                <a:gd name="connsiteX17" fmla="*/ 5694882 w 7552001"/>
                <a:gd name="connsiteY17" fmla="*/ 824330 h 824330"/>
                <a:gd name="connsiteX18" fmla="*/ 5042201 w 7552001"/>
                <a:gd name="connsiteY18" fmla="*/ 824330 h 824330"/>
                <a:gd name="connsiteX19" fmla="*/ 4389520 w 7552001"/>
                <a:gd name="connsiteY19" fmla="*/ 824330 h 824330"/>
                <a:gd name="connsiteX20" fmla="*/ 3736840 w 7552001"/>
                <a:gd name="connsiteY20" fmla="*/ 824330 h 824330"/>
                <a:gd name="connsiteX21" fmla="*/ 3084159 w 7552001"/>
                <a:gd name="connsiteY21" fmla="*/ 824330 h 824330"/>
                <a:gd name="connsiteX22" fmla="*/ 2359684 w 7552001"/>
                <a:gd name="connsiteY22" fmla="*/ 824330 h 824330"/>
                <a:gd name="connsiteX23" fmla="*/ 1778798 w 7552001"/>
                <a:gd name="connsiteY23" fmla="*/ 824330 h 824330"/>
                <a:gd name="connsiteX24" fmla="*/ 1126117 w 7552001"/>
                <a:gd name="connsiteY24" fmla="*/ 824330 h 824330"/>
                <a:gd name="connsiteX25" fmla="*/ 186257 w 7552001"/>
                <a:gd name="connsiteY25" fmla="*/ 824330 h 824330"/>
                <a:gd name="connsiteX26" fmla="*/ 0 w 7552001"/>
                <a:gd name="connsiteY26" fmla="*/ 638073 h 824330"/>
                <a:gd name="connsiteX27" fmla="*/ 0 w 7552001"/>
                <a:gd name="connsiteY27" fmla="*/ 186257 h 82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552001" h="824330" fill="none" extrusionOk="0">
                  <a:moveTo>
                    <a:pt x="0" y="186257"/>
                  </a:moveTo>
                  <a:cubicBezTo>
                    <a:pt x="3027" y="83647"/>
                    <a:pt x="60795" y="-6401"/>
                    <a:pt x="186257" y="0"/>
                  </a:cubicBezTo>
                  <a:cubicBezTo>
                    <a:pt x="385358" y="-19238"/>
                    <a:pt x="793587" y="-26682"/>
                    <a:pt x="982527" y="0"/>
                  </a:cubicBezTo>
                  <a:cubicBezTo>
                    <a:pt x="1171467" y="26682"/>
                    <a:pt x="1379394" y="-8787"/>
                    <a:pt x="1563413" y="0"/>
                  </a:cubicBezTo>
                  <a:cubicBezTo>
                    <a:pt x="1747432" y="8787"/>
                    <a:pt x="1992024" y="6439"/>
                    <a:pt x="2144299" y="0"/>
                  </a:cubicBezTo>
                  <a:cubicBezTo>
                    <a:pt x="2296574" y="-6439"/>
                    <a:pt x="2434945" y="-16744"/>
                    <a:pt x="2725185" y="0"/>
                  </a:cubicBezTo>
                  <a:cubicBezTo>
                    <a:pt x="3015425" y="16744"/>
                    <a:pt x="3052665" y="22080"/>
                    <a:pt x="3377865" y="0"/>
                  </a:cubicBezTo>
                  <a:cubicBezTo>
                    <a:pt x="3703065" y="-22080"/>
                    <a:pt x="3790209" y="17889"/>
                    <a:pt x="4174136" y="0"/>
                  </a:cubicBezTo>
                  <a:cubicBezTo>
                    <a:pt x="4558063" y="-17889"/>
                    <a:pt x="4446333" y="-23407"/>
                    <a:pt x="4683227" y="0"/>
                  </a:cubicBezTo>
                  <a:cubicBezTo>
                    <a:pt x="4920121" y="23407"/>
                    <a:pt x="5224348" y="7188"/>
                    <a:pt x="5479497" y="0"/>
                  </a:cubicBezTo>
                  <a:cubicBezTo>
                    <a:pt x="5734646" y="-7188"/>
                    <a:pt x="5865233" y="-4825"/>
                    <a:pt x="6132178" y="0"/>
                  </a:cubicBezTo>
                  <a:cubicBezTo>
                    <a:pt x="6399123" y="4825"/>
                    <a:pt x="6824077" y="-49799"/>
                    <a:pt x="7365744" y="0"/>
                  </a:cubicBezTo>
                  <a:cubicBezTo>
                    <a:pt x="7474111" y="1566"/>
                    <a:pt x="7558558" y="72675"/>
                    <a:pt x="7552001" y="186257"/>
                  </a:cubicBezTo>
                  <a:cubicBezTo>
                    <a:pt x="7566022" y="359537"/>
                    <a:pt x="7529814" y="446447"/>
                    <a:pt x="7552001" y="638073"/>
                  </a:cubicBezTo>
                  <a:cubicBezTo>
                    <a:pt x="7546559" y="736488"/>
                    <a:pt x="7477782" y="827826"/>
                    <a:pt x="7365744" y="824330"/>
                  </a:cubicBezTo>
                  <a:cubicBezTo>
                    <a:pt x="7135226" y="801626"/>
                    <a:pt x="7064809" y="804538"/>
                    <a:pt x="6784858" y="824330"/>
                  </a:cubicBezTo>
                  <a:cubicBezTo>
                    <a:pt x="6504907" y="844122"/>
                    <a:pt x="6280687" y="849238"/>
                    <a:pt x="6132178" y="824330"/>
                  </a:cubicBezTo>
                  <a:cubicBezTo>
                    <a:pt x="5983669" y="799422"/>
                    <a:pt x="5796679" y="822899"/>
                    <a:pt x="5694882" y="824330"/>
                  </a:cubicBezTo>
                  <a:cubicBezTo>
                    <a:pt x="5593085" y="825761"/>
                    <a:pt x="5302439" y="843089"/>
                    <a:pt x="5042201" y="824330"/>
                  </a:cubicBezTo>
                  <a:cubicBezTo>
                    <a:pt x="4781963" y="805571"/>
                    <a:pt x="4568667" y="820300"/>
                    <a:pt x="4389520" y="824330"/>
                  </a:cubicBezTo>
                  <a:cubicBezTo>
                    <a:pt x="4210373" y="828360"/>
                    <a:pt x="3932170" y="825058"/>
                    <a:pt x="3736840" y="824330"/>
                  </a:cubicBezTo>
                  <a:cubicBezTo>
                    <a:pt x="3541510" y="823602"/>
                    <a:pt x="3293042" y="804531"/>
                    <a:pt x="3084159" y="824330"/>
                  </a:cubicBezTo>
                  <a:cubicBezTo>
                    <a:pt x="2875276" y="844129"/>
                    <a:pt x="2514723" y="823100"/>
                    <a:pt x="2359684" y="824330"/>
                  </a:cubicBezTo>
                  <a:cubicBezTo>
                    <a:pt x="2204646" y="825560"/>
                    <a:pt x="1903464" y="830826"/>
                    <a:pt x="1778798" y="824330"/>
                  </a:cubicBezTo>
                  <a:cubicBezTo>
                    <a:pt x="1654132" y="817834"/>
                    <a:pt x="1407603" y="842599"/>
                    <a:pt x="1126117" y="824330"/>
                  </a:cubicBezTo>
                  <a:cubicBezTo>
                    <a:pt x="844631" y="806061"/>
                    <a:pt x="504711" y="781650"/>
                    <a:pt x="186257" y="824330"/>
                  </a:cubicBezTo>
                  <a:cubicBezTo>
                    <a:pt x="73284" y="803063"/>
                    <a:pt x="-14410" y="745333"/>
                    <a:pt x="0" y="638073"/>
                  </a:cubicBezTo>
                  <a:cubicBezTo>
                    <a:pt x="-283" y="480907"/>
                    <a:pt x="11629" y="351688"/>
                    <a:pt x="0" y="186257"/>
                  </a:cubicBezTo>
                  <a:close/>
                </a:path>
                <a:path w="7552001" h="824330" stroke="0" extrusionOk="0">
                  <a:moveTo>
                    <a:pt x="0" y="186257"/>
                  </a:moveTo>
                  <a:cubicBezTo>
                    <a:pt x="-17656" y="101921"/>
                    <a:pt x="88529" y="21739"/>
                    <a:pt x="186257" y="0"/>
                  </a:cubicBezTo>
                  <a:cubicBezTo>
                    <a:pt x="401863" y="21201"/>
                    <a:pt x="507357" y="10161"/>
                    <a:pt x="695348" y="0"/>
                  </a:cubicBezTo>
                  <a:cubicBezTo>
                    <a:pt x="883339" y="-10161"/>
                    <a:pt x="1154062" y="2350"/>
                    <a:pt x="1276234" y="0"/>
                  </a:cubicBezTo>
                  <a:cubicBezTo>
                    <a:pt x="1398406" y="-2350"/>
                    <a:pt x="1595864" y="-15018"/>
                    <a:pt x="1713530" y="0"/>
                  </a:cubicBezTo>
                  <a:cubicBezTo>
                    <a:pt x="1831196" y="15018"/>
                    <a:pt x="2112533" y="8639"/>
                    <a:pt x="2438005" y="0"/>
                  </a:cubicBezTo>
                  <a:cubicBezTo>
                    <a:pt x="2763477" y="-8639"/>
                    <a:pt x="2701662" y="-11094"/>
                    <a:pt x="2875301" y="0"/>
                  </a:cubicBezTo>
                  <a:cubicBezTo>
                    <a:pt x="3048940" y="11094"/>
                    <a:pt x="3346769" y="-5196"/>
                    <a:pt x="3527982" y="0"/>
                  </a:cubicBezTo>
                  <a:cubicBezTo>
                    <a:pt x="3709195" y="5196"/>
                    <a:pt x="3840415" y="2980"/>
                    <a:pt x="4037073" y="0"/>
                  </a:cubicBezTo>
                  <a:cubicBezTo>
                    <a:pt x="4233731" y="-2980"/>
                    <a:pt x="4409924" y="-482"/>
                    <a:pt x="4546164" y="0"/>
                  </a:cubicBezTo>
                  <a:cubicBezTo>
                    <a:pt x="4682404" y="482"/>
                    <a:pt x="4890700" y="2285"/>
                    <a:pt x="4983460" y="0"/>
                  </a:cubicBezTo>
                  <a:cubicBezTo>
                    <a:pt x="5076220" y="-2285"/>
                    <a:pt x="5221286" y="-18617"/>
                    <a:pt x="5420756" y="0"/>
                  </a:cubicBezTo>
                  <a:cubicBezTo>
                    <a:pt x="5620226" y="18617"/>
                    <a:pt x="5764750" y="3838"/>
                    <a:pt x="5929847" y="0"/>
                  </a:cubicBezTo>
                  <a:cubicBezTo>
                    <a:pt x="6094944" y="-3838"/>
                    <a:pt x="6392906" y="13828"/>
                    <a:pt x="6510732" y="0"/>
                  </a:cubicBezTo>
                  <a:cubicBezTo>
                    <a:pt x="6628559" y="-13828"/>
                    <a:pt x="7122458" y="-5527"/>
                    <a:pt x="7365744" y="0"/>
                  </a:cubicBezTo>
                  <a:cubicBezTo>
                    <a:pt x="7487906" y="-10728"/>
                    <a:pt x="7550682" y="77284"/>
                    <a:pt x="7552001" y="186257"/>
                  </a:cubicBezTo>
                  <a:cubicBezTo>
                    <a:pt x="7547820" y="396832"/>
                    <a:pt x="7555878" y="441295"/>
                    <a:pt x="7552001" y="638073"/>
                  </a:cubicBezTo>
                  <a:cubicBezTo>
                    <a:pt x="7562047" y="734573"/>
                    <a:pt x="7482327" y="843783"/>
                    <a:pt x="7365744" y="824330"/>
                  </a:cubicBezTo>
                  <a:cubicBezTo>
                    <a:pt x="7111046" y="793172"/>
                    <a:pt x="6944463" y="853736"/>
                    <a:pt x="6569474" y="824330"/>
                  </a:cubicBezTo>
                  <a:cubicBezTo>
                    <a:pt x="6194485" y="794925"/>
                    <a:pt x="6166486" y="829851"/>
                    <a:pt x="6060383" y="824330"/>
                  </a:cubicBezTo>
                  <a:cubicBezTo>
                    <a:pt x="5954280" y="818809"/>
                    <a:pt x="5624863" y="830572"/>
                    <a:pt x="5264112" y="824330"/>
                  </a:cubicBezTo>
                  <a:cubicBezTo>
                    <a:pt x="4903361" y="818088"/>
                    <a:pt x="4806655" y="817734"/>
                    <a:pt x="4611432" y="824330"/>
                  </a:cubicBezTo>
                  <a:cubicBezTo>
                    <a:pt x="4416209" y="830926"/>
                    <a:pt x="4352267" y="843927"/>
                    <a:pt x="4102341" y="824330"/>
                  </a:cubicBezTo>
                  <a:cubicBezTo>
                    <a:pt x="3852415" y="804733"/>
                    <a:pt x="3480257" y="823269"/>
                    <a:pt x="3306070" y="824330"/>
                  </a:cubicBezTo>
                  <a:cubicBezTo>
                    <a:pt x="3131883" y="825391"/>
                    <a:pt x="2998755" y="821368"/>
                    <a:pt x="2725185" y="824330"/>
                  </a:cubicBezTo>
                  <a:cubicBezTo>
                    <a:pt x="2451616" y="827292"/>
                    <a:pt x="2315703" y="813266"/>
                    <a:pt x="2144299" y="824330"/>
                  </a:cubicBezTo>
                  <a:cubicBezTo>
                    <a:pt x="1972895" y="835394"/>
                    <a:pt x="1782106" y="809676"/>
                    <a:pt x="1563413" y="824330"/>
                  </a:cubicBezTo>
                  <a:cubicBezTo>
                    <a:pt x="1344720" y="838984"/>
                    <a:pt x="1159825" y="826264"/>
                    <a:pt x="1054322" y="824330"/>
                  </a:cubicBezTo>
                  <a:cubicBezTo>
                    <a:pt x="948819" y="822396"/>
                    <a:pt x="401468" y="818549"/>
                    <a:pt x="186257" y="824330"/>
                  </a:cubicBezTo>
                  <a:cubicBezTo>
                    <a:pt x="81233" y="836752"/>
                    <a:pt x="5612" y="741557"/>
                    <a:pt x="0" y="638073"/>
                  </a:cubicBezTo>
                  <a:cubicBezTo>
                    <a:pt x="-19389" y="447339"/>
                    <a:pt x="10248" y="389816"/>
                    <a:pt x="0" y="186257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 nội dung của mỗi đoạn văn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4045" y="198926"/>
              <a:ext cx="1150538" cy="1150538"/>
            </a:xfrm>
            <a:prstGeom prst="rect">
              <a:avLst/>
            </a:prstGeom>
          </p:spPr>
        </p:pic>
      </p:grpSp>
      <p:pic>
        <p:nvPicPr>
          <p:cNvPr id="1026" name="Picture 2" descr="Hình ảnh Mũi Tên Không Khóa PNG Với Nền Trong Suốt | Tải Xuống Miễn Phí  Trên 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333" y="2579914"/>
            <a:ext cx="2641197" cy="26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60401" y="2268572"/>
            <a:ext cx="9667699" cy="3632504"/>
            <a:chOff x="1973315" y="2203938"/>
            <a:chExt cx="9667699" cy="363250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1973315" y="2203938"/>
              <a:ext cx="9667699" cy="363250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93864" y="2358567"/>
              <a:ext cx="92028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>
                  <a:solidFill>
                    <a:srgbClr val="002060"/>
                  </a:solidFill>
                </a:rPr>
                <a:t>+ Đoạn thứ nhất:</a:t>
              </a:r>
              <a:r>
                <a:rPr lang="en-US" sz="4400">
                  <a:solidFill>
                    <a:srgbClr val="002060"/>
                  </a:solidFill>
                </a:rPr>
                <a:t> Giới thiệu cách trang trí, sắp xếp hoa văn của trống đồng.</a:t>
              </a:r>
              <a:endParaRPr lang="en-US" sz="4400">
                <a:solidFill>
                  <a:srgbClr val="002060"/>
                </a:solidFill>
              </a:endParaRPr>
            </a:p>
            <a:p>
              <a:pPr algn="just"/>
              <a:r>
                <a:rPr lang="en-US" sz="4400" b="1">
                  <a:solidFill>
                    <a:srgbClr val="002060"/>
                  </a:solidFill>
                </a:rPr>
                <a:t>+ Đoạn thứ hai</a:t>
              </a:r>
              <a:r>
                <a:rPr lang="en-US" sz="4400">
                  <a:solidFill>
                    <a:srgbClr val="002060"/>
                  </a:solidFill>
                </a:rPr>
                <a:t>: Nêu nhận định sản vật ở biển mang lại cho phố chài một vẻ đẹp riêng biệt, độc đáo</a:t>
              </a:r>
              <a:endParaRPr lang="en-US" sz="440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"/>
            <a:ext cx="12192000" cy="7046259"/>
            <a:chOff x="0" y="-1"/>
            <a:chExt cx="12192000" cy="7046259"/>
          </a:xfrm>
        </p:grpSpPr>
        <p:sp>
          <p:nvSpPr>
            <p:cNvPr id="14" name="TextBox 10"/>
            <p:cNvSpPr txBox="1"/>
            <p:nvPr/>
          </p:nvSpPr>
          <p:spPr>
            <a:xfrm>
              <a:off x="413909" y="6246227"/>
              <a:ext cx="149147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 NGÂN TIỂU HỌC KIM BÀI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-1"/>
              <a:ext cx="12192000" cy="704625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089011" y="387019"/>
            <a:ext cx="5022923" cy="4468230"/>
            <a:chOff x="7381995" y="475932"/>
            <a:chExt cx="5022923" cy="4468230"/>
          </a:xfrm>
        </p:grpSpPr>
        <p:pic>
          <p:nvPicPr>
            <p:cNvPr id="22" name="Picture 21" descr="A picture containing text&#10;&#10;Description automatically generated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>
              <a:fillRect/>
            </a:stretch>
          </p:blipFill>
          <p:spPr>
            <a:xfrm>
              <a:off x="7381995" y="475932"/>
              <a:ext cx="5022923" cy="446823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140749" y="1642500"/>
              <a:ext cx="33392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THẢO LUẬN NHÓM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oup of people in clothing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80" y="3123247"/>
            <a:ext cx="5823473" cy="366467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9970" y="387019"/>
            <a:ext cx="7266219" cy="1255481"/>
            <a:chOff x="5127505" y="165839"/>
            <a:chExt cx="7266219" cy="125548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5647764" y="380802"/>
              <a:ext cx="6745960" cy="1040518"/>
            </a:xfrm>
            <a:custGeom>
              <a:avLst/>
              <a:gdLst>
                <a:gd name="connsiteX0" fmla="*/ 0 w 6745960"/>
                <a:gd name="connsiteY0" fmla="*/ 235105 h 1040518"/>
                <a:gd name="connsiteX1" fmla="*/ 235105 w 6745960"/>
                <a:gd name="connsiteY1" fmla="*/ 0 h 1040518"/>
                <a:gd name="connsiteX2" fmla="*/ 932411 w 6745960"/>
                <a:gd name="connsiteY2" fmla="*/ 0 h 1040518"/>
                <a:gd name="connsiteX3" fmla="*/ 1629716 w 6745960"/>
                <a:gd name="connsiteY3" fmla="*/ 0 h 1040518"/>
                <a:gd name="connsiteX4" fmla="*/ 2138749 w 6745960"/>
                <a:gd name="connsiteY4" fmla="*/ 0 h 1040518"/>
                <a:gd name="connsiteX5" fmla="*/ 2647782 w 6745960"/>
                <a:gd name="connsiteY5" fmla="*/ 0 h 1040518"/>
                <a:gd name="connsiteX6" fmla="*/ 3219573 w 6745960"/>
                <a:gd name="connsiteY6" fmla="*/ 0 h 1040518"/>
                <a:gd name="connsiteX7" fmla="*/ 3916878 w 6745960"/>
                <a:gd name="connsiteY7" fmla="*/ 0 h 1040518"/>
                <a:gd name="connsiteX8" fmla="*/ 4551426 w 6745960"/>
                <a:gd name="connsiteY8" fmla="*/ 0 h 1040518"/>
                <a:gd name="connsiteX9" fmla="*/ 5185974 w 6745960"/>
                <a:gd name="connsiteY9" fmla="*/ 0 h 1040518"/>
                <a:gd name="connsiteX10" fmla="*/ 5820523 w 6745960"/>
                <a:gd name="connsiteY10" fmla="*/ 0 h 1040518"/>
                <a:gd name="connsiteX11" fmla="*/ 6510855 w 6745960"/>
                <a:gd name="connsiteY11" fmla="*/ 0 h 1040518"/>
                <a:gd name="connsiteX12" fmla="*/ 6745960 w 6745960"/>
                <a:gd name="connsiteY12" fmla="*/ 235105 h 1040518"/>
                <a:gd name="connsiteX13" fmla="*/ 6745960 w 6745960"/>
                <a:gd name="connsiteY13" fmla="*/ 805413 h 1040518"/>
                <a:gd name="connsiteX14" fmla="*/ 6510855 w 6745960"/>
                <a:gd name="connsiteY14" fmla="*/ 1040518 h 1040518"/>
                <a:gd name="connsiteX15" fmla="*/ 5876307 w 6745960"/>
                <a:gd name="connsiteY15" fmla="*/ 1040518 h 1040518"/>
                <a:gd name="connsiteX16" fmla="*/ 5053486 w 6745960"/>
                <a:gd name="connsiteY16" fmla="*/ 1040518 h 1040518"/>
                <a:gd name="connsiteX17" fmla="*/ 4356181 w 6745960"/>
                <a:gd name="connsiteY17" fmla="*/ 1040518 h 1040518"/>
                <a:gd name="connsiteX18" fmla="*/ 3721633 w 6745960"/>
                <a:gd name="connsiteY18" fmla="*/ 1040518 h 1040518"/>
                <a:gd name="connsiteX19" fmla="*/ 2898812 w 6745960"/>
                <a:gd name="connsiteY19" fmla="*/ 1040518 h 1040518"/>
                <a:gd name="connsiteX20" fmla="*/ 2138749 w 6745960"/>
                <a:gd name="connsiteY20" fmla="*/ 1040518 h 1040518"/>
                <a:gd name="connsiteX21" fmla="*/ 1441444 w 6745960"/>
                <a:gd name="connsiteY21" fmla="*/ 1040518 h 1040518"/>
                <a:gd name="connsiteX22" fmla="*/ 932411 w 6745960"/>
                <a:gd name="connsiteY22" fmla="*/ 1040518 h 1040518"/>
                <a:gd name="connsiteX23" fmla="*/ 235105 w 6745960"/>
                <a:gd name="connsiteY23" fmla="*/ 1040518 h 1040518"/>
                <a:gd name="connsiteX24" fmla="*/ 0 w 6745960"/>
                <a:gd name="connsiteY24" fmla="*/ 805413 h 1040518"/>
                <a:gd name="connsiteX25" fmla="*/ 0 w 6745960"/>
                <a:gd name="connsiteY25" fmla="*/ 235105 h 104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45960" h="1040518" fill="none" extrusionOk="0">
                  <a:moveTo>
                    <a:pt x="0" y="235105"/>
                  </a:moveTo>
                  <a:cubicBezTo>
                    <a:pt x="-8447" y="106415"/>
                    <a:pt x="126000" y="-12450"/>
                    <a:pt x="235105" y="0"/>
                  </a:cubicBezTo>
                  <a:cubicBezTo>
                    <a:pt x="433029" y="-19526"/>
                    <a:pt x="646274" y="-21113"/>
                    <a:pt x="932411" y="0"/>
                  </a:cubicBezTo>
                  <a:cubicBezTo>
                    <a:pt x="1218548" y="21113"/>
                    <a:pt x="1414592" y="-1992"/>
                    <a:pt x="1629716" y="0"/>
                  </a:cubicBezTo>
                  <a:cubicBezTo>
                    <a:pt x="1844841" y="1992"/>
                    <a:pt x="1890520" y="12108"/>
                    <a:pt x="2138749" y="0"/>
                  </a:cubicBezTo>
                  <a:cubicBezTo>
                    <a:pt x="2386978" y="-12108"/>
                    <a:pt x="2463165" y="-9750"/>
                    <a:pt x="2647782" y="0"/>
                  </a:cubicBezTo>
                  <a:cubicBezTo>
                    <a:pt x="2832399" y="9750"/>
                    <a:pt x="3023006" y="-13565"/>
                    <a:pt x="3219573" y="0"/>
                  </a:cubicBezTo>
                  <a:cubicBezTo>
                    <a:pt x="3416140" y="13565"/>
                    <a:pt x="3693533" y="13311"/>
                    <a:pt x="3916878" y="0"/>
                  </a:cubicBezTo>
                  <a:cubicBezTo>
                    <a:pt x="4140223" y="-13311"/>
                    <a:pt x="4346453" y="960"/>
                    <a:pt x="4551426" y="0"/>
                  </a:cubicBezTo>
                  <a:cubicBezTo>
                    <a:pt x="4756399" y="-960"/>
                    <a:pt x="4960387" y="-22677"/>
                    <a:pt x="5185974" y="0"/>
                  </a:cubicBezTo>
                  <a:cubicBezTo>
                    <a:pt x="5411561" y="22677"/>
                    <a:pt x="5611047" y="12101"/>
                    <a:pt x="5820523" y="0"/>
                  </a:cubicBezTo>
                  <a:cubicBezTo>
                    <a:pt x="6029999" y="-12101"/>
                    <a:pt x="6246586" y="34479"/>
                    <a:pt x="6510855" y="0"/>
                  </a:cubicBezTo>
                  <a:cubicBezTo>
                    <a:pt x="6639050" y="-3516"/>
                    <a:pt x="6750593" y="96354"/>
                    <a:pt x="6745960" y="235105"/>
                  </a:cubicBezTo>
                  <a:cubicBezTo>
                    <a:pt x="6747661" y="355490"/>
                    <a:pt x="6768486" y="584926"/>
                    <a:pt x="6745960" y="805413"/>
                  </a:cubicBezTo>
                  <a:cubicBezTo>
                    <a:pt x="6747047" y="943911"/>
                    <a:pt x="6616808" y="1029970"/>
                    <a:pt x="6510855" y="1040518"/>
                  </a:cubicBezTo>
                  <a:cubicBezTo>
                    <a:pt x="6284766" y="1065989"/>
                    <a:pt x="6175969" y="1014596"/>
                    <a:pt x="5876307" y="1040518"/>
                  </a:cubicBezTo>
                  <a:cubicBezTo>
                    <a:pt x="5576645" y="1066440"/>
                    <a:pt x="5324902" y="1009227"/>
                    <a:pt x="5053486" y="1040518"/>
                  </a:cubicBezTo>
                  <a:cubicBezTo>
                    <a:pt x="4782070" y="1071809"/>
                    <a:pt x="4694696" y="1052526"/>
                    <a:pt x="4356181" y="1040518"/>
                  </a:cubicBezTo>
                  <a:cubicBezTo>
                    <a:pt x="4017666" y="1028510"/>
                    <a:pt x="3923973" y="1022527"/>
                    <a:pt x="3721633" y="1040518"/>
                  </a:cubicBezTo>
                  <a:cubicBezTo>
                    <a:pt x="3519293" y="1058509"/>
                    <a:pt x="3253887" y="1020440"/>
                    <a:pt x="2898812" y="1040518"/>
                  </a:cubicBezTo>
                  <a:cubicBezTo>
                    <a:pt x="2543737" y="1060596"/>
                    <a:pt x="2366810" y="1075289"/>
                    <a:pt x="2138749" y="1040518"/>
                  </a:cubicBezTo>
                  <a:cubicBezTo>
                    <a:pt x="1910688" y="1005747"/>
                    <a:pt x="1764126" y="1048043"/>
                    <a:pt x="1441444" y="1040518"/>
                  </a:cubicBezTo>
                  <a:cubicBezTo>
                    <a:pt x="1118763" y="1032993"/>
                    <a:pt x="1081493" y="1015433"/>
                    <a:pt x="932411" y="1040518"/>
                  </a:cubicBezTo>
                  <a:cubicBezTo>
                    <a:pt x="783329" y="1065603"/>
                    <a:pt x="577416" y="1074007"/>
                    <a:pt x="235105" y="1040518"/>
                  </a:cubicBezTo>
                  <a:cubicBezTo>
                    <a:pt x="107518" y="1037625"/>
                    <a:pt x="-2446" y="937972"/>
                    <a:pt x="0" y="805413"/>
                  </a:cubicBezTo>
                  <a:cubicBezTo>
                    <a:pt x="-752" y="591479"/>
                    <a:pt x="19838" y="420358"/>
                    <a:pt x="0" y="235105"/>
                  </a:cubicBezTo>
                  <a:close/>
                </a:path>
                <a:path w="6745960" h="1040518" stroke="0" extrusionOk="0">
                  <a:moveTo>
                    <a:pt x="0" y="235105"/>
                  </a:moveTo>
                  <a:cubicBezTo>
                    <a:pt x="-4006" y="109465"/>
                    <a:pt x="111470" y="26270"/>
                    <a:pt x="235105" y="0"/>
                  </a:cubicBezTo>
                  <a:cubicBezTo>
                    <a:pt x="451903" y="-16195"/>
                    <a:pt x="609596" y="-23011"/>
                    <a:pt x="806896" y="0"/>
                  </a:cubicBezTo>
                  <a:cubicBezTo>
                    <a:pt x="1004196" y="23011"/>
                    <a:pt x="1156511" y="4286"/>
                    <a:pt x="1441444" y="0"/>
                  </a:cubicBezTo>
                  <a:cubicBezTo>
                    <a:pt x="1726377" y="-4286"/>
                    <a:pt x="1809892" y="-13054"/>
                    <a:pt x="1950477" y="0"/>
                  </a:cubicBezTo>
                  <a:cubicBezTo>
                    <a:pt x="2091062" y="13054"/>
                    <a:pt x="2504527" y="5774"/>
                    <a:pt x="2710540" y="0"/>
                  </a:cubicBezTo>
                  <a:cubicBezTo>
                    <a:pt x="2916553" y="-5774"/>
                    <a:pt x="3037766" y="4130"/>
                    <a:pt x="3219573" y="0"/>
                  </a:cubicBezTo>
                  <a:cubicBezTo>
                    <a:pt x="3401380" y="-4130"/>
                    <a:pt x="3718312" y="-5015"/>
                    <a:pt x="3916878" y="0"/>
                  </a:cubicBezTo>
                  <a:cubicBezTo>
                    <a:pt x="4115444" y="5015"/>
                    <a:pt x="4225545" y="3901"/>
                    <a:pt x="4488669" y="0"/>
                  </a:cubicBezTo>
                  <a:cubicBezTo>
                    <a:pt x="4751793" y="-3901"/>
                    <a:pt x="4860158" y="-12804"/>
                    <a:pt x="5060459" y="0"/>
                  </a:cubicBezTo>
                  <a:cubicBezTo>
                    <a:pt x="5260760" y="12804"/>
                    <a:pt x="5386094" y="17158"/>
                    <a:pt x="5569493" y="0"/>
                  </a:cubicBezTo>
                  <a:cubicBezTo>
                    <a:pt x="5752892" y="-17158"/>
                    <a:pt x="6174873" y="-12237"/>
                    <a:pt x="6510855" y="0"/>
                  </a:cubicBezTo>
                  <a:cubicBezTo>
                    <a:pt x="6651660" y="-7882"/>
                    <a:pt x="6750129" y="110518"/>
                    <a:pt x="6745960" y="235105"/>
                  </a:cubicBezTo>
                  <a:cubicBezTo>
                    <a:pt x="6725168" y="387090"/>
                    <a:pt x="6764595" y="604631"/>
                    <a:pt x="6745960" y="805413"/>
                  </a:cubicBezTo>
                  <a:cubicBezTo>
                    <a:pt x="6752310" y="931728"/>
                    <a:pt x="6639901" y="1036821"/>
                    <a:pt x="6510855" y="1040518"/>
                  </a:cubicBezTo>
                  <a:cubicBezTo>
                    <a:pt x="6375272" y="1015673"/>
                    <a:pt x="6128147" y="1065524"/>
                    <a:pt x="5939064" y="1040518"/>
                  </a:cubicBezTo>
                  <a:cubicBezTo>
                    <a:pt x="5749981" y="1015512"/>
                    <a:pt x="5599245" y="1017465"/>
                    <a:pt x="5367274" y="1040518"/>
                  </a:cubicBezTo>
                  <a:cubicBezTo>
                    <a:pt x="5135303" y="1063572"/>
                    <a:pt x="4868037" y="1009260"/>
                    <a:pt x="4732726" y="1040518"/>
                  </a:cubicBezTo>
                  <a:cubicBezTo>
                    <a:pt x="4597415" y="1071776"/>
                    <a:pt x="4253262" y="1047864"/>
                    <a:pt x="3972663" y="1040518"/>
                  </a:cubicBezTo>
                  <a:cubicBezTo>
                    <a:pt x="3692064" y="1033172"/>
                    <a:pt x="3533403" y="1022629"/>
                    <a:pt x="3400872" y="1040518"/>
                  </a:cubicBezTo>
                  <a:cubicBezTo>
                    <a:pt x="3268341" y="1058407"/>
                    <a:pt x="2794112" y="1065393"/>
                    <a:pt x="2578052" y="1040518"/>
                  </a:cubicBezTo>
                  <a:cubicBezTo>
                    <a:pt x="2361992" y="1015643"/>
                    <a:pt x="2202308" y="1024666"/>
                    <a:pt x="1880746" y="1040518"/>
                  </a:cubicBezTo>
                  <a:cubicBezTo>
                    <a:pt x="1559184" y="1056370"/>
                    <a:pt x="1518910" y="1036256"/>
                    <a:pt x="1308956" y="1040518"/>
                  </a:cubicBezTo>
                  <a:cubicBezTo>
                    <a:pt x="1099002" y="1044781"/>
                    <a:pt x="622565" y="1014278"/>
                    <a:pt x="235105" y="1040518"/>
                  </a:cubicBezTo>
                  <a:cubicBezTo>
                    <a:pt x="120343" y="1015128"/>
                    <a:pt x="21197" y="911941"/>
                    <a:pt x="0" y="805413"/>
                  </a:cubicBezTo>
                  <a:cubicBezTo>
                    <a:pt x="-11720" y="557980"/>
                    <a:pt x="-4632" y="454108"/>
                    <a:pt x="0" y="235105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Mỗi câu in nghiêng trong từng đoạn có vai trò gì đối với cả đoạn?</a:t>
              </a:r>
              <a:endPara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7505" y="165839"/>
              <a:ext cx="1040518" cy="104051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73457" y="2084647"/>
            <a:ext cx="6535489" cy="1331541"/>
            <a:chOff x="4935748" y="-111491"/>
            <a:chExt cx="6535489" cy="1331541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5647764" y="104991"/>
              <a:ext cx="5823473" cy="1115059"/>
            </a:xfrm>
            <a:custGeom>
              <a:avLst/>
              <a:gdLst>
                <a:gd name="connsiteX0" fmla="*/ 0 w 5823473"/>
                <a:gd name="connsiteY0" fmla="*/ 251948 h 1115059"/>
                <a:gd name="connsiteX1" fmla="*/ 251948 w 5823473"/>
                <a:gd name="connsiteY1" fmla="*/ 0 h 1115059"/>
                <a:gd name="connsiteX2" fmla="*/ 970091 w 5823473"/>
                <a:gd name="connsiteY2" fmla="*/ 0 h 1115059"/>
                <a:gd name="connsiteX3" fmla="*/ 1475451 w 5823473"/>
                <a:gd name="connsiteY3" fmla="*/ 0 h 1115059"/>
                <a:gd name="connsiteX4" fmla="*/ 2034006 w 5823473"/>
                <a:gd name="connsiteY4" fmla="*/ 0 h 1115059"/>
                <a:gd name="connsiteX5" fmla="*/ 2698953 w 5823473"/>
                <a:gd name="connsiteY5" fmla="*/ 0 h 1115059"/>
                <a:gd name="connsiteX6" fmla="*/ 3204313 w 5823473"/>
                <a:gd name="connsiteY6" fmla="*/ 0 h 1115059"/>
                <a:gd name="connsiteX7" fmla="*/ 3709673 w 5823473"/>
                <a:gd name="connsiteY7" fmla="*/ 0 h 1115059"/>
                <a:gd name="connsiteX8" fmla="*/ 4268229 w 5823473"/>
                <a:gd name="connsiteY8" fmla="*/ 0 h 1115059"/>
                <a:gd name="connsiteX9" fmla="*/ 4933176 w 5823473"/>
                <a:gd name="connsiteY9" fmla="*/ 0 h 1115059"/>
                <a:gd name="connsiteX10" fmla="*/ 5571525 w 5823473"/>
                <a:gd name="connsiteY10" fmla="*/ 0 h 1115059"/>
                <a:gd name="connsiteX11" fmla="*/ 5823473 w 5823473"/>
                <a:gd name="connsiteY11" fmla="*/ 251948 h 1115059"/>
                <a:gd name="connsiteX12" fmla="*/ 5823473 w 5823473"/>
                <a:gd name="connsiteY12" fmla="*/ 863111 h 1115059"/>
                <a:gd name="connsiteX13" fmla="*/ 5571525 w 5823473"/>
                <a:gd name="connsiteY13" fmla="*/ 1115059 h 1115059"/>
                <a:gd name="connsiteX14" fmla="*/ 4800186 w 5823473"/>
                <a:gd name="connsiteY14" fmla="*/ 1115059 h 1115059"/>
                <a:gd name="connsiteX15" fmla="*/ 4135239 w 5823473"/>
                <a:gd name="connsiteY15" fmla="*/ 1115059 h 1115059"/>
                <a:gd name="connsiteX16" fmla="*/ 3363901 w 5823473"/>
                <a:gd name="connsiteY16" fmla="*/ 1115059 h 1115059"/>
                <a:gd name="connsiteX17" fmla="*/ 2805345 w 5823473"/>
                <a:gd name="connsiteY17" fmla="*/ 1115059 h 1115059"/>
                <a:gd name="connsiteX18" fmla="*/ 2034006 w 5823473"/>
                <a:gd name="connsiteY18" fmla="*/ 1115059 h 1115059"/>
                <a:gd name="connsiteX19" fmla="*/ 1369059 w 5823473"/>
                <a:gd name="connsiteY19" fmla="*/ 1115059 h 1115059"/>
                <a:gd name="connsiteX20" fmla="*/ 251948 w 5823473"/>
                <a:gd name="connsiteY20" fmla="*/ 1115059 h 1115059"/>
                <a:gd name="connsiteX21" fmla="*/ 0 w 5823473"/>
                <a:gd name="connsiteY21" fmla="*/ 863111 h 1115059"/>
                <a:gd name="connsiteX22" fmla="*/ 0 w 5823473"/>
                <a:gd name="connsiteY22" fmla="*/ 251948 h 111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23473" h="1115059" fill="none" extrusionOk="0">
                  <a:moveTo>
                    <a:pt x="0" y="251948"/>
                  </a:moveTo>
                  <a:cubicBezTo>
                    <a:pt x="-19290" y="111110"/>
                    <a:pt x="108163" y="11184"/>
                    <a:pt x="251948" y="0"/>
                  </a:cubicBezTo>
                  <a:cubicBezTo>
                    <a:pt x="586924" y="30975"/>
                    <a:pt x="621706" y="15351"/>
                    <a:pt x="970091" y="0"/>
                  </a:cubicBezTo>
                  <a:cubicBezTo>
                    <a:pt x="1318476" y="-15351"/>
                    <a:pt x="1368679" y="-6469"/>
                    <a:pt x="1475451" y="0"/>
                  </a:cubicBezTo>
                  <a:cubicBezTo>
                    <a:pt x="1582223" y="6469"/>
                    <a:pt x="1841105" y="-248"/>
                    <a:pt x="2034006" y="0"/>
                  </a:cubicBezTo>
                  <a:cubicBezTo>
                    <a:pt x="2226908" y="248"/>
                    <a:pt x="2507130" y="-24058"/>
                    <a:pt x="2698953" y="0"/>
                  </a:cubicBezTo>
                  <a:cubicBezTo>
                    <a:pt x="2890776" y="24058"/>
                    <a:pt x="3043771" y="22797"/>
                    <a:pt x="3204313" y="0"/>
                  </a:cubicBezTo>
                  <a:cubicBezTo>
                    <a:pt x="3364855" y="-22797"/>
                    <a:pt x="3485607" y="8019"/>
                    <a:pt x="3709673" y="0"/>
                  </a:cubicBezTo>
                  <a:cubicBezTo>
                    <a:pt x="3933739" y="-8019"/>
                    <a:pt x="4002321" y="15938"/>
                    <a:pt x="4268229" y="0"/>
                  </a:cubicBezTo>
                  <a:cubicBezTo>
                    <a:pt x="4534137" y="-15938"/>
                    <a:pt x="4692802" y="-11816"/>
                    <a:pt x="4933176" y="0"/>
                  </a:cubicBezTo>
                  <a:cubicBezTo>
                    <a:pt x="5173550" y="11816"/>
                    <a:pt x="5265736" y="-11479"/>
                    <a:pt x="5571525" y="0"/>
                  </a:cubicBezTo>
                  <a:cubicBezTo>
                    <a:pt x="5727463" y="1721"/>
                    <a:pt x="5810377" y="96511"/>
                    <a:pt x="5823473" y="251948"/>
                  </a:cubicBezTo>
                  <a:cubicBezTo>
                    <a:pt x="5852353" y="505160"/>
                    <a:pt x="5843890" y="630791"/>
                    <a:pt x="5823473" y="863111"/>
                  </a:cubicBezTo>
                  <a:cubicBezTo>
                    <a:pt x="5809343" y="972145"/>
                    <a:pt x="5714778" y="1107167"/>
                    <a:pt x="5571525" y="1115059"/>
                  </a:cubicBezTo>
                  <a:cubicBezTo>
                    <a:pt x="5302797" y="1145874"/>
                    <a:pt x="5157830" y="1093445"/>
                    <a:pt x="4800186" y="1115059"/>
                  </a:cubicBezTo>
                  <a:cubicBezTo>
                    <a:pt x="4442542" y="1136673"/>
                    <a:pt x="4451447" y="1109574"/>
                    <a:pt x="4135239" y="1115059"/>
                  </a:cubicBezTo>
                  <a:cubicBezTo>
                    <a:pt x="3819031" y="1120544"/>
                    <a:pt x="3660688" y="1101612"/>
                    <a:pt x="3363901" y="1115059"/>
                  </a:cubicBezTo>
                  <a:cubicBezTo>
                    <a:pt x="3067114" y="1128506"/>
                    <a:pt x="2981817" y="1099773"/>
                    <a:pt x="2805345" y="1115059"/>
                  </a:cubicBezTo>
                  <a:cubicBezTo>
                    <a:pt x="2628873" y="1130345"/>
                    <a:pt x="2357431" y="1099151"/>
                    <a:pt x="2034006" y="1115059"/>
                  </a:cubicBezTo>
                  <a:cubicBezTo>
                    <a:pt x="1710581" y="1130967"/>
                    <a:pt x="1537892" y="1101442"/>
                    <a:pt x="1369059" y="1115059"/>
                  </a:cubicBezTo>
                  <a:cubicBezTo>
                    <a:pt x="1200226" y="1128676"/>
                    <a:pt x="665959" y="1133379"/>
                    <a:pt x="251948" y="1115059"/>
                  </a:cubicBezTo>
                  <a:cubicBezTo>
                    <a:pt x="118457" y="1111691"/>
                    <a:pt x="-24445" y="1014434"/>
                    <a:pt x="0" y="863111"/>
                  </a:cubicBezTo>
                  <a:cubicBezTo>
                    <a:pt x="19910" y="566175"/>
                    <a:pt x="-28956" y="416457"/>
                    <a:pt x="0" y="251948"/>
                  </a:cubicBezTo>
                  <a:close/>
                </a:path>
                <a:path w="5823473" h="1115059" stroke="0" extrusionOk="0">
                  <a:moveTo>
                    <a:pt x="0" y="251948"/>
                  </a:moveTo>
                  <a:cubicBezTo>
                    <a:pt x="-4856" y="117897"/>
                    <a:pt x="119662" y="29021"/>
                    <a:pt x="251948" y="0"/>
                  </a:cubicBezTo>
                  <a:cubicBezTo>
                    <a:pt x="518575" y="-7249"/>
                    <a:pt x="634288" y="-5244"/>
                    <a:pt x="810504" y="0"/>
                  </a:cubicBezTo>
                  <a:cubicBezTo>
                    <a:pt x="986720" y="5244"/>
                    <a:pt x="1182358" y="27530"/>
                    <a:pt x="1422255" y="0"/>
                  </a:cubicBezTo>
                  <a:cubicBezTo>
                    <a:pt x="1662152" y="-27530"/>
                    <a:pt x="1807403" y="-5935"/>
                    <a:pt x="1927615" y="0"/>
                  </a:cubicBezTo>
                  <a:cubicBezTo>
                    <a:pt x="2047827" y="5935"/>
                    <a:pt x="2364744" y="33363"/>
                    <a:pt x="2645758" y="0"/>
                  </a:cubicBezTo>
                  <a:cubicBezTo>
                    <a:pt x="2926772" y="-33363"/>
                    <a:pt x="2968495" y="12137"/>
                    <a:pt x="3151117" y="0"/>
                  </a:cubicBezTo>
                  <a:cubicBezTo>
                    <a:pt x="3333739" y="-12137"/>
                    <a:pt x="3579075" y="5132"/>
                    <a:pt x="3816065" y="0"/>
                  </a:cubicBezTo>
                  <a:cubicBezTo>
                    <a:pt x="4053055" y="-5132"/>
                    <a:pt x="4196874" y="26779"/>
                    <a:pt x="4374620" y="0"/>
                  </a:cubicBezTo>
                  <a:cubicBezTo>
                    <a:pt x="4552366" y="-26779"/>
                    <a:pt x="4767343" y="-18095"/>
                    <a:pt x="4933176" y="0"/>
                  </a:cubicBezTo>
                  <a:cubicBezTo>
                    <a:pt x="5099009" y="18095"/>
                    <a:pt x="5433963" y="-28380"/>
                    <a:pt x="5571525" y="0"/>
                  </a:cubicBezTo>
                  <a:cubicBezTo>
                    <a:pt x="5700809" y="-25961"/>
                    <a:pt x="5849811" y="120495"/>
                    <a:pt x="5823473" y="251948"/>
                  </a:cubicBezTo>
                  <a:cubicBezTo>
                    <a:pt x="5816285" y="429681"/>
                    <a:pt x="5853929" y="731425"/>
                    <a:pt x="5823473" y="863111"/>
                  </a:cubicBezTo>
                  <a:cubicBezTo>
                    <a:pt x="5809753" y="1004153"/>
                    <a:pt x="5726035" y="1117756"/>
                    <a:pt x="5571525" y="1115059"/>
                  </a:cubicBezTo>
                  <a:cubicBezTo>
                    <a:pt x="5365671" y="1116306"/>
                    <a:pt x="5245461" y="1098922"/>
                    <a:pt x="4959774" y="1115059"/>
                  </a:cubicBezTo>
                  <a:cubicBezTo>
                    <a:pt x="4674087" y="1131196"/>
                    <a:pt x="4590855" y="1110861"/>
                    <a:pt x="4348022" y="1115059"/>
                  </a:cubicBezTo>
                  <a:cubicBezTo>
                    <a:pt x="4105189" y="1119257"/>
                    <a:pt x="3954390" y="1117012"/>
                    <a:pt x="3789467" y="1115059"/>
                  </a:cubicBezTo>
                  <a:cubicBezTo>
                    <a:pt x="3624544" y="1113106"/>
                    <a:pt x="3431163" y="1131849"/>
                    <a:pt x="3177715" y="1115059"/>
                  </a:cubicBezTo>
                  <a:cubicBezTo>
                    <a:pt x="2924267" y="1098269"/>
                    <a:pt x="2618645" y="1146496"/>
                    <a:pt x="2459572" y="1115059"/>
                  </a:cubicBezTo>
                  <a:cubicBezTo>
                    <a:pt x="2300499" y="1083622"/>
                    <a:pt x="2018962" y="1127947"/>
                    <a:pt x="1901017" y="1115059"/>
                  </a:cubicBezTo>
                  <a:cubicBezTo>
                    <a:pt x="1783073" y="1102171"/>
                    <a:pt x="1505834" y="1135034"/>
                    <a:pt x="1129678" y="1115059"/>
                  </a:cubicBezTo>
                  <a:cubicBezTo>
                    <a:pt x="753522" y="1095084"/>
                    <a:pt x="596416" y="1141542"/>
                    <a:pt x="251948" y="1115059"/>
                  </a:cubicBezTo>
                  <a:cubicBezTo>
                    <a:pt x="94076" y="1106242"/>
                    <a:pt x="13668" y="1005279"/>
                    <a:pt x="0" y="863111"/>
                  </a:cubicBezTo>
                  <a:cubicBezTo>
                    <a:pt x="26881" y="637944"/>
                    <a:pt x="23183" y="407969"/>
                    <a:pt x="0" y="251948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Các câu còn lại nêu ý cụ thể hay ý khái quát của đoạn văn?</a:t>
              </a:r>
              <a:endPara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35748" y="-111491"/>
              <a:ext cx="1081673" cy="108167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3987</Words>
  <Application>WPS Presentation</Application>
  <PresentationFormat>Widescreen</PresentationFormat>
  <Paragraphs>101</Paragraphs>
  <Slides>23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SimSun</vt:lpstr>
      <vt:lpstr>Wingdings</vt:lpstr>
      <vt:lpstr>#9Slide05 Phobia</vt:lpstr>
      <vt:lpstr>Yu Gothic UI</vt:lpstr>
      <vt:lpstr>SVN-Poky's</vt:lpstr>
      <vt:lpstr>SVN-ARCO Typography</vt:lpstr>
      <vt:lpstr>#9Slide05 SVNClementine</vt:lpstr>
      <vt:lpstr>Calibri</vt:lpstr>
      <vt:lpstr>UTM Edwardian</vt:lpstr>
      <vt:lpstr>LNTH-LuoLuoNotangYuanTi 1</vt:lpstr>
      <vt:lpstr>UTM Duepuntozero</vt:lpstr>
      <vt:lpstr>UVN Banh Mi</vt:lpstr>
      <vt:lpstr>UVN Bach Tuyet Nang</vt:lpstr>
      <vt:lpstr>Segoe Print</vt:lpstr>
      <vt:lpstr>Calibri</vt:lpstr>
      <vt:lpstr>UTM Azuki</vt:lpstr>
      <vt:lpstr>Microsoft YaHei</vt:lpstr>
      <vt:lpstr>Arial-ItalicMT</vt:lpstr>
      <vt:lpstr>Arial Unicode MS</vt:lpstr>
      <vt:lpstr>Calibri Light</vt:lpstr>
      <vt:lpstr>ArialMT</vt:lpstr>
      <vt:lpstr>Arial-BoldMT</vt:lpstr>
      <vt:lpstr>Yu Gothic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</dc:creator>
  <dc:description>9Slide.vn</dc:description>
  <dc:subject>9Slide.vn</dc:subject>
  <cp:category>9Slide.vn</cp:category>
  <cp:lastModifiedBy>Trần Ngân</cp:lastModifiedBy>
  <cp:revision>33</cp:revision>
  <dcterms:created xsi:type="dcterms:W3CDTF">2022-07-08T02:51:00Z</dcterms:created>
  <dcterms:modified xsi:type="dcterms:W3CDTF">2025-03-15T07:08:30Z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B539F08A779843CB9A5C6078E3C44E46_12</vt:lpwstr>
  </property>
  <property fmtid="{D5CDD505-2E9C-101B-9397-08002B2CF9AE}" pid="3" name="KSOProductBuildVer">
    <vt:lpwstr>1033-12.2.0.20326</vt:lpwstr>
  </property>
</Properties>
</file>