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50" r:id="rId2"/>
    <p:sldId id="260" r:id="rId3"/>
    <p:sldId id="270" r:id="rId4"/>
    <p:sldId id="335" r:id="rId5"/>
    <p:sldId id="274" r:id="rId6"/>
    <p:sldId id="327" r:id="rId7"/>
    <p:sldId id="336" r:id="rId8"/>
    <p:sldId id="338" r:id="rId9"/>
    <p:sldId id="339" r:id="rId10"/>
    <p:sldId id="271" r:id="rId11"/>
    <p:sldId id="340" r:id="rId12"/>
    <p:sldId id="318" r:id="rId13"/>
    <p:sldId id="329" r:id="rId14"/>
    <p:sldId id="269" r:id="rId15"/>
    <p:sldId id="341" r:id="rId16"/>
    <p:sldId id="342" r:id="rId17"/>
    <p:sldId id="343" r:id="rId18"/>
    <p:sldId id="344" r:id="rId19"/>
    <p:sldId id="331" r:id="rId20"/>
    <p:sldId id="317" r:id="rId21"/>
    <p:sldId id="345" r:id="rId22"/>
    <p:sldId id="346" r:id="rId23"/>
    <p:sldId id="347" r:id="rId24"/>
    <p:sldId id="348" r:id="rId25"/>
    <p:sldId id="349" r:id="rId26"/>
  </p:sldIdLst>
  <p:sldSz cx="12192000" cy="6858000"/>
  <p:notesSz cx="6858000" cy="9144000"/>
  <p:embeddedFontLst>
    <p:embeddedFont>
      <p:font typeface="#9Slide07 Pattaya" panose="020B0604020202020204" charset="-34"/>
      <p:regular r:id="rId28"/>
    </p:embeddedFont>
    <p:embeddedFont>
      <p:font typeface="微软雅黑" panose="020B0503020204020204" pitchFamily="34" charset="-122"/>
      <p:regular r:id="rId29"/>
      <p:bold r:id="rId30"/>
    </p:embeddedFont>
    <p:embeddedFont>
      <p:font typeface="#9Slide01 Tieu de ngan" panose="020B0604020202020204" charset="0"/>
      <p:bold r:id="rId31"/>
    </p:embeddedFont>
    <p:embeddedFont>
      <p:font typeface="宋体" panose="02010600030101010101" pitchFamily="2" charset="-122"/>
      <p:regular r:id="rId32"/>
    </p:embeddedFont>
    <p:embeddedFont>
      <p:font typeface="Calibri" panose="020F0502020204030204" pitchFamily="34" charset="0"/>
      <p:regular r:id="rId33"/>
      <p:bold r:id="rId34"/>
      <p:italic r:id="rId35"/>
      <p:boldItalic r:id="rId36"/>
    </p:embeddedFont>
    <p:embeddedFont>
      <p:font typeface="#9Slide01 Noi dung ngan" panose="020B0604020202020204" charset="0"/>
      <p:regular r:id="rId37"/>
    </p:embeddedFont>
    <p:embeddedFont>
      <p:font typeface="#9Slide03 Cabin SemiBold" panose="020B0604020202020204" charset="0"/>
      <p:bold r:id="rId38"/>
    </p:embeddedFont>
    <p:embeddedFont>
      <p:font typeface="字魂95号-手刻宋" panose="020B0604020202020204" charset="-122"/>
      <p:regular r:id="rId39"/>
    </p:embeddedFont>
    <p:embeddedFont>
      <p:font typeface="#9Slide03 IcielNovecento sans E" panose="020B0604020202020204" charset="0"/>
      <p:bold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80044" autoAdjust="0"/>
  </p:normalViewPr>
  <p:slideViewPr>
    <p:cSldViewPr snapToGrid="0">
      <p:cViewPr varScale="1">
        <p:scale>
          <a:sx n="116" d="100"/>
          <a:sy n="116" d="100"/>
        </p:scale>
        <p:origin x="186" y="10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F355356-95BD-0016-EF45-314E0EDB42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tags" Target="../tags/tag8.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85FAF1-1BDC-4C3C-845F-7DE49A8FB5A4}"/>
              </a:ext>
            </a:extLst>
          </p:cNvPr>
          <p:cNvSpPr txBox="1"/>
          <p:nvPr/>
        </p:nvSpPr>
        <p:spPr>
          <a:xfrm>
            <a:off x="457200" y="482601"/>
            <a:ext cx="11379200" cy="2123658"/>
          </a:xfrm>
          <a:prstGeom prst="rect">
            <a:avLst/>
          </a:prstGeom>
          <a:noFill/>
        </p:spPr>
        <p:txBody>
          <a:bodyPr wrap="square" rtlCol="0">
            <a:spAutoFit/>
          </a:bodyPr>
          <a:lstStyle/>
          <a:p>
            <a:pPr algn="ctr"/>
            <a:r>
              <a:rPr lang="en-US" sz="4400" b="1">
                <a:solidFill>
                  <a:srgbClr val="0000FF"/>
                </a:solidFill>
                <a:latin typeface="Times New Roman" panose="02020603050405020304" pitchFamily="18" charset="0"/>
                <a:cs typeface="Times New Roman" panose="02020603050405020304" pitchFamily="18" charset="0"/>
              </a:rPr>
              <a:t>Thứ t</a:t>
            </a:r>
            <a:r>
              <a:rPr lang="vi-VN" sz="4400" b="1">
                <a:solidFill>
                  <a:srgbClr val="0000FF"/>
                </a:solidFill>
                <a:latin typeface="Times New Roman" panose="02020603050405020304" pitchFamily="18" charset="0"/>
                <a:cs typeface="Times New Roman" panose="02020603050405020304" pitchFamily="18" charset="0"/>
              </a:rPr>
              <a:t>ư</a:t>
            </a:r>
            <a:r>
              <a:rPr lang="en-US" sz="4400" b="1">
                <a:solidFill>
                  <a:srgbClr val="0000FF"/>
                </a:solidFill>
                <a:latin typeface="Times New Roman" panose="02020603050405020304" pitchFamily="18" charset="0"/>
                <a:cs typeface="Times New Roman" panose="02020603050405020304" pitchFamily="18" charset="0"/>
              </a:rPr>
              <a:t>, ngày 19 tháng 3 năm 2025</a:t>
            </a:r>
          </a:p>
          <a:p>
            <a:pPr algn="ctr"/>
            <a:r>
              <a:rPr lang="en-US" sz="4400" b="1" u="sng">
                <a:solidFill>
                  <a:srgbClr val="0000FF"/>
                </a:solidFill>
                <a:latin typeface="Times New Roman" panose="02020603050405020304" pitchFamily="18" charset="0"/>
                <a:cs typeface="Times New Roman" panose="02020603050405020304" pitchFamily="18" charset="0"/>
              </a:rPr>
              <a:t>Toán</a:t>
            </a:r>
          </a:p>
          <a:p>
            <a:pPr lvl="0" algn="ctr">
              <a:defRPr/>
            </a:pPr>
            <a:r>
              <a:rPr lang="en-US" sz="4400" b="1">
                <a:solidFill>
                  <a:srgbClr val="FF0000"/>
                </a:solidFill>
                <a:latin typeface="Times New Roman" panose="02020603050405020304" pitchFamily="18" charset="0"/>
                <a:cs typeface="Times New Roman" panose="02020603050405020304" pitchFamily="18" charset="0"/>
              </a:rPr>
              <a:t>Nhân số đo thời gian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0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vi-VN" sz="2800" b="1" spc="200">
                <a:solidFill>
                  <a:srgbClr val="0070C0"/>
                </a:solidFill>
                <a:latin typeface="#9Slide01 Tieu de ngan" panose="00000800000000000000" pitchFamily="2" charset="0"/>
              </a:rPr>
              <a:t>2 giờ 10 phút × 2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2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2</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2</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4</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34834"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984821" y="3938083"/>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2 giờ 10 phút x 2 = </a:t>
            </a:r>
            <a:r>
              <a:rPr lang="en-US" altLang="zh-CN" sz="2800" b="1">
                <a:solidFill>
                  <a:srgbClr val="C00000"/>
                </a:solidFill>
                <a:latin typeface="#9Slide01 Noi dung ngan" panose="00000600000000000000" pitchFamily="2" charset="0"/>
                <a:ea typeface="字魂95号-手刻宋" panose="00000500000000000000" charset="-122"/>
              </a:rPr>
              <a:t>4 giờ 20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7" presetClass="entr" presetSubtype="0"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42" presetClass="entr" presetSubtype="0"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par>
                          <p:cTn id="74" fill="hold">
                            <p:stCondLst>
                              <p:cond delay="7500"/>
                            </p:stCondLst>
                            <p:childTnLst>
                              <p:par>
                                <p:cTn id="75" presetID="47" presetClass="entr" presetSubtype="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23" grpId="0"/>
      <p:bldP spid="25" grpId="0"/>
      <p:bldP spid="29"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CE98-A564-4F6C-86E5-DAD14E7FBDAE}"/>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CEFE8D29-3B36-0AC6-E16D-558D38DB189A}"/>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6" name="图片 5" descr="未标题-6 (2)">
            <a:extLst>
              <a:ext uri="{FF2B5EF4-FFF2-40B4-BE49-F238E27FC236}">
                <a16:creationId xmlns:a16="http://schemas.microsoft.com/office/drawing/2014/main" id="{56D21222-87CE-343C-B7C3-32457CB12760}"/>
              </a:ext>
            </a:extLst>
          </p:cNvPr>
          <p:cNvPicPr>
            <a:picLocks noChangeAspect="1"/>
          </p:cNvPicPr>
          <p:nvPr/>
        </p:nvPicPr>
        <p:blipFill>
          <a:blip r:embed="rId3"/>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8C43958A-741C-7CBD-FFE7-9C1387D2487E}"/>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a:ln>
                  <a:noFill/>
                </a:ln>
                <a:solidFill>
                  <a:srgbClr val="264E4E"/>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kumimoji="0" lang="zh-CN" altLang="en-US" sz="3600" b="0" i="0" u="none" strike="noStrike" kern="0" cap="none" spc="0" normalizeH="0" baseline="0" noProof="0" dirty="0">
              <a:ln>
                <a:noFill/>
              </a:ln>
              <a:solidFill>
                <a:srgbClr val="264E4E"/>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605FBF95-5E6B-0D99-9E4E-7E04D594BF09}"/>
              </a:ext>
            </a:extLst>
          </p:cNvPr>
          <p:cNvSpPr txBox="1"/>
          <p:nvPr/>
        </p:nvSpPr>
        <p:spPr>
          <a:xfrm>
            <a:off x="3113671" y="488755"/>
            <a:ext cx="6013396" cy="769441"/>
          </a:xfrm>
          <a:prstGeom prst="rect">
            <a:avLst/>
          </a:prstGeom>
          <a:noFill/>
        </p:spPr>
        <p:txBody>
          <a:bodyPr wrap="square" rtlCol="0">
            <a:spAutoFit/>
          </a:bodyPr>
          <a:lstStyle/>
          <a:p>
            <a:pPr lvl="0" algn="just"/>
            <a:r>
              <a:rPr lang="en-US" sz="4400">
                <a:solidFill>
                  <a:prstClr val="black"/>
                </a:solidFill>
                <a:latin typeface="#9Slide01 Noi dung ngan" panose="00000600000000000000" pitchFamily="2" charset="0"/>
              </a:rPr>
              <a:t>1 g</a:t>
            </a:r>
            <a:r>
              <a:rPr lang="vi-VN" sz="4400">
                <a:solidFill>
                  <a:prstClr val="black"/>
                </a:solidFill>
                <a:latin typeface="#9Slide01 Noi dung ngan" panose="00000600000000000000" pitchFamily="2" charset="0"/>
              </a:rPr>
              <a:t>iờ 25 phút × 3 = ?</a:t>
            </a:r>
            <a:endParaRPr kumimoji="0" lang="en-US" sz="4400" b="0" i="0" u="none" strike="noStrike" kern="1200" cap="none" spc="0" normalizeH="0" baseline="0" noProof="0">
              <a:ln>
                <a:noFill/>
              </a:ln>
              <a:solidFill>
                <a:prstClr val="black"/>
              </a:solidFill>
              <a:effectLst/>
              <a:uLnTx/>
              <a:uFillTx/>
              <a:latin typeface="#9Slide01 Noi dung ngan" panose="00000600000000000000" pitchFamily="2" charset="0"/>
              <a:ea typeface="+mn-ea"/>
              <a:cs typeface="+mn-cs"/>
            </a:endParaRPr>
          </a:p>
        </p:txBody>
      </p:sp>
      <p:sp>
        <p:nvSpPr>
          <p:cNvPr id="8" name="TextBox 7">
            <a:extLst>
              <a:ext uri="{FF2B5EF4-FFF2-40B4-BE49-F238E27FC236}">
                <a16:creationId xmlns:a16="http://schemas.microsoft.com/office/drawing/2014/main" id="{AEA0E64B-7BC0-A514-5B54-FF05D351A3B6}"/>
              </a:ext>
            </a:extLst>
          </p:cNvPr>
          <p:cNvSpPr txBox="1"/>
          <p:nvPr/>
        </p:nvSpPr>
        <p:spPr>
          <a:xfrm>
            <a:off x="1690424" y="1491514"/>
            <a:ext cx="8800257" cy="707886"/>
          </a:xfrm>
          <a:prstGeom prst="rect">
            <a:avLst/>
          </a:prstGeom>
          <a:noFill/>
        </p:spPr>
        <p:txBody>
          <a:bodyPr wrap="square" rtlCol="0">
            <a:spAutoFit/>
          </a:bodyPr>
          <a:lstStyle/>
          <a:p>
            <a:r>
              <a:rPr lang="en-US" sz="4000">
                <a:latin typeface="#9Slide01 Noi dung ngan" panose="00000600000000000000" pitchFamily="2" charset="0"/>
              </a:rPr>
              <a:t>Ta đặt tính rồi tính như sau:</a:t>
            </a:r>
          </a:p>
        </p:txBody>
      </p:sp>
      <p:sp>
        <p:nvSpPr>
          <p:cNvPr id="10" name="TextBox 9">
            <a:extLst>
              <a:ext uri="{FF2B5EF4-FFF2-40B4-BE49-F238E27FC236}">
                <a16:creationId xmlns:a16="http://schemas.microsoft.com/office/drawing/2014/main" id="{03556CDC-EFC8-1DC1-54CB-BBE909D6EB20}"/>
              </a:ext>
            </a:extLst>
          </p:cNvPr>
          <p:cNvSpPr txBox="1"/>
          <p:nvPr/>
        </p:nvSpPr>
        <p:spPr>
          <a:xfrm>
            <a:off x="1430833" y="2337839"/>
            <a:ext cx="5634789"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1 giờ 25 phút</a:t>
            </a:r>
          </a:p>
        </p:txBody>
      </p:sp>
      <p:sp>
        <p:nvSpPr>
          <p:cNvPr id="11" name="TextBox 10">
            <a:extLst>
              <a:ext uri="{FF2B5EF4-FFF2-40B4-BE49-F238E27FC236}">
                <a16:creationId xmlns:a16="http://schemas.microsoft.com/office/drawing/2014/main" id="{95722CA0-419E-7A0D-4065-1B4AB4D6B74C}"/>
              </a:ext>
            </a:extLst>
          </p:cNvPr>
          <p:cNvSpPr txBox="1"/>
          <p:nvPr/>
        </p:nvSpPr>
        <p:spPr>
          <a:xfrm>
            <a:off x="1430833" y="2766473"/>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x</a:t>
            </a:r>
          </a:p>
        </p:txBody>
      </p:sp>
      <p:sp>
        <p:nvSpPr>
          <p:cNvPr id="12" name="TextBox 11">
            <a:extLst>
              <a:ext uri="{FF2B5EF4-FFF2-40B4-BE49-F238E27FC236}">
                <a16:creationId xmlns:a16="http://schemas.microsoft.com/office/drawing/2014/main" id="{9E09085C-67B8-0AD0-B430-5B69E9E7E47C}"/>
              </a:ext>
            </a:extLst>
          </p:cNvPr>
          <p:cNvSpPr txBox="1"/>
          <p:nvPr/>
        </p:nvSpPr>
        <p:spPr>
          <a:xfrm>
            <a:off x="3538196" y="3251931"/>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3</a:t>
            </a:r>
          </a:p>
        </p:txBody>
      </p:sp>
      <p:cxnSp>
        <p:nvCxnSpPr>
          <p:cNvPr id="13" name="Straight Connector 12">
            <a:extLst>
              <a:ext uri="{FF2B5EF4-FFF2-40B4-BE49-F238E27FC236}">
                <a16:creationId xmlns:a16="http://schemas.microsoft.com/office/drawing/2014/main" id="{FCBB6C0C-28FD-D61F-CF8C-24BCB009498B}"/>
              </a:ext>
            </a:extLst>
          </p:cNvPr>
          <p:cNvCxnSpPr>
            <a:cxnSpLocks/>
          </p:cNvCxnSpPr>
          <p:nvPr/>
        </p:nvCxnSpPr>
        <p:spPr>
          <a:xfrm>
            <a:off x="1898099" y="3918471"/>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385B4B-82BE-A2EA-3B62-961A6E92192C}"/>
              </a:ext>
            </a:extLst>
          </p:cNvPr>
          <p:cNvSpPr txBox="1"/>
          <p:nvPr/>
        </p:nvSpPr>
        <p:spPr>
          <a:xfrm>
            <a:off x="3480934" y="4327189"/>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75</a:t>
            </a:r>
          </a:p>
        </p:txBody>
      </p:sp>
      <p:sp>
        <p:nvSpPr>
          <p:cNvPr id="16" name="TextBox 15">
            <a:extLst>
              <a:ext uri="{FF2B5EF4-FFF2-40B4-BE49-F238E27FC236}">
                <a16:creationId xmlns:a16="http://schemas.microsoft.com/office/drawing/2014/main" id="{FD4BF1C8-FD24-A475-119A-8476A1829E22}"/>
              </a:ext>
            </a:extLst>
          </p:cNvPr>
          <p:cNvSpPr txBox="1"/>
          <p:nvPr/>
        </p:nvSpPr>
        <p:spPr>
          <a:xfrm>
            <a:off x="4701505" y="4317657"/>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phút</a:t>
            </a:r>
          </a:p>
        </p:txBody>
      </p:sp>
      <p:sp>
        <p:nvSpPr>
          <p:cNvPr id="17" name="TextBox 16">
            <a:extLst>
              <a:ext uri="{FF2B5EF4-FFF2-40B4-BE49-F238E27FC236}">
                <a16:creationId xmlns:a16="http://schemas.microsoft.com/office/drawing/2014/main" id="{A1D14210-07EF-B925-C0D1-72BA690996DF}"/>
              </a:ext>
            </a:extLst>
          </p:cNvPr>
          <p:cNvSpPr txBox="1"/>
          <p:nvPr/>
        </p:nvSpPr>
        <p:spPr>
          <a:xfrm>
            <a:off x="1676590" y="4362584"/>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3</a:t>
            </a:r>
          </a:p>
        </p:txBody>
      </p:sp>
      <p:sp>
        <p:nvSpPr>
          <p:cNvPr id="18" name="TextBox 17">
            <a:extLst>
              <a:ext uri="{FF2B5EF4-FFF2-40B4-BE49-F238E27FC236}">
                <a16:creationId xmlns:a16="http://schemas.microsoft.com/office/drawing/2014/main" id="{F5CDBD37-5AE0-57C4-A18A-76B73BBBEB1E}"/>
              </a:ext>
            </a:extLst>
          </p:cNvPr>
          <p:cNvSpPr txBox="1"/>
          <p:nvPr/>
        </p:nvSpPr>
        <p:spPr>
          <a:xfrm>
            <a:off x="2622910" y="4311384"/>
            <a:ext cx="1468309"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giờ</a:t>
            </a:r>
          </a:p>
        </p:txBody>
      </p:sp>
      <p:sp>
        <p:nvSpPr>
          <p:cNvPr id="19" name="TextBox 18">
            <a:extLst>
              <a:ext uri="{FF2B5EF4-FFF2-40B4-BE49-F238E27FC236}">
                <a16:creationId xmlns:a16="http://schemas.microsoft.com/office/drawing/2014/main" id="{1888EABC-BD67-1532-DC08-138CEB2B839B}"/>
              </a:ext>
            </a:extLst>
          </p:cNvPr>
          <p:cNvSpPr txBox="1"/>
          <p:nvPr/>
        </p:nvSpPr>
        <p:spPr>
          <a:xfrm>
            <a:off x="1489103" y="5141568"/>
            <a:ext cx="9613900" cy="905376"/>
          </a:xfrm>
          <a:prstGeom prst="rect">
            <a:avLst/>
          </a:prstGeom>
          <a:noFill/>
        </p:spPr>
        <p:txBody>
          <a:bodyPr wrap="square">
            <a:spAutoFit/>
          </a:bodyPr>
          <a:lstStyle/>
          <a:p>
            <a:pPr>
              <a:lnSpc>
                <a:spcPct val="150000"/>
              </a:lnSpc>
            </a:pPr>
            <a:r>
              <a:rPr lang="en-US" altLang="zh-CN" sz="4000" b="1">
                <a:solidFill>
                  <a:srgbClr val="002060"/>
                </a:solidFill>
                <a:latin typeface="#9Slide01 Noi dung ngan" panose="00000600000000000000" pitchFamily="2" charset="0"/>
                <a:ea typeface="字魂95号-手刻宋" panose="00000500000000000000" charset="-122"/>
              </a:rPr>
              <a:t>Vậy: 1 giờ 25 phút x 3 = </a:t>
            </a:r>
            <a:r>
              <a:rPr lang="vi-VN" altLang="zh-CN" sz="4000" b="1">
                <a:solidFill>
                  <a:srgbClr val="C00000"/>
                </a:solidFill>
                <a:latin typeface="#9Slide01 Noi dung ngan" panose="00000600000000000000" pitchFamily="2" charset="0"/>
                <a:ea typeface="字魂95号-手刻宋" panose="00000500000000000000" charset="-122"/>
              </a:rPr>
              <a:t>4 giờ 15 phút.</a:t>
            </a:r>
            <a:endParaRPr lang="zh-CN" altLang="en-US" sz="4000" b="1" dirty="0">
              <a:solidFill>
                <a:srgbClr val="C00000"/>
              </a:solidFill>
              <a:latin typeface="#9Slide01 Noi dung ngan" panose="00000600000000000000" pitchFamily="2" charset="0"/>
              <a:ea typeface="字魂95号-手刻宋" panose="00000500000000000000" charset="-122"/>
            </a:endParaRPr>
          </a:p>
        </p:txBody>
      </p:sp>
      <p:sp>
        <p:nvSpPr>
          <p:cNvPr id="21" name="TextBox 20">
            <a:extLst>
              <a:ext uri="{FF2B5EF4-FFF2-40B4-BE49-F238E27FC236}">
                <a16:creationId xmlns:a16="http://schemas.microsoft.com/office/drawing/2014/main" id="{1ADCD8CF-DB89-48C2-993B-AB58B945DB4D}"/>
              </a:ext>
            </a:extLst>
          </p:cNvPr>
          <p:cNvSpPr txBox="1"/>
          <p:nvPr/>
        </p:nvSpPr>
        <p:spPr>
          <a:xfrm>
            <a:off x="6452763" y="4148546"/>
            <a:ext cx="4932376" cy="905376"/>
          </a:xfrm>
          <a:prstGeom prst="rect">
            <a:avLst/>
          </a:prstGeom>
          <a:noFill/>
        </p:spPr>
        <p:txBody>
          <a:bodyPr wrap="square">
            <a:spAutoFit/>
          </a:bodyPr>
          <a:lstStyle/>
          <a:p>
            <a:pPr>
              <a:lnSpc>
                <a:spcPct val="150000"/>
              </a:lnSpc>
            </a:pPr>
            <a:r>
              <a:rPr lang="es-ES" altLang="zh-CN" sz="4000" b="1">
                <a:solidFill>
                  <a:srgbClr val="002060"/>
                </a:solidFill>
                <a:latin typeface="#9Slide01 Noi dung ngan" panose="00000600000000000000" pitchFamily="2" charset="0"/>
                <a:ea typeface="字魂95号-手刻宋" panose="00000500000000000000" charset="-122"/>
              </a:rPr>
              <a:t>(hay </a:t>
            </a:r>
            <a:r>
              <a:rPr lang="es-ES" altLang="zh-CN" sz="4000" b="1">
                <a:solidFill>
                  <a:srgbClr val="FF0000"/>
                </a:solidFill>
                <a:latin typeface="#9Slide01 Noi dung ngan" panose="00000600000000000000" pitchFamily="2" charset="0"/>
                <a:ea typeface="字魂95号-手刻宋" panose="00000500000000000000" charset="-122"/>
              </a:rPr>
              <a:t>4 giờ 15 phút)</a:t>
            </a:r>
            <a:endParaRPr lang="zh-CN" altLang="en-US" sz="4000" b="1" dirty="0">
              <a:solidFill>
                <a:srgbClr val="FF000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658245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par>
                          <p:cTn id="59" fill="hold">
                            <p:stCondLst>
                              <p:cond delay="4500"/>
                            </p:stCondLst>
                            <p:childTnLst>
                              <p:par>
                                <p:cTn id="60" presetID="47"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par>
                          <p:cTn id="65" fill="hold">
                            <p:stCondLst>
                              <p:cond delay="5500"/>
                            </p:stCondLst>
                            <p:childTnLst>
                              <p:par>
                                <p:cTn id="66" presetID="42" presetClass="entr" presetSubtype="0"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par>
                          <p:cTn id="71" fill="hold">
                            <p:stCondLst>
                              <p:cond delay="6500"/>
                            </p:stCondLst>
                            <p:childTnLst>
                              <p:par>
                                <p:cTn id="72" presetID="47" presetClass="entr" presetSubtype="0"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left)">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0" grpId="0"/>
      <p:bldP spid="11" grpId="0"/>
      <p:bldP spid="12" grpId="0"/>
      <p:bldP spid="14" grpId="0"/>
      <p:bldP spid="16" grpId="0"/>
      <p:bldP spid="17" grpId="0"/>
      <p:bldP spid="18"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467206" y="1120560"/>
            <a:ext cx="10164715" cy="6270173"/>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891871" y="4455630"/>
            <a:ext cx="7366429" cy="453201"/>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sp>
        <p:nvSpPr>
          <p:cNvPr id="2" name="MH_SubTitle_1">
            <a:extLst>
              <a:ext uri="{FF2B5EF4-FFF2-40B4-BE49-F238E27FC236}">
                <a16:creationId xmlns:a16="http://schemas.microsoft.com/office/drawing/2014/main" id="{2B2DA925-BD5D-4B98-C81C-8C7EEC5EB3DC}"/>
              </a:ext>
            </a:extLst>
          </p:cNvPr>
          <p:cNvSpPr/>
          <p:nvPr>
            <p:custDataLst>
              <p:tags r:id="rId4"/>
            </p:custDataLst>
          </p:nvPr>
        </p:nvSpPr>
        <p:spPr>
          <a:xfrm>
            <a:off x="1846745" y="4998080"/>
            <a:ext cx="6305993" cy="1607363"/>
          </a:xfrm>
          <a:prstGeom prst="rect">
            <a:avLst/>
          </a:prstGeom>
          <a:noFill/>
        </p:spPr>
        <p:txBody>
          <a:bodyPr wrap="square">
            <a:spAutoFit/>
          </a:bodyPr>
          <a:lstStyle/>
          <a:p>
            <a:pPr>
              <a:lnSpc>
                <a:spcPts val="3000"/>
              </a:lnSpc>
            </a:pPr>
            <a:r>
              <a:rPr lang="vi-VN" altLang="zh-CN" sz="2400">
                <a:solidFill>
                  <a:srgbClr val="0070C0"/>
                </a:solidFill>
                <a:latin typeface="#9Slide01 Noi dung ngan" panose="00000600000000000000" pitchFamily="2" charset="0"/>
                <a:ea typeface="字魂95号-手刻宋" panose="00000500000000000000" charset="-122"/>
              </a:rPr>
              <a:t>+ Nếu kết quả xuất hiện số đo: </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60 giây. Lớn hơn 60 phút</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a:t>
            </a:r>
            <a:r>
              <a:rPr lang="en-US" altLang="zh-CN" sz="2400">
                <a:solidFill>
                  <a:srgbClr val="0070C0"/>
                </a:solidFill>
                <a:latin typeface="#9Slide01 Noi dung ngan" panose="00000600000000000000" pitchFamily="2" charset="0"/>
                <a:ea typeface="字魂95号-手刻宋" panose="00000500000000000000" charset="-122"/>
              </a:rPr>
              <a:t>24</a:t>
            </a:r>
            <a:r>
              <a:rPr lang="vi-VN" altLang="zh-CN" sz="2400">
                <a:solidFill>
                  <a:srgbClr val="0070C0"/>
                </a:solidFill>
                <a:latin typeface="#9Slide01 Noi dung ngan" panose="00000600000000000000" pitchFamily="2" charset="0"/>
                <a:ea typeface="字魂95号-手刻宋" panose="00000500000000000000" charset="-122"/>
              </a:rPr>
              <a:t> giờ -&gt; Đổi ra ngày.</a:t>
            </a:r>
          </a:p>
          <a:p>
            <a:pPr marL="285750" indent="-285750">
              <a:lnSpc>
                <a:spcPts val="3000"/>
              </a:lnSpc>
              <a:buFont typeface="Wingdings" panose="05000000000000000000" pitchFamily="2" charset="2"/>
              <a:buChar char="Ø"/>
            </a:pPr>
            <a:r>
              <a:rPr lang="vi-VN" altLang="zh-CN" sz="2400">
                <a:solidFill>
                  <a:srgbClr val="0070C0"/>
                </a:solidFill>
                <a:latin typeface="#9Slide01 Noi dung ngan" panose="00000600000000000000" pitchFamily="2" charset="0"/>
                <a:ea typeface="字魂95号-手刻宋" panose="00000500000000000000" charset="-122"/>
              </a:rPr>
              <a:t>Lớn hơn </a:t>
            </a:r>
            <a:r>
              <a:rPr lang="en-US" altLang="zh-CN" sz="2400">
                <a:solidFill>
                  <a:srgbClr val="0070C0"/>
                </a:solidFill>
                <a:latin typeface="#9Slide01 Noi dung ngan" panose="00000600000000000000" pitchFamily="2" charset="0"/>
                <a:ea typeface="字魂95号-手刻宋" panose="00000500000000000000" charset="-122"/>
              </a:rPr>
              <a:t>12</a:t>
            </a:r>
            <a:r>
              <a:rPr lang="vi-VN" altLang="zh-CN" sz="2400">
                <a:solidFill>
                  <a:srgbClr val="0070C0"/>
                </a:solidFill>
                <a:latin typeface="#9Slide01 Noi dung ngan" panose="00000600000000000000" pitchFamily="2" charset="0"/>
                <a:ea typeface="字魂95号-手刻宋" panose="00000500000000000000" charset="-122"/>
              </a:rPr>
              <a:t> tháng -&gt; Đổi ra năm.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938992"/>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LUYỆN TẬP THỰC HÀNH</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3" name="组合 2"/>
          <p:cNvGrpSpPr/>
          <p:nvPr/>
        </p:nvGrpSpPr>
        <p:grpSpPr>
          <a:xfrm>
            <a:off x="483734" y="1432748"/>
            <a:ext cx="5816253" cy="5195520"/>
            <a:chOff x="6096000" y="1813557"/>
            <a:chExt cx="4162555" cy="2865993"/>
          </a:xfrm>
        </p:grpSpPr>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6685011" y="2409654"/>
              <a:ext cx="3343790" cy="288623"/>
            </a:xfrm>
            <a:prstGeom prst="rect">
              <a:avLst/>
            </a:prstGeom>
            <a:noFill/>
          </p:spPr>
          <p:txBody>
            <a:bodyPr wrap="square" rtlCol="0">
              <a:spAutoFit/>
            </a:bodyPr>
            <a:lstStyle/>
            <a:p>
              <a:pPr algn="just"/>
              <a:r>
                <a:rPr lang="vi-VN"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a) 3 giờ 12 phút × 4</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6662280" y="3871621"/>
              <a:ext cx="2934889" cy="288623"/>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b) 7 phút 25 giây ×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grpSp>
        <p:nvGrpSpPr>
          <p:cNvPr id="6" name="组合 2">
            <a:extLst>
              <a:ext uri="{FF2B5EF4-FFF2-40B4-BE49-F238E27FC236}">
                <a16:creationId xmlns:a16="http://schemas.microsoft.com/office/drawing/2014/main" id="{FBAB0051-3205-1E9F-694C-E523C0A9725B}"/>
              </a:ext>
            </a:extLst>
          </p:cNvPr>
          <p:cNvGrpSpPr/>
          <p:nvPr/>
        </p:nvGrpSpPr>
        <p:grpSpPr>
          <a:xfrm>
            <a:off x="6299985" y="1304925"/>
            <a:ext cx="5816252" cy="5195521"/>
            <a:chOff x="6096000" y="1813557"/>
            <a:chExt cx="4162555" cy="2865993"/>
          </a:xfrm>
        </p:grpSpPr>
        <p:pic>
          <p:nvPicPr>
            <p:cNvPr id="10" name="图片 14">
              <a:extLst>
                <a:ext uri="{FF2B5EF4-FFF2-40B4-BE49-F238E27FC236}">
                  <a16:creationId xmlns:a16="http://schemas.microsoft.com/office/drawing/2014/main" id="{6FD28E8A-7F47-FFCC-6B5C-A25855B268AA}"/>
                </a:ext>
              </a:extLst>
            </p:cNvPr>
            <p:cNvPicPr>
              <a:picLocks noChangeAspect="1"/>
            </p:cNvPicPr>
            <p:nvPr/>
          </p:nvPicPr>
          <p:blipFill rotWithShape="1">
            <a:blip r:embed="rId5">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11" name="文本框 20">
              <a:extLst>
                <a:ext uri="{FF2B5EF4-FFF2-40B4-BE49-F238E27FC236}">
                  <a16:creationId xmlns:a16="http://schemas.microsoft.com/office/drawing/2014/main" id="{649EE5C0-DCD2-B4D8-728A-EE6EAB66A79B}"/>
                </a:ext>
              </a:extLst>
            </p:cNvPr>
            <p:cNvSpPr txBox="1"/>
            <p:nvPr/>
          </p:nvSpPr>
          <p:spPr>
            <a:xfrm>
              <a:off x="6689621" y="2455995"/>
              <a:ext cx="3343790" cy="288623"/>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c) 4 năm 9 tháng × 2</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14" name="文本框 24">
              <a:extLst>
                <a:ext uri="{FF2B5EF4-FFF2-40B4-BE49-F238E27FC236}">
                  <a16:creationId xmlns:a16="http://schemas.microsoft.com/office/drawing/2014/main" id="{10476783-8551-AA4F-2329-A4A616B3C73C}"/>
                </a:ext>
              </a:extLst>
            </p:cNvPr>
            <p:cNvSpPr txBox="1"/>
            <p:nvPr/>
          </p:nvSpPr>
          <p:spPr>
            <a:xfrm>
              <a:off x="6530205" y="3868331"/>
              <a:ext cx="2934889" cy="288623"/>
            </a:xfrm>
            <a:prstGeom prst="rect">
              <a:avLst/>
            </a:prstGeom>
            <a:noFill/>
          </p:spPr>
          <p:txBody>
            <a:bodyPr wrap="square" rtlCol="0">
              <a:spAutoFit/>
            </a:bodyPr>
            <a:lstStyle/>
            <a:p>
              <a:pPr algn="just"/>
              <a:r>
                <a:rPr lang="vi-VN"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d) 6 ngày 9 giờ ×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8FC8-D582-E8D1-C4F2-15B9B1DA67C1}"/>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C3A4C67E-1569-FDDC-EA99-081E5A28209A}"/>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0EF9FC7A-B434-A3AD-534C-BBCBA4FDB5B0}"/>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F6B047B9-32CE-966D-1015-29A045F39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B3A73706-89D5-23B3-C430-314D2A3B0767}"/>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456E5E99-ABF6-034F-9C6C-B7A806ABB82D}"/>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a) 3 giờ 12 phút × 4</a:t>
            </a:r>
            <a:endParaRPr kumimoji="0" lang="zh-CN" altLang="en-US" sz="2800" b="0" i="0" u="none" strike="noStrike" kern="1200" cap="none" spc="0" normalizeH="0" baseline="0" noProof="0" dirty="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8" name="TextBox 7">
            <a:extLst>
              <a:ext uri="{FF2B5EF4-FFF2-40B4-BE49-F238E27FC236}">
                <a16:creationId xmlns:a16="http://schemas.microsoft.com/office/drawing/2014/main" id="{FF0ED58E-D9C2-87B5-DC6A-CDDDFBDD1A5A}"/>
              </a:ext>
            </a:extLst>
          </p:cNvPr>
          <p:cNvSpPr txBox="1"/>
          <p:nvPr/>
        </p:nvSpPr>
        <p:spPr>
          <a:xfrm>
            <a:off x="1430833" y="2721114"/>
            <a:ext cx="5634789"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3 giờ 12 phút</a:t>
            </a:r>
          </a:p>
        </p:txBody>
      </p:sp>
      <p:sp>
        <p:nvSpPr>
          <p:cNvPr id="9" name="TextBox 8">
            <a:extLst>
              <a:ext uri="{FF2B5EF4-FFF2-40B4-BE49-F238E27FC236}">
                <a16:creationId xmlns:a16="http://schemas.microsoft.com/office/drawing/2014/main" id="{65E00DD1-2B4A-D4D2-93C7-FA0F2321A16F}"/>
              </a:ext>
            </a:extLst>
          </p:cNvPr>
          <p:cNvSpPr txBox="1"/>
          <p:nvPr/>
        </p:nvSpPr>
        <p:spPr>
          <a:xfrm>
            <a:off x="1430833" y="3149748"/>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x</a:t>
            </a:r>
          </a:p>
        </p:txBody>
      </p:sp>
      <p:sp>
        <p:nvSpPr>
          <p:cNvPr id="13" name="TextBox 12">
            <a:extLst>
              <a:ext uri="{FF2B5EF4-FFF2-40B4-BE49-F238E27FC236}">
                <a16:creationId xmlns:a16="http://schemas.microsoft.com/office/drawing/2014/main" id="{A1FE0D06-BDDB-32CA-5065-35AFF80CC1D6}"/>
              </a:ext>
            </a:extLst>
          </p:cNvPr>
          <p:cNvSpPr txBox="1"/>
          <p:nvPr/>
        </p:nvSpPr>
        <p:spPr>
          <a:xfrm>
            <a:off x="3538196" y="3635206"/>
            <a:ext cx="1654801" cy="707886"/>
          </a:xfrm>
          <a:prstGeom prst="rect">
            <a:avLst/>
          </a:prstGeom>
          <a:noFill/>
        </p:spPr>
        <p:txBody>
          <a:bodyPr wrap="square" rtlCol="0">
            <a:spAutoFit/>
          </a:bodyPr>
          <a:lstStyle/>
          <a:p>
            <a:pPr algn="ctr"/>
            <a:r>
              <a:rPr lang="en-US" sz="4000" b="1" spc="200">
                <a:solidFill>
                  <a:srgbClr val="0070C0"/>
                </a:solidFill>
                <a:latin typeface="#9Slide01 Tieu de ngan" panose="00000800000000000000" pitchFamily="2" charset="0"/>
              </a:rPr>
              <a:t>4</a:t>
            </a:r>
          </a:p>
        </p:txBody>
      </p:sp>
      <p:cxnSp>
        <p:nvCxnSpPr>
          <p:cNvPr id="16" name="Straight Connector 15">
            <a:extLst>
              <a:ext uri="{FF2B5EF4-FFF2-40B4-BE49-F238E27FC236}">
                <a16:creationId xmlns:a16="http://schemas.microsoft.com/office/drawing/2014/main" id="{9B1BB5C9-FED6-E55B-FAB6-176E659772A3}"/>
              </a:ext>
            </a:extLst>
          </p:cNvPr>
          <p:cNvCxnSpPr>
            <a:cxnSpLocks/>
          </p:cNvCxnSpPr>
          <p:nvPr/>
        </p:nvCxnSpPr>
        <p:spPr>
          <a:xfrm>
            <a:off x="1898099" y="4301746"/>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C66AD7-DF15-C390-9099-C8548D3BB88A}"/>
              </a:ext>
            </a:extLst>
          </p:cNvPr>
          <p:cNvSpPr txBox="1"/>
          <p:nvPr/>
        </p:nvSpPr>
        <p:spPr>
          <a:xfrm>
            <a:off x="3480934" y="4710464"/>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48</a:t>
            </a:r>
          </a:p>
        </p:txBody>
      </p:sp>
      <p:sp>
        <p:nvSpPr>
          <p:cNvPr id="18" name="TextBox 17">
            <a:extLst>
              <a:ext uri="{FF2B5EF4-FFF2-40B4-BE49-F238E27FC236}">
                <a16:creationId xmlns:a16="http://schemas.microsoft.com/office/drawing/2014/main" id="{E18273E3-9BD2-9337-E424-928A00ECB0FD}"/>
              </a:ext>
            </a:extLst>
          </p:cNvPr>
          <p:cNvSpPr txBox="1"/>
          <p:nvPr/>
        </p:nvSpPr>
        <p:spPr>
          <a:xfrm>
            <a:off x="4701505" y="4700932"/>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phút</a:t>
            </a:r>
          </a:p>
        </p:txBody>
      </p:sp>
      <p:sp>
        <p:nvSpPr>
          <p:cNvPr id="19" name="TextBox 18">
            <a:extLst>
              <a:ext uri="{FF2B5EF4-FFF2-40B4-BE49-F238E27FC236}">
                <a16:creationId xmlns:a16="http://schemas.microsoft.com/office/drawing/2014/main" id="{4C4A51FE-A9DF-7367-8E1E-4C0661FC866F}"/>
              </a:ext>
            </a:extLst>
          </p:cNvPr>
          <p:cNvSpPr txBox="1"/>
          <p:nvPr/>
        </p:nvSpPr>
        <p:spPr>
          <a:xfrm>
            <a:off x="1596100" y="4726787"/>
            <a:ext cx="1654801"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12</a:t>
            </a:r>
          </a:p>
        </p:txBody>
      </p:sp>
      <p:sp>
        <p:nvSpPr>
          <p:cNvPr id="20" name="TextBox 19">
            <a:extLst>
              <a:ext uri="{FF2B5EF4-FFF2-40B4-BE49-F238E27FC236}">
                <a16:creationId xmlns:a16="http://schemas.microsoft.com/office/drawing/2014/main" id="{1921C45E-BB91-4C56-A0C8-E052381E47CC}"/>
              </a:ext>
            </a:extLst>
          </p:cNvPr>
          <p:cNvSpPr txBox="1"/>
          <p:nvPr/>
        </p:nvSpPr>
        <p:spPr>
          <a:xfrm>
            <a:off x="2622910" y="4694659"/>
            <a:ext cx="1468309" cy="707886"/>
          </a:xfrm>
          <a:prstGeom prst="rect">
            <a:avLst/>
          </a:prstGeom>
          <a:noFill/>
        </p:spPr>
        <p:txBody>
          <a:bodyPr wrap="square" rtlCol="0">
            <a:spAutoFit/>
          </a:bodyPr>
          <a:lstStyle/>
          <a:p>
            <a:pPr algn="ctr"/>
            <a:r>
              <a:rPr lang="en-US" sz="4000" b="1" spc="200">
                <a:solidFill>
                  <a:srgbClr val="C00000"/>
                </a:solidFill>
                <a:latin typeface="#9Slide01 Tieu de ngan" panose="00000800000000000000" pitchFamily="2" charset="0"/>
              </a:rPr>
              <a:t>giờ</a:t>
            </a:r>
          </a:p>
        </p:txBody>
      </p:sp>
      <p:sp>
        <p:nvSpPr>
          <p:cNvPr id="22" name="TextBox 21">
            <a:extLst>
              <a:ext uri="{FF2B5EF4-FFF2-40B4-BE49-F238E27FC236}">
                <a16:creationId xmlns:a16="http://schemas.microsoft.com/office/drawing/2014/main" id="{CB89E2C8-D87A-0AF9-C17B-7166EAED64F5}"/>
              </a:ext>
            </a:extLst>
          </p:cNvPr>
          <p:cNvSpPr txBox="1"/>
          <p:nvPr/>
        </p:nvSpPr>
        <p:spPr>
          <a:xfrm>
            <a:off x="1489102" y="5524843"/>
            <a:ext cx="10131397" cy="905376"/>
          </a:xfrm>
          <a:prstGeom prst="rect">
            <a:avLst/>
          </a:prstGeom>
          <a:noFill/>
        </p:spPr>
        <p:txBody>
          <a:bodyPr wrap="square">
            <a:spAutoFit/>
          </a:bodyPr>
          <a:lstStyle/>
          <a:p>
            <a:pPr>
              <a:lnSpc>
                <a:spcPct val="150000"/>
              </a:lnSpc>
            </a:pPr>
            <a:r>
              <a:rPr lang="en-US" altLang="zh-CN" sz="4000" b="1">
                <a:solidFill>
                  <a:srgbClr val="002060"/>
                </a:solidFill>
                <a:latin typeface="#9Slide01 Noi dung ngan" panose="00000600000000000000" pitchFamily="2" charset="0"/>
                <a:ea typeface="字魂95号-手刻宋" panose="00000500000000000000" charset="-122"/>
              </a:rPr>
              <a:t>Vậy: 3 giờ 12 phút x 4 = </a:t>
            </a:r>
            <a:r>
              <a:rPr lang="en-US" altLang="zh-CN" sz="4000" b="1">
                <a:solidFill>
                  <a:srgbClr val="C00000"/>
                </a:solidFill>
                <a:latin typeface="#9Slide01 Noi dung ngan" panose="00000600000000000000" pitchFamily="2" charset="0"/>
                <a:ea typeface="字魂95号-手刻宋" panose="00000500000000000000" charset="-122"/>
              </a:rPr>
              <a:t>12</a:t>
            </a:r>
            <a:r>
              <a:rPr lang="vi-VN" altLang="zh-CN" sz="4000" b="1">
                <a:solidFill>
                  <a:srgbClr val="C00000"/>
                </a:solidFill>
                <a:latin typeface="#9Slide01 Noi dung ngan" panose="00000600000000000000" pitchFamily="2" charset="0"/>
                <a:ea typeface="字魂95号-手刻宋" panose="00000500000000000000" charset="-122"/>
              </a:rPr>
              <a:t> giờ </a:t>
            </a:r>
            <a:r>
              <a:rPr lang="en-US" altLang="zh-CN" sz="4000" b="1">
                <a:solidFill>
                  <a:srgbClr val="C00000"/>
                </a:solidFill>
                <a:latin typeface="#9Slide01 Noi dung ngan" panose="00000600000000000000" pitchFamily="2" charset="0"/>
                <a:ea typeface="字魂95号-手刻宋" panose="00000500000000000000" charset="-122"/>
              </a:rPr>
              <a:t>48</a:t>
            </a:r>
            <a:r>
              <a:rPr lang="vi-VN" altLang="zh-CN" sz="4000" b="1">
                <a:solidFill>
                  <a:srgbClr val="C00000"/>
                </a:solidFill>
                <a:latin typeface="#9Slide01 Noi dung ngan" panose="00000600000000000000" pitchFamily="2" charset="0"/>
                <a:ea typeface="字魂95号-手刻宋" panose="00000500000000000000" charset="-122"/>
              </a:rPr>
              <a:t> phút.</a:t>
            </a:r>
            <a:endParaRPr lang="zh-CN" altLang="en-US" sz="4000" b="1" dirty="0">
              <a:solidFill>
                <a:srgbClr val="C0000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4246796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47"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7" grpId="0"/>
      <p:bldP spid="18" grpId="0"/>
      <p:bldP spid="19" grpId="0"/>
      <p:bldP spid="20"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E4C5-DD63-B10E-79C5-0E519B1C63D5}"/>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CAAC9DE2-8FC0-B5AA-1CE6-661E74DC17E8}"/>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27B6B86C-6A1E-3855-D002-520228115716}"/>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597A48FD-BED9-9565-DE60-D3E42044D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B25A5E3A-CF93-4718-F191-713F047F1598}"/>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898FB0CF-CFA1-BD58-8697-0FF72AA2EF25}"/>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b) 7 phút 25 giây × 5</a:t>
            </a:r>
          </a:p>
        </p:txBody>
      </p:sp>
      <p:sp>
        <p:nvSpPr>
          <p:cNvPr id="8" name="TextBox 7">
            <a:extLst>
              <a:ext uri="{FF2B5EF4-FFF2-40B4-BE49-F238E27FC236}">
                <a16:creationId xmlns:a16="http://schemas.microsoft.com/office/drawing/2014/main" id="{1E1CDB5D-E4CD-FB35-33A0-C45C9D77E560}"/>
              </a:ext>
            </a:extLst>
          </p:cNvPr>
          <p:cNvSpPr txBox="1"/>
          <p:nvPr/>
        </p:nvSpPr>
        <p:spPr>
          <a:xfrm>
            <a:off x="1430833" y="2721114"/>
            <a:ext cx="56347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7 phút 25 giây</a:t>
            </a:r>
          </a:p>
        </p:txBody>
      </p:sp>
      <p:sp>
        <p:nvSpPr>
          <p:cNvPr id="9" name="TextBox 8">
            <a:extLst>
              <a:ext uri="{FF2B5EF4-FFF2-40B4-BE49-F238E27FC236}">
                <a16:creationId xmlns:a16="http://schemas.microsoft.com/office/drawing/2014/main" id="{438CCD61-E6E1-1F81-DDA7-EDBBDB58C287}"/>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0D2CFCB6-6138-DBE7-7A1C-2C93AAE23130}"/>
              </a:ext>
            </a:extLst>
          </p:cNvPr>
          <p:cNvSpPr txBox="1"/>
          <p:nvPr/>
        </p:nvSpPr>
        <p:spPr>
          <a:xfrm>
            <a:off x="3874104" y="3444277"/>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5</a:t>
            </a:r>
          </a:p>
        </p:txBody>
      </p:sp>
      <p:cxnSp>
        <p:nvCxnSpPr>
          <p:cNvPr id="16" name="Straight Connector 15">
            <a:extLst>
              <a:ext uri="{FF2B5EF4-FFF2-40B4-BE49-F238E27FC236}">
                <a16:creationId xmlns:a16="http://schemas.microsoft.com/office/drawing/2014/main" id="{FC30D0F8-10B0-B339-1E38-283C9487F8D5}"/>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97573E-4926-1667-B551-D5928469EE87}"/>
              </a:ext>
            </a:extLst>
          </p:cNvPr>
          <p:cNvSpPr txBox="1"/>
          <p:nvPr/>
        </p:nvSpPr>
        <p:spPr>
          <a:xfrm>
            <a:off x="3932229" y="450399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125</a:t>
            </a:r>
          </a:p>
        </p:txBody>
      </p:sp>
      <p:sp>
        <p:nvSpPr>
          <p:cNvPr id="18" name="TextBox 17">
            <a:extLst>
              <a:ext uri="{FF2B5EF4-FFF2-40B4-BE49-F238E27FC236}">
                <a16:creationId xmlns:a16="http://schemas.microsoft.com/office/drawing/2014/main" id="{06CD9543-29AF-DE1B-CD11-0BA5BC6C6016}"/>
              </a:ext>
            </a:extLst>
          </p:cNvPr>
          <p:cNvSpPr txBox="1"/>
          <p:nvPr/>
        </p:nvSpPr>
        <p:spPr>
          <a:xfrm>
            <a:off x="5058714" y="4463881"/>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giây</a:t>
            </a:r>
          </a:p>
        </p:txBody>
      </p:sp>
      <p:sp>
        <p:nvSpPr>
          <p:cNvPr id="19" name="TextBox 18">
            <a:extLst>
              <a:ext uri="{FF2B5EF4-FFF2-40B4-BE49-F238E27FC236}">
                <a16:creationId xmlns:a16="http://schemas.microsoft.com/office/drawing/2014/main" id="{00D61C85-73DD-2456-6A18-B34B26E2CEFF}"/>
              </a:ext>
            </a:extLst>
          </p:cNvPr>
          <p:cNvSpPr txBox="1"/>
          <p:nvPr/>
        </p:nvSpPr>
        <p:spPr>
          <a:xfrm>
            <a:off x="1414341" y="45206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35</a:t>
            </a:r>
          </a:p>
        </p:txBody>
      </p:sp>
      <p:sp>
        <p:nvSpPr>
          <p:cNvPr id="20" name="TextBox 19">
            <a:extLst>
              <a:ext uri="{FF2B5EF4-FFF2-40B4-BE49-F238E27FC236}">
                <a16:creationId xmlns:a16="http://schemas.microsoft.com/office/drawing/2014/main" id="{3AD376EF-F21C-81CE-A4F0-219C0299039D}"/>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phút</a:t>
            </a:r>
          </a:p>
        </p:txBody>
      </p:sp>
      <p:sp>
        <p:nvSpPr>
          <p:cNvPr id="22" name="TextBox 21">
            <a:extLst>
              <a:ext uri="{FF2B5EF4-FFF2-40B4-BE49-F238E27FC236}">
                <a16:creationId xmlns:a16="http://schemas.microsoft.com/office/drawing/2014/main" id="{A9CF1B41-A272-EF19-6E00-12E83E299354}"/>
              </a:ext>
            </a:extLst>
          </p:cNvPr>
          <p:cNvSpPr txBox="1"/>
          <p:nvPr/>
        </p:nvSpPr>
        <p:spPr>
          <a:xfrm>
            <a:off x="1489102" y="5524843"/>
            <a:ext cx="10131397" cy="905376"/>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7 phút 25 giây x 5 = </a:t>
            </a:r>
            <a:r>
              <a:rPr lang="en-US" altLang="zh-CN" sz="4000" b="1">
                <a:solidFill>
                  <a:srgbClr val="C00000"/>
                </a:solidFill>
                <a:latin typeface="#9Slide01 Noi dung ngan" panose="00000600000000000000" pitchFamily="2" charset="0"/>
                <a:ea typeface="字魂95号-手刻宋" panose="00000500000000000000" charset="-122"/>
              </a:rPr>
              <a:t>7 phút 5 giây</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B2BD877D-D45F-42B3-006D-863434C86EB5}"/>
              </a:ext>
            </a:extLst>
          </p:cNvPr>
          <p:cNvSpPr txBox="1"/>
          <p:nvPr/>
        </p:nvSpPr>
        <p:spPr>
          <a:xfrm>
            <a:off x="6634486" y="426370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37 phút</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5 giây)</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4254117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47"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left)">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7" grpId="0"/>
      <p:bldP spid="18" grpId="0"/>
      <p:bldP spid="19" grpId="0"/>
      <p:bldP spid="20" grpId="0"/>
      <p:bldP spid="2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3AEF-2BD1-0D79-4EF1-B0B9B71CD038}"/>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14696F17-DF0A-7265-02DA-FBED0AC915F3}"/>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79EBF4FE-470F-4948-C3D2-C1019E8E2FE3}"/>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E04B75D3-C167-4798-BEE0-9CED9FDDB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42402598-D062-CCD0-1989-88A2282E5488}"/>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241B0C75-8A2D-A836-621F-F992C428E16E}"/>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c) 4 năm 9 tháng × 2</a:t>
            </a:r>
          </a:p>
        </p:txBody>
      </p:sp>
      <p:sp>
        <p:nvSpPr>
          <p:cNvPr id="8" name="TextBox 7">
            <a:extLst>
              <a:ext uri="{FF2B5EF4-FFF2-40B4-BE49-F238E27FC236}">
                <a16:creationId xmlns:a16="http://schemas.microsoft.com/office/drawing/2014/main" id="{AA9DDE46-D10D-4C43-1829-15558F35A5F2}"/>
              </a:ext>
            </a:extLst>
          </p:cNvPr>
          <p:cNvSpPr txBox="1"/>
          <p:nvPr/>
        </p:nvSpPr>
        <p:spPr>
          <a:xfrm>
            <a:off x="1430833" y="2721114"/>
            <a:ext cx="56347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4 năm</a:t>
            </a:r>
            <a:r>
              <a:rPr kumimoji="0" lang="en-US" sz="4000" b="1" i="0" u="none" strike="noStrike" kern="1200" cap="none" spc="200" normalizeH="0" noProof="0">
                <a:ln>
                  <a:noFill/>
                </a:ln>
                <a:solidFill>
                  <a:srgbClr val="0070C0"/>
                </a:solidFill>
                <a:effectLst/>
                <a:uLnTx/>
                <a:uFillTx/>
                <a:latin typeface="#9Slide01 Tieu de ngan" panose="00000800000000000000" pitchFamily="2" charset="0"/>
                <a:ea typeface="+mn-ea"/>
                <a:cs typeface="+mn-cs"/>
              </a:rPr>
              <a:t> 9 tháng</a:t>
            </a:r>
            <a:endPar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endParaRPr>
          </a:p>
        </p:txBody>
      </p:sp>
      <p:sp>
        <p:nvSpPr>
          <p:cNvPr id="9" name="TextBox 8">
            <a:extLst>
              <a:ext uri="{FF2B5EF4-FFF2-40B4-BE49-F238E27FC236}">
                <a16:creationId xmlns:a16="http://schemas.microsoft.com/office/drawing/2014/main" id="{1575227A-9A09-095C-72D2-1D692A3971D0}"/>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DFB310C7-4DB0-C6B4-AF1D-3A7ECEEC379A}"/>
              </a:ext>
            </a:extLst>
          </p:cNvPr>
          <p:cNvSpPr txBox="1"/>
          <p:nvPr/>
        </p:nvSpPr>
        <p:spPr>
          <a:xfrm>
            <a:off x="3477242" y="3444565"/>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2</a:t>
            </a:r>
          </a:p>
        </p:txBody>
      </p:sp>
      <p:cxnSp>
        <p:nvCxnSpPr>
          <p:cNvPr id="16" name="Straight Connector 15">
            <a:extLst>
              <a:ext uri="{FF2B5EF4-FFF2-40B4-BE49-F238E27FC236}">
                <a16:creationId xmlns:a16="http://schemas.microsoft.com/office/drawing/2014/main" id="{F06AFBFE-7D87-8C30-5CAC-D032362A3034}"/>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53B8BF-94C7-C96C-A852-F62489E1B648}"/>
              </a:ext>
            </a:extLst>
          </p:cNvPr>
          <p:cNvSpPr txBox="1"/>
          <p:nvPr/>
        </p:nvSpPr>
        <p:spPr>
          <a:xfrm>
            <a:off x="3644854" y="446623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18</a:t>
            </a:r>
          </a:p>
        </p:txBody>
      </p:sp>
      <p:sp>
        <p:nvSpPr>
          <p:cNvPr id="18" name="TextBox 17">
            <a:extLst>
              <a:ext uri="{FF2B5EF4-FFF2-40B4-BE49-F238E27FC236}">
                <a16:creationId xmlns:a16="http://schemas.microsoft.com/office/drawing/2014/main" id="{8784B187-F622-01AD-6165-AB34EC0EA2DC}"/>
              </a:ext>
            </a:extLst>
          </p:cNvPr>
          <p:cNvSpPr txBox="1"/>
          <p:nvPr/>
        </p:nvSpPr>
        <p:spPr>
          <a:xfrm>
            <a:off x="4870143" y="4448719"/>
            <a:ext cx="2006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pc="200">
                <a:solidFill>
                  <a:srgbClr val="C00000"/>
                </a:solidFill>
                <a:latin typeface="#9Slide01 Tieu de ngan" panose="00000800000000000000" pitchFamily="2" charset="0"/>
              </a:rPr>
              <a:t>tháng</a:t>
            </a:r>
            <a:endPar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endParaRPr>
          </a:p>
        </p:txBody>
      </p:sp>
      <p:sp>
        <p:nvSpPr>
          <p:cNvPr id="19" name="TextBox 18">
            <a:extLst>
              <a:ext uri="{FF2B5EF4-FFF2-40B4-BE49-F238E27FC236}">
                <a16:creationId xmlns:a16="http://schemas.microsoft.com/office/drawing/2014/main" id="{DC2307A1-8506-A2D8-1C3B-AB742063C236}"/>
              </a:ext>
            </a:extLst>
          </p:cNvPr>
          <p:cNvSpPr txBox="1"/>
          <p:nvPr/>
        </p:nvSpPr>
        <p:spPr>
          <a:xfrm>
            <a:off x="1414341" y="44825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8</a:t>
            </a:r>
          </a:p>
        </p:txBody>
      </p:sp>
      <p:sp>
        <p:nvSpPr>
          <p:cNvPr id="20" name="TextBox 19">
            <a:extLst>
              <a:ext uri="{FF2B5EF4-FFF2-40B4-BE49-F238E27FC236}">
                <a16:creationId xmlns:a16="http://schemas.microsoft.com/office/drawing/2014/main" id="{A6BAB060-1306-11D9-01D0-12CB36028D20}"/>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năm</a:t>
            </a:r>
          </a:p>
        </p:txBody>
      </p:sp>
      <p:sp>
        <p:nvSpPr>
          <p:cNvPr id="22" name="TextBox 21">
            <a:extLst>
              <a:ext uri="{FF2B5EF4-FFF2-40B4-BE49-F238E27FC236}">
                <a16:creationId xmlns:a16="http://schemas.microsoft.com/office/drawing/2014/main" id="{871D654E-AC25-D756-5B06-621A28479A55}"/>
              </a:ext>
            </a:extLst>
          </p:cNvPr>
          <p:cNvSpPr txBox="1"/>
          <p:nvPr/>
        </p:nvSpPr>
        <p:spPr>
          <a:xfrm>
            <a:off x="1201752" y="5486925"/>
            <a:ext cx="11350598" cy="901978"/>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a:t>
            </a:r>
            <a:r>
              <a:rPr lang="en-US" altLang="zh-CN" sz="4000" b="1">
                <a:solidFill>
                  <a:srgbClr val="002060"/>
                </a:solidFill>
                <a:latin typeface="#9Slide01 Noi dung ngan" panose="00000600000000000000" pitchFamily="2" charset="0"/>
                <a:ea typeface="字魂95号-手刻宋" panose="00000500000000000000" charset="-122"/>
              </a:rPr>
              <a:t>4 năm 9 tháng × 2 </a:t>
            </a: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 </a:t>
            </a:r>
            <a:r>
              <a:rPr lang="en-US" altLang="zh-CN" sz="4000" b="1">
                <a:solidFill>
                  <a:srgbClr val="C00000"/>
                </a:solidFill>
                <a:latin typeface="#9Slide01 Noi dung ngan" panose="00000600000000000000" pitchFamily="2" charset="0"/>
                <a:ea typeface="字魂95号-手刻宋" panose="00000500000000000000" charset="-122"/>
              </a:rPr>
              <a:t>9 năm 6 tháng</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6CE11187-4D07-FEC6-538F-7E410A0A114D}"/>
              </a:ext>
            </a:extLst>
          </p:cNvPr>
          <p:cNvSpPr txBox="1"/>
          <p:nvPr/>
        </p:nvSpPr>
        <p:spPr>
          <a:xfrm>
            <a:off x="6634486" y="426370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9 năm</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6 tháng</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2424981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47"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left)">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7" grpId="0"/>
      <p:bldP spid="18" grpId="0"/>
      <p:bldP spid="19" grpId="0"/>
      <p:bldP spid="20" grpId="0"/>
      <p:bldP spid="2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7364-BD41-74DF-1469-F62ABF97877F}"/>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596D1866-DC68-B4F5-A10E-BD423D1F5F72}"/>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a:extLst>
              <a:ext uri="{FF2B5EF4-FFF2-40B4-BE49-F238E27FC236}">
                <a16:creationId xmlns:a16="http://schemas.microsoft.com/office/drawing/2014/main" id="{F21692E2-A2B0-280B-11DA-8B10F41AC9A9}"/>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12" name="Picture 11">
            <a:extLst>
              <a:ext uri="{FF2B5EF4-FFF2-40B4-BE49-F238E27FC236}">
                <a16:creationId xmlns:a16="http://schemas.microsoft.com/office/drawing/2014/main" id="{2BA34F58-8A8B-F840-602F-2399B680D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5" name="图片 14">
            <a:extLst>
              <a:ext uri="{FF2B5EF4-FFF2-40B4-BE49-F238E27FC236}">
                <a16:creationId xmlns:a16="http://schemas.microsoft.com/office/drawing/2014/main" id="{A5B773BC-D568-7396-41FD-2548616C11BF}"/>
              </a:ext>
            </a:extLst>
          </p:cNvPr>
          <p:cNvPicPr>
            <a:picLocks noChangeAspect="1"/>
          </p:cNvPicPr>
          <p:nvPr/>
        </p:nvPicPr>
        <p:blipFill rotWithShape="1">
          <a:blip r:embed="rId5">
            <a:extLst>
              <a:ext uri="{28A0092B-C50C-407E-A947-70E740481C1C}">
                <a14:useLocalDpi xmlns:a14="http://schemas.microsoft.com/office/drawing/2010/main" val="0"/>
              </a:ext>
            </a:extLst>
          </a:blip>
          <a:srcRect t="-1" b="65730"/>
          <a:stretch/>
        </p:blipFill>
        <p:spPr>
          <a:xfrm>
            <a:off x="3318396" y="506696"/>
            <a:ext cx="5816253" cy="2624902"/>
          </a:xfrm>
          <a:prstGeom prst="rect">
            <a:avLst/>
          </a:prstGeom>
        </p:spPr>
      </p:pic>
      <p:sp>
        <p:nvSpPr>
          <p:cNvPr id="21" name="文本框 20">
            <a:extLst>
              <a:ext uri="{FF2B5EF4-FFF2-40B4-BE49-F238E27FC236}">
                <a16:creationId xmlns:a16="http://schemas.microsoft.com/office/drawing/2014/main" id="{CF086CEB-62AE-84BD-CB82-97E4CB46D874}"/>
              </a:ext>
            </a:extLst>
          </p:cNvPr>
          <p:cNvSpPr txBox="1"/>
          <p:nvPr/>
        </p:nvSpPr>
        <p:spPr>
          <a:xfrm>
            <a:off x="4141409" y="1587311"/>
            <a:ext cx="4672209"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264E4E"/>
                </a:solidFill>
                <a:effectLst/>
                <a:uLnTx/>
                <a:uFillTx/>
                <a:latin typeface="#9Slide01 Tieu de ngan" panose="00000800000000000000" pitchFamily="2" charset="0"/>
                <a:ea typeface="字魂95号-手刻宋" panose="00000500000000000000" charset="-122"/>
                <a:cs typeface="经典趣体简" panose="02010609000101010101" pitchFamily="49" charset="-122"/>
              </a:rPr>
              <a:t>d) 6 ngày 9 giờ × 3</a:t>
            </a:r>
          </a:p>
        </p:txBody>
      </p:sp>
      <p:sp>
        <p:nvSpPr>
          <p:cNvPr id="8" name="TextBox 7">
            <a:extLst>
              <a:ext uri="{FF2B5EF4-FFF2-40B4-BE49-F238E27FC236}">
                <a16:creationId xmlns:a16="http://schemas.microsoft.com/office/drawing/2014/main" id="{20E155F0-4A50-7DB7-2741-6635FF25AADE}"/>
              </a:ext>
            </a:extLst>
          </p:cNvPr>
          <p:cNvSpPr txBox="1"/>
          <p:nvPr/>
        </p:nvSpPr>
        <p:spPr>
          <a:xfrm>
            <a:off x="1430833" y="2721114"/>
            <a:ext cx="5634789" cy="707886"/>
          </a:xfrm>
          <a:prstGeom prst="rect">
            <a:avLst/>
          </a:prstGeom>
          <a:noFill/>
        </p:spPr>
        <p:txBody>
          <a:bodyPr wrap="square" rtlCol="0">
            <a:spAutoFit/>
          </a:bodyPr>
          <a:lstStyle/>
          <a:p>
            <a:pPr lvl="0" algn="ctr"/>
            <a:r>
              <a:rPr lang="vi-VN" sz="4000" b="1" spc="200">
                <a:solidFill>
                  <a:srgbClr val="0070C0"/>
                </a:solidFill>
                <a:latin typeface="#9Slide01 Tieu de ngan" panose="00000800000000000000" pitchFamily="2" charset="0"/>
              </a:rPr>
              <a:t>6 ngày 9 giờ </a:t>
            </a:r>
            <a:endPar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endParaRPr>
          </a:p>
        </p:txBody>
      </p:sp>
      <p:sp>
        <p:nvSpPr>
          <p:cNvPr id="9" name="TextBox 8">
            <a:extLst>
              <a:ext uri="{FF2B5EF4-FFF2-40B4-BE49-F238E27FC236}">
                <a16:creationId xmlns:a16="http://schemas.microsoft.com/office/drawing/2014/main" id="{054CC06B-EC50-E8C0-EE8F-C9A034235FAC}"/>
              </a:ext>
            </a:extLst>
          </p:cNvPr>
          <p:cNvSpPr txBox="1"/>
          <p:nvPr/>
        </p:nvSpPr>
        <p:spPr>
          <a:xfrm>
            <a:off x="968109" y="3224640"/>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x</a:t>
            </a:r>
          </a:p>
        </p:txBody>
      </p:sp>
      <p:sp>
        <p:nvSpPr>
          <p:cNvPr id="13" name="TextBox 12">
            <a:extLst>
              <a:ext uri="{FF2B5EF4-FFF2-40B4-BE49-F238E27FC236}">
                <a16:creationId xmlns:a16="http://schemas.microsoft.com/office/drawing/2014/main" id="{11F63324-6EB4-8AB8-5029-01F279481605}"/>
              </a:ext>
            </a:extLst>
          </p:cNvPr>
          <p:cNvSpPr txBox="1"/>
          <p:nvPr/>
        </p:nvSpPr>
        <p:spPr>
          <a:xfrm>
            <a:off x="4016865" y="3461918"/>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0070C0"/>
                </a:solidFill>
                <a:effectLst/>
                <a:uLnTx/>
                <a:uFillTx/>
                <a:latin typeface="#9Slide01 Tieu de ngan" panose="00000800000000000000" pitchFamily="2" charset="0"/>
                <a:ea typeface="+mn-ea"/>
                <a:cs typeface="+mn-cs"/>
              </a:rPr>
              <a:t>3</a:t>
            </a:r>
          </a:p>
        </p:txBody>
      </p:sp>
      <p:cxnSp>
        <p:nvCxnSpPr>
          <p:cNvPr id="16" name="Straight Connector 15">
            <a:extLst>
              <a:ext uri="{FF2B5EF4-FFF2-40B4-BE49-F238E27FC236}">
                <a16:creationId xmlns:a16="http://schemas.microsoft.com/office/drawing/2014/main" id="{78FDE70F-6040-FBC0-522D-819087D454CE}"/>
              </a:ext>
            </a:extLst>
          </p:cNvPr>
          <p:cNvCxnSpPr>
            <a:cxnSpLocks/>
          </p:cNvCxnSpPr>
          <p:nvPr/>
        </p:nvCxnSpPr>
        <p:spPr>
          <a:xfrm>
            <a:off x="2023876" y="4205759"/>
            <a:ext cx="44536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4F2AB0C-D3BC-5158-E291-4A5AA39E05DB}"/>
              </a:ext>
            </a:extLst>
          </p:cNvPr>
          <p:cNvSpPr txBox="1"/>
          <p:nvPr/>
        </p:nvSpPr>
        <p:spPr>
          <a:xfrm>
            <a:off x="3902714" y="4506198"/>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27</a:t>
            </a:r>
          </a:p>
        </p:txBody>
      </p:sp>
      <p:sp>
        <p:nvSpPr>
          <p:cNvPr id="18" name="TextBox 17">
            <a:extLst>
              <a:ext uri="{FF2B5EF4-FFF2-40B4-BE49-F238E27FC236}">
                <a16:creationId xmlns:a16="http://schemas.microsoft.com/office/drawing/2014/main" id="{8AD5DC13-9DCE-A22D-13D9-C6E9313E5DD9}"/>
              </a:ext>
            </a:extLst>
          </p:cNvPr>
          <p:cNvSpPr txBox="1"/>
          <p:nvPr/>
        </p:nvSpPr>
        <p:spPr>
          <a:xfrm>
            <a:off x="4760110" y="4447907"/>
            <a:ext cx="20069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giờ</a:t>
            </a:r>
          </a:p>
        </p:txBody>
      </p:sp>
      <p:sp>
        <p:nvSpPr>
          <p:cNvPr id="19" name="TextBox 18">
            <a:extLst>
              <a:ext uri="{FF2B5EF4-FFF2-40B4-BE49-F238E27FC236}">
                <a16:creationId xmlns:a16="http://schemas.microsoft.com/office/drawing/2014/main" id="{F6B01244-27E0-15D8-A9A5-194A01C68743}"/>
              </a:ext>
            </a:extLst>
          </p:cNvPr>
          <p:cNvSpPr txBox="1"/>
          <p:nvPr/>
        </p:nvSpPr>
        <p:spPr>
          <a:xfrm>
            <a:off x="1414341" y="4482589"/>
            <a:ext cx="16548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18</a:t>
            </a:r>
          </a:p>
        </p:txBody>
      </p:sp>
      <p:sp>
        <p:nvSpPr>
          <p:cNvPr id="20" name="TextBox 19">
            <a:extLst>
              <a:ext uri="{FF2B5EF4-FFF2-40B4-BE49-F238E27FC236}">
                <a16:creationId xmlns:a16="http://schemas.microsoft.com/office/drawing/2014/main" id="{E67EA829-BEDC-9497-E90E-5100157EBBB2}"/>
              </a:ext>
            </a:extLst>
          </p:cNvPr>
          <p:cNvSpPr txBox="1"/>
          <p:nvPr/>
        </p:nvSpPr>
        <p:spPr>
          <a:xfrm>
            <a:off x="2529598" y="4467373"/>
            <a:ext cx="1654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00" normalizeH="0" baseline="0" noProof="0">
                <a:ln>
                  <a:noFill/>
                </a:ln>
                <a:solidFill>
                  <a:srgbClr val="C00000"/>
                </a:solidFill>
                <a:effectLst/>
                <a:uLnTx/>
                <a:uFillTx/>
                <a:latin typeface="#9Slide01 Tieu de ngan" panose="00000800000000000000" pitchFamily="2" charset="0"/>
                <a:ea typeface="+mn-ea"/>
                <a:cs typeface="+mn-cs"/>
              </a:rPr>
              <a:t>ngày</a:t>
            </a:r>
          </a:p>
        </p:txBody>
      </p:sp>
      <p:sp>
        <p:nvSpPr>
          <p:cNvPr id="22" name="TextBox 21">
            <a:extLst>
              <a:ext uri="{FF2B5EF4-FFF2-40B4-BE49-F238E27FC236}">
                <a16:creationId xmlns:a16="http://schemas.microsoft.com/office/drawing/2014/main" id="{C812B5A6-E510-BC72-58B2-E4501FBCD060}"/>
              </a:ext>
            </a:extLst>
          </p:cNvPr>
          <p:cNvSpPr txBox="1"/>
          <p:nvPr/>
        </p:nvSpPr>
        <p:spPr>
          <a:xfrm>
            <a:off x="1201752" y="5486925"/>
            <a:ext cx="11350598" cy="901978"/>
          </a:xfrm>
          <a:prstGeom prst="rect">
            <a:avLst/>
          </a:prstGeom>
          <a:noFill/>
        </p:spPr>
        <p:txBody>
          <a:bodyPr wrap="square">
            <a:spAutoFit/>
          </a:bodyPr>
          <a:lstStyle/>
          <a:p>
            <a:pPr lvl="0">
              <a:lnSpc>
                <a:spcPct val="150000"/>
              </a:lnSpc>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Vậy: </a:t>
            </a:r>
            <a:r>
              <a:rPr lang="vi-VN" altLang="zh-CN" sz="4000" b="1">
                <a:solidFill>
                  <a:srgbClr val="002060"/>
                </a:solidFill>
                <a:latin typeface="#9Slide01 Noi dung ngan" panose="00000600000000000000" pitchFamily="2" charset="0"/>
                <a:ea typeface="字魂95号-手刻宋" panose="00000500000000000000" charset="-122"/>
              </a:rPr>
              <a:t>6 ngày 9 giờ</a:t>
            </a: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 × 3 = </a:t>
            </a:r>
            <a:r>
              <a:rPr lang="en-US" altLang="zh-CN" sz="4000" b="1">
                <a:solidFill>
                  <a:srgbClr val="C00000"/>
                </a:solidFill>
                <a:latin typeface="#9Slide01 Noi dung ngan" panose="00000600000000000000" pitchFamily="2" charset="0"/>
                <a:ea typeface="字魂95号-手刻宋" panose="00000500000000000000" charset="-122"/>
              </a:rPr>
              <a:t>19 ngày 3 giờ)</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
        <p:nvSpPr>
          <p:cNvPr id="3" name="TextBox 2">
            <a:extLst>
              <a:ext uri="{FF2B5EF4-FFF2-40B4-BE49-F238E27FC236}">
                <a16:creationId xmlns:a16="http://schemas.microsoft.com/office/drawing/2014/main" id="{A3FBFEBB-03B6-8CE6-3406-8788E92CE452}"/>
              </a:ext>
            </a:extLst>
          </p:cNvPr>
          <p:cNvSpPr txBox="1"/>
          <p:nvPr/>
        </p:nvSpPr>
        <p:spPr>
          <a:xfrm>
            <a:off x="6372038" y="4267260"/>
            <a:ext cx="5557514" cy="9053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9Slide01 Noi dung ngan" panose="00000600000000000000" pitchFamily="2" charset="0"/>
                <a:ea typeface="字魂95号-手刻宋" panose="00000500000000000000" charset="-122"/>
                <a:cs typeface="+mn-cs"/>
              </a:rPr>
              <a:t>(Hay 19 ngày</a:t>
            </a:r>
            <a:r>
              <a:rPr kumimoji="0" lang="en-US" altLang="zh-CN" sz="4000" b="1" i="0" u="none" strike="noStrike" kern="1200" cap="none" spc="0" normalizeH="0" noProof="0">
                <a:ln>
                  <a:noFill/>
                </a:ln>
                <a:solidFill>
                  <a:srgbClr val="002060"/>
                </a:solidFill>
                <a:effectLst/>
                <a:uLnTx/>
                <a:uFillTx/>
                <a:latin typeface="#9Slide01 Noi dung ngan" panose="00000600000000000000" pitchFamily="2" charset="0"/>
                <a:ea typeface="字魂95号-手刻宋" panose="00000500000000000000" charset="-122"/>
                <a:cs typeface="+mn-cs"/>
              </a:rPr>
              <a:t> 3 giờ)</a:t>
            </a:r>
            <a:endParaRPr kumimoji="0" lang="zh-CN" altLang="en-US" sz="4000" b="1" i="0" u="none" strike="noStrike" kern="1200" cap="none" spc="0" normalizeH="0" baseline="0" noProof="0" dirty="0">
              <a:ln>
                <a:noFill/>
              </a:ln>
              <a:solidFill>
                <a:srgbClr val="C00000"/>
              </a:solidFill>
              <a:effectLst/>
              <a:uLnTx/>
              <a:uFillTx/>
              <a:latin typeface="#9Slide01 Noi dung ngan" panose="00000600000000000000" pitchFamily="2" charset="0"/>
              <a:ea typeface="字魂95号-手刻宋" panose="00000500000000000000" charset="-122"/>
              <a:cs typeface="+mn-cs"/>
            </a:endParaRPr>
          </a:p>
        </p:txBody>
      </p:sp>
    </p:spTree>
    <p:extLst>
      <p:ext uri="{BB962C8B-B14F-4D97-AF65-F5344CB8AC3E}">
        <p14:creationId xmlns:p14="http://schemas.microsoft.com/office/powerpoint/2010/main" val="199824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par>
                          <p:cTn id="54" fill="hold">
                            <p:stCondLst>
                              <p:cond delay="5500"/>
                            </p:stCondLst>
                            <p:childTnLst>
                              <p:par>
                                <p:cTn id="55" presetID="47"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wipe(left)">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7" grpId="0"/>
      <p:bldP spid="18" grpId="0"/>
      <p:bldP spid="19" grpId="0"/>
      <p:bldP spid="20" grpId="0"/>
      <p:bldP spid="2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sp>
        <p:nvSpPr>
          <p:cNvPr id="8" name="文本框 7"/>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KHỞI ĐỘNG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8432" y="823405"/>
            <a:ext cx="775135" cy="10759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C2BE5E92-70DD-96B5-BEF1-FA8E01D3DF7B}"/>
              </a:ext>
            </a:extLst>
          </p:cNvPr>
          <p:cNvSpPr txBox="1"/>
          <p:nvPr/>
        </p:nvSpPr>
        <p:spPr>
          <a:xfrm>
            <a:off x="778382" y="680833"/>
            <a:ext cx="9222867" cy="3690947"/>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Bài 2: So sánh</a:t>
            </a:r>
          </a:p>
          <a:p>
            <a:pPr>
              <a:lnSpc>
                <a:spcPct val="150000"/>
              </a:lnSpc>
            </a:pPr>
            <a:r>
              <a:rPr lang="vi-VN" sz="4400">
                <a:solidFill>
                  <a:srgbClr val="FF0000"/>
                </a:solidFill>
                <a:latin typeface="Arial" panose="020B0604020202020204" pitchFamily="34" charset="0"/>
                <a:cs typeface="Arial" panose="020B0604020202020204" pitchFamily="34" charset="0"/>
              </a:rPr>
              <a:t>a)</a:t>
            </a:r>
            <a:r>
              <a:rPr lang="vi-VN" sz="4400">
                <a:latin typeface="Arial" panose="020B0604020202020204" pitchFamily="34" charset="0"/>
                <a:cs typeface="Arial" panose="020B0604020202020204" pitchFamily="34" charset="0"/>
              </a:rPr>
              <a:t>	2 giờ 20 phút × 3 </a:t>
            </a:r>
            <a:r>
              <a:rPr lang="vi-VN" sz="4400">
                <a:solidFill>
                  <a:srgbClr val="0070C0"/>
                </a:solidFill>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7 giờ  </a:t>
            </a:r>
          </a:p>
          <a:p>
            <a:pPr>
              <a:lnSpc>
                <a:spcPct val="150000"/>
              </a:lnSpc>
            </a:pPr>
            <a:r>
              <a:rPr lang="vi-VN" sz="4400">
                <a:solidFill>
                  <a:srgbClr val="FF0000"/>
                </a:solidFill>
                <a:latin typeface="Arial" panose="020B0604020202020204" pitchFamily="34" charset="0"/>
                <a:cs typeface="Arial" panose="020B0604020202020204" pitchFamily="34" charset="0"/>
              </a:rPr>
              <a:t>b)</a:t>
            </a:r>
            <a:r>
              <a:rPr lang="vi-VN" sz="4400">
                <a:latin typeface="Arial" panose="020B0604020202020204" pitchFamily="34" charset="0"/>
                <a:cs typeface="Arial" panose="020B0604020202020204" pitchFamily="34" charset="0"/>
              </a:rPr>
              <a:t>	1 năm 3 tháng × 4 </a:t>
            </a:r>
            <a:r>
              <a:rPr lang="vi-VN" sz="4400">
                <a:solidFill>
                  <a:srgbClr val="0070C0"/>
                </a:solidFill>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4 năm</a:t>
            </a:r>
          </a:p>
          <a:p>
            <a:pPr>
              <a:lnSpc>
                <a:spcPct val="150000"/>
              </a:lnSpc>
            </a:pPr>
            <a:r>
              <a:rPr lang="vi-VN" sz="4400">
                <a:solidFill>
                  <a:srgbClr val="FF0000"/>
                </a:solidFill>
                <a:latin typeface="Arial" panose="020B0604020202020204" pitchFamily="34" charset="0"/>
                <a:cs typeface="Arial" panose="020B0604020202020204" pitchFamily="34" charset="0"/>
              </a:rPr>
              <a:t>c)	</a:t>
            </a:r>
            <a:r>
              <a:rPr lang="vi-VN" sz="4400">
                <a:latin typeface="Arial" panose="020B0604020202020204" pitchFamily="34" charset="0"/>
                <a:cs typeface="Arial" panose="020B0604020202020204" pitchFamily="34" charset="0"/>
              </a:rPr>
              <a:t>2 ngày 6 giờ × 5 </a:t>
            </a:r>
            <a:r>
              <a:rPr lang="vi-VN" sz="4400">
                <a:solidFill>
                  <a:srgbClr val="0070C0"/>
                </a:solidFill>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12 ngày</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1B70-22D3-7275-6F63-BE7BC5302A7A}"/>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95809EC7-716F-9F75-D1A5-73F4023E602F}"/>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5F3C5DFC-6002-CDCC-2CC7-206831C6FC5E}"/>
              </a:ext>
            </a:extLst>
          </p:cNvPr>
          <p:cNvPicPr>
            <a:picLocks noChangeAspect="1"/>
          </p:cNvPicPr>
          <p:nvPr/>
        </p:nvPicPr>
        <p:blipFill>
          <a:blip r:embed="rId3"/>
          <a:stretch>
            <a:fillRect/>
          </a:stretch>
        </p:blipFill>
        <p:spPr>
          <a:xfrm>
            <a:off x="298450" y="5504922"/>
            <a:ext cx="959867" cy="1062743"/>
          </a:xfrm>
          <a:prstGeom prst="rect">
            <a:avLst/>
          </a:prstGeom>
        </p:spPr>
      </p:pic>
      <p:pic>
        <p:nvPicPr>
          <p:cNvPr id="31" name="Picture 30">
            <a:extLst>
              <a:ext uri="{FF2B5EF4-FFF2-40B4-BE49-F238E27FC236}">
                <a16:creationId xmlns:a16="http://schemas.microsoft.com/office/drawing/2014/main" id="{6FB5A5C1-1CB2-09A2-67B6-30E96174F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sp>
        <p:nvSpPr>
          <p:cNvPr id="2" name="TextBox 1">
            <a:extLst>
              <a:ext uri="{FF2B5EF4-FFF2-40B4-BE49-F238E27FC236}">
                <a16:creationId xmlns:a16="http://schemas.microsoft.com/office/drawing/2014/main" id="{4625485A-289E-B80A-F642-BBAACF04BB15}"/>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 giờ 20 phút × 3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 giờ  </a:t>
            </a:r>
          </a:p>
        </p:txBody>
      </p:sp>
      <p:sp>
        <p:nvSpPr>
          <p:cNvPr id="3" name="TextBox 2">
            <a:extLst>
              <a:ext uri="{FF2B5EF4-FFF2-40B4-BE49-F238E27FC236}">
                <a16:creationId xmlns:a16="http://schemas.microsoft.com/office/drawing/2014/main" id="{D8B982EA-5144-87D0-206C-CA73A7ACB681}"/>
              </a:ext>
            </a:extLst>
          </p:cNvPr>
          <p:cNvSpPr txBox="1"/>
          <p:nvPr/>
        </p:nvSpPr>
        <p:spPr>
          <a:xfrm>
            <a:off x="930783" y="2940126"/>
            <a:ext cx="882281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 giờ 20 phút × 3 = 6 giờ 60 phút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0070C0"/>
                </a:solidFill>
                <a:latin typeface="Arial" panose="020B0604020202020204" pitchFamily="34" charset="0"/>
                <a:cs typeface="Arial" panose="020B0604020202020204" pitchFamily="34" charset="0"/>
              </a:rPr>
              <a:t>(</a:t>
            </a: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60 phút = 1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 giờ 20 phút × 3 = 7giờ</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516C9C3-8471-6A7A-8798-9C7D5A990280}"/>
              </a:ext>
            </a:extLst>
          </p:cNvPr>
          <p:cNvSpPr txBox="1"/>
          <p:nvPr/>
        </p:nvSpPr>
        <p:spPr>
          <a:xfrm>
            <a:off x="6229351" y="1578158"/>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Arial" panose="020B0604020202020204" pitchFamily="34" charset="0"/>
                <a:cs typeface="Arial" panose="020B0604020202020204" pitchFamily="34" charset="0"/>
              </a:rPr>
              <a: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9651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9658-030D-22EC-FB01-37A02142AF34}"/>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1D3F94D1-F309-BDF8-E1BE-764BE18A4183}"/>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17EB163F-D671-C38B-9D05-8F4E4B973B56}"/>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B8861865-8D2C-CCF3-C73F-0B722B0B8721}"/>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lvl="0">
              <a:lnSpc>
                <a:spcPct val="150000"/>
              </a:lnSpc>
            </a:pPr>
            <a:r>
              <a:rPr lang="vi-VN" sz="4400">
                <a:solidFill>
                  <a:srgbClr val="FF0000"/>
                </a:solidFill>
                <a:cs typeface="Arial" panose="020B0604020202020204" pitchFamily="34" charset="0"/>
              </a:rPr>
              <a:t>b)</a:t>
            </a:r>
            <a:r>
              <a:rPr lang="vi-VN" sz="4400">
                <a:solidFill>
                  <a:prstClr val="black"/>
                </a:solidFill>
                <a:cs typeface="Arial" panose="020B0604020202020204" pitchFamily="34" charset="0"/>
              </a:rPr>
              <a:t>	1 năm 3 tháng × 4 </a:t>
            </a:r>
            <a:r>
              <a:rPr lang="vi-VN" sz="4400">
                <a:solidFill>
                  <a:srgbClr val="0070C0"/>
                </a:solidFill>
                <a:cs typeface="Arial" panose="020B0604020202020204" pitchFamily="34" charset="0"/>
              </a:rPr>
              <a:t>.?. </a:t>
            </a:r>
            <a:r>
              <a:rPr lang="vi-VN" sz="4400">
                <a:solidFill>
                  <a:prstClr val="black"/>
                </a:solidFill>
                <a:cs typeface="Arial" panose="020B0604020202020204" pitchFamily="34" charset="0"/>
              </a:rPr>
              <a:t>4 năm</a:t>
            </a:r>
          </a:p>
        </p:txBody>
      </p:sp>
      <p:sp>
        <p:nvSpPr>
          <p:cNvPr id="3" name="TextBox 2">
            <a:extLst>
              <a:ext uri="{FF2B5EF4-FFF2-40B4-BE49-F238E27FC236}">
                <a16:creationId xmlns:a16="http://schemas.microsoft.com/office/drawing/2014/main" id="{EEDA4730-82E3-5B49-2722-73D65E4357DA}"/>
              </a:ext>
            </a:extLst>
          </p:cNvPr>
          <p:cNvSpPr txBox="1"/>
          <p:nvPr/>
        </p:nvSpPr>
        <p:spPr>
          <a:xfrm>
            <a:off x="930783" y="2940126"/>
            <a:ext cx="9908667" cy="1446550"/>
          </a:xfrm>
          <a:prstGeom prst="rect">
            <a:avLst/>
          </a:prstGeom>
          <a:noFill/>
        </p:spPr>
        <p:txBody>
          <a:bodyPr wrap="square" rtlCol="0">
            <a:spAutoFit/>
          </a:bodyPr>
          <a:lstStyle/>
          <a:p>
            <a:pPr lvl="0"/>
            <a:r>
              <a:rPr lang="en-US" sz="4400">
                <a:solidFill>
                  <a:srgbClr val="0070C0"/>
                </a:solidFill>
                <a:latin typeface="Arial" panose="020B0604020202020204" pitchFamily="34" charset="0"/>
                <a:cs typeface="Arial" panose="020B0604020202020204" pitchFamily="34" charset="0"/>
              </a:rPr>
              <a:t>(1 năm 3 tháng × 4 = 4 năm 12 tháng</a:t>
            </a:r>
          </a:p>
          <a:p>
            <a:pPr lvl="0"/>
            <a:r>
              <a:rPr lang="en-US" sz="4400">
                <a:solidFill>
                  <a:srgbClr val="0070C0"/>
                </a:solidFill>
                <a:latin typeface="Arial" panose="020B0604020202020204" pitchFamily="34" charset="0"/>
                <a:cs typeface="Arial" panose="020B0604020202020204" pitchFamily="34" charset="0"/>
              </a:rPr>
              <a:t>= 5 năm, 5 năm &gt; 4 năm)</a:t>
            </a:r>
          </a:p>
        </p:txBody>
      </p:sp>
      <p:sp>
        <p:nvSpPr>
          <p:cNvPr id="5" name="TextBox 4">
            <a:extLst>
              <a:ext uri="{FF2B5EF4-FFF2-40B4-BE49-F238E27FC236}">
                <a16:creationId xmlns:a16="http://schemas.microsoft.com/office/drawing/2014/main" id="{DDD615D4-0018-6B50-6F85-9A547F14D22F}"/>
              </a:ext>
            </a:extLst>
          </p:cNvPr>
          <p:cNvSpPr txBox="1"/>
          <p:nvPr/>
        </p:nvSpPr>
        <p:spPr>
          <a:xfrm>
            <a:off x="6419851" y="1619277"/>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25216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29574-0180-E61C-6641-37B30E890C02}"/>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9AE03353-2619-B6BD-6FF1-CE55EC08240F}"/>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3EA9949A-201A-33FD-FF48-9480BD6F8E98}"/>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E30926B5-C733-E0C6-7F11-1DCEFB130560}"/>
              </a:ext>
            </a:extLst>
          </p:cNvPr>
          <p:cNvSpPr txBox="1"/>
          <p:nvPr/>
        </p:nvSpPr>
        <p:spPr>
          <a:xfrm>
            <a:off x="778382" y="680833"/>
            <a:ext cx="9222867" cy="1659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2: So sánh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ngày 6 giờ × 5 </a:t>
            </a: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 ngày</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195ADF6-D62D-8484-BE54-0964AC464920}"/>
              </a:ext>
            </a:extLst>
          </p:cNvPr>
          <p:cNvSpPr txBox="1"/>
          <p:nvPr/>
        </p:nvSpPr>
        <p:spPr>
          <a:xfrm>
            <a:off x="930783" y="2940126"/>
            <a:ext cx="9908667" cy="2800767"/>
          </a:xfrm>
          <a:prstGeom prst="rect">
            <a:avLst/>
          </a:prstGeom>
          <a:noFill/>
        </p:spPr>
        <p:txBody>
          <a:bodyPr wrap="square" rtlCol="0">
            <a:spAutoFit/>
          </a:bodyPr>
          <a:lstStyle/>
          <a:p>
            <a:pPr lvl="0"/>
            <a:r>
              <a:rPr lang="en-US" sz="4400">
                <a:solidFill>
                  <a:srgbClr val="0070C0"/>
                </a:solidFill>
                <a:latin typeface="Arial" panose="020B0604020202020204" pitchFamily="34" charset="0"/>
                <a:cs typeface="Arial" panose="020B0604020202020204" pitchFamily="34" charset="0"/>
              </a:rPr>
              <a:t>(2 ngày 6 giờ × 5 = 10 ngày 30 giờ</a:t>
            </a:r>
          </a:p>
          <a:p>
            <a:pPr lvl="0"/>
            <a:r>
              <a:rPr lang="en-US" sz="4400">
                <a:solidFill>
                  <a:srgbClr val="0070C0"/>
                </a:solidFill>
                <a:latin typeface="Arial" panose="020B0604020202020204" pitchFamily="34" charset="0"/>
                <a:cs typeface="Arial" panose="020B0604020202020204" pitchFamily="34" charset="0"/>
              </a:rPr>
              <a:t>= 11 ngày 6 giờ;</a:t>
            </a:r>
          </a:p>
          <a:p>
            <a:pPr lvl="0"/>
            <a:r>
              <a:rPr lang="en-US" sz="4400">
                <a:solidFill>
                  <a:srgbClr val="0070C0"/>
                </a:solidFill>
                <a:latin typeface="Arial" panose="020B0604020202020204" pitchFamily="34" charset="0"/>
                <a:cs typeface="Arial" panose="020B0604020202020204" pitchFamily="34" charset="0"/>
              </a:rPr>
              <a:t>12 ngày = 11 ngày 24 giờ;</a:t>
            </a:r>
          </a:p>
          <a:p>
            <a:pPr lvl="0"/>
            <a:r>
              <a:rPr lang="en-US" sz="4400">
                <a:solidFill>
                  <a:srgbClr val="00B050"/>
                </a:solidFill>
                <a:latin typeface="Arial" panose="020B0604020202020204" pitchFamily="34" charset="0"/>
                <a:cs typeface="Arial" panose="020B0604020202020204" pitchFamily="34" charset="0"/>
              </a:rPr>
              <a:t>11 ngày 6 giờ &lt; 11 ngày 24 giờ)</a:t>
            </a:r>
          </a:p>
        </p:txBody>
      </p:sp>
      <p:sp>
        <p:nvSpPr>
          <p:cNvPr id="5" name="TextBox 4">
            <a:extLst>
              <a:ext uri="{FF2B5EF4-FFF2-40B4-BE49-F238E27FC236}">
                <a16:creationId xmlns:a16="http://schemas.microsoft.com/office/drawing/2014/main" id="{561AC3FA-B770-EE45-F12F-23C409A3FCF7}"/>
              </a:ext>
            </a:extLst>
          </p:cNvPr>
          <p:cNvSpPr txBox="1"/>
          <p:nvPr/>
        </p:nvSpPr>
        <p:spPr>
          <a:xfrm>
            <a:off x="5885116" y="1510670"/>
            <a:ext cx="78105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FF0000"/>
                </a:solidFill>
                <a:latin typeface="Arial" panose="020B0604020202020204" pitchFamily="34" charset="0"/>
                <a:cs typeface="Arial" panose="020B0604020202020204" pitchFamily="34" charset="0"/>
              </a:rPr>
              <a:t>&lt;</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1708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1282F-1363-1B4A-C927-62457DED2779}"/>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10403A88-7ACE-619E-29AF-60497B421F3B}"/>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E2B2C42E-9F2B-6E4C-2E1C-A9EC3C9F04B0}"/>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098D1E87-554F-5A89-ACDC-9F941E1D9BD1}"/>
              </a:ext>
            </a:extLst>
          </p:cNvPr>
          <p:cNvSpPr txBox="1"/>
          <p:nvPr/>
        </p:nvSpPr>
        <p:spPr>
          <a:xfrm>
            <a:off x="1557402" y="545366"/>
            <a:ext cx="1033551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a:ln>
                  <a:noFill/>
                </a:ln>
                <a:effectLst/>
                <a:uLnTx/>
                <a:uFillTx/>
                <a:latin typeface="+mj-lt"/>
                <a:ea typeface="+mn-ea"/>
                <a:cs typeface="Arial" panose="020B0604020202020204" pitchFamily="34" charset="0"/>
              </a:rPr>
              <a:t>Anh Hai chạy mỗi vòng sân hết 2 phút 15 giây. Hỏi anh Hai chạy 4 vòng sân đó hết bao nhiêu thời gian?</a:t>
            </a:r>
          </a:p>
        </p:txBody>
      </p:sp>
      <p:sp>
        <p:nvSpPr>
          <p:cNvPr id="8" name="Oval 7">
            <a:extLst>
              <a:ext uri="{FF2B5EF4-FFF2-40B4-BE49-F238E27FC236}">
                <a16:creationId xmlns:a16="http://schemas.microsoft.com/office/drawing/2014/main" id="{368EF2BF-E543-9B23-AEA6-8E91E85118E4}"/>
              </a:ext>
            </a:extLst>
          </p:cNvPr>
          <p:cNvSpPr/>
          <p:nvPr/>
        </p:nvSpPr>
        <p:spPr>
          <a:xfrm>
            <a:off x="524933" y="545366"/>
            <a:ext cx="733384" cy="733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1</a:t>
            </a:r>
          </a:p>
        </p:txBody>
      </p:sp>
      <p:pic>
        <p:nvPicPr>
          <p:cNvPr id="2050" name="Picture 2" descr="Đường chạy bộ vòng quay một sân vận động dài 400m. Một vận động viên chạy  ngày đầu chạy 23 vòng xung quanh sân vận động, ngày thứ hai chạy 27 vòng.  Hỏi:">
            <a:extLst>
              <a:ext uri="{FF2B5EF4-FFF2-40B4-BE49-F238E27FC236}">
                <a16:creationId xmlns:a16="http://schemas.microsoft.com/office/drawing/2014/main" id="{D05EED64-65A6-8D94-5339-F40950599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358" y="2669024"/>
            <a:ext cx="5182734" cy="379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95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A936E-C769-2E81-6CD6-592029AA1E55}"/>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DD2C0900-B8F8-F4F9-4C4D-D129867D476A}"/>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a:extLst>
              <a:ext uri="{FF2B5EF4-FFF2-40B4-BE49-F238E27FC236}">
                <a16:creationId xmlns:a16="http://schemas.microsoft.com/office/drawing/2014/main" id="{14D42D6C-FC49-7887-CA61-CAFD0F5E02FB}"/>
              </a:ext>
            </a:extLst>
          </p:cNvPr>
          <p:cNvPicPr>
            <a:picLocks noChangeAspect="1"/>
          </p:cNvPicPr>
          <p:nvPr/>
        </p:nvPicPr>
        <p:blipFill>
          <a:blip r:embed="rId3"/>
          <a:stretch>
            <a:fillRect/>
          </a:stretch>
        </p:blipFill>
        <p:spPr>
          <a:xfrm>
            <a:off x="298450" y="5504922"/>
            <a:ext cx="959867" cy="1062743"/>
          </a:xfrm>
          <a:prstGeom prst="rect">
            <a:avLst/>
          </a:prstGeom>
        </p:spPr>
      </p:pic>
      <p:sp>
        <p:nvSpPr>
          <p:cNvPr id="2" name="TextBox 1">
            <a:extLst>
              <a:ext uri="{FF2B5EF4-FFF2-40B4-BE49-F238E27FC236}">
                <a16:creationId xmlns:a16="http://schemas.microsoft.com/office/drawing/2014/main" id="{89337F40-018C-9E25-E88A-2B512757412E}"/>
              </a:ext>
            </a:extLst>
          </p:cNvPr>
          <p:cNvSpPr txBox="1"/>
          <p:nvPr/>
        </p:nvSpPr>
        <p:spPr>
          <a:xfrm>
            <a:off x="1557402" y="545366"/>
            <a:ext cx="995726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Anh Hai chạy mỗi vòng sân hết 2 phút 15 giây. Hỏi anh Hai chạy 4 vòng sân đó hết bao nhiêu thời gian?</a:t>
            </a:r>
          </a:p>
        </p:txBody>
      </p:sp>
      <p:sp>
        <p:nvSpPr>
          <p:cNvPr id="8" name="Oval 7">
            <a:extLst>
              <a:ext uri="{FF2B5EF4-FFF2-40B4-BE49-F238E27FC236}">
                <a16:creationId xmlns:a16="http://schemas.microsoft.com/office/drawing/2014/main" id="{99357E9D-3374-7EC7-F4E8-8C8EC3206703}"/>
              </a:ext>
            </a:extLst>
          </p:cNvPr>
          <p:cNvSpPr/>
          <p:nvPr/>
        </p:nvSpPr>
        <p:spPr>
          <a:xfrm>
            <a:off x="524933" y="545366"/>
            <a:ext cx="733384" cy="7333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a:ea typeface="+mn-ea"/>
                <a:cs typeface="+mn-cs"/>
              </a:rPr>
              <a:t>1</a:t>
            </a:r>
          </a:p>
        </p:txBody>
      </p:sp>
      <p:sp>
        <p:nvSpPr>
          <p:cNvPr id="3" name="TextBox 2">
            <a:extLst>
              <a:ext uri="{FF2B5EF4-FFF2-40B4-BE49-F238E27FC236}">
                <a16:creationId xmlns:a16="http://schemas.microsoft.com/office/drawing/2014/main" id="{03AA876B-7AAA-3169-7277-21B68994B383}"/>
              </a:ext>
            </a:extLst>
          </p:cNvPr>
          <p:cNvSpPr txBox="1"/>
          <p:nvPr/>
        </p:nvSpPr>
        <p:spPr>
          <a:xfrm>
            <a:off x="298768" y="2788593"/>
            <a:ext cx="115944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Thời gian anh Hai chạy 4 vòng sân đó là:</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 phút 15 giây x 4 = 8 phút 60 giây = 9 (phút)</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số: 9 phút</a:t>
            </a:r>
          </a:p>
        </p:txBody>
      </p:sp>
    </p:spTree>
    <p:extLst>
      <p:ext uri="{BB962C8B-B14F-4D97-AF65-F5344CB8AC3E}">
        <p14:creationId xmlns:p14="http://schemas.microsoft.com/office/powerpoint/2010/main" val="2953568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0" y="579755"/>
            <a:ext cx="8733790" cy="52322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cộng, trừ số đo thời gian ta làm như thế nào? </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3922"/>
            <a:ext cx="5177155" cy="51771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46352" y="356229"/>
            <a:ext cx="4579620" cy="687007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grpSp>
        <p:nvGrpSpPr>
          <p:cNvPr id="3" name="组合 2"/>
          <p:cNvGrpSpPr/>
          <p:nvPr/>
        </p:nvGrpSpPr>
        <p:grpSpPr>
          <a:xfrm>
            <a:off x="4988144" y="2193763"/>
            <a:ext cx="5108356" cy="2844272"/>
            <a:chOff x="5053238" y="2193763"/>
            <a:chExt cx="3765523" cy="2844272"/>
          </a:xfrm>
        </p:grpSpPr>
        <p:sp>
          <p:nvSpPr>
            <p:cNvPr id="14" name="矩形 13"/>
            <p:cNvSpPr/>
            <p:nvPr/>
          </p:nvSpPr>
          <p:spPr>
            <a:xfrm>
              <a:off x="5053238" y="2193763"/>
              <a:ext cx="3752510" cy="947760"/>
            </a:xfrm>
            <a:prstGeom prst="rect">
              <a:avLst/>
            </a:prstGeom>
          </p:spPr>
          <p:txBody>
            <a:bodyPr wrap="square">
              <a:spAutoFit/>
              <a:scene3d>
                <a:camera prst="orthographicFront"/>
                <a:lightRig rig="threePt" dir="t"/>
              </a:scene3d>
              <a:sp3d contourW="12700"/>
            </a:bodyPr>
            <a:lstStyle/>
            <a:p>
              <a:pPr defTabSz="914400">
                <a:lnSpc>
                  <a:spcPct val="120000"/>
                </a:lnSpc>
              </a:pPr>
              <a:r>
                <a:rPr lang="en-US" altLang="zh-CN" sz="2400" b="1">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rPr>
                <a:t>Khi cộng (hoặc trừ) số đo thời gian, ta thực hiện các bước như sau: </a:t>
              </a:r>
              <a:endParaRPr lang="zh-CN" altLang="en-US" sz="2400" b="1" dirty="0">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endParaRPr>
            </a:p>
          </p:txBody>
        </p:sp>
        <p:sp>
          <p:nvSpPr>
            <p:cNvPr id="22" name="矩形 21"/>
            <p:cNvSpPr/>
            <p:nvPr/>
          </p:nvSpPr>
          <p:spPr>
            <a:xfrm>
              <a:off x="5888071" y="3803632"/>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sp>
          <p:nvSpPr>
            <p:cNvPr id="28" name="矩形 27"/>
            <p:cNvSpPr/>
            <p:nvPr/>
          </p:nvSpPr>
          <p:spPr>
            <a:xfrm>
              <a:off x="6572774" y="4748725"/>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grpSp>
      <p:sp>
        <p:nvSpPr>
          <p:cNvPr id="15" name="矩形 13">
            <a:extLst>
              <a:ext uri="{FF2B5EF4-FFF2-40B4-BE49-F238E27FC236}">
                <a16:creationId xmlns:a16="http://schemas.microsoft.com/office/drawing/2014/main" id="{FE760AF2-B1E9-4601-A702-448A13179FE2}"/>
              </a:ext>
            </a:extLst>
          </p:cNvPr>
          <p:cNvSpPr/>
          <p:nvPr/>
        </p:nvSpPr>
        <p:spPr>
          <a:xfrm>
            <a:off x="4799130" y="3207314"/>
            <a:ext cx="5090702" cy="947760"/>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Bước 1: Đặt tính </a:t>
            </a:r>
            <a:r>
              <a:rPr lang="en-US" altLang="zh-CN" sz="2000" b="1" i="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(các số đo cùng đơn vị thẳng cột với nhau)</a:t>
            </a: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a:t>
            </a:r>
          </a:p>
        </p:txBody>
      </p:sp>
      <p:sp>
        <p:nvSpPr>
          <p:cNvPr id="16" name="矩形 13">
            <a:extLst>
              <a:ext uri="{FF2B5EF4-FFF2-40B4-BE49-F238E27FC236}">
                <a16:creationId xmlns:a16="http://schemas.microsoft.com/office/drawing/2014/main" id="{6103F401-E32D-4C52-94E6-94E02A69A4C9}"/>
              </a:ext>
            </a:extLst>
          </p:cNvPr>
          <p:cNvSpPr/>
          <p:nvPr/>
        </p:nvSpPr>
        <p:spPr>
          <a:xfrm>
            <a:off x="4790893" y="4328167"/>
            <a:ext cx="5387245"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00B050"/>
                </a:solidFill>
                <a:latin typeface="#9Slide03 Cabin SemiBold" panose="00000700000000000000" pitchFamily="2" charset="0"/>
                <a:ea typeface="字魂95号-手刻宋" panose="00000500000000000000" charset="-122"/>
                <a:cs typeface="经典趣体简" panose="02010609000101010101" pitchFamily="49" charset="-122"/>
              </a:rPr>
              <a:t>Bước 2: Tính các số đo theo từng đơn vị.</a:t>
            </a:r>
          </a:p>
        </p:txBody>
      </p:sp>
      <p:pic>
        <p:nvPicPr>
          <p:cNvPr id="17" name="Picture 16">
            <a:extLst>
              <a:ext uri="{FF2B5EF4-FFF2-40B4-BE49-F238E27FC236}">
                <a16:creationId xmlns:a16="http://schemas.microsoft.com/office/drawing/2014/main" id="{CD585D16-CC55-45F0-AC8D-9DC7070EAA91}"/>
              </a:ext>
            </a:extLst>
          </p:cNvPr>
          <p:cNvPicPr>
            <a:picLocks noChangeAspect="1"/>
          </p:cNvPicPr>
          <p:nvPr/>
        </p:nvPicPr>
        <p:blipFill>
          <a:blip r:embed="rId8"/>
          <a:stretch>
            <a:fillRect/>
          </a:stretch>
        </p:blipFill>
        <p:spPr>
          <a:xfrm>
            <a:off x="4765452" y="5002410"/>
            <a:ext cx="507974" cy="507974"/>
          </a:xfrm>
          <a:prstGeom prst="rect">
            <a:avLst/>
          </a:prstGeom>
        </p:spPr>
      </p:pic>
      <p:sp>
        <p:nvSpPr>
          <p:cNvPr id="18" name="矩形 13">
            <a:extLst>
              <a:ext uri="{FF2B5EF4-FFF2-40B4-BE49-F238E27FC236}">
                <a16:creationId xmlns:a16="http://schemas.microsoft.com/office/drawing/2014/main" id="{302A8627-1946-42DA-B5F4-1A05630A93D1}"/>
              </a:ext>
            </a:extLst>
          </p:cNvPr>
          <p:cNvSpPr/>
          <p:nvPr/>
        </p:nvSpPr>
        <p:spPr>
          <a:xfrm>
            <a:off x="5273426" y="5005822"/>
            <a:ext cx="4618847"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FF0000"/>
                </a:solidFill>
                <a:latin typeface="#9Slide03 Cabin SemiBold" panose="00000700000000000000" pitchFamily="2" charset="0"/>
                <a:ea typeface="字魂95号-手刻宋" panose="00000500000000000000" charset="-122"/>
                <a:cs typeface="经典趣体简" panose="02010609000101010101" pitchFamily="49" charset="-122"/>
              </a:rPr>
              <a:t>Chuyển đổi đơn vị đo khi cần thiết.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3E4D-BDB1-D450-484C-77F13089CD06}"/>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2D6F65FE-AE42-6C1E-A6F5-3015AE2D0A52}"/>
              </a:ext>
            </a:extLst>
          </p:cNvPr>
          <p:cNvPicPr>
            <a:picLocks noChangeAspect="1"/>
          </p:cNvPicPr>
          <p:nvPr/>
        </p:nvPicPr>
        <p:blipFill>
          <a:blip r:embed="rId2"/>
          <a:stretch>
            <a:fillRect/>
          </a:stretch>
        </p:blipFill>
        <p:spPr>
          <a:xfrm>
            <a:off x="299085" y="314325"/>
            <a:ext cx="11594465" cy="6210300"/>
          </a:xfrm>
          <a:prstGeom prst="rect">
            <a:avLst/>
          </a:prstGeom>
        </p:spPr>
      </p:pic>
      <p:pic>
        <p:nvPicPr>
          <p:cNvPr id="11" name="Picture 10">
            <a:extLst>
              <a:ext uri="{FF2B5EF4-FFF2-40B4-BE49-F238E27FC236}">
                <a16:creationId xmlns:a16="http://schemas.microsoft.com/office/drawing/2014/main" id="{93524A96-48AE-BBBB-28D4-89679376E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75" y="2039838"/>
            <a:ext cx="11148472" cy="2817912"/>
          </a:xfrm>
          <a:prstGeom prst="rect">
            <a:avLst/>
          </a:prstGeom>
        </p:spPr>
      </p:pic>
    </p:spTree>
    <p:extLst>
      <p:ext uri="{BB962C8B-B14F-4D97-AF65-F5344CB8AC3E}">
        <p14:creationId xmlns:p14="http://schemas.microsoft.com/office/powerpoint/2010/main" val="33654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par>
                                <p:cTn id="12" presetID="22" presetClass="entr" presetSubtype="1"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up)">
                                      <p:cBhvr>
                                        <p:cTn id="14" dur="500"/>
                                        <p:tgtEl>
                                          <p:spTgt spid="4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2500"/>
                            </p:stCondLst>
                            <p:childTnLst>
                              <p:par>
                                <p:cTn id="30" presetID="16" presetClass="entr" presetSubtype="37"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8 (3)"/>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3113671" y="488755"/>
            <a:ext cx="9613900" cy="769441"/>
          </a:xfrm>
          <a:prstGeom prst="rect">
            <a:avLst/>
          </a:prstGeom>
          <a:noFill/>
        </p:spPr>
        <p:txBody>
          <a:bodyPr wrap="square" rtlCol="0">
            <a:spAutoFit/>
          </a:bodyPr>
          <a:lstStyle/>
          <a:p>
            <a:pPr algn="just"/>
            <a:r>
              <a:rPr lang="vi-VN" sz="4400">
                <a:latin typeface="#9Slide01 Noi dung ngan" panose="00000600000000000000" pitchFamily="2" charset="0"/>
              </a:rPr>
              <a:t>2 giờ 10 phút × 2 = ?</a:t>
            </a:r>
            <a:endParaRPr lang="en-US" sz="4400">
              <a:latin typeface="#9Slide01 Noi dung ngan" panose="00000600000000000000" pitchFamily="2" charset="0"/>
            </a:endParaRPr>
          </a:p>
        </p:txBody>
      </p:sp>
      <p:pic>
        <p:nvPicPr>
          <p:cNvPr id="1026" name="Picture 2" descr="TOP 10 mẫu Viết báo cáo thảo luận nhóm (2024) SIÊU HAY">
            <a:extLst>
              <a:ext uri="{FF2B5EF4-FFF2-40B4-BE49-F238E27FC236}">
                <a16:creationId xmlns:a16="http://schemas.microsoft.com/office/drawing/2014/main" id="{C87A32F0-F0A0-C445-9E40-F1144998C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413" y="1587184"/>
            <a:ext cx="8568087" cy="46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
                                        </p:tgtEl>
                                        <p:attrNameLst>
                                          <p:attrName>ppt_y</p:attrName>
                                        </p:attrNameLst>
                                      </p:cBhvr>
                                      <p:tavLst>
                                        <p:tav tm="0">
                                          <p:val>
                                            <p:strVal val="#ppt_y"/>
                                          </p:val>
                                        </p:tav>
                                        <p:tav tm="100000">
                                          <p:val>
                                            <p:strVal val="#ppt_y"/>
                                          </p:val>
                                        </p:tav>
                                      </p:tavLst>
                                    </p:anim>
                                    <p:anim calcmode="lin" valueType="num">
                                      <p:cBhvr>
                                        <p:cTn id="2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2681-38AA-ECA2-B417-0BFC6F443EC0}"/>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EFD27880-2266-44E1-BFBF-D49B1544436D}"/>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A4C757F0-ED08-B310-592C-B0791519C192}"/>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E4DB2580-E6E2-F671-D636-67BE8A1A7AD4}"/>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62967203-CDD7-43F5-8C4B-DC9C6481603D}"/>
              </a:ext>
            </a:extLst>
          </p:cNvPr>
          <p:cNvSpPr txBox="1"/>
          <p:nvPr/>
        </p:nvSpPr>
        <p:spPr>
          <a:xfrm>
            <a:off x="619761" y="1207770"/>
            <a:ext cx="11457304" cy="2862322"/>
          </a:xfrm>
          <a:prstGeom prst="rect">
            <a:avLst/>
          </a:prstGeom>
          <a:noFill/>
        </p:spPr>
        <p:txBody>
          <a:bodyPr wrap="square" rtlCol="0" anchor="t">
            <a:spAutoFit/>
          </a:bodyPr>
          <a:lstStyle/>
          <a:p>
            <a:pPr lvl="0" algn="just">
              <a:defRPr/>
            </a:pPr>
            <a:r>
              <a:rPr lang="en-US" altLang="zh-CN" sz="3600" kern="0">
                <a:solidFill>
                  <a:srgbClr val="0070C0"/>
                </a:solidFill>
                <a:latin typeface="#9Slide07 Pattaya" panose="00000500000000000000" pitchFamily="2" charset="-34"/>
                <a:ea typeface="字魂95号-手刻宋" panose="00000500000000000000" charset="-122"/>
                <a:cs typeface="#9Slide07 Pattaya" panose="00000500000000000000" pitchFamily="2" charset="-34"/>
                <a:sym typeface="+mn-ea"/>
              </a:rPr>
              <a:t>Cách 1: </a:t>
            </a:r>
          </a:p>
          <a:p>
            <a:pPr lvl="0" algn="just">
              <a:defRPr/>
            </a:pPr>
            <a:r>
              <a:rPr lang="en-US"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Chuyển về tổng các số hạng bằng nhau rồi thực hiện phép cộng.</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2 giờ 10 phút × 2</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2 giờ 10 phút + 2 giờ 10 phút</a:t>
            </a:r>
          </a:p>
          <a:p>
            <a:pPr lvl="0" algn="just">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 4 giờ 20 phút.</a:t>
            </a:r>
          </a:p>
        </p:txBody>
      </p:sp>
    </p:spTree>
    <p:extLst>
      <p:ext uri="{BB962C8B-B14F-4D97-AF65-F5344CB8AC3E}">
        <p14:creationId xmlns:p14="http://schemas.microsoft.com/office/powerpoint/2010/main" val="40325638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1148-24C6-5F6A-4250-748113CED63A}"/>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702934F0-9DE2-C444-F9EB-E250719526AB}"/>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6" name="图片 5" descr="未标题-6 (2)">
            <a:extLst>
              <a:ext uri="{FF2B5EF4-FFF2-40B4-BE49-F238E27FC236}">
                <a16:creationId xmlns:a16="http://schemas.microsoft.com/office/drawing/2014/main" id="{AC2801CF-01C1-67E6-8F8B-BB908483E080}"/>
              </a:ext>
            </a:extLst>
          </p:cNvPr>
          <p:cNvPicPr>
            <a:picLocks noChangeAspect="1"/>
          </p:cNvPicPr>
          <p:nvPr/>
        </p:nvPicPr>
        <p:blipFill>
          <a:blip r:embed="rId3"/>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789A9BDD-5DA5-BA43-6F55-33407C7CEF81}"/>
              </a:ext>
            </a:extLst>
          </p:cNvPr>
          <p:cNvSpPr txBox="1"/>
          <p:nvPr/>
        </p:nvSpPr>
        <p:spPr>
          <a:xfrm>
            <a:off x="619761" y="1207770"/>
            <a:ext cx="10998991" cy="2862322"/>
          </a:xfrm>
          <a:prstGeom prst="rect">
            <a:avLst/>
          </a:prstGeom>
          <a:noFill/>
        </p:spPr>
        <p:txBody>
          <a:bodyPr wrap="square" rtlCol="0" anchor="t">
            <a:spAutoFit/>
          </a:bodyPr>
          <a:lstStyle/>
          <a:p>
            <a:pPr lvl="0" algn="just">
              <a:defRPr/>
            </a:pPr>
            <a:r>
              <a:rPr lang="en-US" altLang="zh-CN" sz="3600" kern="0">
                <a:solidFill>
                  <a:srgbClr val="0070C0"/>
                </a:solidFill>
                <a:latin typeface="#9Slide07 Pattaya" panose="00000500000000000000" pitchFamily="2" charset="-34"/>
                <a:ea typeface="字魂95号-手刻宋" panose="00000500000000000000" charset="-122"/>
                <a:cs typeface="#9Slide07 Pattaya" panose="00000500000000000000" pitchFamily="2" charset="-34"/>
                <a:sym typeface="+mn-ea"/>
              </a:rPr>
              <a:t>Cách 2: </a:t>
            </a:r>
            <a:r>
              <a:rPr lang="en-US"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Áp dụng quy tắc nhân một tổng với một số (tính chất phân phối của phép nhân đối với phép cộng).</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2 giờ 10 phút × 2 = (2 giờ + 10 phút) × 2</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 2 giờ × 2 + 10 phút × 2</a:t>
            </a:r>
          </a:p>
          <a:p>
            <a:pPr lvl="0" algn="just">
              <a:defRPr/>
            </a:pPr>
            <a:r>
              <a:rPr lang="en-US" altLang="zh-CN" sz="3600" kern="0">
                <a:latin typeface="#9Slide07 Pattaya" panose="00000500000000000000" pitchFamily="2" charset="-34"/>
                <a:ea typeface="字魂95号-手刻宋" panose="00000500000000000000" charset="-122"/>
                <a:cs typeface="#9Slide07 Pattaya" panose="00000500000000000000" pitchFamily="2" charset="-34"/>
                <a:sym typeface="+mn-ea"/>
              </a:rPr>
              <a:t>= 4 giờ + 20 phút = 4 giờ 20 phút.</a:t>
            </a:r>
          </a:p>
        </p:txBody>
      </p:sp>
    </p:spTree>
    <p:extLst>
      <p:ext uri="{BB962C8B-B14F-4D97-AF65-F5344CB8AC3E}">
        <p14:creationId xmlns:p14="http://schemas.microsoft.com/office/powerpoint/2010/main" val="36526174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75D8-BA57-02CF-C6FE-BBDBB50B0561}"/>
            </a:ext>
          </a:extLst>
        </p:cNvPr>
        <p:cNvGrpSpPr/>
        <p:nvPr/>
      </p:nvGrpSpPr>
      <p:grpSpPr>
        <a:xfrm>
          <a:off x="0" y="0"/>
          <a:ext cx="0" cy="0"/>
          <a:chOff x="0" y="0"/>
          <a:chExt cx="0" cy="0"/>
        </a:xfrm>
      </p:grpSpPr>
      <p:pic>
        <p:nvPicPr>
          <p:cNvPr id="4" name="图片 3" descr="18 (3)">
            <a:extLst>
              <a:ext uri="{FF2B5EF4-FFF2-40B4-BE49-F238E27FC236}">
                <a16:creationId xmlns:a16="http://schemas.microsoft.com/office/drawing/2014/main" id="{E7E3EDB2-7615-0E1E-DFFA-541420E0021F}"/>
              </a:ext>
            </a:extLst>
          </p:cNvPr>
          <p:cNvPicPr>
            <a:picLocks noChangeAspect="1"/>
          </p:cNvPicPr>
          <p:nvPr/>
        </p:nvPicPr>
        <p:blipFill>
          <a:blip r:embed="rId2"/>
          <a:stretch>
            <a:fillRect/>
          </a:stretch>
        </p:blipFill>
        <p:spPr>
          <a:xfrm>
            <a:off x="299085" y="314325"/>
            <a:ext cx="11594465" cy="6210300"/>
          </a:xfrm>
          <a:prstGeom prst="rect">
            <a:avLst/>
          </a:prstGeom>
          <a:solidFill>
            <a:schemeClr val="bg1"/>
          </a:solidFill>
        </p:spPr>
      </p:pic>
      <p:pic>
        <p:nvPicPr>
          <p:cNvPr id="2" name="图片 1" descr="wd">
            <a:extLst>
              <a:ext uri="{FF2B5EF4-FFF2-40B4-BE49-F238E27FC236}">
                <a16:creationId xmlns:a16="http://schemas.microsoft.com/office/drawing/2014/main" id="{7B1AADA9-A16A-80C7-6C60-0159CEA72D93}"/>
              </a:ext>
            </a:extLst>
          </p:cNvPr>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a:extLst>
              <a:ext uri="{FF2B5EF4-FFF2-40B4-BE49-F238E27FC236}">
                <a16:creationId xmlns:a16="http://schemas.microsoft.com/office/drawing/2014/main" id="{2F678369-4ADC-414C-B7A5-BA6B3C9C851C}"/>
              </a:ext>
            </a:extLst>
          </p:cNvPr>
          <p:cNvPicPr>
            <a:picLocks noChangeAspect="1"/>
          </p:cNvPicPr>
          <p:nvPr/>
        </p:nvPicPr>
        <p:blipFill>
          <a:blip r:embed="rId4"/>
          <a:stretch>
            <a:fillRect/>
          </a:stretch>
        </p:blipFill>
        <p:spPr>
          <a:xfrm>
            <a:off x="482600" y="473075"/>
            <a:ext cx="663575" cy="734695"/>
          </a:xfrm>
          <a:prstGeom prst="rect">
            <a:avLst/>
          </a:prstGeom>
        </p:spPr>
      </p:pic>
      <p:sp>
        <p:nvSpPr>
          <p:cNvPr id="9" name="文本框 8">
            <a:extLst>
              <a:ext uri="{FF2B5EF4-FFF2-40B4-BE49-F238E27FC236}">
                <a16:creationId xmlns:a16="http://schemas.microsoft.com/office/drawing/2014/main" id="{F8F308C5-13E5-2B80-1627-A63B43B7CF21}"/>
              </a:ext>
            </a:extLst>
          </p:cNvPr>
          <p:cNvSpPr txBox="1"/>
          <p:nvPr/>
        </p:nvSpPr>
        <p:spPr>
          <a:xfrm>
            <a:off x="619761" y="1207770"/>
            <a:ext cx="11137264" cy="1200329"/>
          </a:xfrm>
          <a:prstGeom prst="rect">
            <a:avLst/>
          </a:prstGeom>
          <a:noFill/>
        </p:spPr>
        <p:txBody>
          <a:bodyPr wrap="square" rtlCol="0" anchor="t">
            <a:spAutoFit/>
          </a:bodyPr>
          <a:lstStyle/>
          <a:p>
            <a:pPr lvl="0" algn="just">
              <a:defRPr/>
            </a:pPr>
            <a:r>
              <a:rPr kumimoji="0" lang="en-US" altLang="zh-CN" sz="3600" b="0" i="0" u="none" strike="noStrike" kern="0" cap="none" spc="0" normalizeH="0" baseline="0" noProof="0">
                <a:ln>
                  <a:noFill/>
                </a:ln>
                <a:solidFill>
                  <a:srgbClr val="0070C0"/>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rPr>
              <a:t>Cách 3: </a:t>
            </a:r>
            <a:r>
              <a:rPr lang="vi-VN" altLang="zh-CN" sz="3600" kern="0">
                <a:solidFill>
                  <a:srgbClr val="FF0000"/>
                </a:solidFill>
                <a:latin typeface="#9Slide07 Pattaya" panose="00000500000000000000" pitchFamily="2" charset="-34"/>
                <a:ea typeface="字魂95号-手刻宋" panose="00000500000000000000" charset="-122"/>
                <a:cs typeface="#9Slide07 Pattaya" panose="00000500000000000000" pitchFamily="2" charset="-34"/>
                <a:sym typeface="+mn-ea"/>
              </a:rPr>
              <a:t>Thực hiện tương tự cách cộng, trừ các số đo thời gian: Đặt tính và tính.</a:t>
            </a:r>
            <a:endParaRPr kumimoji="0" lang="en-US" altLang="zh-CN" sz="3600" b="0" i="0" u="none" strike="noStrike" kern="0" cap="none" spc="0" normalizeH="0" baseline="0" noProof="0">
              <a:ln>
                <a:noFill/>
              </a:ln>
              <a:solidFill>
                <a:prstClr val="black"/>
              </a:solidFill>
              <a:effectLst/>
              <a:uLnTx/>
              <a:uFillTx/>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Tree>
    <p:extLst>
      <p:ext uri="{BB962C8B-B14F-4D97-AF65-F5344CB8AC3E}">
        <p14:creationId xmlns:p14="http://schemas.microsoft.com/office/powerpoint/2010/main" val="3958399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1086</TotalTime>
  <Words>899</Words>
  <Application>Microsoft Office PowerPoint</Application>
  <PresentationFormat>Widescreen</PresentationFormat>
  <Paragraphs>135</Paragraphs>
  <Slides>25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Times New Roman</vt:lpstr>
      <vt:lpstr>#9Slide07 Pattaya</vt:lpstr>
      <vt:lpstr>微软雅黑</vt:lpstr>
      <vt:lpstr>#9Slide01 Tieu de ngan</vt:lpstr>
      <vt:lpstr>宋体</vt:lpstr>
      <vt:lpstr>Calibri</vt:lpstr>
      <vt:lpstr>#9Slide01 Noi dung ngan</vt:lpstr>
      <vt:lpstr>Wingdings</vt:lpstr>
      <vt:lpstr>Arial</vt:lpstr>
      <vt:lpstr>#9Slide03 Cabin SemiBold</vt:lpstr>
      <vt:lpstr>字魂95号-手刻宋</vt:lpstr>
      <vt:lpstr>#9Slide03 IcielNovecento sans E</vt:lpstr>
      <vt:lpstr>经典趣体简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huong</dc:creator>
  <dc:description>9Slide.vn</dc:description>
  <cp:lastModifiedBy>Admin</cp:lastModifiedBy>
  <cp:revision>49</cp:revision>
  <dcterms:created xsi:type="dcterms:W3CDTF">2022-01-26T08:28:00Z</dcterms:created>
  <dcterms:modified xsi:type="dcterms:W3CDTF">2025-02-22T02:50:02Z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