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5.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6.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8" r:id="rId1"/>
    <p:sldMasterId id="2147483725" r:id="rId2"/>
    <p:sldMasterId id="2147483756" r:id="rId3"/>
    <p:sldMasterId id="2147483768" r:id="rId4"/>
    <p:sldMasterId id="2147483831" r:id="rId5"/>
    <p:sldMasterId id="2147483862" r:id="rId6"/>
    <p:sldMasterId id="2147483900" r:id="rId7"/>
  </p:sldMasterIdLst>
  <p:notesMasterIdLst>
    <p:notesMasterId r:id="rId28"/>
  </p:notesMasterIdLst>
  <p:sldIdLst>
    <p:sldId id="391" r:id="rId8"/>
    <p:sldId id="265" r:id="rId9"/>
    <p:sldId id="297" r:id="rId10"/>
    <p:sldId id="259" r:id="rId11"/>
    <p:sldId id="299" r:id="rId12"/>
    <p:sldId id="381" r:id="rId13"/>
    <p:sldId id="264" r:id="rId14"/>
    <p:sldId id="386" r:id="rId15"/>
    <p:sldId id="385" r:id="rId16"/>
    <p:sldId id="387" r:id="rId17"/>
    <p:sldId id="384" r:id="rId18"/>
    <p:sldId id="305" r:id="rId19"/>
    <p:sldId id="370" r:id="rId20"/>
    <p:sldId id="272" r:id="rId21"/>
    <p:sldId id="375" r:id="rId22"/>
    <p:sldId id="388" r:id="rId23"/>
    <p:sldId id="389" r:id="rId24"/>
    <p:sldId id="390" r:id="rId25"/>
    <p:sldId id="274" r:id="rId26"/>
    <p:sldId id="288"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CC1D2D"/>
    <a:srgbClr val="A81916"/>
    <a:srgbClr val="FF3300"/>
    <a:srgbClr val="FF0066"/>
    <a:srgbClr val="464BDD"/>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886" autoAdjust="0"/>
  </p:normalViewPr>
  <p:slideViewPr>
    <p:cSldViewPr showGuides="1">
      <p:cViewPr varScale="1">
        <p:scale>
          <a:sx n="116" d="100"/>
          <a:sy n="116" d="100"/>
        </p:scale>
        <p:origin x="390" y="96"/>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 Type="http://schemas.openxmlformats.org/officeDocument/2006/relationships/slideMaster" Target="slideMasters/slideMaster3.xml"/><Relationship Id="rId21" Type="http://schemas.openxmlformats.org/officeDocument/2006/relationships/slide" Target="slides/slide14.xml"/><Relationship Id="rId7" Type="http://schemas.openxmlformats.org/officeDocument/2006/relationships/slideMaster" Target="slideMasters/slideMaster7.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notesMaster" Target="notesMasters/notes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22/2/2025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01842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640236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a:extLst>
            <a:ext uri="{FF2B5EF4-FFF2-40B4-BE49-F238E27FC236}">
              <a16:creationId xmlns:a16="http://schemas.microsoft.com/office/drawing/2014/main" id="{08D197F2-B4C9-A567-7A5E-32D6B60E88CD}"/>
            </a:ext>
          </a:extLst>
        </p:cNvPr>
        <p:cNvGrpSpPr/>
        <p:nvPr/>
      </p:nvGrpSpPr>
      <p:grpSpPr>
        <a:xfrm>
          <a:off x="0" y="0"/>
          <a:ext cx="0" cy="0"/>
          <a:chOff x="0" y="0"/>
          <a:chExt cx="0" cy="0"/>
        </a:xfrm>
      </p:grpSpPr>
      <p:sp>
        <p:nvSpPr>
          <p:cNvPr id="10238" name="Google Shape;10238;g889056291b_0_51:notes">
            <a:extLst>
              <a:ext uri="{FF2B5EF4-FFF2-40B4-BE49-F238E27FC236}">
                <a16:creationId xmlns:a16="http://schemas.microsoft.com/office/drawing/2014/main" id="{2E436FAD-8480-CE5B-E8D7-5E2C061288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a:extLst>
              <a:ext uri="{FF2B5EF4-FFF2-40B4-BE49-F238E27FC236}">
                <a16:creationId xmlns:a16="http://schemas.microsoft.com/office/drawing/2014/main" id="{546DE9AC-2343-F055-98FC-C26C8E26E0E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99514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21810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81060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103373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5.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6.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583853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1456EF-EDA7-466D-90A9-97D47B7037CB}" type="datetimeFigureOut">
              <a:rPr kumimoji="0" lang="zh-CN" altLang="en-US" sz="1200" b="0" i="0" u="none" strike="noStrike" kern="1200" cap="none" spc="0" normalizeH="0" baseline="0" noProof="0" smtClean="0">
                <a:ln>
                  <a:noFill/>
                </a:ln>
                <a:solidFill>
                  <a:prstClr val="black">
                    <a:tint val="75000"/>
                  </a:prstClr>
                </a:solidFill>
                <a:effectLst/>
                <a:uLnTx/>
                <a:uFillTx/>
                <a:latin typeface="庞门正道标题体"/>
                <a:cs typeface="+mn-cs"/>
              </a:rPr>
              <a:pPr marL="0" marR="0" lvl="0" indent="0" algn="l" defTabSz="914400" rtl="0" eaLnBrk="1" fontAlgn="auto" latinLnBrk="0" hangingPunct="1">
                <a:lnSpc>
                  <a:spcPct val="100000"/>
                </a:lnSpc>
                <a:spcBef>
                  <a:spcPts val="0"/>
                </a:spcBef>
                <a:spcAft>
                  <a:spcPts val="0"/>
                </a:spcAft>
                <a:buClrTx/>
                <a:buSzTx/>
                <a:buFontTx/>
                <a:buNone/>
                <a:tabLst/>
                <a:defRPr/>
              </a:pPr>
              <a:t>2025/2/22</a:t>
            </a:fld>
            <a:endParaRPr kumimoji="0" lang="zh-CN" altLang="en-US" sz="1200" b="0" i="0" u="none" strike="noStrike" kern="1200" cap="none" spc="0" normalizeH="0" baseline="0" noProof="0">
              <a:ln>
                <a:noFill/>
              </a:ln>
              <a:solidFill>
                <a:prstClr val="black">
                  <a:tint val="75000"/>
                </a:prstClr>
              </a:solidFill>
              <a:effectLst/>
              <a:uLnTx/>
              <a:uFillTx/>
              <a:latin typeface="庞门正道标题体"/>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prstClr val="black">
                  <a:tint val="75000"/>
                </a:prstClr>
              </a:solidFill>
              <a:effectLst/>
              <a:uLnTx/>
              <a:uFillTx/>
              <a:latin typeface="庞门正道标题体"/>
              <a:cs typeface="+mn-cs"/>
            </a:endParaRPr>
          </a:p>
        </p:txBody>
      </p:sp>
      <p:sp>
        <p:nvSpPr>
          <p:cNvPr id="6" name="灯片编号占位符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7D73ED-7EBB-4E11-B60B-79773C5177D3}" type="slidenum">
              <a:rPr kumimoji="0" lang="zh-CN" altLang="en-US" sz="1200" b="0" i="0" u="none" strike="noStrike" kern="1200" cap="none" spc="0" normalizeH="0" baseline="0" noProof="0" smtClean="0">
                <a:ln>
                  <a:noFill/>
                </a:ln>
                <a:solidFill>
                  <a:prstClr val="black">
                    <a:tint val="75000"/>
                  </a:prstClr>
                </a:solidFill>
                <a:effectLst/>
                <a:uLnTx/>
                <a:uFillTx/>
                <a:latin typeface="庞门正道标题体"/>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zh-CN" altLang="en-US" sz="1200" b="0" i="0" u="none" strike="noStrike" kern="1200" cap="none" spc="0" normalizeH="0" baseline="0" noProof="0">
              <a:ln>
                <a:noFill/>
              </a:ln>
              <a:solidFill>
                <a:prstClr val="black">
                  <a:tint val="75000"/>
                </a:prstClr>
              </a:solidFill>
              <a:effectLst/>
              <a:uLnTx/>
              <a:uFillTx/>
              <a:latin typeface="庞门正道标题体"/>
              <a:cs typeface="+mn-cs"/>
            </a:endParaRPr>
          </a:p>
        </p:txBody>
      </p:sp>
    </p:spTree>
    <p:extLst>
      <p:ext uri="{BB962C8B-B14F-4D97-AF65-F5344CB8AC3E}">
        <p14:creationId xmlns:p14="http://schemas.microsoft.com/office/powerpoint/2010/main" val="269233065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xmlns=""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xmlns=""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xmlns=""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xmlns=""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612510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xmlns=""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xmlns=""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xmlns=""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31"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theme" Target="../theme/theme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26" Type="http://schemas.openxmlformats.org/officeDocument/2006/relationships/slideLayout" Target="../slideLayouts/slideLayout78.xml"/><Relationship Id="rId3" Type="http://schemas.openxmlformats.org/officeDocument/2006/relationships/slideLayout" Target="../slideLayouts/slideLayout55.xml"/><Relationship Id="rId21" Type="http://schemas.openxmlformats.org/officeDocument/2006/relationships/slideLayout" Target="../slideLayouts/slideLayout73.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5" Type="http://schemas.openxmlformats.org/officeDocument/2006/relationships/slideLayout" Target="../slideLayouts/slideLayout77.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slideLayout" Target="../slideLayouts/slideLayout72.xml"/><Relationship Id="rId29" Type="http://schemas.openxmlformats.org/officeDocument/2006/relationships/slideLayout" Target="../slideLayouts/slideLayout81.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24" Type="http://schemas.openxmlformats.org/officeDocument/2006/relationships/slideLayout" Target="../slideLayouts/slideLayout76.xml"/><Relationship Id="rId32" Type="http://schemas.openxmlformats.org/officeDocument/2006/relationships/theme" Target="../theme/theme4.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23" Type="http://schemas.openxmlformats.org/officeDocument/2006/relationships/slideLayout" Target="../slideLayouts/slideLayout75.xml"/><Relationship Id="rId28" Type="http://schemas.openxmlformats.org/officeDocument/2006/relationships/slideLayout" Target="../slideLayouts/slideLayout80.xml"/><Relationship Id="rId10" Type="http://schemas.openxmlformats.org/officeDocument/2006/relationships/slideLayout" Target="../slideLayouts/slideLayout62.xml"/><Relationship Id="rId19" Type="http://schemas.openxmlformats.org/officeDocument/2006/relationships/slideLayout" Target="../slideLayouts/slideLayout71.xml"/><Relationship Id="rId31" Type="http://schemas.openxmlformats.org/officeDocument/2006/relationships/slideLayout" Target="../slideLayouts/slideLayout83.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slideLayout" Target="../slideLayouts/slideLayout74.xml"/><Relationship Id="rId27" Type="http://schemas.openxmlformats.org/officeDocument/2006/relationships/slideLayout" Target="../slideLayouts/slideLayout79.xml"/><Relationship Id="rId30" Type="http://schemas.openxmlformats.org/officeDocument/2006/relationships/slideLayout" Target="../slideLayouts/slideLayout8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slideLayout" Target="../slideLayouts/slideLayout96.xml"/><Relationship Id="rId18" Type="http://schemas.openxmlformats.org/officeDocument/2006/relationships/slideLayout" Target="../slideLayouts/slideLayout101.xml"/><Relationship Id="rId26" Type="http://schemas.openxmlformats.org/officeDocument/2006/relationships/slideLayout" Target="../slideLayouts/slideLayout109.xml"/><Relationship Id="rId3" Type="http://schemas.openxmlformats.org/officeDocument/2006/relationships/slideLayout" Target="../slideLayouts/slideLayout86.xml"/><Relationship Id="rId21" Type="http://schemas.openxmlformats.org/officeDocument/2006/relationships/slideLayout" Target="../slideLayouts/slideLayout104.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17" Type="http://schemas.openxmlformats.org/officeDocument/2006/relationships/slideLayout" Target="../slideLayouts/slideLayout100.xml"/><Relationship Id="rId25" Type="http://schemas.openxmlformats.org/officeDocument/2006/relationships/slideLayout" Target="../slideLayouts/slideLayout108.xml"/><Relationship Id="rId2" Type="http://schemas.openxmlformats.org/officeDocument/2006/relationships/slideLayout" Target="../slideLayouts/slideLayout85.xml"/><Relationship Id="rId16" Type="http://schemas.openxmlformats.org/officeDocument/2006/relationships/slideLayout" Target="../slideLayouts/slideLayout99.xml"/><Relationship Id="rId20" Type="http://schemas.openxmlformats.org/officeDocument/2006/relationships/slideLayout" Target="../slideLayouts/slideLayout103.xml"/><Relationship Id="rId29" Type="http://schemas.openxmlformats.org/officeDocument/2006/relationships/slideLayout" Target="../slideLayouts/slideLayout112.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24" Type="http://schemas.openxmlformats.org/officeDocument/2006/relationships/slideLayout" Target="../slideLayouts/slideLayout107.xml"/><Relationship Id="rId5" Type="http://schemas.openxmlformats.org/officeDocument/2006/relationships/slideLayout" Target="../slideLayouts/slideLayout88.xml"/><Relationship Id="rId15" Type="http://schemas.openxmlformats.org/officeDocument/2006/relationships/slideLayout" Target="../slideLayouts/slideLayout98.xml"/><Relationship Id="rId23" Type="http://schemas.openxmlformats.org/officeDocument/2006/relationships/slideLayout" Target="../slideLayouts/slideLayout106.xml"/><Relationship Id="rId28" Type="http://schemas.openxmlformats.org/officeDocument/2006/relationships/slideLayout" Target="../slideLayouts/slideLayout111.xml"/><Relationship Id="rId10" Type="http://schemas.openxmlformats.org/officeDocument/2006/relationships/slideLayout" Target="../slideLayouts/slideLayout93.xml"/><Relationship Id="rId19" Type="http://schemas.openxmlformats.org/officeDocument/2006/relationships/slideLayout" Target="../slideLayouts/slideLayout102.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slideLayout" Target="../slideLayouts/slideLayout97.xml"/><Relationship Id="rId22" Type="http://schemas.openxmlformats.org/officeDocument/2006/relationships/slideLayout" Target="../slideLayouts/slideLayout105.xml"/><Relationship Id="rId27" Type="http://schemas.openxmlformats.org/officeDocument/2006/relationships/slideLayout" Target="../slideLayouts/slideLayout110.xml"/><Relationship Id="rId30"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 Type="http://schemas.openxmlformats.org/officeDocument/2006/relationships/slideLayout" Target="../slideLayouts/slideLayout115.xml"/><Relationship Id="rId21" Type="http://schemas.openxmlformats.org/officeDocument/2006/relationships/slideLayout" Target="../slideLayouts/slideLayout133.xml"/><Relationship Id="rId34" Type="http://schemas.openxmlformats.org/officeDocument/2006/relationships/slideLayout" Target="../slideLayouts/slideLayout146.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33" Type="http://schemas.openxmlformats.org/officeDocument/2006/relationships/slideLayout" Target="../slideLayouts/slideLayout145.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0" Type="http://schemas.openxmlformats.org/officeDocument/2006/relationships/slideLayout" Target="../slideLayouts/slideLayout132.xml"/><Relationship Id="rId29" Type="http://schemas.openxmlformats.org/officeDocument/2006/relationships/slideLayout" Target="../slideLayouts/slideLayout141.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32" Type="http://schemas.openxmlformats.org/officeDocument/2006/relationships/slideLayout" Target="../slideLayouts/slideLayout144.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slideLayout" Target="../slideLayouts/slideLayout143.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 Id="rId35"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7.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2" name="9Slide.vn - 2019">
            <a:extLst>
              <a:ext uri="{FF2B5EF4-FFF2-40B4-BE49-F238E27FC236}">
                <a16:creationId xmlns:a16="http://schemas.microsoft.com/office/drawing/2014/main" id="{312A9F9D-B8C2-44C7-2017-96B5CF6CD5EA}"/>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936" r:id="rId11"/>
    <p:sldLayoutId id="214748393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C480F51B-B90A-66FB-164E-11FC122F0BDC}"/>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A4479BF6-9E48-2567-ACE8-A3A7FE90C39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58B6C619-2C05-8471-E5D6-842ECE16396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2" r:id="rId3"/>
    <p:sldLayoutId id="2147483773" r:id="rId4"/>
    <p:sldLayoutId id="2147483774" r:id="rId5"/>
    <p:sldLayoutId id="2147483776" r:id="rId6"/>
    <p:sldLayoutId id="2147483777" r:id="rId7"/>
    <p:sldLayoutId id="2147483778" r:id="rId8"/>
    <p:sldLayoutId id="2147483779" r:id="rId9"/>
    <p:sldLayoutId id="2147483781" r:id="rId10"/>
    <p:sldLayoutId id="2147483782" r:id="rId11"/>
    <p:sldLayoutId id="2147483783" r:id="rId12"/>
    <p:sldLayoutId id="2147483784" r:id="rId13"/>
    <p:sldLayoutId id="2147483785" r:id="rId14"/>
    <p:sldLayoutId id="2147483787" r:id="rId15"/>
    <p:sldLayoutId id="2147483788" r:id="rId16"/>
    <p:sldLayoutId id="2147483789" r:id="rId17"/>
    <p:sldLayoutId id="2147483791" r:id="rId18"/>
    <p:sldLayoutId id="2147483792" r:id="rId19"/>
    <p:sldLayoutId id="2147483793" r:id="rId20"/>
    <p:sldLayoutId id="2147483794" r:id="rId21"/>
    <p:sldLayoutId id="2147483795" r:id="rId22"/>
    <p:sldLayoutId id="2147483796" r:id="rId23"/>
    <p:sldLayoutId id="2147483797" r:id="rId24"/>
    <p:sldLayoutId id="2147483798" r:id="rId25"/>
    <p:sldLayoutId id="2147483799" r:id="rId26"/>
    <p:sldLayoutId id="2147483800" r:id="rId27"/>
    <p:sldLayoutId id="2147483802" r:id="rId28"/>
    <p:sldLayoutId id="2147483803" r:id="rId29"/>
    <p:sldLayoutId id="2147483805" r:id="rId30"/>
    <p:sldLayoutId id="2147483830"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6718554D-0A84-FC74-286B-8796701291DB}"/>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38367071-7990-9AFD-EBFB-0093C62E244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5" r:id="rId11"/>
    <p:sldLayoutId id="2147483876" r:id="rId12"/>
    <p:sldLayoutId id="2147483877" r:id="rId13"/>
    <p:sldLayoutId id="2147483878" r:id="rId14"/>
    <p:sldLayoutId id="2147483880" r:id="rId15"/>
    <p:sldLayoutId id="2147483882" r:id="rId16"/>
    <p:sldLayoutId id="2147483883" r:id="rId17"/>
    <p:sldLayoutId id="2147483884" r:id="rId18"/>
    <p:sldLayoutId id="2147483885" r:id="rId19"/>
    <p:sldLayoutId id="2147483886" r:id="rId20"/>
    <p:sldLayoutId id="2147483887" r:id="rId21"/>
    <p:sldLayoutId id="2147483888" r:id="rId22"/>
    <p:sldLayoutId id="2147483889" r:id="rId23"/>
    <p:sldLayoutId id="2147483890" r:id="rId24"/>
    <p:sldLayoutId id="2147483891" r:id="rId25"/>
    <p:sldLayoutId id="2147483892" r:id="rId26"/>
    <p:sldLayoutId id="2147483893" r:id="rId27"/>
    <p:sldLayoutId id="2147483894" r:id="rId28"/>
    <p:sldLayoutId id="2147483895" r:id="rId29"/>
    <p:sldLayoutId id="2147483896" r:id="rId30"/>
    <p:sldLayoutId id="2147483897" r:id="rId31"/>
    <p:sldLayoutId id="2147483898" r:id="rId32"/>
    <p:sldLayoutId id="2147483899" r:id="rId33"/>
    <p:sldLayoutId id="2147483937" r:id="rId3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2" name="9Slide.vn - 2019">
            <a:extLst>
              <a:ext uri="{FF2B5EF4-FFF2-40B4-BE49-F238E27FC236}">
                <a16:creationId xmlns:a16="http://schemas.microsoft.com/office/drawing/2014/main" id="{7E357122-CFA3-F3D6-E61E-9F487594697B}"/>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83.xml"/><Relationship Id="rId4" Type="http://schemas.openxmlformats.org/officeDocument/2006/relationships/image" Target="../media/image12.sv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4.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49.xml"/></Relationships>
</file>

<file path=ppt/slides/_rels/slide15.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slideLayout" Target="../slideLayouts/slideLayout127.xml"/><Relationship Id="rId7" Type="http://schemas.openxmlformats.org/officeDocument/2006/relationships/image" Target="../media/image15.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notesSlide" Target="../notesSlides/notesSlide10.xml"/><Relationship Id="rId9" Type="http://schemas.openxmlformats.org/officeDocument/2006/relationships/image" Target="../media/image17.png"/></Relationships>
</file>

<file path=ppt/slides/_rels/slide16.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slideLayout" Target="../slideLayouts/slideLayout146.xml"/><Relationship Id="rId7" Type="http://schemas.openxmlformats.org/officeDocument/2006/relationships/image" Target="../media/image15.png"/><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notesSlide" Target="../notesSlides/notesSlide11.xml"/><Relationship Id="rId9" Type="http://schemas.openxmlformats.org/officeDocument/2006/relationships/image" Target="../media/image1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3.xml"/></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4.xml"/><Relationship Id="rId1" Type="http://schemas.openxmlformats.org/officeDocument/2006/relationships/slideLayout" Target="../slideLayouts/slideLayout4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8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2.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3.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1">
            <a:lumMod val="95000"/>
          </a:schemeClr>
        </a:soli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485FAF1-1BDC-4C3C-845F-7DE49A8FB5A4}"/>
              </a:ext>
            </a:extLst>
          </p:cNvPr>
          <p:cNvSpPr txBox="1"/>
          <p:nvPr/>
        </p:nvSpPr>
        <p:spPr>
          <a:xfrm>
            <a:off x="457200" y="482600"/>
            <a:ext cx="11379200" cy="2062103"/>
          </a:xfrm>
          <a:prstGeom prst="rect">
            <a:avLst/>
          </a:prstGeom>
          <a:noFill/>
        </p:spPr>
        <p:txBody>
          <a:bodyPr wrap="square" rtlCol="0">
            <a:spAutoFit/>
          </a:bodyPr>
          <a:lstStyle/>
          <a:p>
            <a:pPr algn="ctr"/>
            <a:r>
              <a:rPr lang="en-US" sz="4400" b="1">
                <a:solidFill>
                  <a:srgbClr val="0000FF"/>
                </a:solidFill>
                <a:latin typeface="Times New Roman" panose="02020603050405020304" pitchFamily="18" charset="0"/>
                <a:cs typeface="Times New Roman" panose="02020603050405020304" pitchFamily="18" charset="0"/>
              </a:rPr>
              <a:t>Thứ sáu, ngày 14 tháng 3 năm 2025</a:t>
            </a:r>
          </a:p>
          <a:p>
            <a:pPr algn="ctr"/>
            <a:r>
              <a:rPr lang="en-US" sz="4400" b="1" u="sng">
                <a:solidFill>
                  <a:srgbClr val="0000FF"/>
                </a:solidFill>
                <a:latin typeface="Times New Roman" panose="02020603050405020304" pitchFamily="18" charset="0"/>
                <a:cs typeface="Times New Roman" panose="02020603050405020304" pitchFamily="18" charset="0"/>
              </a:rPr>
              <a:t>Toán</a:t>
            </a:r>
          </a:p>
          <a:p>
            <a:pPr algn="ctr"/>
            <a:r>
              <a:rPr lang="en-US" sz="4000" b="1">
                <a:solidFill>
                  <a:srgbClr val="FF0000"/>
                </a:solidFill>
                <a:latin typeface="Times New Roman" panose="02020603050405020304" pitchFamily="18" charset="0"/>
                <a:cs typeface="Times New Roman" panose="02020603050405020304" pitchFamily="18" charset="0"/>
              </a:rPr>
              <a:t>Cộng số đo thời gian</a:t>
            </a:r>
          </a:p>
        </p:txBody>
      </p:sp>
    </p:spTree>
    <p:extLst>
      <p:ext uri="{BB962C8B-B14F-4D97-AF65-F5344CB8AC3E}">
        <p14:creationId xmlns:p14="http://schemas.microsoft.com/office/powerpoint/2010/main" val="77210276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505200" y="914400"/>
            <a:ext cx="8686799" cy="5269838"/>
            <a:chOff x="3611678" y="1824300"/>
            <a:chExt cx="8686799"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611678" y="1824300"/>
              <a:ext cx="8686799"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096214" y="3810000"/>
              <a:ext cx="7929154"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CC1D2D"/>
                  </a:solidFill>
                  <a:effectLst/>
                  <a:uLnTx/>
                  <a:uFillTx/>
                  <a:latin typeface="Arial" panose="020B0604020202020204" pitchFamily="34" charset="0"/>
                  <a:ea typeface="+mn-ea"/>
                  <a:cs typeface="+mn-cs"/>
                </a:rPr>
                <a:t>Ví dụ 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a:ln>
                    <a:noFill/>
                  </a:ln>
                  <a:solidFill>
                    <a:srgbClr val="0000FF"/>
                  </a:solidFill>
                  <a:effectLst/>
                  <a:uLnTx/>
                  <a:uFillTx/>
                  <a:latin typeface="Arial" panose="020B0604020202020204" pitchFamily="34" charset="0"/>
                  <a:ea typeface="+mn-ea"/>
                  <a:cs typeface="+mn-cs"/>
                </a:rPr>
                <a:t>17 phút 25 giây + 8 phút 45 giây = ?</a:t>
              </a:r>
            </a:p>
          </p:txBody>
        </p:sp>
      </p:grpSp>
    </p:spTree>
    <p:extLst>
      <p:ext uri="{BB962C8B-B14F-4D97-AF65-F5344CB8AC3E}">
        <p14:creationId xmlns:p14="http://schemas.microsoft.com/office/powerpoint/2010/main" val="1517999977"/>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1000"/>
                                            <p:tgtEl>
                                              <p:spTgt spid="30"/>
                                            </p:tgtEl>
                                          </p:cBhvr>
                                        </p:animEffect>
                                        <p:anim calcmode="lin" valueType="num">
                                          <p:cBhvr>
                                            <p:cTn id="14" dur="1000" fill="hold"/>
                                            <p:tgtEl>
                                              <p:spTgt spid="30"/>
                                            </p:tgtEl>
                                            <p:attrNameLst>
                                              <p:attrName>ppt_x</p:attrName>
                                            </p:attrNameLst>
                                          </p:cBhvr>
                                          <p:tavLst>
                                            <p:tav tm="0">
                                              <p:val>
                                                <p:strVal val="#ppt_x"/>
                                              </p:val>
                                            </p:tav>
                                            <p:tav tm="100000">
                                              <p:val>
                                                <p:strVal val="#ppt_x"/>
                                              </p:val>
                                            </p:tav>
                                          </p:tavLst>
                                        </p:anim>
                                        <p:anim calcmode="lin" valueType="num">
                                          <p:cBhvr>
                                            <p:cTn id="1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17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9" name="TextBox 28">
            <a:extLst>
              <a:ext uri="{FF2B5EF4-FFF2-40B4-BE49-F238E27FC236}">
                <a16:creationId xmlns:a16="http://schemas.microsoft.com/office/drawing/2014/main" id="{8D633730-DC98-4F2C-B32F-69C1EB4BB9BD}"/>
              </a:ext>
            </a:extLst>
          </p:cNvPr>
          <p:cNvSpPr txBox="1"/>
          <p:nvPr/>
        </p:nvSpPr>
        <p:spPr>
          <a:xfrm>
            <a:off x="1194213" y="3431197"/>
            <a:ext cx="3610284"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8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45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70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70</a:t>
            </a: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60</a:t>
            </a: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a:t>
            </a: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10</a:t>
            </a: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70 giây = 1 phút 10 giây</a:t>
            </a: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26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30512" y="4156525"/>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10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extLst>
      <p:ext uri="{BB962C8B-B14F-4D97-AF65-F5344CB8AC3E}">
        <p14:creationId xmlns:p14="http://schemas.microsoft.com/office/powerpoint/2010/main" val="41196887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1.66667E-6 2.96296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THỰC</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HÀNH</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85760" cy="5269838"/>
            <a:chOff x="3874883" y="1824300"/>
            <a:chExt cx="8685760"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2">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631489" y="3236822"/>
              <a:ext cx="7929154" cy="2554545"/>
            </a:xfrm>
            <a:prstGeom prst="rect">
              <a:avLst/>
            </a:prstGeom>
            <a:noFill/>
          </p:spPr>
          <p:txBody>
            <a:bodyPr wrap="square">
              <a:spAutoFit/>
            </a:bodyPr>
            <a:lstStyle/>
            <a:p>
              <a:pPr algn="l"/>
              <a:r>
                <a:rPr lang="en-US" sz="3200" b="0" i="0" u="none" strike="noStrike" baseline="0">
                  <a:solidFill>
                    <a:srgbClr val="FF0000"/>
                  </a:solidFill>
                  <a:latin typeface="Arial" panose="020B0604020202020204" pitchFamily="34" charset="0"/>
                  <a:cs typeface="Arial" panose="020B0604020202020204" pitchFamily="34" charset="0"/>
                </a:rPr>
                <a:t>Bài 1:</a:t>
              </a:r>
            </a:p>
            <a:p>
              <a:pPr algn="l"/>
              <a:r>
                <a:rPr lang="en-US" sz="3200" b="0" i="0" u="none" strike="noStrike" baseline="0">
                  <a:solidFill>
                    <a:srgbClr val="FF0000"/>
                  </a:solidFill>
                  <a:latin typeface="Arial" panose="020B0604020202020204" pitchFamily="34" charset="0"/>
                  <a:cs typeface="Arial" panose="020B0604020202020204" pitchFamily="34" charset="0"/>
                </a:rPr>
                <a:t>a) </a:t>
              </a:r>
              <a:r>
                <a:rPr lang="en-US" sz="3200" b="0" i="0" u="none" strike="noStrike" baseline="0">
                  <a:solidFill>
                    <a:srgbClr val="000000"/>
                  </a:solidFill>
                  <a:latin typeface="Arial" panose="020B0604020202020204" pitchFamily="34" charset="0"/>
                  <a:cs typeface="Arial" panose="020B0604020202020204" pitchFamily="34" charset="0"/>
                </a:rPr>
                <a:t>6 phút 37 giây + 32 phút 13 giây </a:t>
              </a:r>
            </a:p>
            <a:p>
              <a:pPr algn="l"/>
              <a:r>
                <a:rPr lang="en-US" sz="3200" b="0" i="0" u="none" strike="noStrike" baseline="0">
                  <a:solidFill>
                    <a:srgbClr val="FF0000"/>
                  </a:solidFill>
                  <a:latin typeface="Arial" panose="020B0604020202020204" pitchFamily="34" charset="0"/>
                  <a:cs typeface="Arial" panose="020B0604020202020204" pitchFamily="34" charset="0"/>
                </a:rPr>
                <a:t>b) </a:t>
              </a:r>
              <a:r>
                <a:rPr lang="en-US" sz="3200" b="0" i="0" u="none" strike="noStrike" baseline="0">
                  <a:solidFill>
                    <a:srgbClr val="000000"/>
                  </a:solidFill>
                  <a:latin typeface="Arial" panose="020B0604020202020204" pitchFamily="34" charset="0"/>
                  <a:cs typeface="Arial" panose="020B0604020202020204" pitchFamily="34" charset="0"/>
                </a:rPr>
                <a:t>4 giờ 45 phút + 8 giờ 42 phút</a:t>
              </a:r>
            </a:p>
            <a:p>
              <a:pPr algn="l"/>
              <a:r>
                <a:rPr lang="en-US" sz="3200" b="0" i="0" u="none" strike="noStrike" baseline="0">
                  <a:solidFill>
                    <a:srgbClr val="FF0000"/>
                  </a:solidFill>
                  <a:latin typeface="Arial" panose="020B0604020202020204" pitchFamily="34" charset="0"/>
                  <a:cs typeface="Arial" panose="020B0604020202020204" pitchFamily="34" charset="0"/>
                </a:rPr>
                <a:t>c) </a:t>
              </a:r>
              <a:r>
                <a:rPr lang="en-US" sz="3200" b="0" i="0" u="none" strike="noStrike" baseline="0">
                  <a:solidFill>
                    <a:srgbClr val="000000"/>
                  </a:solidFill>
                  <a:latin typeface="Arial" panose="020B0604020202020204" pitchFamily="34" charset="0"/>
                  <a:cs typeface="Arial" panose="020B0604020202020204" pitchFamily="34" charset="0"/>
                </a:rPr>
                <a:t>3 ngày 18 giờ + 4 ngày 5 giờ</a:t>
              </a:r>
            </a:p>
            <a:p>
              <a:pPr algn="l"/>
              <a:r>
                <a:rPr lang="en-US" sz="3200" b="0" i="0" u="none" strike="noStrike" baseline="0">
                  <a:solidFill>
                    <a:srgbClr val="FF0000"/>
                  </a:solidFill>
                  <a:latin typeface="Arial" panose="020B0604020202020204" pitchFamily="34" charset="0"/>
                  <a:cs typeface="Arial" panose="020B0604020202020204" pitchFamily="34" charset="0"/>
                </a:rPr>
                <a:t>d) </a:t>
              </a:r>
              <a:r>
                <a:rPr lang="en-US" sz="3200" b="0" i="0" u="none" strike="noStrike" baseline="0">
                  <a:solidFill>
                    <a:srgbClr val="000000"/>
                  </a:solidFill>
                  <a:latin typeface="Arial" panose="020B0604020202020204" pitchFamily="34" charset="0"/>
                  <a:cs typeface="Arial" panose="020B0604020202020204" pitchFamily="34" charset="0"/>
                </a:rPr>
                <a:t>7 năm 9 tháng + 5 năm 6 tháng</a:t>
              </a:r>
              <a:endParaRPr lang="en-US" sz="3200" i="0">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094265" y="2479567"/>
            <a:ext cx="34917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32 phút 13 giây </a:t>
            </a:r>
            <a:endPar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6 phút 37 giây</a:t>
            </a: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49179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38 </a:t>
            </a:r>
            <a:r>
              <a:rPr lang="en-US" altLang="en-US" sz="4000">
                <a:latin typeface="Calibri" panose="020F0502020204030204" pitchFamily="34" charset="0"/>
                <a:cs typeface="Calibri" panose="020F0502020204030204" pitchFamily="34" charset="0"/>
              </a:rPr>
              <a:t>phút</a:t>
            </a: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 50 giây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4 giờ  45 phút</a:t>
            </a:r>
            <a:endPar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147374" y="2509826"/>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latin typeface="Calibri" panose="020F0502020204030204" pitchFamily="34" charset="0"/>
                <a:cs typeface="Calibri" panose="020F0502020204030204" pitchFamily="34" charset="0"/>
              </a:rPr>
              <a:t> 8 giờ  42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
        <p:nvSpPr>
          <p:cNvPr id="2" name="Rectangle 15">
            <a:extLst>
              <a:ext uri="{FF2B5EF4-FFF2-40B4-BE49-F238E27FC236}">
                <a16:creationId xmlns:a16="http://schemas.microsoft.com/office/drawing/2014/main" id="{BECEE655-24FF-18B2-CDF6-F8B715DBF98E}"/>
              </a:ext>
            </a:extLst>
          </p:cNvPr>
          <p:cNvSpPr>
            <a:spLocks noChangeArrowheads="1"/>
          </p:cNvSpPr>
          <p:nvPr/>
        </p:nvSpPr>
        <p:spPr bwMode="auto">
          <a:xfrm>
            <a:off x="6747569" y="4394783"/>
            <a:ext cx="412337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27 phút</a:t>
            </a:r>
            <a:endPar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4" name="Rectangle: Rounded Corners 3">
            <a:extLst>
              <a:ext uri="{FF2B5EF4-FFF2-40B4-BE49-F238E27FC236}">
                <a16:creationId xmlns:a16="http://schemas.microsoft.com/office/drawing/2014/main" id="{DE1464DF-EA82-3816-F604-2F9E8A4FB17C}"/>
              </a:ext>
            </a:extLst>
          </p:cNvPr>
          <p:cNvSpPr/>
          <p:nvPr/>
        </p:nvSpPr>
        <p:spPr>
          <a:xfrm>
            <a:off x="8791398" y="3599544"/>
            <a:ext cx="1952801"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Google Shape;2862;p27">
            <a:extLst>
              <a:ext uri="{FF2B5EF4-FFF2-40B4-BE49-F238E27FC236}">
                <a16:creationId xmlns:a16="http://schemas.microsoft.com/office/drawing/2014/main" id="{7288FF0B-339A-3C7C-502F-2FA61389F389}"/>
              </a:ext>
            </a:extLst>
          </p:cNvPr>
          <p:cNvSpPr/>
          <p:nvPr/>
        </p:nvSpPr>
        <p:spPr>
          <a:xfrm>
            <a:off x="5899557" y="171630"/>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87</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27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320472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12 giờ 87 phút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3" fill="hold" nodeType="withEffect">
                                  <p:stCondLst>
                                    <p:cond delay="0"/>
                                  </p:stCondLst>
                                  <p:childTnLst>
                                    <p:set>
                                      <p:cBhvr>
                                        <p:cTn id="35" dur="1" fill="hold">
                                          <p:stCondLst>
                                            <p:cond delay="0"/>
                                          </p:stCondLst>
                                        </p:cTn>
                                        <p:tgtEl>
                                          <p:spTgt spid="32"/>
                                        </p:tgtEl>
                                        <p:attrNameLst>
                                          <p:attrName>style.visibility</p:attrName>
                                        </p:attrNameLst>
                                      </p:cBhvr>
                                      <p:to>
                                        <p:strVal val="visible"/>
                                      </p:to>
                                    </p:set>
                                    <p:anim calcmode="lin" valueType="num">
                                      <p:cBhvr additive="base">
                                        <p:cTn id="36" dur="500" fill="hold"/>
                                        <p:tgtEl>
                                          <p:spTgt spid="32"/>
                                        </p:tgtEl>
                                        <p:attrNameLst>
                                          <p:attrName>ppt_x</p:attrName>
                                        </p:attrNameLst>
                                      </p:cBhvr>
                                      <p:tavLst>
                                        <p:tav tm="0">
                                          <p:val>
                                            <p:strVal val="1+#ppt_w/2"/>
                                          </p:val>
                                        </p:tav>
                                        <p:tav tm="100000">
                                          <p:val>
                                            <p:strVal val="#ppt_x"/>
                                          </p:val>
                                        </p:tav>
                                      </p:tavLst>
                                    </p:anim>
                                    <p:anim calcmode="lin" valueType="num">
                                      <p:cBhvr additive="base">
                                        <p:cTn id="3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wipe(left)">
                                      <p:cBhvr>
                                        <p:cTn id="42" dur="5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500"/>
                                        <p:tgtEl>
                                          <p:spTgt spid="4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500"/>
                                        <p:tgtEl>
                                          <p:spTgt spid="4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
                                        </p:tgtEl>
                                        <p:attrNameLst>
                                          <p:attrName>style.visibility</p:attrName>
                                        </p:attrNameLst>
                                      </p:cBhvr>
                                      <p:to>
                                        <p:strVal val="visible"/>
                                      </p:to>
                                    </p:set>
                                    <p:animEffect transition="in" filter="wipe(left)">
                                      <p:cBhvr>
                                        <p:cTn id="67" dur="500"/>
                                        <p:tgtEl>
                                          <p:spTgt spid="4"/>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3" fill="hold" grpId="0"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500" fill="hold"/>
                                        <p:tgtEl>
                                          <p:spTgt spid="5"/>
                                        </p:tgtEl>
                                        <p:attrNameLst>
                                          <p:attrName>ppt_x</p:attrName>
                                        </p:attrNameLst>
                                      </p:cBhvr>
                                      <p:tavLst>
                                        <p:tav tm="0">
                                          <p:val>
                                            <p:strVal val="1+#ppt_w/2"/>
                                          </p:val>
                                        </p:tav>
                                        <p:tav tm="100000">
                                          <p:val>
                                            <p:strVal val="#ppt_x"/>
                                          </p:val>
                                        </p:tav>
                                      </p:tavLst>
                                    </p:anim>
                                    <p:anim calcmode="lin" valueType="num">
                                      <p:cBhvr additive="base">
                                        <p:cTn id="7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left)">
                                      <p:cBhvr>
                                        <p:cTn id="78" dur="500"/>
                                        <p:tgtEl>
                                          <p:spTgt spid="2"/>
                                        </p:tgtEl>
                                      </p:cBhvr>
                                    </p:animEffec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4" grpId="0"/>
      <p:bldP spid="25" grpId="0"/>
      <p:bldP spid="21" grpId="0"/>
      <p:bldP spid="40" grpId="0"/>
      <p:bldP spid="41" grpId="0"/>
      <p:bldP spid="42" grpId="0"/>
      <p:bldP spid="2" grpId="0"/>
      <p:bldP spid="4" grpId="0" animBg="1"/>
      <p:bldP spid="5" grpId="0" animBg="1"/>
      <p:bldP spid="5" grpId="1" animBg="1"/>
      <p:bldP spid="4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266347" y="2430234"/>
            <a:ext cx="267598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ngày 5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3 ngày 18 giờ </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87191" y="3540864"/>
            <a:ext cx="29356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7 ngày</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23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7 năm 9 tháng</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288989" y="2509826"/>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năm 6 tháng</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
        <p:nvSpPr>
          <p:cNvPr id="2" name="Rectangle 15">
            <a:extLst>
              <a:ext uri="{FF2B5EF4-FFF2-40B4-BE49-F238E27FC236}">
                <a16:creationId xmlns:a16="http://schemas.microsoft.com/office/drawing/2014/main" id="{BECEE655-24FF-18B2-CDF6-F8B715DBF98E}"/>
              </a:ext>
            </a:extLst>
          </p:cNvPr>
          <p:cNvSpPr>
            <a:spLocks noChangeArrowheads="1"/>
          </p:cNvSpPr>
          <p:nvPr/>
        </p:nvSpPr>
        <p:spPr bwMode="auto">
          <a:xfrm>
            <a:off x="6747569" y="4394783"/>
            <a:ext cx="43349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13 năm</a:t>
            </a:r>
            <a:r>
              <a:rPr kumimoji="0" lang="en-US" altLang="en-US" sz="4000" b="1" i="0" u="none" strike="noStrike" kern="1200" cap="none" spc="0" normalizeH="0" noProof="0">
                <a:ln>
                  <a:noFill/>
                </a:ln>
                <a:solidFill>
                  <a:srgbClr val="FF0000"/>
                </a:solidFill>
                <a:effectLst/>
                <a:uLnTx/>
                <a:uFillTx/>
                <a:latin typeface="Calibri" panose="020F0502020204030204" pitchFamily="34" charset="0"/>
                <a:ea typeface="+mn-ea"/>
                <a:cs typeface="Calibri" panose="020F0502020204030204" pitchFamily="34" charset="0"/>
              </a:rPr>
              <a:t> 3 tháng</a:t>
            </a:r>
            <a:endPar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4" name="Rectangle: Rounded Corners 3">
            <a:extLst>
              <a:ext uri="{FF2B5EF4-FFF2-40B4-BE49-F238E27FC236}">
                <a16:creationId xmlns:a16="http://schemas.microsoft.com/office/drawing/2014/main" id="{DE1464DF-EA82-3816-F604-2F9E8A4FB17C}"/>
              </a:ext>
            </a:extLst>
          </p:cNvPr>
          <p:cNvSpPr/>
          <p:nvPr/>
        </p:nvSpPr>
        <p:spPr>
          <a:xfrm>
            <a:off x="8791398" y="3599544"/>
            <a:ext cx="1952801"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Google Shape;2862;p27">
            <a:extLst>
              <a:ext uri="{FF2B5EF4-FFF2-40B4-BE49-F238E27FC236}">
                <a16:creationId xmlns:a16="http://schemas.microsoft.com/office/drawing/2014/main" id="{7288FF0B-339A-3C7C-502F-2FA61389F389}"/>
              </a:ext>
            </a:extLst>
          </p:cNvPr>
          <p:cNvSpPr/>
          <p:nvPr/>
        </p:nvSpPr>
        <p:spPr>
          <a:xfrm>
            <a:off x="5899557" y="171630"/>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15 tháng</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năm 3 tháng</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369203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12 năm 15 tháng</a:t>
            </a:r>
          </a:p>
        </p:txBody>
      </p:sp>
    </p:spTree>
    <p:extLst>
      <p:ext uri="{BB962C8B-B14F-4D97-AF65-F5344CB8AC3E}">
        <p14:creationId xmlns:p14="http://schemas.microsoft.com/office/powerpoint/2010/main" val="30068465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par>
                                <p:cTn id="34" presetID="2" presetClass="entr" presetSubtype="3" fill="hold" nodeType="withEffect">
                                  <p:stCondLst>
                                    <p:cond delay="0"/>
                                  </p:stCondLst>
                                  <p:childTnLst>
                                    <p:set>
                                      <p:cBhvr>
                                        <p:cTn id="35" dur="1" fill="hold">
                                          <p:stCondLst>
                                            <p:cond delay="0"/>
                                          </p:stCondLst>
                                        </p:cTn>
                                        <p:tgtEl>
                                          <p:spTgt spid="32"/>
                                        </p:tgtEl>
                                        <p:attrNameLst>
                                          <p:attrName>style.visibility</p:attrName>
                                        </p:attrNameLst>
                                      </p:cBhvr>
                                      <p:to>
                                        <p:strVal val="visible"/>
                                      </p:to>
                                    </p:set>
                                    <p:anim calcmode="lin" valueType="num">
                                      <p:cBhvr additive="base">
                                        <p:cTn id="36" dur="500" fill="hold"/>
                                        <p:tgtEl>
                                          <p:spTgt spid="32"/>
                                        </p:tgtEl>
                                        <p:attrNameLst>
                                          <p:attrName>ppt_x</p:attrName>
                                        </p:attrNameLst>
                                      </p:cBhvr>
                                      <p:tavLst>
                                        <p:tav tm="0">
                                          <p:val>
                                            <p:strVal val="1+#ppt_w/2"/>
                                          </p:val>
                                        </p:tav>
                                        <p:tav tm="100000">
                                          <p:val>
                                            <p:strVal val="#ppt_x"/>
                                          </p:val>
                                        </p:tav>
                                      </p:tavLst>
                                    </p:anim>
                                    <p:anim calcmode="lin" valueType="num">
                                      <p:cBhvr additive="base">
                                        <p:cTn id="3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wipe(left)">
                                      <p:cBhvr>
                                        <p:cTn id="42" dur="500"/>
                                        <p:tgtEl>
                                          <p:spTgt spid="4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500"/>
                                        <p:tgtEl>
                                          <p:spTgt spid="4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wipe(left)">
                                      <p:cBhvr>
                                        <p:cTn id="62" dur="500"/>
                                        <p:tgtEl>
                                          <p:spTgt spid="4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
                                        </p:tgtEl>
                                        <p:attrNameLst>
                                          <p:attrName>style.visibility</p:attrName>
                                        </p:attrNameLst>
                                      </p:cBhvr>
                                      <p:to>
                                        <p:strVal val="visible"/>
                                      </p:to>
                                    </p:set>
                                    <p:animEffect transition="in" filter="wipe(left)">
                                      <p:cBhvr>
                                        <p:cTn id="67" dur="500"/>
                                        <p:tgtEl>
                                          <p:spTgt spid="4"/>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3" fill="hold" grpId="0" nodeType="click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500" fill="hold"/>
                                        <p:tgtEl>
                                          <p:spTgt spid="5"/>
                                        </p:tgtEl>
                                        <p:attrNameLst>
                                          <p:attrName>ppt_x</p:attrName>
                                        </p:attrNameLst>
                                      </p:cBhvr>
                                      <p:tavLst>
                                        <p:tav tm="0">
                                          <p:val>
                                            <p:strVal val="1+#ppt_w/2"/>
                                          </p:val>
                                        </p:tav>
                                        <p:tav tm="100000">
                                          <p:val>
                                            <p:strVal val="#ppt_x"/>
                                          </p:val>
                                        </p:tav>
                                      </p:tavLst>
                                    </p:anim>
                                    <p:anim calcmode="lin" valueType="num">
                                      <p:cBhvr additive="base">
                                        <p:cTn id="73"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
                                        </p:tgtEl>
                                        <p:attrNameLst>
                                          <p:attrName>style.visibility</p:attrName>
                                        </p:attrNameLst>
                                      </p:cBhvr>
                                      <p:to>
                                        <p:strVal val="visible"/>
                                      </p:to>
                                    </p:set>
                                    <p:animEffect transition="in" filter="wipe(left)">
                                      <p:cBhvr>
                                        <p:cTn id="78" dur="500"/>
                                        <p:tgtEl>
                                          <p:spTgt spid="2"/>
                                        </p:tgtEl>
                                      </p:cBhvr>
                                    </p:animEffec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5"/>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4" grpId="0"/>
      <p:bldP spid="25" grpId="0"/>
      <p:bldP spid="21" grpId="0"/>
      <p:bldP spid="40" grpId="0"/>
      <p:bldP spid="41" grpId="0"/>
      <p:bldP spid="42" grpId="0"/>
      <p:bldP spid="2" grpId="0"/>
      <p:bldP spid="4" grpId="0" animBg="1"/>
      <p:bldP spid="5" grpId="0" animBg="1"/>
      <p:bldP spid="5" grpId="1" animBg="1"/>
      <p:bldP spid="4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0AB4140-AA2B-A873-6921-5D54D050488F}"/>
              </a:ext>
            </a:extLst>
          </p:cNvPr>
          <p:cNvSpPr/>
          <p:nvPr/>
        </p:nvSpPr>
        <p:spPr>
          <a:xfrm>
            <a:off x="381000" y="457200"/>
            <a:ext cx="11353800" cy="6172200"/>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EAB2D0E5-73ED-5003-C49D-0F4CEC8872B5}"/>
              </a:ext>
            </a:extLst>
          </p:cNvPr>
          <p:cNvSpPr txBox="1"/>
          <p:nvPr/>
        </p:nvSpPr>
        <p:spPr>
          <a:xfrm>
            <a:off x="876300" y="1143000"/>
            <a:ext cx="10439400" cy="4706609"/>
          </a:xfrm>
          <a:prstGeom prst="rect">
            <a:avLst/>
          </a:prstGeom>
          <a:noFill/>
        </p:spPr>
        <p:txBody>
          <a:bodyPr wrap="square" rtlCol="0">
            <a:spAutoFit/>
          </a:bodyPr>
          <a:lstStyle/>
          <a:p>
            <a:r>
              <a:rPr lang="en-US" sz="4400">
                <a:solidFill>
                  <a:srgbClr val="000000"/>
                </a:solidFill>
                <a:latin typeface="Arial" panose="020B0604020202020204" pitchFamily="34" charset="0"/>
                <a:cs typeface="Arial" panose="020B0604020202020204" pitchFamily="34" charset="0"/>
              </a:rPr>
              <a:t>Bài 2: Số?</a:t>
            </a:r>
          </a:p>
          <a:p>
            <a:pPr>
              <a:lnSpc>
                <a:spcPct val="150000"/>
              </a:lnSpc>
            </a:pPr>
            <a:r>
              <a:rPr lang="vi-VN" sz="4400">
                <a:solidFill>
                  <a:srgbClr val="FF0000"/>
                </a:solidFill>
                <a:latin typeface="Arial" panose="020B0604020202020204" pitchFamily="34" charset="0"/>
                <a:cs typeface="Arial" panose="020B0604020202020204" pitchFamily="34" charset="0"/>
              </a:rPr>
              <a:t>a) </a:t>
            </a:r>
            <a:r>
              <a:rPr lang="vi-VN" sz="4400">
                <a:solidFill>
                  <a:srgbClr val="000000"/>
                </a:solidFill>
                <a:latin typeface="Arial" panose="020B0604020202020204" pitchFamily="34" charset="0"/>
                <a:cs typeface="Arial" panose="020B0604020202020204" pitchFamily="34" charset="0"/>
              </a:rPr>
              <a:t>1 giờ 30 phút + 30 phút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giờ </a:t>
            </a:r>
            <a:endParaRPr lang="en-US" sz="4400">
              <a:solidFill>
                <a:srgbClr val="000000"/>
              </a:solidFill>
              <a:latin typeface="Arial" panose="020B0604020202020204" pitchFamily="34" charset="0"/>
              <a:cs typeface="Arial" panose="020B0604020202020204" pitchFamily="34" charset="0"/>
            </a:endParaRPr>
          </a:p>
          <a:p>
            <a:pPr>
              <a:lnSpc>
                <a:spcPct val="150000"/>
              </a:lnSpc>
            </a:pPr>
            <a:r>
              <a:rPr lang="vi-VN" sz="4400">
                <a:solidFill>
                  <a:srgbClr val="FF0000"/>
                </a:solidFill>
                <a:latin typeface="Arial" panose="020B0604020202020204" pitchFamily="34" charset="0"/>
                <a:cs typeface="Arial" panose="020B0604020202020204" pitchFamily="34" charset="0"/>
              </a:rPr>
              <a:t>b) </a:t>
            </a:r>
            <a:r>
              <a:rPr lang="vi-VN" sz="4400">
                <a:solidFill>
                  <a:srgbClr val="000000"/>
                </a:solidFill>
                <a:latin typeface="Arial" panose="020B0604020202020204" pitchFamily="34" charset="0"/>
                <a:cs typeface="Arial" panose="020B0604020202020204" pitchFamily="34" charset="0"/>
              </a:rPr>
              <a:t>4 phút 50 giây + 10 giây = </a:t>
            </a:r>
            <a:r>
              <a:rPr lang="vi-VN" sz="4400">
                <a:solidFill>
                  <a:srgbClr val="2680FF"/>
                </a:solidFill>
                <a:latin typeface="Arial" panose="020B0604020202020204" pitchFamily="34" charset="0"/>
                <a:cs typeface="Arial" panose="020B0604020202020204" pitchFamily="34" charset="0"/>
              </a:rPr>
              <a:t>.?</a:t>
            </a:r>
            <a:r>
              <a:rPr lang="vi-VN" sz="4400">
                <a:solidFill>
                  <a:srgbClr val="000000"/>
                </a:solidFill>
                <a:latin typeface="Arial" panose="020B0604020202020204" pitchFamily="34" charset="0"/>
                <a:cs typeface="Arial" panose="020B0604020202020204" pitchFamily="34" charset="0"/>
              </a:rPr>
              <a:t>. phút</a:t>
            </a:r>
          </a:p>
          <a:p>
            <a:pPr>
              <a:lnSpc>
                <a:spcPct val="150000"/>
              </a:lnSpc>
            </a:pPr>
            <a:r>
              <a:rPr lang="vi-VN" sz="4400">
                <a:solidFill>
                  <a:srgbClr val="FF0000"/>
                </a:solidFill>
                <a:latin typeface="Arial" panose="020B0604020202020204" pitchFamily="34" charset="0"/>
                <a:cs typeface="Arial" panose="020B0604020202020204" pitchFamily="34" charset="0"/>
              </a:rPr>
              <a:t>c) </a:t>
            </a:r>
            <a:r>
              <a:rPr lang="vi-VN" sz="4400">
                <a:solidFill>
                  <a:srgbClr val="000000"/>
                </a:solidFill>
                <a:latin typeface="Arial" panose="020B0604020202020204" pitchFamily="34" charset="0"/>
                <a:cs typeface="Arial" panose="020B0604020202020204" pitchFamily="34" charset="0"/>
              </a:rPr>
              <a:t>2 ngày 18 giờ + 6 giờ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ngày </a:t>
            </a:r>
            <a:endParaRPr lang="en-US" sz="4400">
              <a:solidFill>
                <a:srgbClr val="000000"/>
              </a:solidFill>
              <a:latin typeface="Arial" panose="020B0604020202020204" pitchFamily="34" charset="0"/>
              <a:cs typeface="Arial" panose="020B0604020202020204" pitchFamily="34" charset="0"/>
            </a:endParaRPr>
          </a:p>
          <a:p>
            <a:pPr>
              <a:lnSpc>
                <a:spcPct val="150000"/>
              </a:lnSpc>
            </a:pPr>
            <a:r>
              <a:rPr lang="vi-VN" sz="4400">
                <a:solidFill>
                  <a:srgbClr val="FF0000"/>
                </a:solidFill>
                <a:latin typeface="Arial" panose="020B0604020202020204" pitchFamily="34" charset="0"/>
                <a:cs typeface="Arial" panose="020B0604020202020204" pitchFamily="34" charset="0"/>
              </a:rPr>
              <a:t>d) </a:t>
            </a:r>
            <a:r>
              <a:rPr lang="vi-VN" sz="4400">
                <a:solidFill>
                  <a:srgbClr val="000000"/>
                </a:solidFill>
                <a:latin typeface="Arial" panose="020B0604020202020204" pitchFamily="34" charset="0"/>
                <a:cs typeface="Arial" panose="020B0604020202020204" pitchFamily="34" charset="0"/>
              </a:rPr>
              <a:t>1 năm 4 tháng + 8 tháng = </a:t>
            </a:r>
            <a:r>
              <a:rPr lang="vi-VN" sz="4400">
                <a:solidFill>
                  <a:srgbClr val="2680FF"/>
                </a:solidFill>
                <a:latin typeface="Arial" panose="020B0604020202020204" pitchFamily="34" charset="0"/>
                <a:cs typeface="Arial" panose="020B0604020202020204" pitchFamily="34" charset="0"/>
              </a:rPr>
              <a:t>.?. </a:t>
            </a:r>
            <a:r>
              <a:rPr lang="vi-VN" sz="4400">
                <a:solidFill>
                  <a:srgbClr val="000000"/>
                </a:solidFill>
                <a:latin typeface="Arial" panose="020B0604020202020204" pitchFamily="34" charset="0"/>
                <a:cs typeface="Arial" panose="020B0604020202020204" pitchFamily="34" charset="0"/>
              </a:rPr>
              <a:t>năm</a:t>
            </a:r>
            <a:endParaRPr kumimoji="0" lang="en-US" sz="4400" b="0" i="0" u="none"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D12BE3ED-285C-EFD3-B5F7-8B9B6416BCB2}"/>
              </a:ext>
            </a:extLst>
          </p:cNvPr>
          <p:cNvSpPr/>
          <p:nvPr/>
        </p:nvSpPr>
        <p:spPr>
          <a:xfrm>
            <a:off x="8001000" y="20574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2</a:t>
            </a:r>
          </a:p>
        </p:txBody>
      </p:sp>
      <p:sp>
        <p:nvSpPr>
          <p:cNvPr id="7" name="Rectangle 6">
            <a:extLst>
              <a:ext uri="{FF2B5EF4-FFF2-40B4-BE49-F238E27FC236}">
                <a16:creationId xmlns:a16="http://schemas.microsoft.com/office/drawing/2014/main" id="{0B17178D-BD26-3B0E-1FE4-91C230DAFE4F}"/>
              </a:ext>
            </a:extLst>
          </p:cNvPr>
          <p:cNvSpPr/>
          <p:nvPr/>
        </p:nvSpPr>
        <p:spPr>
          <a:xfrm>
            <a:off x="8153400" y="30480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5</a:t>
            </a:r>
          </a:p>
        </p:txBody>
      </p:sp>
      <p:sp>
        <p:nvSpPr>
          <p:cNvPr id="8" name="Rectangle 7">
            <a:extLst>
              <a:ext uri="{FF2B5EF4-FFF2-40B4-BE49-F238E27FC236}">
                <a16:creationId xmlns:a16="http://schemas.microsoft.com/office/drawing/2014/main" id="{F438C051-6888-C090-4B0D-49B53603C492}"/>
              </a:ext>
            </a:extLst>
          </p:cNvPr>
          <p:cNvSpPr/>
          <p:nvPr/>
        </p:nvSpPr>
        <p:spPr>
          <a:xfrm>
            <a:off x="7467600" y="41148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3</a:t>
            </a:r>
          </a:p>
        </p:txBody>
      </p:sp>
      <p:sp>
        <p:nvSpPr>
          <p:cNvPr id="9" name="Rectangle 8">
            <a:extLst>
              <a:ext uri="{FF2B5EF4-FFF2-40B4-BE49-F238E27FC236}">
                <a16:creationId xmlns:a16="http://schemas.microsoft.com/office/drawing/2014/main" id="{B1C2C066-FC11-B6A6-38C7-801D838CA447}"/>
              </a:ext>
            </a:extLst>
          </p:cNvPr>
          <p:cNvSpPr/>
          <p:nvPr/>
        </p:nvSpPr>
        <p:spPr>
          <a:xfrm>
            <a:off x="8305800" y="5105400"/>
            <a:ext cx="762000" cy="6858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400">
                <a:solidFill>
                  <a:srgbClr val="CC1D2D"/>
                </a:solidFill>
              </a:rPr>
              <a:t>2</a:t>
            </a:r>
          </a:p>
        </p:txBody>
      </p:sp>
    </p:spTree>
    <p:extLst>
      <p:ext uri="{BB962C8B-B14F-4D97-AF65-F5344CB8AC3E}">
        <p14:creationId xmlns:p14="http://schemas.microsoft.com/office/powerpoint/2010/main" val="9407588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a:extLst>
            <a:ext uri="{FF2B5EF4-FFF2-40B4-BE49-F238E27FC236}">
              <a16:creationId xmlns:a16="http://schemas.microsoft.com/office/drawing/2014/main" id="{7353EAEB-C6DA-0C25-B170-7E88D47F0C99}"/>
            </a:ext>
          </a:extLst>
        </p:cNvPr>
        <p:cNvGrpSpPr/>
        <p:nvPr/>
      </p:nvGrpSpPr>
      <p:grpSpPr>
        <a:xfrm>
          <a:off x="0" y="0"/>
          <a:ext cx="0" cy="0"/>
          <a:chOff x="0" y="0"/>
          <a:chExt cx="0" cy="0"/>
        </a:xfrm>
      </p:grpSpPr>
      <p:grpSp>
        <p:nvGrpSpPr>
          <p:cNvPr id="10241" name="Google Shape;10241;p44">
            <a:extLst>
              <a:ext uri="{FF2B5EF4-FFF2-40B4-BE49-F238E27FC236}">
                <a16:creationId xmlns:a16="http://schemas.microsoft.com/office/drawing/2014/main" id="{0B17C4F4-5E91-5DAE-D6AB-A7A6549324EC}"/>
              </a:ext>
            </a:extLst>
          </p:cNvPr>
          <p:cNvGrpSpPr/>
          <p:nvPr/>
        </p:nvGrpSpPr>
        <p:grpSpPr>
          <a:xfrm>
            <a:off x="-401797" y="-243098"/>
            <a:ext cx="12829881" cy="7407628"/>
            <a:chOff x="-200026" y="-123825"/>
            <a:chExt cx="9419883" cy="5438787"/>
          </a:xfrm>
        </p:grpSpPr>
        <p:grpSp>
          <p:nvGrpSpPr>
            <p:cNvPr id="10242" name="Google Shape;10242;p44">
              <a:extLst>
                <a:ext uri="{FF2B5EF4-FFF2-40B4-BE49-F238E27FC236}">
                  <a16:creationId xmlns:a16="http://schemas.microsoft.com/office/drawing/2014/main" id="{D03B37AD-2E3A-8F72-E21F-A0AED8FAF6F5}"/>
                </a:ext>
              </a:extLst>
            </p:cNvPr>
            <p:cNvGrpSpPr/>
            <p:nvPr/>
          </p:nvGrpSpPr>
          <p:grpSpPr>
            <a:xfrm>
              <a:off x="-200026" y="-123825"/>
              <a:ext cx="9419883" cy="5438787"/>
              <a:chOff x="-239051" y="-123825"/>
              <a:chExt cx="9419883" cy="5438787"/>
            </a:xfrm>
          </p:grpSpPr>
          <p:sp>
            <p:nvSpPr>
              <p:cNvPr id="10243" name="Google Shape;10243;p44">
                <a:extLst>
                  <a:ext uri="{FF2B5EF4-FFF2-40B4-BE49-F238E27FC236}">
                    <a16:creationId xmlns:a16="http://schemas.microsoft.com/office/drawing/2014/main" id="{9D52CB04-EEC4-47FB-E3B4-9E92AC2A6A8B}"/>
                  </a:ext>
                </a:extLst>
              </p:cNvPr>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4" name="Google Shape;10244;p44">
                <a:extLst>
                  <a:ext uri="{FF2B5EF4-FFF2-40B4-BE49-F238E27FC236}">
                    <a16:creationId xmlns:a16="http://schemas.microsoft.com/office/drawing/2014/main" id="{207A7298-4253-A45C-FA01-0908440FFDF4}"/>
                  </a:ext>
                </a:extLst>
              </p:cNvPr>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5" name="Google Shape;10245;p44">
                <a:extLst>
                  <a:ext uri="{FF2B5EF4-FFF2-40B4-BE49-F238E27FC236}">
                    <a16:creationId xmlns:a16="http://schemas.microsoft.com/office/drawing/2014/main" id="{4C7C8EF2-15C0-A498-27C9-BC02C2B218E3}"/>
                  </a:ext>
                </a:extLst>
              </p:cNvPr>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6" name="Google Shape;10246;p44">
                <a:extLst>
                  <a:ext uri="{FF2B5EF4-FFF2-40B4-BE49-F238E27FC236}">
                    <a16:creationId xmlns:a16="http://schemas.microsoft.com/office/drawing/2014/main" id="{23FBC29A-4D13-0C26-0F48-2D25002BC303}"/>
                  </a:ext>
                </a:extLst>
              </p:cNvPr>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7" name="Google Shape;10247;p44">
                <a:extLst>
                  <a:ext uri="{FF2B5EF4-FFF2-40B4-BE49-F238E27FC236}">
                    <a16:creationId xmlns:a16="http://schemas.microsoft.com/office/drawing/2014/main" id="{D0585303-AE18-48BD-E816-8DBAB58DB454}"/>
                  </a:ext>
                </a:extLst>
              </p:cNvPr>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8" name="Google Shape;10248;p44">
                <a:extLst>
                  <a:ext uri="{FF2B5EF4-FFF2-40B4-BE49-F238E27FC236}">
                    <a16:creationId xmlns:a16="http://schemas.microsoft.com/office/drawing/2014/main" id="{FFD9A253-4C46-8513-B5B7-E1E155203F20}"/>
                  </a:ext>
                </a:extLst>
              </p:cNvPr>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49" name="Google Shape;10249;p44">
                <a:extLst>
                  <a:ext uri="{FF2B5EF4-FFF2-40B4-BE49-F238E27FC236}">
                    <a16:creationId xmlns:a16="http://schemas.microsoft.com/office/drawing/2014/main" id="{0309345A-D3C3-9E2C-5F28-AA75BFB04F9A}"/>
                  </a:ext>
                </a:extLst>
              </p:cNvPr>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0250" name="Google Shape;10250;p44">
                <a:extLst>
                  <a:ext uri="{FF2B5EF4-FFF2-40B4-BE49-F238E27FC236}">
                    <a16:creationId xmlns:a16="http://schemas.microsoft.com/office/drawing/2014/main" id="{40E63CAA-69DC-E316-6376-2C396FF59B34}"/>
                  </a:ext>
                </a:extLst>
              </p:cNvPr>
              <p:cNvGrpSpPr/>
              <p:nvPr/>
            </p:nvGrpSpPr>
            <p:grpSpPr>
              <a:xfrm>
                <a:off x="-239051" y="-123825"/>
                <a:ext cx="9419883" cy="5438787"/>
                <a:chOff x="-239051" y="-123825"/>
                <a:chExt cx="9419883" cy="5438787"/>
              </a:xfrm>
            </p:grpSpPr>
            <p:sp>
              <p:nvSpPr>
                <p:cNvPr id="10251" name="Google Shape;10251;p44">
                  <a:extLst>
                    <a:ext uri="{FF2B5EF4-FFF2-40B4-BE49-F238E27FC236}">
                      <a16:creationId xmlns:a16="http://schemas.microsoft.com/office/drawing/2014/main" id="{516E4659-A0BB-BD86-F7C4-D99D1E85B0DB}"/>
                    </a:ext>
                  </a:extLst>
                </p:cNvPr>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2" name="Google Shape;10252;p44">
                  <a:extLst>
                    <a:ext uri="{FF2B5EF4-FFF2-40B4-BE49-F238E27FC236}">
                      <a16:creationId xmlns:a16="http://schemas.microsoft.com/office/drawing/2014/main" id="{B687F4AA-3DBB-160A-85B3-9D99D115A8F4}"/>
                    </a:ext>
                  </a:extLst>
                </p:cNvPr>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3" name="Google Shape;10253;p44">
                  <a:extLst>
                    <a:ext uri="{FF2B5EF4-FFF2-40B4-BE49-F238E27FC236}">
                      <a16:creationId xmlns:a16="http://schemas.microsoft.com/office/drawing/2014/main" id="{7F23172E-3609-D511-A79F-99326EDD1C0F}"/>
                    </a:ext>
                  </a:extLst>
                </p:cNvPr>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4" name="Google Shape;10254;p44">
                  <a:extLst>
                    <a:ext uri="{FF2B5EF4-FFF2-40B4-BE49-F238E27FC236}">
                      <a16:creationId xmlns:a16="http://schemas.microsoft.com/office/drawing/2014/main" id="{CEDC10E6-7D63-3F01-7FA8-B20DD7E5E7B0}"/>
                    </a:ext>
                  </a:extLst>
                </p:cNvPr>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5" name="Google Shape;10255;p44">
                  <a:extLst>
                    <a:ext uri="{FF2B5EF4-FFF2-40B4-BE49-F238E27FC236}">
                      <a16:creationId xmlns:a16="http://schemas.microsoft.com/office/drawing/2014/main" id="{738DC7D3-F73E-85D1-0A41-FE1D852A7BF3}"/>
                    </a:ext>
                  </a:extLst>
                </p:cNvPr>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6" name="Google Shape;10256;p44">
                  <a:extLst>
                    <a:ext uri="{FF2B5EF4-FFF2-40B4-BE49-F238E27FC236}">
                      <a16:creationId xmlns:a16="http://schemas.microsoft.com/office/drawing/2014/main" id="{5AC11157-4E94-9F42-B6EC-AF16794286B5}"/>
                    </a:ext>
                  </a:extLst>
                </p:cNvPr>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7" name="Google Shape;10257;p44">
                  <a:extLst>
                    <a:ext uri="{FF2B5EF4-FFF2-40B4-BE49-F238E27FC236}">
                      <a16:creationId xmlns:a16="http://schemas.microsoft.com/office/drawing/2014/main" id="{4401D7AA-DC5A-BA03-ED03-8AF6C6A4B656}"/>
                    </a:ext>
                  </a:extLst>
                </p:cNvPr>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8" name="Google Shape;10258;p44">
                  <a:extLst>
                    <a:ext uri="{FF2B5EF4-FFF2-40B4-BE49-F238E27FC236}">
                      <a16:creationId xmlns:a16="http://schemas.microsoft.com/office/drawing/2014/main" id="{7B8346E2-3FE6-326E-95FF-BA7AACBC4F4C}"/>
                    </a:ext>
                  </a:extLst>
                </p:cNvPr>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59" name="Google Shape;10259;p44">
                  <a:extLst>
                    <a:ext uri="{FF2B5EF4-FFF2-40B4-BE49-F238E27FC236}">
                      <a16:creationId xmlns:a16="http://schemas.microsoft.com/office/drawing/2014/main" id="{02A3D69C-3DEF-5B4F-2A7B-415A5C1DA527}"/>
                    </a:ext>
                  </a:extLst>
                </p:cNvPr>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0" name="Google Shape;10260;p44">
                  <a:extLst>
                    <a:ext uri="{FF2B5EF4-FFF2-40B4-BE49-F238E27FC236}">
                      <a16:creationId xmlns:a16="http://schemas.microsoft.com/office/drawing/2014/main" id="{82B2947E-1A17-EF4C-4366-4F5C3EE197C4}"/>
                    </a:ext>
                  </a:extLst>
                </p:cNvPr>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1" name="Google Shape;10261;p44">
                  <a:extLst>
                    <a:ext uri="{FF2B5EF4-FFF2-40B4-BE49-F238E27FC236}">
                      <a16:creationId xmlns:a16="http://schemas.microsoft.com/office/drawing/2014/main" id="{2F948D65-5E63-6882-2D6D-58A09356B934}"/>
                    </a:ext>
                  </a:extLst>
                </p:cNvPr>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2" name="Google Shape;10262;p44">
                  <a:extLst>
                    <a:ext uri="{FF2B5EF4-FFF2-40B4-BE49-F238E27FC236}">
                      <a16:creationId xmlns:a16="http://schemas.microsoft.com/office/drawing/2014/main" id="{8B62E17D-8EC3-1BFD-B186-D4A4C58F72F0}"/>
                    </a:ext>
                  </a:extLst>
                </p:cNvPr>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3" name="Google Shape;10263;p44">
                  <a:extLst>
                    <a:ext uri="{FF2B5EF4-FFF2-40B4-BE49-F238E27FC236}">
                      <a16:creationId xmlns:a16="http://schemas.microsoft.com/office/drawing/2014/main" id="{5F953793-879B-5474-3FC3-CEF14C2E9C69}"/>
                    </a:ext>
                  </a:extLst>
                </p:cNvPr>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4" name="Google Shape;10264;p44">
                  <a:extLst>
                    <a:ext uri="{FF2B5EF4-FFF2-40B4-BE49-F238E27FC236}">
                      <a16:creationId xmlns:a16="http://schemas.microsoft.com/office/drawing/2014/main" id="{3BD3C401-2922-FAEF-0AF7-9C7665A95E04}"/>
                    </a:ext>
                  </a:extLst>
                </p:cNvPr>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5" name="Google Shape;10265;p44">
                  <a:extLst>
                    <a:ext uri="{FF2B5EF4-FFF2-40B4-BE49-F238E27FC236}">
                      <a16:creationId xmlns:a16="http://schemas.microsoft.com/office/drawing/2014/main" id="{30644EE4-1833-3707-8324-7DA301FE8D51}"/>
                    </a:ext>
                  </a:extLst>
                </p:cNvPr>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6" name="Google Shape;10266;p44">
                  <a:extLst>
                    <a:ext uri="{FF2B5EF4-FFF2-40B4-BE49-F238E27FC236}">
                      <a16:creationId xmlns:a16="http://schemas.microsoft.com/office/drawing/2014/main" id="{EEA3B655-FD3A-B36F-F829-FF9BAAC5C1EB}"/>
                    </a:ext>
                  </a:extLst>
                </p:cNvPr>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7" name="Google Shape;10267;p44">
                  <a:extLst>
                    <a:ext uri="{FF2B5EF4-FFF2-40B4-BE49-F238E27FC236}">
                      <a16:creationId xmlns:a16="http://schemas.microsoft.com/office/drawing/2014/main" id="{185C1FF9-3BDE-6E45-269F-90871C179696}"/>
                    </a:ext>
                  </a:extLst>
                </p:cNvPr>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8" name="Google Shape;10268;p44">
                  <a:extLst>
                    <a:ext uri="{FF2B5EF4-FFF2-40B4-BE49-F238E27FC236}">
                      <a16:creationId xmlns:a16="http://schemas.microsoft.com/office/drawing/2014/main" id="{54CC67FD-D7BE-7C17-DB73-A2551C0FCA8E}"/>
                    </a:ext>
                  </a:extLst>
                </p:cNvPr>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69" name="Google Shape;10269;p44">
                  <a:extLst>
                    <a:ext uri="{FF2B5EF4-FFF2-40B4-BE49-F238E27FC236}">
                      <a16:creationId xmlns:a16="http://schemas.microsoft.com/office/drawing/2014/main" id="{9560373C-24EC-96B6-315D-AAF264D3DF8A}"/>
                    </a:ext>
                  </a:extLst>
                </p:cNvPr>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0" name="Google Shape;10270;p44">
                  <a:extLst>
                    <a:ext uri="{FF2B5EF4-FFF2-40B4-BE49-F238E27FC236}">
                      <a16:creationId xmlns:a16="http://schemas.microsoft.com/office/drawing/2014/main" id="{334A8D3A-F919-E44A-C495-04C1E5C04954}"/>
                    </a:ext>
                  </a:extLst>
                </p:cNvPr>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1" name="Google Shape;10271;p44">
                  <a:extLst>
                    <a:ext uri="{FF2B5EF4-FFF2-40B4-BE49-F238E27FC236}">
                      <a16:creationId xmlns:a16="http://schemas.microsoft.com/office/drawing/2014/main" id="{1258C8F8-F628-18CE-C587-A4641C7AFB31}"/>
                    </a:ext>
                  </a:extLst>
                </p:cNvPr>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2" name="Google Shape;10272;p44">
                  <a:extLst>
                    <a:ext uri="{FF2B5EF4-FFF2-40B4-BE49-F238E27FC236}">
                      <a16:creationId xmlns:a16="http://schemas.microsoft.com/office/drawing/2014/main" id="{C1481D75-C6DD-935B-2152-316265CEBFEE}"/>
                    </a:ext>
                  </a:extLst>
                </p:cNvPr>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3" name="Google Shape;10273;p44">
                  <a:extLst>
                    <a:ext uri="{FF2B5EF4-FFF2-40B4-BE49-F238E27FC236}">
                      <a16:creationId xmlns:a16="http://schemas.microsoft.com/office/drawing/2014/main" id="{A4C8F44F-9BA4-5F28-CACD-9D0082F23222}"/>
                    </a:ext>
                  </a:extLst>
                </p:cNvPr>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4" name="Google Shape;10274;p44">
                  <a:extLst>
                    <a:ext uri="{FF2B5EF4-FFF2-40B4-BE49-F238E27FC236}">
                      <a16:creationId xmlns:a16="http://schemas.microsoft.com/office/drawing/2014/main" id="{7B8F81A4-A855-13AB-4ABF-995661DD33DF}"/>
                    </a:ext>
                  </a:extLst>
                </p:cNvPr>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5" name="Google Shape;10275;p44">
                  <a:extLst>
                    <a:ext uri="{FF2B5EF4-FFF2-40B4-BE49-F238E27FC236}">
                      <a16:creationId xmlns:a16="http://schemas.microsoft.com/office/drawing/2014/main" id="{6B295033-9839-9D10-FA50-1EE9B593CC19}"/>
                    </a:ext>
                  </a:extLst>
                </p:cNvPr>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6" name="Google Shape;10276;p44">
                  <a:extLst>
                    <a:ext uri="{FF2B5EF4-FFF2-40B4-BE49-F238E27FC236}">
                      <a16:creationId xmlns:a16="http://schemas.microsoft.com/office/drawing/2014/main" id="{C580ED6E-5D54-7439-D62E-AA614A8A7F52}"/>
                    </a:ext>
                  </a:extLst>
                </p:cNvPr>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7" name="Google Shape;10277;p44">
                  <a:extLst>
                    <a:ext uri="{FF2B5EF4-FFF2-40B4-BE49-F238E27FC236}">
                      <a16:creationId xmlns:a16="http://schemas.microsoft.com/office/drawing/2014/main" id="{721E9030-A53E-CC2A-DF48-B2954CA393DA}"/>
                    </a:ext>
                  </a:extLst>
                </p:cNvPr>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8" name="Google Shape;10278;p44">
                  <a:extLst>
                    <a:ext uri="{FF2B5EF4-FFF2-40B4-BE49-F238E27FC236}">
                      <a16:creationId xmlns:a16="http://schemas.microsoft.com/office/drawing/2014/main" id="{06F05598-0BB6-8AA0-771D-12653C4CF330}"/>
                    </a:ext>
                  </a:extLst>
                </p:cNvPr>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79" name="Google Shape;10279;p44">
                  <a:extLst>
                    <a:ext uri="{FF2B5EF4-FFF2-40B4-BE49-F238E27FC236}">
                      <a16:creationId xmlns:a16="http://schemas.microsoft.com/office/drawing/2014/main" id="{9ED03074-0D14-412A-77E6-31F043736AC8}"/>
                    </a:ext>
                  </a:extLst>
                </p:cNvPr>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280" name="Google Shape;10280;p44">
                <a:extLst>
                  <a:ext uri="{FF2B5EF4-FFF2-40B4-BE49-F238E27FC236}">
                    <a16:creationId xmlns:a16="http://schemas.microsoft.com/office/drawing/2014/main" id="{DEF225F8-E0C2-49E2-8E48-2C6E05C49128}"/>
                  </a:ext>
                </a:extLst>
              </p:cNvPr>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1" name="Google Shape;10281;p44">
                <a:extLst>
                  <a:ext uri="{FF2B5EF4-FFF2-40B4-BE49-F238E27FC236}">
                    <a16:creationId xmlns:a16="http://schemas.microsoft.com/office/drawing/2014/main" id="{8B783B5E-CA2D-485B-9241-1A53C17D8897}"/>
                  </a:ext>
                </a:extLst>
              </p:cNvPr>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0282" name="Google Shape;10282;p44">
              <a:extLst>
                <a:ext uri="{FF2B5EF4-FFF2-40B4-BE49-F238E27FC236}">
                  <a16:creationId xmlns:a16="http://schemas.microsoft.com/office/drawing/2014/main" id="{BD0F4579-47B3-2D12-04C5-0DA40349B836}"/>
                </a:ext>
              </a:extLst>
            </p:cNvPr>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83" name="Google Shape;10283;p44">
              <a:extLst>
                <a:ext uri="{FF2B5EF4-FFF2-40B4-BE49-F238E27FC236}">
                  <a16:creationId xmlns:a16="http://schemas.microsoft.com/office/drawing/2014/main" id="{6B60575F-B741-8C41-BDE1-EF366EACAC32}"/>
                </a:ext>
              </a:extLst>
            </p:cNvPr>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4" name="TextBox 53">
            <a:extLst>
              <a:ext uri="{FF2B5EF4-FFF2-40B4-BE49-F238E27FC236}">
                <a16:creationId xmlns:a16="http://schemas.microsoft.com/office/drawing/2014/main" id="{0367C66C-873E-0841-8E89-F4E927B09935}"/>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FDC324">
                    <a:lumMod val="75000"/>
                  </a:srgbClr>
                </a:solidFill>
                <a:effectLst/>
                <a:uLnTx/>
                <a:uFillTx/>
                <a:latin typeface="#9Slide07 SVNRevolution" panose="02040603050506020204" pitchFamily="18" charset="0"/>
                <a:ea typeface="+mn-ea"/>
                <a:cs typeface="+mn-cs"/>
              </a:rPr>
              <a:t>VẬN</a:t>
            </a:r>
            <a:r>
              <a:rPr kumimoji="0" lang="en-US" sz="6600" b="0" i="0" u="none" strike="noStrike" kern="1200" cap="none" spc="0" normalizeH="0" noProof="0">
                <a:ln>
                  <a:noFill/>
                </a:ln>
                <a:solidFill>
                  <a:srgbClr val="FDC324">
                    <a:lumMod val="75000"/>
                  </a:srgbClr>
                </a:solidFill>
                <a:effectLst/>
                <a:uLnTx/>
                <a:uFillTx/>
                <a:latin typeface="#9Slide07 SVNRevolution" panose="02040603050506020204" pitchFamily="18" charset="0"/>
                <a:ea typeface="+mn-ea"/>
                <a:cs typeface="+mn-cs"/>
              </a:rPr>
              <a:t> DỤNG</a:t>
            </a:r>
            <a:endParaRPr kumimoji="0" lang="en-US" sz="6600" b="0" i="0" u="none" strike="noStrike" kern="1200" cap="none" spc="0" normalizeH="0" baseline="0" noProof="0">
              <a:ln>
                <a:noFill/>
              </a:ln>
              <a:solidFill>
                <a:srgbClr val="FDC324">
                  <a:lumMod val="75000"/>
                </a:srgbClr>
              </a:solidFill>
              <a:effectLst/>
              <a:uLnTx/>
              <a:uFillTx/>
              <a:latin typeface="#9Slide07 SVNRevolution" panose="02040603050506020204" pitchFamily="18" charset="0"/>
              <a:ea typeface="+mn-ea"/>
              <a:cs typeface="+mn-cs"/>
            </a:endParaRPr>
          </a:p>
        </p:txBody>
      </p:sp>
    </p:spTree>
    <p:extLst>
      <p:ext uri="{BB962C8B-B14F-4D97-AF65-F5344CB8AC3E}">
        <p14:creationId xmlns:p14="http://schemas.microsoft.com/office/powerpoint/2010/main" val="9692289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1569660"/>
          </a:xfrm>
          <a:prstGeom prst="rect">
            <a:avLst/>
          </a:prstGeom>
        </p:spPr>
        <p:txBody>
          <a:bodyPr wrap="square">
            <a:spAutoFit/>
          </a:bodyPr>
          <a:lstStyle/>
          <a:p>
            <a:pPr algn="ctr" fontAlgn="base">
              <a:spcBef>
                <a:spcPct val="0"/>
              </a:spcBef>
              <a:spcAft>
                <a:spcPct val="0"/>
              </a:spcAft>
              <a:defRPr/>
            </a:pPr>
            <a:r>
              <a:rPr lang="en-US" sz="9600" b="1">
                <a:latin typeface="#9Slide03 BoosterNextFYBlack" panose="02000A03000000020004" pitchFamily="2" charset="0"/>
                <a:cs typeface="Calibri" panose="020F0502020204030204" pitchFamily="34" charset="0"/>
              </a:rPr>
              <a:t>TẠM BIỆT</a:t>
            </a:r>
            <a:endParaRPr lang="en-US" sz="9600" b="1" dirty="0">
              <a:latin typeface="#9Slide03 BoosterNextFYBlack" panose="02000A03000000020004" pitchFamily="2" charset="0"/>
              <a:cs typeface="Calibri" panose="020F0502020204030204" pitchFamily="34" charset="0"/>
            </a:endParaRPr>
          </a:p>
        </p:txBody>
      </p:sp>
      <p:sp>
        <p:nvSpPr>
          <p:cNvPr id="3" name="Subtitle 2">
            <a:extLst>
              <a:ext uri="{FF2B5EF4-FFF2-40B4-BE49-F238E27FC236}">
                <a16:creationId xmlns:a16="http://schemas.microsoft.com/office/drawing/2014/main" id="{83165B3F-85F7-EA82-8350-32C1E950639D}"/>
              </a:ext>
            </a:extLst>
          </p:cNvPr>
          <p:cNvSpPr>
            <a:spLocks noGrp="1"/>
          </p:cNvSpPr>
          <p:nvPr>
            <p:ph type="subTitle" idx="1"/>
          </p:nvPr>
        </p:nvSpPr>
        <p:spPr/>
        <p:txBody>
          <a:bodyPr/>
          <a:lstStyle/>
          <a:p>
            <a:endParaRPr lang="en-US"/>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3: 128 phút = ....... phút ...... giây</a:t>
            </a:r>
            <a:endParaRPr sz="400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90AB4140-AA2B-A873-6921-5D54D050488F}"/>
              </a:ext>
            </a:extLst>
          </p:cNvPr>
          <p:cNvSpPr/>
          <p:nvPr/>
        </p:nvSpPr>
        <p:spPr>
          <a:xfrm>
            <a:off x="381000" y="457200"/>
            <a:ext cx="11353800" cy="6172200"/>
          </a:xfrm>
          <a:prstGeom prst="round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F578B0DD-E652-683F-FDF2-387F658BB2F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3900" y="838200"/>
            <a:ext cx="10668000" cy="2375550"/>
          </a:xfrm>
          <a:prstGeom prst="rect">
            <a:avLst/>
          </a:prstGeom>
        </p:spPr>
      </p:pic>
      <p:sp>
        <p:nvSpPr>
          <p:cNvPr id="5" name="TextBox 4">
            <a:extLst>
              <a:ext uri="{FF2B5EF4-FFF2-40B4-BE49-F238E27FC236}">
                <a16:creationId xmlns:a16="http://schemas.microsoft.com/office/drawing/2014/main" id="{EAB2D0E5-73ED-5003-C49D-0F4CEC8872B5}"/>
              </a:ext>
            </a:extLst>
          </p:cNvPr>
          <p:cNvSpPr txBox="1"/>
          <p:nvPr/>
        </p:nvSpPr>
        <p:spPr>
          <a:xfrm>
            <a:off x="2095500" y="3644251"/>
            <a:ext cx="8001000" cy="954107"/>
          </a:xfrm>
          <a:prstGeom prst="rect">
            <a:avLst/>
          </a:prstGeom>
          <a:noFill/>
        </p:spPr>
        <p:txBody>
          <a:bodyPr wrap="square" rtlCol="0">
            <a:spAutoFit/>
          </a:bodyPr>
          <a:lstStyle/>
          <a:p>
            <a:pPr algn="ctr"/>
            <a:r>
              <a:rPr lang="en-US" sz="2800">
                <a:solidFill>
                  <a:srgbClr val="FF0000"/>
                </a:solidFill>
              </a:rPr>
              <a:t>V</a:t>
            </a:r>
            <a:r>
              <a:rPr lang="vi-VN" sz="2800">
                <a:solidFill>
                  <a:srgbClr val="FF0000"/>
                </a:solidFill>
              </a:rPr>
              <a:t>iết phép tính để tìm thời gian đi từ Thành phố Hồ Chí Minh đến thành phố Cần Thơ </a:t>
            </a:r>
            <a:endParaRPr lang="en-US" sz="2800">
              <a:solidFill>
                <a:srgbClr val="FF0000"/>
              </a:solidFill>
            </a:endParaRPr>
          </a:p>
        </p:txBody>
      </p:sp>
      <p:sp>
        <p:nvSpPr>
          <p:cNvPr id="6" name="TextBox 5">
            <a:extLst>
              <a:ext uri="{FF2B5EF4-FFF2-40B4-BE49-F238E27FC236}">
                <a16:creationId xmlns:a16="http://schemas.microsoft.com/office/drawing/2014/main" id="{05B432A4-756F-929E-81D9-CC6ED49CB693}"/>
              </a:ext>
            </a:extLst>
          </p:cNvPr>
          <p:cNvSpPr txBox="1"/>
          <p:nvPr/>
        </p:nvSpPr>
        <p:spPr>
          <a:xfrm>
            <a:off x="1752600" y="4959928"/>
            <a:ext cx="8001000" cy="584775"/>
          </a:xfrm>
          <a:prstGeom prst="rect">
            <a:avLst/>
          </a:prstGeom>
          <a:noFill/>
        </p:spPr>
        <p:txBody>
          <a:bodyPr wrap="square" rtlCol="0">
            <a:spAutoFit/>
          </a:bodyPr>
          <a:lstStyle/>
          <a:p>
            <a:pPr algn="ctr"/>
            <a:r>
              <a:rPr lang="vi-VN" sz="3200" b="1">
                <a:solidFill>
                  <a:srgbClr val="0000FF"/>
                </a:solidFill>
              </a:rPr>
              <a:t>1 giờ 9 phút + 2 giờ 27 phút = ?</a:t>
            </a:r>
            <a:endParaRPr lang="en-US" sz="3200" b="1">
              <a:solidFill>
                <a:srgbClr val="0000FF"/>
              </a:solidFill>
            </a:endParaRPr>
          </a:p>
        </p:txBody>
      </p:sp>
    </p:spTree>
    <p:extLst>
      <p:ext uri="{BB962C8B-B14F-4D97-AF65-F5344CB8AC3E}">
        <p14:creationId xmlns:p14="http://schemas.microsoft.com/office/powerpoint/2010/main" val="12189626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486A52D4-3DC6-4802-A707-A6052B890CB5}"/>
              </a:ext>
            </a:extLst>
          </p:cNvPr>
          <p:cNvGrpSpPr/>
          <p:nvPr/>
        </p:nvGrpSpPr>
        <p:grpSpPr>
          <a:xfrm>
            <a:off x="3768405" y="914400"/>
            <a:ext cx="8150485" cy="5269838"/>
            <a:chOff x="3874883" y="1824300"/>
            <a:chExt cx="81504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2">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096214" y="3810000"/>
              <a:ext cx="7929154"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srgbClr val="CC1D2D"/>
                  </a:solidFill>
                  <a:effectLst/>
                  <a:uLnTx/>
                  <a:uFillTx/>
                  <a:latin typeface="Arial" panose="020B0604020202020204" pitchFamily="34" charset="0"/>
                  <a:ea typeface="+mn-ea"/>
                  <a:cs typeface="+mn-cs"/>
                </a:rPr>
                <a:t>Ví dụ 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a:ln>
                    <a:noFill/>
                  </a:ln>
                  <a:solidFill>
                    <a:srgbClr val="0000FF"/>
                  </a:solidFill>
                  <a:effectLst/>
                  <a:uLnTx/>
                  <a:uFillTx/>
                  <a:latin typeface="Arial" panose="020B0604020202020204" pitchFamily="34" charset="0"/>
                  <a:ea typeface="+mn-ea"/>
                  <a:cs typeface="+mn-cs"/>
                </a:rPr>
                <a:t>1 giờ 9 phút + 2 giờ 27 phút = ?</a:t>
              </a:r>
              <a:endParaRPr kumimoji="0" lang="en-US" sz="3600" b="1" i="0" u="none" strike="noStrike" kern="1200" cap="none" spc="0" normalizeH="0" baseline="0" noProof="0">
                <a:ln>
                  <a:noFill/>
                </a:ln>
                <a:solidFill>
                  <a:srgbClr val="0000FF"/>
                </a:solidFill>
                <a:effectLst/>
                <a:uLnTx/>
                <a:uFillTx/>
                <a:latin typeface="Arial"/>
                <a:ea typeface="+mn-ea"/>
                <a:cs typeface="+mn-cs"/>
              </a:endParaRPr>
            </a:p>
          </p:txBody>
        </p:sp>
      </p:grpSp>
    </p:spTree>
    <p:extLst>
      <p:ext uri="{BB962C8B-B14F-4D97-AF65-F5344CB8AC3E}">
        <p14:creationId xmlns:p14="http://schemas.microsoft.com/office/powerpoint/2010/main" val="3573741525"/>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1000"/>
                                            <p:tgtEl>
                                              <p:spTgt spid="30"/>
                                            </p:tgtEl>
                                          </p:cBhvr>
                                        </p:animEffect>
                                        <p:anim calcmode="lin" valueType="num">
                                          <p:cBhvr>
                                            <p:cTn id="8" dur="1000" fill="hold"/>
                                            <p:tgtEl>
                                              <p:spTgt spid="30"/>
                                            </p:tgtEl>
                                            <p:attrNameLst>
                                              <p:attrName>ppt_x</p:attrName>
                                            </p:attrNameLst>
                                          </p:cBhvr>
                                          <p:tavLst>
                                            <p:tav tm="0">
                                              <p:val>
                                                <p:strVal val="#ppt_x"/>
                                              </p:val>
                                            </p:tav>
                                            <p:tav tm="100000">
                                              <p:val>
                                                <p:strVal val="#ppt_x"/>
                                              </p:val>
                                            </p:tav>
                                          </p:tavLst>
                                        </p:anim>
                                        <p:anim calcmode="lin" valueType="num">
                                          <p:cBhvr>
                                            <p:cTn id="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3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36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1031834" y="2270878"/>
            <a:ext cx="3264034"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9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903224" y="3499396"/>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ea typeface="+mn-ea"/>
                <a:cs typeface="Calibri" panose="020F0502020204030204" pitchFamily="34" charset="0"/>
              </a:rPr>
              <a:t>giờ</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27</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algn="l" defTabSz="914400" rtl="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kumimoji="0" lang="en-US" sz="3000" b="0" i="0" u="none" strike="noStrike" kern="1200" cap="none" spc="0" normalizeH="0" baseline="0" noProof="0">
                <a:ln>
                  <a:noFill/>
                </a:ln>
                <a:solidFill>
                  <a:srgbClr val="162130"/>
                </a:solidFill>
                <a:effectLst/>
                <a:uLnTx/>
                <a:uFillTx/>
                <a:latin typeface="Arial"/>
                <a:ea typeface="+mn-ea"/>
                <a:cs typeface="+mn-cs"/>
              </a:endParaRPr>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Tính cộng </a:t>
              </a:r>
              <a:r>
                <a:rPr kumimoji="0" lang="vi-VN"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a:t>
              </a:r>
              <a:r>
                <a:rPr kumimoji="0" lang="vi-VN"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kumimoji="0" lang="en-US" alt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giữ nguyên tên đơn vị ở từng cột.</a:t>
              </a:r>
              <a:endParaRPr kumimoji="0" lang="en-US" sz="3000" b="0"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spTree>
    <p:extLst>
      <p:ext uri="{BB962C8B-B14F-4D97-AF65-F5344CB8AC3E}">
        <p14:creationId xmlns:p14="http://schemas.microsoft.com/office/powerpoint/2010/main" val="40288184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1317</TotalTime>
  <Words>588</Words>
  <Application>Microsoft Office PowerPoint</Application>
  <PresentationFormat>Widescreen</PresentationFormat>
  <Paragraphs>96</Paragraphs>
  <Slides>20</Slides>
  <Notes>15</Notes>
  <HiddenSlides>0</HiddenSlides>
  <MMClips>2</MMClips>
  <ScaleCrop>false</ScaleCrop>
  <HeadingPairs>
    <vt:vector size="6" baseType="variant">
      <vt:variant>
        <vt:lpstr>Fonts Used</vt:lpstr>
      </vt:variant>
      <vt:variant>
        <vt:i4>18</vt:i4>
      </vt:variant>
      <vt:variant>
        <vt:lpstr>Theme</vt:lpstr>
      </vt:variant>
      <vt:variant>
        <vt:i4>7</vt:i4>
      </vt:variant>
      <vt:variant>
        <vt:lpstr>Slide Titles</vt:lpstr>
      </vt:variant>
      <vt:variant>
        <vt:i4>20</vt:i4>
      </vt:variant>
    </vt:vector>
  </HeadingPairs>
  <TitlesOfParts>
    <vt:vector size="45" baseType="lpstr">
      <vt:lpstr>#9Slide03 AmpleSoft Bold</vt:lpstr>
      <vt:lpstr>#9Slide03 BoosterNextFYBlack</vt:lpstr>
      <vt:lpstr>#9Slide07 SVNRevolution</vt:lpstr>
      <vt:lpstr>Anaheim</vt:lpstr>
      <vt:lpstr>Architects Daughter</vt:lpstr>
      <vt:lpstr>Arial</vt:lpstr>
      <vt:lpstr>Bangers</vt:lpstr>
      <vt:lpstr>Barlow Semi Condensed</vt:lpstr>
      <vt:lpstr>Boogaloo</vt:lpstr>
      <vt:lpstr>Calibri</vt:lpstr>
      <vt:lpstr>Comic Neue</vt:lpstr>
      <vt:lpstr>Fira Sans</vt:lpstr>
      <vt:lpstr>Fira Sans Extra Condensed</vt:lpstr>
      <vt:lpstr>Roboto</vt:lpstr>
      <vt:lpstr>Roboto Condensed Light</vt:lpstr>
      <vt:lpstr>Slackey</vt:lpstr>
      <vt:lpstr>Times New Roman</vt:lpstr>
      <vt:lpstr>庞门正道标题体</vt:lpstr>
      <vt:lpstr>Marketing Plan PowerPoint Template by SlideWin</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PowerPoint Presentation</vt:lpstr>
      <vt:lpstr>PowerPoint Presentation</vt:lpstr>
      <vt:lpstr>Câu 1: Năm 2022 thuộc thế kỉ nào?</vt:lpstr>
      <vt:lpstr>Câu 2:  1,5 giờ = ....... phút</vt:lpstr>
      <vt:lpstr>Câu 3: 128 phút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huong</dc:creator>
  <cp:keywords>9Slide</cp:keywords>
  <dc:description>9Slide.vn</dc:description>
  <cp:lastModifiedBy>Admin</cp:lastModifiedBy>
  <cp:revision>17</cp:revision>
  <dcterms:created xsi:type="dcterms:W3CDTF">2022-01-24T08:09:02Z</dcterms:created>
  <dcterms:modified xsi:type="dcterms:W3CDTF">2025-02-22T01:32:37Z</dcterms:modified>
  <cp:category>9Slide.vn</cp:category>
  <cp:contentStatus>9Slide</cp:contentStatus>
</cp:coreProperties>
</file>