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</p:sldMasterIdLst>
  <p:notesMasterIdLst>
    <p:notesMasterId r:id="rId22"/>
  </p:notesMasterIdLst>
  <p:sldIdLst>
    <p:sldId id="363" r:id="rId4"/>
    <p:sldId id="364" r:id="rId5"/>
    <p:sldId id="367" r:id="rId6"/>
    <p:sldId id="259" r:id="rId7"/>
    <p:sldId id="497" r:id="rId8"/>
    <p:sldId id="498" r:id="rId9"/>
    <p:sldId id="500" r:id="rId10"/>
    <p:sldId id="501" r:id="rId11"/>
    <p:sldId id="499" r:id="rId12"/>
    <p:sldId id="502" r:id="rId13"/>
    <p:sldId id="504" r:id="rId14"/>
    <p:sldId id="261" r:id="rId15"/>
    <p:sldId id="288" r:id="rId16"/>
    <p:sldId id="506" r:id="rId17"/>
    <p:sldId id="507" r:id="rId18"/>
    <p:sldId id="508" r:id="rId19"/>
    <p:sldId id="509" r:id="rId20"/>
    <p:sldId id="3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FF"/>
    <a:srgbClr val="FFAF6C"/>
    <a:srgbClr val="FF7707"/>
    <a:srgbClr val="1912AE"/>
    <a:srgbClr val="FFFFFF"/>
    <a:srgbClr val="B85E16"/>
    <a:srgbClr val="A0692E"/>
    <a:srgbClr val="764F22"/>
    <a:srgbClr val="FF811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3737" autoAdjust="0"/>
  </p:normalViewPr>
  <p:slideViewPr>
    <p:cSldViewPr snapToGrid="0">
      <p:cViewPr varScale="1">
        <p:scale>
          <a:sx n="82" d="100"/>
          <a:sy n="82" d="100"/>
        </p:scale>
        <p:origin x="-38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51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07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3b965346b2_0_4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3b965346b2_0_4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3b965346b2_0_4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3b965346b2_0_4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054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31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0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0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38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3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45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1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77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36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10" name="Google Shape;10;p2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3" name="Google Shape;43;p2"/>
          <p:cNvSpPr txBox="1">
            <a:spLocks noGrp="1"/>
          </p:cNvSpPr>
          <p:nvPr>
            <p:ph type="ctrTitle"/>
          </p:nvPr>
        </p:nvSpPr>
        <p:spPr>
          <a:xfrm>
            <a:off x="2842203" y="1415367"/>
            <a:ext cx="6507600" cy="34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subTitle" idx="1"/>
          </p:nvPr>
        </p:nvSpPr>
        <p:spPr>
          <a:xfrm>
            <a:off x="2842197" y="4827067"/>
            <a:ext cx="6507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3065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3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47" name="Google Shape;47;p3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3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3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3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3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3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" name="Google Shape;80;p3"/>
          <p:cNvSpPr/>
          <p:nvPr/>
        </p:nvSpPr>
        <p:spPr>
          <a:xfrm>
            <a:off x="337567" y="282067"/>
            <a:ext cx="11501600" cy="6295200"/>
          </a:xfrm>
          <a:prstGeom prst="roundRect">
            <a:avLst>
              <a:gd name="adj" fmla="val 3764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  <a:effectLst>
            <a:outerShdw dist="85725" dir="282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3"/>
          <p:cNvSpPr txBox="1">
            <a:spLocks noGrp="1"/>
          </p:cNvSpPr>
          <p:nvPr>
            <p:ph type="title"/>
          </p:nvPr>
        </p:nvSpPr>
        <p:spPr>
          <a:xfrm>
            <a:off x="951200" y="2955684"/>
            <a:ext cx="54576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idx="2" hasCustomPrompt="1"/>
          </p:nvPr>
        </p:nvSpPr>
        <p:spPr>
          <a:xfrm>
            <a:off x="951200" y="1817651"/>
            <a:ext cx="1664400" cy="12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951184" y="4089151"/>
            <a:ext cx="4411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3702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86" name="Google Shape;86;p4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4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4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4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4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4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4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4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4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4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4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4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4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4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4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4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4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4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4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4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4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4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4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4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4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4"/>
          <p:cNvSpPr/>
          <p:nvPr/>
        </p:nvSpPr>
        <p:spPr>
          <a:xfrm>
            <a:off x="337567" y="282067"/>
            <a:ext cx="11501600" cy="6295200"/>
          </a:xfrm>
          <a:prstGeom prst="roundRect">
            <a:avLst>
              <a:gd name="adj" fmla="val 3764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  <a:effectLst>
            <a:outerShdw dist="85725" dir="282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951033" y="593367"/>
            <a:ext cx="102900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body" idx="1"/>
          </p:nvPr>
        </p:nvSpPr>
        <p:spPr>
          <a:xfrm>
            <a:off x="951033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73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3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6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165" name="Google Shape;165;p6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6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6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6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6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6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6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6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6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6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6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6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6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6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6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6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6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6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6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6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6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6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6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6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6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6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6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6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8" name="Google Shape;198;p6"/>
          <p:cNvSpPr/>
          <p:nvPr/>
        </p:nvSpPr>
        <p:spPr>
          <a:xfrm>
            <a:off x="337567" y="282067"/>
            <a:ext cx="11501600" cy="6295200"/>
          </a:xfrm>
          <a:prstGeom prst="roundRect">
            <a:avLst>
              <a:gd name="adj" fmla="val 3764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  <a:effectLst>
            <a:outerShdw dist="85725" dir="282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6"/>
          <p:cNvSpPr txBox="1">
            <a:spLocks noGrp="1"/>
          </p:cNvSpPr>
          <p:nvPr>
            <p:ph type="title"/>
          </p:nvPr>
        </p:nvSpPr>
        <p:spPr>
          <a:xfrm>
            <a:off x="951033" y="593367"/>
            <a:ext cx="10290000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298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7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202" name="Google Shape;202;p7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7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7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7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7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7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7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7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7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7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7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7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7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7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7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7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7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7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7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7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7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7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7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7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7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7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7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7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7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7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7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7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7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5" name="Google Shape;235;p7"/>
          <p:cNvSpPr/>
          <p:nvPr/>
        </p:nvSpPr>
        <p:spPr>
          <a:xfrm>
            <a:off x="337567" y="282067"/>
            <a:ext cx="11501600" cy="6295200"/>
          </a:xfrm>
          <a:prstGeom prst="roundRect">
            <a:avLst>
              <a:gd name="adj" fmla="val 3764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  <a:effectLst>
            <a:outerShdw dist="85725" dir="282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2286400" y="1554967"/>
            <a:ext cx="76192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7"/>
          <p:cNvSpPr txBox="1">
            <a:spLocks noGrp="1"/>
          </p:cNvSpPr>
          <p:nvPr>
            <p:ph type="body" idx="1"/>
          </p:nvPr>
        </p:nvSpPr>
        <p:spPr>
          <a:xfrm>
            <a:off x="2286400" y="2498233"/>
            <a:ext cx="7619200" cy="28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SzPts val="1000"/>
              <a:buFont typeface="Open Sans Mediu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123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8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240" name="Google Shape;240;p8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8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8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8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8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8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8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8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8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8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8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8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8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8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8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8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8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8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8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8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8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8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8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8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8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8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8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8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8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8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8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8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8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3" name="Google Shape;273;p8"/>
          <p:cNvSpPr/>
          <p:nvPr/>
        </p:nvSpPr>
        <p:spPr>
          <a:xfrm>
            <a:off x="337567" y="282067"/>
            <a:ext cx="11501600" cy="6295200"/>
          </a:xfrm>
          <a:prstGeom prst="roundRect">
            <a:avLst>
              <a:gd name="adj" fmla="val 3764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  <a:effectLst>
            <a:outerShdw dist="85725" dir="282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8"/>
          <p:cNvSpPr txBox="1">
            <a:spLocks noGrp="1"/>
          </p:cNvSpPr>
          <p:nvPr>
            <p:ph type="title"/>
          </p:nvPr>
        </p:nvSpPr>
        <p:spPr>
          <a:xfrm>
            <a:off x="3098667" y="2074400"/>
            <a:ext cx="5994800" cy="2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426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9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277" name="Google Shape;277;p9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9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9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9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9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9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9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9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9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9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9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9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9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9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9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9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9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9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9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9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9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9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9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9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9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9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9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9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9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9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9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9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9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0" name="Google Shape;310;p9"/>
          <p:cNvSpPr/>
          <p:nvPr/>
        </p:nvSpPr>
        <p:spPr>
          <a:xfrm>
            <a:off x="337567" y="282067"/>
            <a:ext cx="11501600" cy="6295200"/>
          </a:xfrm>
          <a:prstGeom prst="roundRect">
            <a:avLst>
              <a:gd name="adj" fmla="val 3764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  <a:effectLst>
            <a:outerShdw dist="85725" dir="282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9"/>
          <p:cNvSpPr txBox="1">
            <a:spLocks noGrp="1"/>
          </p:cNvSpPr>
          <p:nvPr>
            <p:ph type="title"/>
          </p:nvPr>
        </p:nvSpPr>
        <p:spPr>
          <a:xfrm>
            <a:off x="2549400" y="1828200"/>
            <a:ext cx="7093200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subTitle" idx="1"/>
          </p:nvPr>
        </p:nvSpPr>
        <p:spPr>
          <a:xfrm>
            <a:off x="2549400" y="2936600"/>
            <a:ext cx="7093200" cy="2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357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"/>
          <p:cNvSpPr txBox="1">
            <a:spLocks noGrp="1"/>
          </p:cNvSpPr>
          <p:nvPr>
            <p:ph type="title"/>
          </p:nvPr>
        </p:nvSpPr>
        <p:spPr>
          <a:xfrm>
            <a:off x="1401967" y="4516867"/>
            <a:ext cx="4063600" cy="1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5730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1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317" name="Google Shape;317;p11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1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1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1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1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1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11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11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11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11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11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11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11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11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11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11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11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11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11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11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11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11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11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11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11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11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11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11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11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11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11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11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11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0" name="Google Shape;350;p11"/>
          <p:cNvSpPr/>
          <p:nvPr/>
        </p:nvSpPr>
        <p:spPr>
          <a:xfrm>
            <a:off x="337567" y="282067"/>
            <a:ext cx="11501600" cy="6295200"/>
          </a:xfrm>
          <a:prstGeom prst="roundRect">
            <a:avLst>
              <a:gd name="adj" fmla="val 3764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  <a:effectLst>
            <a:outerShdw dist="85725" dir="282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 txBox="1">
            <a:spLocks noGrp="1"/>
          </p:cNvSpPr>
          <p:nvPr>
            <p:ph type="title" hasCustomPrompt="1"/>
          </p:nvPr>
        </p:nvSpPr>
        <p:spPr>
          <a:xfrm>
            <a:off x="2549416" y="1812200"/>
            <a:ext cx="7093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2" name="Google Shape;352;p11"/>
          <p:cNvSpPr txBox="1">
            <a:spLocks noGrp="1"/>
          </p:cNvSpPr>
          <p:nvPr>
            <p:ph type="subTitle" idx="1"/>
          </p:nvPr>
        </p:nvSpPr>
        <p:spPr>
          <a:xfrm>
            <a:off x="2549384" y="4430200"/>
            <a:ext cx="7093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841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9168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13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357" name="Google Shape;357;p13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13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13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13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13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13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13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13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13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13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13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13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13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13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13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13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13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13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13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13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13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13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13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13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13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13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13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13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13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13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13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13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13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0" name="Google Shape;390;p13"/>
          <p:cNvSpPr/>
          <p:nvPr/>
        </p:nvSpPr>
        <p:spPr>
          <a:xfrm>
            <a:off x="337567" y="282067"/>
            <a:ext cx="11501600" cy="6295200"/>
          </a:xfrm>
          <a:prstGeom prst="roundRect">
            <a:avLst>
              <a:gd name="adj" fmla="val 3764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  <a:effectLst>
            <a:outerShdw dist="85725" dir="282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/>
          </p:nvPr>
        </p:nvSpPr>
        <p:spPr>
          <a:xfrm>
            <a:off x="951033" y="593367"/>
            <a:ext cx="10290000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2"/>
          </p:nvPr>
        </p:nvSpPr>
        <p:spPr>
          <a:xfrm>
            <a:off x="1298033" y="2835467"/>
            <a:ext cx="351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3" name="Google Shape;393;p13"/>
          <p:cNvSpPr txBox="1">
            <a:spLocks noGrp="1"/>
          </p:cNvSpPr>
          <p:nvPr>
            <p:ph type="subTitle" idx="1"/>
          </p:nvPr>
        </p:nvSpPr>
        <p:spPr>
          <a:xfrm>
            <a:off x="1298033" y="3408200"/>
            <a:ext cx="35160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0742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14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396" name="Google Shape;396;p14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14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14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14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14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14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14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14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14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14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14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4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4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4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4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4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4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4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4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4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4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4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4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4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4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4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4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14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14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4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4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4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4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9" name="Google Shape;429;p14"/>
          <p:cNvSpPr/>
          <p:nvPr/>
        </p:nvSpPr>
        <p:spPr>
          <a:xfrm>
            <a:off x="2154433" y="884300"/>
            <a:ext cx="7883200" cy="5164800"/>
          </a:xfrm>
          <a:prstGeom prst="roundRect">
            <a:avLst>
              <a:gd name="adj" fmla="val 12747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  <a:effectLst>
            <a:outerShdw dist="142875" dir="282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3640633" y="957567"/>
            <a:ext cx="50120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667"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title" idx="2"/>
          </p:nvPr>
        </p:nvSpPr>
        <p:spPr>
          <a:xfrm>
            <a:off x="3642165" y="2121067"/>
            <a:ext cx="5010400" cy="1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32" name="Google Shape;432;p14"/>
          <p:cNvSpPr txBox="1"/>
          <p:nvPr/>
        </p:nvSpPr>
        <p:spPr>
          <a:xfrm>
            <a:off x="2802664" y="4789733"/>
            <a:ext cx="66896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16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837280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15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435" name="Google Shape;435;p15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15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15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15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15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15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15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15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15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15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15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15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15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15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15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15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15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5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5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5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5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5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5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5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5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5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5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5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5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5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5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5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5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5"/>
          <p:cNvSpPr/>
          <p:nvPr/>
        </p:nvSpPr>
        <p:spPr>
          <a:xfrm>
            <a:off x="337567" y="282067"/>
            <a:ext cx="11501600" cy="6295200"/>
          </a:xfrm>
          <a:prstGeom prst="roundRect">
            <a:avLst>
              <a:gd name="adj" fmla="val 3764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  <a:effectLst>
            <a:outerShdw dist="85725" dir="282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147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xmlns="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4709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16"/>
          <p:cNvGrpSpPr/>
          <p:nvPr/>
        </p:nvGrpSpPr>
        <p:grpSpPr>
          <a:xfrm>
            <a:off x="-193304" y="-37631"/>
            <a:ext cx="12578608" cy="6933364"/>
            <a:chOff x="-258528" y="-28225"/>
            <a:chExt cx="9433956" cy="5221430"/>
          </a:xfrm>
        </p:grpSpPr>
        <p:cxnSp>
          <p:nvCxnSpPr>
            <p:cNvPr id="471" name="Google Shape;471;p16"/>
            <p:cNvCxnSpPr/>
            <p:nvPr/>
          </p:nvCxnSpPr>
          <p:spPr>
            <a:xfrm flipH="1">
              <a:off x="-177350" y="-28225"/>
              <a:ext cx="120900" cy="540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6"/>
            <p:cNvCxnSpPr/>
            <p:nvPr/>
          </p:nvCxnSpPr>
          <p:spPr>
            <a:xfrm flipH="1">
              <a:off x="-161409" y="-28225"/>
              <a:ext cx="423300" cy="191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6"/>
            <p:cNvCxnSpPr/>
            <p:nvPr/>
          </p:nvCxnSpPr>
          <p:spPr>
            <a:xfrm flipH="1">
              <a:off x="-153569" y="-28225"/>
              <a:ext cx="733800" cy="33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6"/>
            <p:cNvCxnSpPr/>
            <p:nvPr/>
          </p:nvCxnSpPr>
          <p:spPr>
            <a:xfrm flipH="1">
              <a:off x="-2585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6"/>
            <p:cNvCxnSpPr/>
            <p:nvPr/>
          </p:nvCxnSpPr>
          <p:spPr>
            <a:xfrm flipH="1">
              <a:off x="5981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6"/>
            <p:cNvCxnSpPr/>
            <p:nvPr/>
          </p:nvCxnSpPr>
          <p:spPr>
            <a:xfrm flipH="1">
              <a:off x="37815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16"/>
            <p:cNvCxnSpPr/>
            <p:nvPr/>
          </p:nvCxnSpPr>
          <p:spPr>
            <a:xfrm flipH="1">
              <a:off x="69649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16"/>
            <p:cNvCxnSpPr/>
            <p:nvPr/>
          </p:nvCxnSpPr>
          <p:spPr>
            <a:xfrm flipH="1">
              <a:off x="101483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6"/>
            <p:cNvCxnSpPr/>
            <p:nvPr/>
          </p:nvCxnSpPr>
          <p:spPr>
            <a:xfrm flipH="1">
              <a:off x="133317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6"/>
            <p:cNvCxnSpPr/>
            <p:nvPr/>
          </p:nvCxnSpPr>
          <p:spPr>
            <a:xfrm flipH="1">
              <a:off x="165151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6"/>
            <p:cNvCxnSpPr/>
            <p:nvPr/>
          </p:nvCxnSpPr>
          <p:spPr>
            <a:xfrm flipH="1">
              <a:off x="196985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6"/>
            <p:cNvCxnSpPr/>
            <p:nvPr/>
          </p:nvCxnSpPr>
          <p:spPr>
            <a:xfrm flipH="1">
              <a:off x="228819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6"/>
            <p:cNvCxnSpPr/>
            <p:nvPr/>
          </p:nvCxnSpPr>
          <p:spPr>
            <a:xfrm flipH="1">
              <a:off x="260653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6"/>
            <p:cNvCxnSpPr/>
            <p:nvPr/>
          </p:nvCxnSpPr>
          <p:spPr>
            <a:xfrm flipH="1">
              <a:off x="292487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16"/>
            <p:cNvCxnSpPr/>
            <p:nvPr/>
          </p:nvCxnSpPr>
          <p:spPr>
            <a:xfrm flipH="1">
              <a:off x="324321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6"/>
            <p:cNvCxnSpPr/>
            <p:nvPr/>
          </p:nvCxnSpPr>
          <p:spPr>
            <a:xfrm flipH="1">
              <a:off x="3561559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16"/>
            <p:cNvCxnSpPr/>
            <p:nvPr/>
          </p:nvCxnSpPr>
          <p:spPr>
            <a:xfrm flipH="1">
              <a:off x="3879900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16"/>
            <p:cNvCxnSpPr/>
            <p:nvPr/>
          </p:nvCxnSpPr>
          <p:spPr>
            <a:xfrm flipH="1">
              <a:off x="419824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16"/>
            <p:cNvCxnSpPr/>
            <p:nvPr/>
          </p:nvCxnSpPr>
          <p:spPr>
            <a:xfrm flipH="1">
              <a:off x="4516581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6"/>
            <p:cNvCxnSpPr/>
            <p:nvPr/>
          </p:nvCxnSpPr>
          <p:spPr>
            <a:xfrm flipH="1">
              <a:off x="4834922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1" name="Google Shape;491;p16"/>
            <p:cNvCxnSpPr/>
            <p:nvPr/>
          </p:nvCxnSpPr>
          <p:spPr>
            <a:xfrm flipH="1">
              <a:off x="515326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2" name="Google Shape;492;p16"/>
            <p:cNvCxnSpPr/>
            <p:nvPr/>
          </p:nvCxnSpPr>
          <p:spPr>
            <a:xfrm flipH="1">
              <a:off x="5471603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3" name="Google Shape;493;p16"/>
            <p:cNvCxnSpPr/>
            <p:nvPr/>
          </p:nvCxnSpPr>
          <p:spPr>
            <a:xfrm flipH="1">
              <a:off x="578994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4" name="Google Shape;494;p16"/>
            <p:cNvCxnSpPr/>
            <p:nvPr/>
          </p:nvCxnSpPr>
          <p:spPr>
            <a:xfrm flipH="1">
              <a:off x="6108284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6"/>
            <p:cNvCxnSpPr/>
            <p:nvPr/>
          </p:nvCxnSpPr>
          <p:spPr>
            <a:xfrm flipH="1">
              <a:off x="6426625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6"/>
            <p:cNvCxnSpPr/>
            <p:nvPr/>
          </p:nvCxnSpPr>
          <p:spPr>
            <a:xfrm flipH="1">
              <a:off x="674496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6"/>
            <p:cNvCxnSpPr/>
            <p:nvPr/>
          </p:nvCxnSpPr>
          <p:spPr>
            <a:xfrm flipH="1">
              <a:off x="7063306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6"/>
            <p:cNvCxnSpPr/>
            <p:nvPr/>
          </p:nvCxnSpPr>
          <p:spPr>
            <a:xfrm flipH="1">
              <a:off x="7381647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6"/>
            <p:cNvCxnSpPr/>
            <p:nvPr/>
          </p:nvCxnSpPr>
          <p:spPr>
            <a:xfrm flipH="1">
              <a:off x="769998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6"/>
            <p:cNvCxnSpPr/>
            <p:nvPr/>
          </p:nvCxnSpPr>
          <p:spPr>
            <a:xfrm flipH="1">
              <a:off x="8018328" y="-28225"/>
              <a:ext cx="1157100" cy="5221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6"/>
            <p:cNvCxnSpPr/>
            <p:nvPr/>
          </p:nvCxnSpPr>
          <p:spPr>
            <a:xfrm flipH="1">
              <a:off x="8336675" y="1930982"/>
              <a:ext cx="725700" cy="3262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6"/>
            <p:cNvCxnSpPr/>
            <p:nvPr/>
          </p:nvCxnSpPr>
          <p:spPr>
            <a:xfrm flipH="1">
              <a:off x="8654900" y="3236936"/>
              <a:ext cx="431400" cy="1956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6"/>
            <p:cNvCxnSpPr/>
            <p:nvPr/>
          </p:nvCxnSpPr>
          <p:spPr>
            <a:xfrm flipH="1">
              <a:off x="8973200" y="4711105"/>
              <a:ext cx="113100" cy="482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549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9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9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0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2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71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14A465B3-96AD-47CB-859F-F038C06E2E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6175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xmlns="" id="{B67EECCF-2E1F-4C67-99D0-1E1DEACD78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769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033" y="593367"/>
            <a:ext cx="10290000" cy="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None/>
              <a:defRPr sz="3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None/>
              <a:defRPr sz="3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None/>
              <a:defRPr sz="3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None/>
              <a:defRPr sz="3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None/>
              <a:defRPr sz="3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None/>
              <a:defRPr sz="3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None/>
              <a:defRPr sz="3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None/>
              <a:defRPr sz="3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None/>
              <a:defRPr sz="3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1453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12.png"/><Relationship Id="rId5" Type="http://schemas.microsoft.com/office/2007/relationships/hdphoto" Target="../media/hdphoto4.wdp"/><Relationship Id="rId1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40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2674890" y="933546"/>
            <a:ext cx="6746032" cy="3665149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81635" y="1058560"/>
            <a:ext cx="4543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65A4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KHỞI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65A4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49208" y="2586862"/>
            <a:ext cx="624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ĐỘNG</a:t>
            </a: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xmlns="" id="{C3FFE1D4-86F8-4B5F-8211-39D3E731D5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9" y="5107864"/>
            <a:ext cx="6084464" cy="1782704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xmlns="" id="{ECF9DF8A-9D01-4A4D-A25F-A48DF55A7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925" y="5051748"/>
            <a:ext cx="4355556" cy="1782704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xmlns="" id="{575AF2D8-6503-4EEC-9BCB-72077DF6C1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69" y="5051748"/>
            <a:ext cx="6013588" cy="1782704"/>
          </a:xfrm>
          <a:prstGeom prst="rect">
            <a:avLst/>
          </a:prstGeom>
        </p:spPr>
      </p:pic>
      <p:pic>
        <p:nvPicPr>
          <p:cNvPr id="36" name="图片 24">
            <a:extLst>
              <a:ext uri="{FF2B5EF4-FFF2-40B4-BE49-F238E27FC236}">
                <a16:creationId xmlns:a16="http://schemas.microsoft.com/office/drawing/2014/main" xmlns="" id="{FADAA8F1-75AB-44A6-A829-750A154AD0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7685880" y="112411"/>
            <a:ext cx="3239375" cy="31834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764652" y="2926986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25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D122FB5-C79B-49C7-A5E2-1A1E9631D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642" y="-4216986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FAD1A9A-B337-4C3D-95BB-F24F457AB507}"/>
              </a:ext>
            </a:extLst>
          </p:cNvPr>
          <p:cNvSpPr/>
          <p:nvPr/>
        </p:nvSpPr>
        <p:spPr>
          <a:xfrm>
            <a:off x="449943" y="304800"/>
            <a:ext cx="11263086" cy="6168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2DA91D4-053B-4470-AC9B-3FF5CD3522F2}"/>
              </a:ext>
            </a:extLst>
          </p:cNvPr>
          <p:cNvSpPr/>
          <p:nvPr/>
        </p:nvSpPr>
        <p:spPr>
          <a:xfrm>
            <a:off x="4901615" y="523948"/>
            <a:ext cx="2359741" cy="23597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xmlns="" id="{6058574E-8874-4C86-BB57-5F7F06581973}"/>
              </a:ext>
            </a:extLst>
          </p:cNvPr>
          <p:cNvSpPr/>
          <p:nvPr/>
        </p:nvSpPr>
        <p:spPr>
          <a:xfrm>
            <a:off x="7261356" y="523948"/>
            <a:ext cx="791263" cy="2359741"/>
          </a:xfrm>
          <a:prstGeom prst="rightBrace">
            <a:avLst>
              <a:gd name="adj1" fmla="val 3070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A48E9A-F685-4779-9E8B-76D06D403805}"/>
              </a:ext>
            </a:extLst>
          </p:cNvPr>
          <p:cNvSpPr txBox="1"/>
          <p:nvPr/>
        </p:nvSpPr>
        <p:spPr>
          <a:xfrm>
            <a:off x="8318090" y="1297858"/>
            <a:ext cx="2094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2 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666E75E-4306-4FFF-9FE2-CB5C192D7160}"/>
              </a:ext>
            </a:extLst>
          </p:cNvPr>
          <p:cNvSpPr txBox="1"/>
          <p:nvPr/>
        </p:nvSpPr>
        <p:spPr>
          <a:xfrm>
            <a:off x="1054393" y="2981132"/>
            <a:ext cx="10687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Có 1 hình vuông, biết độ dài một cạnh rồi, em sẽ biết được gì?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88069535-E33A-4CCA-B1EF-6B4EE34A576B}"/>
              </a:ext>
            </a:extLst>
          </p:cNvPr>
          <p:cNvSpPr/>
          <p:nvPr/>
        </p:nvSpPr>
        <p:spPr>
          <a:xfrm>
            <a:off x="720271" y="5077355"/>
            <a:ext cx="876300" cy="4381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5CF73D-AAD2-4D76-A548-C867461EDEDA}"/>
              </a:ext>
            </a:extLst>
          </p:cNvPr>
          <p:cNvSpPr txBox="1"/>
          <p:nvPr/>
        </p:nvSpPr>
        <p:spPr>
          <a:xfrm>
            <a:off x="1693913" y="4920124"/>
            <a:ext cx="8804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Biết độ dài 3 cạnh còn lại</a:t>
            </a:r>
          </a:p>
        </p:txBody>
      </p:sp>
    </p:spTree>
    <p:extLst>
      <p:ext uri="{BB962C8B-B14F-4D97-AF65-F5344CB8AC3E}">
        <p14:creationId xmlns:p14="http://schemas.microsoft.com/office/powerpoint/2010/main" val="41013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A7123D-248D-4AA0-B2EE-87350843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12102417" cy="68076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56CA484-B711-41F8-98FE-477E8C6B703D}"/>
              </a:ext>
            </a:extLst>
          </p:cNvPr>
          <p:cNvSpPr/>
          <p:nvPr/>
        </p:nvSpPr>
        <p:spPr>
          <a:xfrm>
            <a:off x="225461" y="229770"/>
            <a:ext cx="11741077" cy="6398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20" name="Text Box 308"/>
          <p:cNvSpPr txBox="1">
            <a:spLocks noChangeArrowheads="1"/>
          </p:cNvSpPr>
          <p:nvPr/>
        </p:nvSpPr>
        <p:spPr bwMode="auto">
          <a:xfrm>
            <a:off x="225461" y="532109"/>
            <a:ext cx="11503742" cy="1754326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 các hình dưới đây, hình nào là hình vuông?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8C3944-5E72-47E2-96FD-58E0AF71C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256" y="4194609"/>
            <a:ext cx="4262564" cy="4262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51957B-0279-48FB-8ADE-9F08923D3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579233" y="5050821"/>
            <a:ext cx="3337629" cy="2631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013A46-ED56-46E9-B481-F57497D30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4" y="2588774"/>
            <a:ext cx="11190499" cy="261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50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" name="Google Shape;854;p25"/>
          <p:cNvGrpSpPr/>
          <p:nvPr/>
        </p:nvGrpSpPr>
        <p:grpSpPr>
          <a:xfrm rot="-1189138">
            <a:off x="10990252" y="4792721"/>
            <a:ext cx="1436464" cy="2017096"/>
            <a:chOff x="7496750" y="2523875"/>
            <a:chExt cx="1338000" cy="1926900"/>
          </a:xfrm>
        </p:grpSpPr>
        <p:sp>
          <p:nvSpPr>
            <p:cNvPr id="855" name="Google Shape;855;p25"/>
            <p:cNvSpPr/>
            <p:nvPr/>
          </p:nvSpPr>
          <p:spPr>
            <a:xfrm>
              <a:off x="7496750" y="2523875"/>
              <a:ext cx="1338000" cy="1926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 w="152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288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5"/>
            <p:cNvSpPr/>
            <p:nvPr/>
          </p:nvSpPr>
          <p:spPr>
            <a:xfrm>
              <a:off x="7496750" y="2523875"/>
              <a:ext cx="1338000" cy="1926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5422"/>
            <a:ext cx="12041945" cy="2792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3663" y="3628011"/>
            <a:ext cx="96863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nl-NL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EGHK và STUV là các hình vuông vì mỗi hình đều có: 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  <a:buFontTx/>
              <a:buChar char="-"/>
            </a:pPr>
            <a:r>
              <a:rPr lang="nl-NL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4 góc vuông;</a:t>
            </a:r>
          </a:p>
          <a:p>
            <a:pPr algn="just" defTabSz="1219170">
              <a:buClr>
                <a:srgbClr val="000000"/>
              </a:buClr>
              <a:buFontTx/>
              <a:buChar char="-"/>
            </a:pPr>
            <a:r>
              <a:rPr lang="nl-NL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4 cạnh dài bằng nhau.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3" name="Picture 2" descr="https://lh6.googleusercontent.com/6F7e4Ox4RaBLCiNaJETXeQ6tFILMdJ-ndbEuvO4xWrjSg_lRMq8WOvhfV81GHmtLq1v6XLFB5pymllz7OBRTcF_CiFwy_toxipBNwN5SVbzFjVNRMIbve2iWSQkS6FLoovWipIc0liDMNFbsFZACLwjWE0ekZSEAPQ-kz73p_hBZReDyvMiLHmd0qIP0hwxnKmEqlw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EF651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3197">
            <a:off x="5418982" y="3231384"/>
            <a:ext cx="486200" cy="45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lh6.googleusercontent.com/6F7e4Ox4RaBLCiNaJETXeQ6tFILMdJ-ndbEuvO4xWrjSg_lRMq8WOvhfV81GHmtLq1v6XLFB5pymllz7OBRTcF_CiFwy_toxipBNwN5SVbzFjVNRMIbve2iWSQkS6FLoovWipIc0liDMNFbsFZACLwjWE0ekZSEAPQ-kz73p_hBZReDyvMiLHmd0qIP0hwxnKmEqlw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EF651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3197">
            <a:off x="10507215" y="3268361"/>
            <a:ext cx="486200" cy="45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" name="Google Shape;854;p25"/>
          <p:cNvGrpSpPr/>
          <p:nvPr/>
        </p:nvGrpSpPr>
        <p:grpSpPr>
          <a:xfrm rot="-1189138">
            <a:off x="11016064" y="5553929"/>
            <a:ext cx="1436464" cy="2017096"/>
            <a:chOff x="7496750" y="2523875"/>
            <a:chExt cx="1338000" cy="1926900"/>
          </a:xfrm>
        </p:grpSpPr>
        <p:sp>
          <p:nvSpPr>
            <p:cNvPr id="855" name="Google Shape;855;p25"/>
            <p:cNvSpPr/>
            <p:nvPr/>
          </p:nvSpPr>
          <p:spPr>
            <a:xfrm>
              <a:off x="7496750" y="2523875"/>
              <a:ext cx="1338000" cy="1926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 w="152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288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5"/>
            <p:cNvSpPr/>
            <p:nvPr/>
          </p:nvSpPr>
          <p:spPr>
            <a:xfrm>
              <a:off x="7496750" y="2523875"/>
              <a:ext cx="1338000" cy="1926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7" name="Google Shape;917;p25"/>
          <p:cNvGrpSpPr/>
          <p:nvPr/>
        </p:nvGrpSpPr>
        <p:grpSpPr>
          <a:xfrm>
            <a:off x="-916476" y="-675285"/>
            <a:ext cx="1674400" cy="1674400"/>
            <a:chOff x="352775" y="3457250"/>
            <a:chExt cx="1255800" cy="1255800"/>
          </a:xfrm>
        </p:grpSpPr>
        <p:sp>
          <p:nvSpPr>
            <p:cNvPr id="918" name="Google Shape;918;p25"/>
            <p:cNvSpPr/>
            <p:nvPr/>
          </p:nvSpPr>
          <p:spPr>
            <a:xfrm>
              <a:off x="352775" y="3457250"/>
              <a:ext cx="1255800" cy="1255800"/>
            </a:xfrm>
            <a:prstGeom prst="ellipse">
              <a:avLst/>
            </a:prstGeom>
            <a:solidFill>
              <a:schemeClr val="accent2"/>
            </a:solidFill>
            <a:ln w="152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282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352775" y="3457250"/>
              <a:ext cx="1255800" cy="12558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F271C236-D822-4EDD-B5DE-E5D0A4905BE9}"/>
              </a:ext>
            </a:extLst>
          </p:cNvPr>
          <p:cNvGrpSpPr/>
          <p:nvPr/>
        </p:nvGrpSpPr>
        <p:grpSpPr>
          <a:xfrm rot="11337371">
            <a:off x="10760532" y="231568"/>
            <a:ext cx="1288013" cy="996136"/>
            <a:chOff x="5337376" y="4230477"/>
            <a:chExt cx="1310523" cy="1005361"/>
          </a:xfrm>
        </p:grpSpPr>
        <p:sp>
          <p:nvSpPr>
            <p:cNvPr id="114" name="Freeform: Shape 88">
              <a:extLst>
                <a:ext uri="{FF2B5EF4-FFF2-40B4-BE49-F238E27FC236}">
                  <a16:creationId xmlns:a16="http://schemas.microsoft.com/office/drawing/2014/main" xmlns="" id="{283A779A-B189-4049-9DF8-3A21AF4173C7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Freeform: Shape 96">
              <a:extLst>
                <a:ext uri="{FF2B5EF4-FFF2-40B4-BE49-F238E27FC236}">
                  <a16:creationId xmlns:a16="http://schemas.microsoft.com/office/drawing/2014/main" xmlns="" id="{EEB3755C-B0C1-46DC-9B63-14163BC7742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Freeform: Shape 100">
              <a:extLst>
                <a:ext uri="{FF2B5EF4-FFF2-40B4-BE49-F238E27FC236}">
                  <a16:creationId xmlns:a16="http://schemas.microsoft.com/office/drawing/2014/main" xmlns="" id="{5E399896-322F-4018-9DC5-2CFB7D51BFD2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Freeform: Shape 101">
              <a:extLst>
                <a:ext uri="{FF2B5EF4-FFF2-40B4-BE49-F238E27FC236}">
                  <a16:creationId xmlns:a16="http://schemas.microsoft.com/office/drawing/2014/main" xmlns="" id="{0129D798-424B-4790-9F4B-5A5CE219D792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Freeform: Shape 102">
              <a:extLst>
                <a:ext uri="{FF2B5EF4-FFF2-40B4-BE49-F238E27FC236}">
                  <a16:creationId xmlns:a16="http://schemas.microsoft.com/office/drawing/2014/main" xmlns="" id="{34EB6763-7A68-4593-AFFF-3DAE32D38E5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Freeform: Shape 103">
              <a:extLst>
                <a:ext uri="{FF2B5EF4-FFF2-40B4-BE49-F238E27FC236}">
                  <a16:creationId xmlns:a16="http://schemas.microsoft.com/office/drawing/2014/main" xmlns="" id="{4C40EB3C-7761-488B-9FE6-377D5ED9C14D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Freeform: Shape 104">
              <a:extLst>
                <a:ext uri="{FF2B5EF4-FFF2-40B4-BE49-F238E27FC236}">
                  <a16:creationId xmlns:a16="http://schemas.microsoft.com/office/drawing/2014/main" xmlns="" id="{D50497A3-E50F-4788-BBF3-C25DF6C22ADB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Freeform: Shape 105">
              <a:extLst>
                <a:ext uri="{FF2B5EF4-FFF2-40B4-BE49-F238E27FC236}">
                  <a16:creationId xmlns:a16="http://schemas.microsoft.com/office/drawing/2014/main" xmlns="" id="{95A61E1B-A8A3-4890-9044-AE567EF248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Freeform: Shape 106">
              <a:extLst>
                <a:ext uri="{FF2B5EF4-FFF2-40B4-BE49-F238E27FC236}">
                  <a16:creationId xmlns:a16="http://schemas.microsoft.com/office/drawing/2014/main" xmlns="" id="{D28E82DF-8F91-4AD6-B9FF-4EC2DC1C4C91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Freeform: Shape 107">
              <a:extLst>
                <a:ext uri="{FF2B5EF4-FFF2-40B4-BE49-F238E27FC236}">
                  <a16:creationId xmlns:a16="http://schemas.microsoft.com/office/drawing/2014/main" xmlns="" id="{69A0288F-6389-4CB5-A515-D39B7768CBF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Freeform: Shape 108">
              <a:extLst>
                <a:ext uri="{FF2B5EF4-FFF2-40B4-BE49-F238E27FC236}">
                  <a16:creationId xmlns:a16="http://schemas.microsoft.com/office/drawing/2014/main" xmlns="" id="{37C23B10-9E2D-4766-BBF0-B2ADAAF6E49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Freeform: Shape 109">
              <a:extLst>
                <a:ext uri="{FF2B5EF4-FFF2-40B4-BE49-F238E27FC236}">
                  <a16:creationId xmlns:a16="http://schemas.microsoft.com/office/drawing/2014/main" xmlns="" id="{9A89D53F-062D-4D30-BC76-3A47EAE55D3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Freeform: Shape 110">
              <a:extLst>
                <a:ext uri="{FF2B5EF4-FFF2-40B4-BE49-F238E27FC236}">
                  <a16:creationId xmlns:a16="http://schemas.microsoft.com/office/drawing/2014/main" xmlns="" id="{662AA34A-C1FA-4B62-8D0B-E13F3521CB6D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Freeform: Shape 111">
              <a:extLst>
                <a:ext uri="{FF2B5EF4-FFF2-40B4-BE49-F238E27FC236}">
                  <a16:creationId xmlns:a16="http://schemas.microsoft.com/office/drawing/2014/main" xmlns="" id="{D8C824CF-5EBD-428F-9896-EEEE5CFF9280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Freeform: Shape 112">
              <a:extLst>
                <a:ext uri="{FF2B5EF4-FFF2-40B4-BE49-F238E27FC236}">
                  <a16:creationId xmlns:a16="http://schemas.microsoft.com/office/drawing/2014/main" xmlns="" id="{753CEC82-5FAB-4168-B501-88D5CA5A56C8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Freeform: Shape 113">
              <a:extLst>
                <a:ext uri="{FF2B5EF4-FFF2-40B4-BE49-F238E27FC236}">
                  <a16:creationId xmlns:a16="http://schemas.microsoft.com/office/drawing/2014/main" xmlns="" id="{39A5B0D7-4676-4712-898B-7E77C96F0F3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Freeform: Shape 114">
              <a:extLst>
                <a:ext uri="{FF2B5EF4-FFF2-40B4-BE49-F238E27FC236}">
                  <a16:creationId xmlns:a16="http://schemas.microsoft.com/office/drawing/2014/main" xmlns="" id="{2565E35A-01EC-4CB7-9E93-CCE740E9F1D0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Freeform: Shape 115">
              <a:extLst>
                <a:ext uri="{FF2B5EF4-FFF2-40B4-BE49-F238E27FC236}">
                  <a16:creationId xmlns:a16="http://schemas.microsoft.com/office/drawing/2014/main" xmlns="" id="{1E4F779A-F61D-4D81-A706-AE13B07994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Freeform: Shape 116">
              <a:extLst>
                <a:ext uri="{FF2B5EF4-FFF2-40B4-BE49-F238E27FC236}">
                  <a16:creationId xmlns:a16="http://schemas.microsoft.com/office/drawing/2014/main" xmlns="" id="{8E991090-0EBB-454C-973A-A05C464905C7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Freeform: Shape 117">
              <a:extLst>
                <a:ext uri="{FF2B5EF4-FFF2-40B4-BE49-F238E27FC236}">
                  <a16:creationId xmlns:a16="http://schemas.microsoft.com/office/drawing/2014/main" xmlns="" id="{4720460F-BE8C-4701-921E-6C7D3745BC8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Freeform: Shape 118">
              <a:extLst>
                <a:ext uri="{FF2B5EF4-FFF2-40B4-BE49-F238E27FC236}">
                  <a16:creationId xmlns:a16="http://schemas.microsoft.com/office/drawing/2014/main" xmlns="" id="{3067506D-ADC5-438C-BB2D-4BB8B47BD34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600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334" y="869492"/>
            <a:ext cx="10334634" cy="23788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3333" y="4039462"/>
            <a:ext cx="51715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nl-NL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ABCD không là hình vuông vì 4 cạnh không dài bằng nhau.  </a:t>
            </a:r>
          </a:p>
        </p:txBody>
      </p:sp>
      <p:pic>
        <p:nvPicPr>
          <p:cNvPr id="43" name="Picture 2" descr="https://lh6.googleusercontent.com/6F7e4Ox4RaBLCiNaJETXeQ6tFILMdJ-ndbEuvO4xWrjSg_lRMq8WOvhfV81GHmtLq1v6XLFB5pymllz7OBRTcF_CiFwy_toxipBNwN5SVbzFjVNRMIbve2iWSQkS6FLoovWipIc0liDMNFbsFZACLwjWE0ekZSEAPQ-kz73p_hBZReDyvMiLHmd0qIP0hwxnKmEqlw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EF651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3197">
            <a:off x="1998291" y="3365695"/>
            <a:ext cx="486200" cy="45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lh6.googleusercontent.com/6F7e4Ox4RaBLCiNaJETXeQ6tFILMdJ-ndbEuvO4xWrjSg_lRMq8WOvhfV81GHmtLq1v6XLFB5pymllz7OBRTcF_CiFwy_toxipBNwN5SVbzFjVNRMIbve2iWSQkS6FLoovWipIc0liDMNFbsFZACLwjWE0ekZSEAPQ-kz73p_hBZReDyvMiLHmd0qIP0hwxnKmEqlw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EF651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3197">
            <a:off x="7458741" y="3461108"/>
            <a:ext cx="486200" cy="45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47740" y="4039462"/>
            <a:ext cx="50813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nl-NL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MNPQ không là hình vuông vì không có 4 góc vuông.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96004" y="3590967"/>
            <a:ext cx="10601" cy="297151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8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A7123D-248D-4AA0-B2EE-87350843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12102417" cy="68076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56CA484-B711-41F8-98FE-477E8C6B703D}"/>
              </a:ext>
            </a:extLst>
          </p:cNvPr>
          <p:cNvSpPr/>
          <p:nvPr/>
        </p:nvSpPr>
        <p:spPr>
          <a:xfrm>
            <a:off x="225461" y="229770"/>
            <a:ext cx="11741077" cy="6398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20" name="Text Box 308"/>
          <p:cNvSpPr txBox="1">
            <a:spLocks noChangeArrowheads="1"/>
          </p:cNvSpPr>
          <p:nvPr/>
        </p:nvSpPr>
        <p:spPr bwMode="auto">
          <a:xfrm>
            <a:off x="225461" y="532109"/>
            <a:ext cx="11503742" cy="1754326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457200"/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54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 và trang trí hình vuông trên giấy kẻ ô vuông.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8C3944-5E72-47E2-96FD-58E0AF71C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256" y="4194609"/>
            <a:ext cx="4262564" cy="4262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51957B-0279-48FB-8ADE-9F08923D3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579233" y="5050821"/>
            <a:ext cx="3337629" cy="2631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E98847-86D2-4CE3-96C8-938822F97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2" y="2588774"/>
            <a:ext cx="11231151" cy="26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12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A7123D-248D-4AA0-B2EE-87350843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12102417" cy="68076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56CA484-B711-41F8-98FE-477E8C6B703D}"/>
              </a:ext>
            </a:extLst>
          </p:cNvPr>
          <p:cNvSpPr/>
          <p:nvPr/>
        </p:nvSpPr>
        <p:spPr>
          <a:xfrm>
            <a:off x="225461" y="229770"/>
            <a:ext cx="11741077" cy="6398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20" name="Text Box 308"/>
          <p:cNvSpPr txBox="1">
            <a:spLocks noChangeArrowheads="1"/>
          </p:cNvSpPr>
          <p:nvPr/>
        </p:nvSpPr>
        <p:spPr bwMode="auto">
          <a:xfrm>
            <a:off x="225461" y="532109"/>
            <a:ext cx="11503742" cy="2308324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457200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457200"/>
            <a:r>
              <a:rPr lang="vi-VN" sz="4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Khung cửa sổ trong hình dưới đây có dạng hình vuông.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4A1E0E-79E4-4C1C-81A3-1D6A2B3C7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34" y="2880891"/>
            <a:ext cx="9311983" cy="34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26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A7123D-248D-4AA0-B2EE-87350843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12102417" cy="68076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56CA484-B711-41F8-98FE-477E8C6B703D}"/>
              </a:ext>
            </a:extLst>
          </p:cNvPr>
          <p:cNvSpPr/>
          <p:nvPr/>
        </p:nvSpPr>
        <p:spPr>
          <a:xfrm>
            <a:off x="225461" y="229770"/>
            <a:ext cx="11741077" cy="6398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4A1E0E-79E4-4C1C-81A3-1D6A2B3C7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16" y="2995191"/>
            <a:ext cx="9311983" cy="3485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7FB8A2-DFE7-4C26-84B2-5464E983B513}"/>
              </a:ext>
            </a:extLst>
          </p:cNvPr>
          <p:cNvSpPr/>
          <p:nvPr/>
        </p:nvSpPr>
        <p:spPr>
          <a:xfrm>
            <a:off x="2091267" y="1670013"/>
            <a:ext cx="9177866" cy="13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9050" lvl="0" indent="0" algn="l" defTabSz="914400" rtl="0" eaLnBrk="1" fontAlgn="auto" latinLnBrk="0" hangingPunct="1">
              <a:lnSpc>
                <a:spcPts val="173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9050" lvl="0" indent="0" algn="l" defTabSz="914400" rtl="0" eaLnBrk="1" fontAlgn="auto" latinLnBrk="0" hangingPunct="1">
              <a:lnSpc>
                <a:spcPts val="173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dài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cạnh bằng nhau (1m)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9050" lvl="0" indent="0" algn="l" defTabSz="914400" rtl="0" eaLnBrk="1" fontAlgn="auto" latinLnBrk="0" hangingPunct="1">
              <a:lnSpc>
                <a:spcPts val="173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19050" lvl="0" indent="0" algn="l" defTabSz="914400" rtl="0" eaLnBrk="1" fontAlgn="auto" latinLnBrk="0" hangingPunct="1">
              <a:lnSpc>
                <a:spcPts val="173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hung cửa sổ hình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67271C4-EDF1-4FB3-835E-5689972EC5B8}"/>
              </a:ext>
            </a:extLst>
          </p:cNvPr>
          <p:cNvSpPr/>
          <p:nvPr/>
        </p:nvSpPr>
        <p:spPr>
          <a:xfrm>
            <a:off x="2161809" y="1023682"/>
            <a:ext cx="7648248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E528EE3-0B49-43C1-BA7D-4553FBD8429F}"/>
              </a:ext>
            </a:extLst>
          </p:cNvPr>
          <p:cNvSpPr/>
          <p:nvPr/>
        </p:nvSpPr>
        <p:spPr>
          <a:xfrm>
            <a:off x="2695165" y="377351"/>
            <a:ext cx="6801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C515EB-D878-494C-B454-9DA6349E118B}"/>
              </a:ext>
            </a:extLst>
          </p:cNvPr>
          <p:cNvSpPr txBox="1"/>
          <p:nvPr/>
        </p:nvSpPr>
        <p:spPr>
          <a:xfrm>
            <a:off x="3594100" y="4412767"/>
            <a:ext cx="539750" cy="584775"/>
          </a:xfrm>
          <a:prstGeom prst="rect">
            <a:avLst/>
          </a:prstGeom>
          <a:solidFill>
            <a:srgbClr val="FF99FF"/>
          </a:solidFill>
          <a:ln>
            <a:solidFill>
              <a:srgbClr val="FFAF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EE0675-4F03-4342-9596-E84B707168CC}"/>
              </a:ext>
            </a:extLst>
          </p:cNvPr>
          <p:cNvSpPr txBox="1"/>
          <p:nvPr/>
        </p:nvSpPr>
        <p:spPr>
          <a:xfrm>
            <a:off x="7052224" y="4379685"/>
            <a:ext cx="539750" cy="584775"/>
          </a:xfrm>
          <a:prstGeom prst="rect">
            <a:avLst/>
          </a:prstGeom>
          <a:solidFill>
            <a:srgbClr val="FF99FF"/>
          </a:solidFill>
          <a:ln>
            <a:solidFill>
              <a:srgbClr val="FFAF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8B1E32-88F9-440B-8A7E-0E8FAEF08189}"/>
              </a:ext>
            </a:extLst>
          </p:cNvPr>
          <p:cNvSpPr txBox="1"/>
          <p:nvPr/>
        </p:nvSpPr>
        <p:spPr>
          <a:xfrm>
            <a:off x="5261524" y="5871104"/>
            <a:ext cx="539750" cy="584775"/>
          </a:xfrm>
          <a:prstGeom prst="rect">
            <a:avLst/>
          </a:prstGeom>
          <a:solidFill>
            <a:srgbClr val="FF99FF"/>
          </a:solidFill>
          <a:ln>
            <a:solidFill>
              <a:srgbClr val="FFAF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099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A7123D-248D-4AA0-B2EE-87350843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12102417" cy="68076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56CA484-B711-41F8-98FE-477E8C6B703D}"/>
              </a:ext>
            </a:extLst>
          </p:cNvPr>
          <p:cNvSpPr/>
          <p:nvPr/>
        </p:nvSpPr>
        <p:spPr>
          <a:xfrm>
            <a:off x="225461" y="229770"/>
            <a:ext cx="11741077" cy="6398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Bài tập Toán lớp 1: Hình vuông - Hình tròn - Hình tam giác - Hình chữ nhật  - Bài tập ôn tập Toán lớp 1 bộ sách Cánh Diều - VnDoc.com">
            <a:extLst>
              <a:ext uri="{FF2B5EF4-FFF2-40B4-BE49-F238E27FC236}">
                <a16:creationId xmlns:a16="http://schemas.microsoft.com/office/drawing/2014/main" xmlns="" id="{913A340E-0198-490A-A917-C13815ED7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t="35554" r="61624" b="34042"/>
          <a:stretch/>
        </p:blipFill>
        <p:spPr bwMode="auto">
          <a:xfrm>
            <a:off x="381000" y="996243"/>
            <a:ext cx="1419728" cy="15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oán 1 Bài 7: Hình vuông, hình tròn, hình tam giác, hình chữ nhật SGK Kết  nối tri thức">
            <a:extLst>
              <a:ext uri="{FF2B5EF4-FFF2-40B4-BE49-F238E27FC236}">
                <a16:creationId xmlns:a16="http://schemas.microsoft.com/office/drawing/2014/main" xmlns="" id="{5C5F9A33-FAF9-4779-8068-F1373A103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4" t="34388" r="32478" b="38433"/>
          <a:stretch/>
        </p:blipFill>
        <p:spPr bwMode="auto">
          <a:xfrm>
            <a:off x="2060200" y="1017801"/>
            <a:ext cx="1361155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oán 1 Bài 7: Hình vuông, hình tròn, hình tam giác, hình chữ nhật SGK Kết  nối tri thức">
            <a:extLst>
              <a:ext uri="{FF2B5EF4-FFF2-40B4-BE49-F238E27FC236}">
                <a16:creationId xmlns:a16="http://schemas.microsoft.com/office/drawing/2014/main" xmlns="" id="{839859DD-129F-49E1-90BD-52599FE3E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4" t="2378" r="32478" b="70702"/>
          <a:stretch/>
        </p:blipFill>
        <p:spPr bwMode="auto">
          <a:xfrm>
            <a:off x="410286" y="2765891"/>
            <a:ext cx="1361155" cy="125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Toán 1 Bài 7: Hình vuông, hình tròn, hình tam giác, hình chữ nhật SGK Kết  nối tri thức">
            <a:extLst>
              <a:ext uri="{FF2B5EF4-FFF2-40B4-BE49-F238E27FC236}">
                <a16:creationId xmlns:a16="http://schemas.microsoft.com/office/drawing/2014/main" xmlns="" id="{84E9A985-E4AF-46D1-B954-A96A6AE6C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41" b="68292"/>
          <a:stretch/>
        </p:blipFill>
        <p:spPr bwMode="auto">
          <a:xfrm>
            <a:off x="3670381" y="1039358"/>
            <a:ext cx="1511218" cy="147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Toán 1 Bài 7: Hình vuông, hình tròn, hình tam giác, hình chữ nhật SGK Kết  nối tri thức">
            <a:extLst>
              <a:ext uri="{FF2B5EF4-FFF2-40B4-BE49-F238E27FC236}">
                <a16:creationId xmlns:a16="http://schemas.microsoft.com/office/drawing/2014/main" xmlns="" id="{8EED789D-EEDA-402D-AC69-C46E63E8D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3693" r="65243" b="37057"/>
          <a:stretch/>
        </p:blipFill>
        <p:spPr bwMode="auto">
          <a:xfrm>
            <a:off x="2146006" y="2711748"/>
            <a:ext cx="1275349" cy="13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Toán 1 Bài 7: Hình vuông, hình tròn, hình tam giác, hình chữ nhật SGK Kết  nối tri thức">
            <a:extLst>
              <a:ext uri="{FF2B5EF4-FFF2-40B4-BE49-F238E27FC236}">
                <a16:creationId xmlns:a16="http://schemas.microsoft.com/office/drawing/2014/main" xmlns="" id="{38D6FFE8-89FA-4313-B3A2-2BA85F3EA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6" t="33801" r="2947" b="36691"/>
          <a:stretch/>
        </p:blipFill>
        <p:spPr bwMode="auto">
          <a:xfrm>
            <a:off x="3670381" y="2765891"/>
            <a:ext cx="128737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Toán 1 Bài 7: Hình vuông, hình tròn, hình tam giác, hình chữ nhật SGK Kết  nối tri thức">
            <a:extLst>
              <a:ext uri="{FF2B5EF4-FFF2-40B4-BE49-F238E27FC236}">
                <a16:creationId xmlns:a16="http://schemas.microsoft.com/office/drawing/2014/main" xmlns="" id="{6483F67D-4D0C-41EB-843D-F4C507F45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4" b="69823"/>
          <a:stretch/>
        </p:blipFill>
        <p:spPr bwMode="auto">
          <a:xfrm>
            <a:off x="410286" y="4233617"/>
            <a:ext cx="1446964" cy="16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Bài tập Toán lớp 1: Hình vuông - Hình tròn - Hình tam giác - Hình chữ nhật  - Bài tập ôn tập Toán lớp 1 bộ sách Cánh Diều - VnDoc.com">
            <a:extLst>
              <a:ext uri="{FF2B5EF4-FFF2-40B4-BE49-F238E27FC236}">
                <a16:creationId xmlns:a16="http://schemas.microsoft.com/office/drawing/2014/main" xmlns="" id="{2B42E159-5363-4142-B4F0-EB3F0BD21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33313" r="65264" b="36169"/>
          <a:stretch/>
        </p:blipFill>
        <p:spPr bwMode="auto">
          <a:xfrm>
            <a:off x="2237036" y="4344911"/>
            <a:ext cx="1239253" cy="149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Bài tập Toán lớp 1: Hình vuông - Hình tròn - Hình tam giác - Hình chữ nhật  - Bài tập ôn tập Toán lớp 1 bộ sách Cánh Diều - VnDoc.com">
            <a:extLst>
              <a:ext uri="{FF2B5EF4-FFF2-40B4-BE49-F238E27FC236}">
                <a16:creationId xmlns:a16="http://schemas.microsoft.com/office/drawing/2014/main" xmlns="" id="{04E1E547-4551-4638-8537-47FBF20B0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0" t="64057" r="35407"/>
          <a:stretch/>
        </p:blipFill>
        <p:spPr bwMode="auto">
          <a:xfrm>
            <a:off x="3983202" y="4473748"/>
            <a:ext cx="974558" cy="176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Vertical Scroll 1">
            <a:extLst>
              <a:ext uri="{FF2B5EF4-FFF2-40B4-BE49-F238E27FC236}">
                <a16:creationId xmlns:a16="http://schemas.microsoft.com/office/drawing/2014/main" xmlns="" id="{C21B016F-5BA0-4DA5-A007-AF5653DFDA90}"/>
              </a:ext>
            </a:extLst>
          </p:cNvPr>
          <p:cNvSpPr/>
          <p:nvPr/>
        </p:nvSpPr>
        <p:spPr bwMode="auto">
          <a:xfrm>
            <a:off x="4759998" y="1113241"/>
            <a:ext cx="2875548" cy="4760494"/>
          </a:xfrm>
          <a:prstGeom prst="verticalScroll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 VẬT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DẠNG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HÌNH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VUÔNG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Picture 8" descr="Toán 1 Bài 7: Hình vuông, hình tròn, hình tam giác, hình chữ nhật SGK Kết  nối tri thức">
            <a:extLst>
              <a:ext uri="{FF2B5EF4-FFF2-40B4-BE49-F238E27FC236}">
                <a16:creationId xmlns:a16="http://schemas.microsoft.com/office/drawing/2014/main" xmlns="" id="{8B882FF3-C32A-4F9C-BCFB-F3D8EB16F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3693" r="65243" b="37057"/>
          <a:stretch/>
        </p:blipFill>
        <p:spPr bwMode="auto">
          <a:xfrm>
            <a:off x="2238246" y="2791956"/>
            <a:ext cx="1275349" cy="13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707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68334 0.0789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68425 0.2157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6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56393 0.0333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7" y="-1117600"/>
            <a:ext cx="12503435" cy="7947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B79352-EB0D-486E-B134-198AA8872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2" b="99657" l="478" r="99113">
                        <a14:foregroundMark x1="82552" y1="3186" x2="85987" y2="11961"/>
                        <a14:foregroundMark x1="89900" y1="18039" x2="96451" y2="31176"/>
                        <a14:foregroundMark x1="96451" y1="31176" x2="96451" y2="31176"/>
                        <a14:foregroundMark x1="89900" y1="14314" x2="93949" y2="24755"/>
                        <a14:foregroundMark x1="93949" y1="24755" x2="93949" y2="24755"/>
                        <a14:foregroundMark x1="13330" y1="95833" x2="88808" y2="78627"/>
                        <a14:foregroundMark x1="2548" y1="93137" x2="22407" y2="91078"/>
                        <a14:foregroundMark x1="22407" y1="91078" x2="23339" y2="91078"/>
                        <a14:foregroundMark x1="523" y1="93137" x2="3640" y2="95147"/>
                        <a14:foregroundMark x1="1292" y1="81208" x2="1563" y2="84487"/>
                        <a14:foregroundMark x1="1066" y1="78478" x2="1183" y2="79890"/>
                        <a14:foregroundMark x1="2272" y1="88026" x2="4732" y2="98235"/>
                        <a14:foregroundMark x1="1892" y1="86447" x2="2047" y2="87091"/>
                        <a14:foregroundMark x1="1713" y1="85704" x2="1657" y2="85472"/>
                        <a14:foregroundMark x1="4732" y1="98235" x2="11169" y2="99657"/>
                        <a14:foregroundMark x1="11169" y1="99657" x2="97543" y2="95147"/>
                        <a14:foregroundMark x1="96156" y1="67206" x2="99113" y2="95833"/>
                        <a14:foregroundMark x1="7393" y1="14314" x2="9281" y2="24412"/>
                        <a14:foregroundMark x1="53344" y1="6225" x2="53344" y2="6225"/>
                        <a14:backgroundMark x1="842" y1="80637" x2="20359" y2="76275"/>
                        <a14:backgroundMark x1="20359" y1="76275" x2="28344" y2="77304"/>
                        <a14:backgroundMark x1="1456" y1="83676" x2="3480" y2="81667"/>
                        <a14:backgroundMark x1="1297" y1="76618" x2="364" y2="88088"/>
                        <a14:backgroundMark x1="25364" y1="81667" x2="34577" y2="80000"/>
                        <a14:backgroundMark x1="34577" y1="80000" x2="34577" y2="80000"/>
                        <a14:backgroundMark x1="26001" y1="83333" x2="31984" y2="82206"/>
                        <a14:backgroundMark x1="31984" y1="82206" x2="34418" y2="80000"/>
                        <a14:backgroundMark x1="3640" y1="44608" x2="12716" y2="76961"/>
                        <a14:backgroundMark x1="4595" y1="50000" x2="364" y2="80637"/>
                        <a14:backgroundMark x1="205" y1="85735" x2="5914" y2="83186"/>
                        <a14:backgroundMark x1="5914" y1="83186" x2="5983" y2="83039"/>
                        <a14:backgroundMark x1="1774" y1="86716" x2="1774" y2="77304"/>
                        <a14:backgroundMark x1="842" y1="72892" x2="205" y2="88382"/>
                        <a14:backgroundMark x1="1615" y1="88088" x2="9577" y2="80343"/>
                        <a14:backgroundMark x1="9577" y1="80343" x2="9577" y2="80343"/>
                        <a14:backgroundMark x1="18494" y1="50343" x2="20996" y2="80637"/>
                        <a14:backgroundMark x1="12238" y1="54706" x2="14900" y2="77304"/>
                        <a14:backgroundMark x1="19427" y1="54706" x2="19427" y2="70882"/>
                        <a14:backgroundMark x1="17561" y1="51716" x2="17243" y2="67206"/>
                        <a14:backgroundMark x1="10669" y1="59461" x2="13649" y2="69559"/>
                        <a14:backgroundMark x1="20678" y1="53725" x2="17402" y2="70539"/>
                        <a14:backgroundMark x1="17402" y1="70539" x2="17402" y2="70882"/>
                        <a14:backgroundMark x1="17561" y1="52696" x2="17561" y2="7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308"/>
            <a:ext cx="12192000" cy="624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970969-5560-4241-B39B-50FD43AF4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-1657" r="47159"/>
          <a:stretch/>
        </p:blipFill>
        <p:spPr>
          <a:xfrm>
            <a:off x="-204725" y="228600"/>
            <a:ext cx="3485066" cy="8861730"/>
          </a:xfrm>
          <a:prstGeom prst="rect">
            <a:avLst/>
          </a:prstGeom>
        </p:spPr>
      </p:pic>
      <p:sp>
        <p:nvSpPr>
          <p:cNvPr id="32" name="矩形: 圆角 6">
            <a:extLst>
              <a:ext uri="{FF2B5EF4-FFF2-40B4-BE49-F238E27FC236}">
                <a16:creationId xmlns:a16="http://schemas.microsoft.com/office/drawing/2014/main" xmlns="" id="{6E245909-1457-4C40-97A3-70C00034AAAC}"/>
              </a:ext>
            </a:extLst>
          </p:cNvPr>
          <p:cNvSpPr/>
          <p:nvPr/>
        </p:nvSpPr>
        <p:spPr>
          <a:xfrm>
            <a:off x="504393" y="-121663"/>
            <a:ext cx="8501478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2BFA6A7-D503-4552-963A-55582941F7DA}"/>
              </a:ext>
            </a:extLst>
          </p:cNvPr>
          <p:cNvSpPr txBox="1"/>
          <p:nvPr/>
        </p:nvSpPr>
        <p:spPr>
          <a:xfrm>
            <a:off x="645587" y="1353736"/>
            <a:ext cx="7501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21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Chào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ED721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ED721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các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ED721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ED721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em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211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1EDA4FD-20C8-4509-9421-4B3A1584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28980" y="-268152"/>
            <a:ext cx="4189476" cy="6248282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xmlns="" id="{C1680C6A-212A-4ECA-BD27-4C153F926F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97" y="-1897"/>
            <a:ext cx="6404157" cy="1648763"/>
          </a:xfrm>
          <a:prstGeom prst="rect">
            <a:avLst/>
          </a:prstGeom>
        </p:spPr>
      </p:pic>
      <p:pic>
        <p:nvPicPr>
          <p:cNvPr id="41" name="图片 15">
            <a:extLst>
              <a:ext uri="{FF2B5EF4-FFF2-40B4-BE49-F238E27FC236}">
                <a16:creationId xmlns:a16="http://schemas.microsoft.com/office/drawing/2014/main" xmlns="" id="{B0F3A46E-4BA6-474F-9673-9BFF601809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7" y="-3651472"/>
            <a:ext cx="12192000" cy="4745841"/>
          </a:xfrm>
          <a:prstGeom prst="rect">
            <a:avLst/>
          </a:prstGeom>
        </p:spPr>
      </p:pic>
      <p:pic>
        <p:nvPicPr>
          <p:cNvPr id="44" name="图片 24">
            <a:extLst>
              <a:ext uri="{FF2B5EF4-FFF2-40B4-BE49-F238E27FC236}">
                <a16:creationId xmlns:a16="http://schemas.microsoft.com/office/drawing/2014/main" xmlns="" id="{2264DD83-B89F-4172-A397-A07B177EB4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8925010" y="-4732"/>
            <a:ext cx="3239375" cy="31834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E6F0157-115F-4189-8312-7592B736A6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635696" y="2905957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88294" y="372562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 đặc điểm về góc của </a:t>
            </a:r>
            <a:r>
              <a:rPr lang="vi-VN" sz="3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3600" b="0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ình</a:t>
            </a:r>
            <a:r>
              <a:rPr kumimoji="0" lang="en-US" sz="3600" b="0" i="0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3600" b="0" i="0" u="none" strike="noStrike" kern="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kumimoji="0" lang="vi-VN" sz="3600" b="0" i="0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18473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30" name="TextBox 29">
            <a:hlinkClick r:id="rId8" action="ppaction://hlinksldjump"/>
          </p:cNvPr>
          <p:cNvSpPr txBox="1"/>
          <p:nvPr/>
        </p:nvSpPr>
        <p:spPr>
          <a:xfrm>
            <a:off x="6971899" y="4686364"/>
            <a:ext cx="18473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C37930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20061" y="400839"/>
            <a:ext cx="10160000" cy="187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441700" y="530354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vi-VN" sz="44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 đặc điểm về </a:t>
            </a:r>
            <a:r>
              <a:rPr lang="vi-VN" sz="4400" kern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cạnh  </a:t>
            </a:r>
            <a:r>
              <a:rPr lang="vi-VN" sz="44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 h</a:t>
            </a:r>
            <a:r>
              <a:rPr lang="en-US" sz="44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ình</a:t>
            </a:r>
            <a:r>
              <a:rPr lang="en-US" sz="44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44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vi-VN" sz="44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44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8" y="-240522"/>
            <a:ext cx="12503435" cy="7947179"/>
          </a:xfrm>
          <a:prstGeom prst="rect">
            <a:avLst/>
          </a:prstGeom>
        </p:spPr>
      </p:pic>
      <p:sp>
        <p:nvSpPr>
          <p:cNvPr id="32" name="矩形: 圆角 6">
            <a:extLst>
              <a:ext uri="{FF2B5EF4-FFF2-40B4-BE49-F238E27FC236}">
                <a16:creationId xmlns:a16="http://schemas.microsoft.com/office/drawing/2014/main" xmlns="" id="{6E245909-1457-4C40-97A3-70C00034AAAC}"/>
              </a:ext>
            </a:extLst>
          </p:cNvPr>
          <p:cNvSpPr/>
          <p:nvPr/>
        </p:nvSpPr>
        <p:spPr>
          <a:xfrm>
            <a:off x="2118864" y="950547"/>
            <a:ext cx="8501478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5937000-9967-445B-B231-96BB4B963856}"/>
              </a:ext>
            </a:extLst>
          </p:cNvPr>
          <p:cNvSpPr txBox="1"/>
          <p:nvPr/>
        </p:nvSpPr>
        <p:spPr>
          <a:xfrm>
            <a:off x="5267839" y="1234070"/>
            <a:ext cx="2561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68B1D"/>
                </a:solidFill>
                <a:effectLst/>
                <a:uLnTx/>
                <a:uFillTx/>
                <a:latin typeface="UTM Bustamalaka" panose="02040603050506020204" pitchFamily="18" charset="0"/>
                <a:cs typeface="Aharoni" panose="02010803020104030203" pitchFamily="2" charset="-79"/>
              </a:rPr>
              <a:t>Toán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668B1D"/>
              </a:solidFill>
              <a:effectLst/>
              <a:uLnTx/>
              <a:uFillTx/>
              <a:latin typeface="UTM Bustamalaka" panose="02040603050506020204" pitchFamily="18" charset="0"/>
              <a:cs typeface="Aharoni" panose="02010803020104030203" pitchFamily="2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2BFA6A7-D503-4552-963A-55582941F7DA}"/>
              </a:ext>
            </a:extLst>
          </p:cNvPr>
          <p:cNvSpPr txBox="1"/>
          <p:nvPr/>
        </p:nvSpPr>
        <p:spPr>
          <a:xfrm>
            <a:off x="3598896" y="2171928"/>
            <a:ext cx="7501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ED721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HÌNH VUÔNG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211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D122FB5-C79B-49C7-A5E2-1A1E9631D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642" y="-4216986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FAD1A9A-B337-4C3D-95BB-F24F457AB507}"/>
              </a:ext>
            </a:extLst>
          </p:cNvPr>
          <p:cNvSpPr/>
          <p:nvPr/>
        </p:nvSpPr>
        <p:spPr>
          <a:xfrm>
            <a:off x="449943" y="304800"/>
            <a:ext cx="11263086" cy="6168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A07155-3575-4657-868C-964B75128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70" y="519930"/>
            <a:ext cx="6009741" cy="2121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3576AA-EC87-45AB-9357-04257EE3F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83" y="3280542"/>
            <a:ext cx="8136559" cy="274266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D00E21E-94A6-E08D-B960-FB1BDE16C055}"/>
              </a:ext>
            </a:extLst>
          </p:cNvPr>
          <p:cNvSpPr/>
          <p:nvPr/>
        </p:nvSpPr>
        <p:spPr>
          <a:xfrm>
            <a:off x="7014993" y="3192000"/>
            <a:ext cx="3130493" cy="2831203"/>
          </a:xfrm>
          <a:prstGeom prst="ellipse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85613E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8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D122FB5-C79B-49C7-A5E2-1A1E9631D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642" y="-4216986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FAD1A9A-B337-4C3D-95BB-F24F457AB507}"/>
              </a:ext>
            </a:extLst>
          </p:cNvPr>
          <p:cNvSpPr/>
          <p:nvPr/>
        </p:nvSpPr>
        <p:spPr>
          <a:xfrm>
            <a:off x="449943" y="304800"/>
            <a:ext cx="11263086" cy="6168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F399FC-0223-42E4-A482-09A202C29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28" y="1476535"/>
            <a:ext cx="3864429" cy="4155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B0CFD0-4D5E-4B22-ACC7-839AF43BBFCF}"/>
              </a:ext>
            </a:extLst>
          </p:cNvPr>
          <p:cNvSpPr txBox="1"/>
          <p:nvPr/>
        </p:nvSpPr>
        <p:spPr>
          <a:xfrm>
            <a:off x="5620130" y="1846025"/>
            <a:ext cx="55092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–	Dùng ê-ke để nhận biết 4 góc đỉnh A, B, C, D có là góc vuông không.</a:t>
            </a:r>
          </a:p>
          <a:p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–	So sánh độ dài các cạnh: AB .?. BC .?. CD .?. DA.</a:t>
            </a:r>
          </a:p>
        </p:txBody>
      </p:sp>
    </p:spTree>
    <p:extLst>
      <p:ext uri="{BB962C8B-B14F-4D97-AF65-F5344CB8AC3E}">
        <p14:creationId xmlns:p14="http://schemas.microsoft.com/office/powerpoint/2010/main" val="32604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D122FB5-C79B-49C7-A5E2-1A1E9631D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642" y="-4216986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FAD1A9A-B337-4C3D-95BB-F24F457AB507}"/>
              </a:ext>
            </a:extLst>
          </p:cNvPr>
          <p:cNvSpPr/>
          <p:nvPr/>
        </p:nvSpPr>
        <p:spPr>
          <a:xfrm>
            <a:off x="449943" y="304800"/>
            <a:ext cx="11263086" cy="6168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F399FC-0223-42E4-A482-09A202C29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28" y="1476535"/>
            <a:ext cx="3864429" cy="4155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B0CFD0-4D5E-4B22-ACC7-839AF43BBFCF}"/>
              </a:ext>
            </a:extLst>
          </p:cNvPr>
          <p:cNvSpPr txBox="1"/>
          <p:nvPr/>
        </p:nvSpPr>
        <p:spPr>
          <a:xfrm>
            <a:off x="5620130" y="1634759"/>
            <a:ext cx="55092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	Dùng ê-ke để nhận biết 4 góc đỉnh A, B, C, D có là góc vuông không.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BE5B65-935A-4007-BDA2-99DC7603C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16" y="2406498"/>
            <a:ext cx="2573023" cy="2494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743039-0514-4375-B86F-F00A59CA31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5363" y="2222716"/>
            <a:ext cx="2488968" cy="2412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6C7F22-F372-4E5B-9FCE-79AB850AE0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92624" y="2184516"/>
            <a:ext cx="2412569" cy="2338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61EE0B-4837-4E17-BFB0-8D19CC0B3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4424" y="2444697"/>
            <a:ext cx="2488969" cy="2412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26E9F7-034D-41AE-A284-F5A3AA6803C9}"/>
              </a:ext>
            </a:extLst>
          </p:cNvPr>
          <p:cNvSpPr txBox="1"/>
          <p:nvPr/>
        </p:nvSpPr>
        <p:spPr>
          <a:xfrm>
            <a:off x="5874400" y="3677828"/>
            <a:ext cx="5742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4 góc đỉnh A, B, C, 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góc vuông.</a:t>
            </a:r>
          </a:p>
        </p:txBody>
      </p:sp>
    </p:spTree>
    <p:extLst>
      <p:ext uri="{BB962C8B-B14F-4D97-AF65-F5344CB8AC3E}">
        <p14:creationId xmlns:p14="http://schemas.microsoft.com/office/powerpoint/2010/main" val="24042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D122FB5-C79B-49C7-A5E2-1A1E9631D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642" y="-4216986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FAD1A9A-B337-4C3D-95BB-F24F457AB507}"/>
              </a:ext>
            </a:extLst>
          </p:cNvPr>
          <p:cNvSpPr/>
          <p:nvPr/>
        </p:nvSpPr>
        <p:spPr>
          <a:xfrm>
            <a:off x="449943" y="304800"/>
            <a:ext cx="11263086" cy="6168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F399FC-0223-42E4-A482-09A202C29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28" y="1476535"/>
            <a:ext cx="3864429" cy="4155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B0CFD0-4D5E-4B22-ACC7-839AF43BBFCF}"/>
              </a:ext>
            </a:extLst>
          </p:cNvPr>
          <p:cNvSpPr txBox="1"/>
          <p:nvPr/>
        </p:nvSpPr>
        <p:spPr>
          <a:xfrm>
            <a:off x="5620130" y="1634759"/>
            <a:ext cx="55092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3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	So sánh độ dài các cạnh: AB .?. BC .?. CD .?. DA.</a:t>
            </a:r>
          </a:p>
        </p:txBody>
      </p:sp>
      <p:pic>
        <p:nvPicPr>
          <p:cNvPr id="11" name="Picture 6" descr="How to Read Centimeter Measurements on a Ruler">
            <a:extLst>
              <a:ext uri="{FF2B5EF4-FFF2-40B4-BE49-F238E27FC236}">
                <a16:creationId xmlns:a16="http://schemas.microsoft.com/office/drawing/2014/main" xmlns="" id="{22006349-9C39-4AC5-BC56-FA709E3DC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>
            <a:off x="1312663" y="2031354"/>
            <a:ext cx="15628312" cy="249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ow to Read Centimeter Measurements on a Ruler">
            <a:extLst>
              <a:ext uri="{FF2B5EF4-FFF2-40B4-BE49-F238E27FC236}">
                <a16:creationId xmlns:a16="http://schemas.microsoft.com/office/drawing/2014/main" xmlns="" id="{21E9B3DB-79C0-42A4-9D4A-61C2F5DB2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>
            <a:off x="1312663" y="4866666"/>
            <a:ext cx="15628312" cy="249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ow to Read Centimeter Measurements on a Ruler">
            <a:extLst>
              <a:ext uri="{FF2B5EF4-FFF2-40B4-BE49-F238E27FC236}">
                <a16:creationId xmlns:a16="http://schemas.microsoft.com/office/drawing/2014/main" xmlns="" id="{9AEC87C4-3219-4ABB-9F3D-B1E22C049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 rot="16200000">
            <a:off x="-4977586" y="-3678553"/>
            <a:ext cx="15628312" cy="249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ow to Read Centimeter Measurements on a Ruler">
            <a:extLst>
              <a:ext uri="{FF2B5EF4-FFF2-40B4-BE49-F238E27FC236}">
                <a16:creationId xmlns:a16="http://schemas.microsoft.com/office/drawing/2014/main" xmlns="" id="{21E4C856-7DA5-4BBD-BC4C-78501BBBD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 rot="16200000">
            <a:off x="-2055614" y="-3678553"/>
            <a:ext cx="15628312" cy="249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41488C-19B5-42C8-96D5-827BDABE4F52}"/>
              </a:ext>
            </a:extLst>
          </p:cNvPr>
          <p:cNvSpPr txBox="1"/>
          <p:nvPr/>
        </p:nvSpPr>
        <p:spPr>
          <a:xfrm>
            <a:off x="5620130" y="4319256"/>
            <a:ext cx="6676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 = BC =  CD = DA = 3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cm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D122FB5-C79B-49C7-A5E2-1A1E9631D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642" y="-4216986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FAD1A9A-B337-4C3D-95BB-F24F457AB507}"/>
              </a:ext>
            </a:extLst>
          </p:cNvPr>
          <p:cNvSpPr/>
          <p:nvPr/>
        </p:nvSpPr>
        <p:spPr>
          <a:xfrm>
            <a:off x="449943" y="304800"/>
            <a:ext cx="11263086" cy="6168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F399FC-0223-42E4-A482-09A202C29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834131"/>
            <a:ext cx="3146054" cy="3382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5DA0E0-8D16-443F-9C2C-89565F6C7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54" y="3974311"/>
            <a:ext cx="6972365" cy="204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ubble Maps for Content Marketing by Slidesgo">
  <a:themeElements>
    <a:clrScheme name="Simple Light">
      <a:dk1>
        <a:srgbClr val="4D3D43"/>
      </a:dk1>
      <a:lt1>
        <a:srgbClr val="E2BAA5"/>
      </a:lt1>
      <a:dk2>
        <a:srgbClr val="FDEAE1"/>
      </a:dk2>
      <a:lt2>
        <a:srgbClr val="DDEBE9"/>
      </a:lt2>
      <a:accent1>
        <a:srgbClr val="F7F2E6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D3D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676</TotalTime>
  <Words>243</Words>
  <Application>Microsoft Office PowerPoint</Application>
  <PresentationFormat>Custom</PresentationFormat>
  <Paragraphs>46</Paragraphs>
  <Slides>18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1_Office Theme</vt:lpstr>
      <vt:lpstr>Bubble Maps for Content Marketing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ADMIN</cp:lastModifiedBy>
  <cp:revision>10</cp:revision>
  <dcterms:created xsi:type="dcterms:W3CDTF">2021-11-01T08:16:00Z</dcterms:created>
  <dcterms:modified xsi:type="dcterms:W3CDTF">2025-03-05T12:03:13Z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