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5" r:id="rId3"/>
    <p:sldId id="277" r:id="rId4"/>
    <p:sldId id="263" r:id="rId5"/>
    <p:sldId id="279" r:id="rId6"/>
    <p:sldId id="280" r:id="rId7"/>
    <p:sldId id="281" r:id="rId8"/>
    <p:sldId id="282" r:id="rId9"/>
    <p:sldId id="266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00"/>
    <a:srgbClr val="FF0066"/>
    <a:srgbClr val="FFCC00"/>
    <a:srgbClr val="FF3300"/>
    <a:srgbClr val="009999"/>
    <a:srgbClr val="FFFA00"/>
    <a:srgbClr val="CC00FF"/>
    <a:srgbClr val="9933FF"/>
    <a:srgbClr val="00CC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9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5AC26-AD06-B542-E089-B17AEEA4E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7EC834-9F97-612E-42D4-0BEB35411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92183-0EB4-9AA0-4522-F62237391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EEF7D-4CF5-F1A1-26E7-499FD9FE9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54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4F028-607F-98B0-E2E6-69F7B4F7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605CB-7DB7-8EA7-903F-5C4AD0053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BA7FE-1B8F-CF01-945E-D8C7F9A97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BC56F-FD39-ECA0-BC7F-053859921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60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EA71B-647B-8E0B-BEA0-4919449B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369B1-DA85-0964-1796-5A57691A0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C917C-144E-382A-129B-4A9A6C8D2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3DE7-4C61-063E-33CD-81D8C852C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4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01FFA-BDC6-7DB2-4EC7-6125E5A2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42C9E-2953-8D92-CEBD-FA66A0FB36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C83E4-A0C1-4738-D9A9-BA7132538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632F5-1079-0404-A517-8B66D2CD9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7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AF8AA-050F-A4E7-B876-4673FB2D7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BC0FB-3B21-8125-DFE3-2ED25B120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AFCB7-0208-479F-84F5-A2F2C0E41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AC369-6786-1D81-7FB1-0964CB391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69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8683B-A4D8-D798-6772-C7A1A75F4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65AB8-737F-BB79-7397-B70C6F050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CCEBE-E364-014D-5D4C-212284288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9E237-ADEC-DF31-9E85-8B87EDD8D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BE12E-6230-F554-5C60-4767A7A3F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BD372F-2B37-9BCA-0544-78878BE21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FEDAF-E1D9-3E3D-8E2B-E5F07FC6E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3DCF4-873E-ECE9-A4CD-2C3A3324C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6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DE84C-7146-2306-BBD1-5D61757A7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CB8B3-A191-905F-84A2-3A1717007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A0EB9-7298-03C1-344D-AF78D3656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073FB-546D-4CA7-7EF7-8F20A6E59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 err="1"/>
              <a:t>ới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8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23DA4-0021-4906-9665-22C5BD597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00BF06-7543-CD18-E4B9-FE7814C63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003D5E-A88B-F7FF-4504-4162B2426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C3F71-2C4F-49E2-8A3A-D5FB9E073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82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32CF8-FD35-D4BE-6EFA-BFC2146F7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6A5B7-34AD-8F67-81A7-E50589B06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71B83-9104-BF49-6688-EB3041892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DBB68-A21E-2E51-3BBC-BDE54384E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1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276B5-2A8E-669A-D3D8-18D759417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CC06B-69DA-A788-E74A-775D63276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57254-A139-71AC-24C4-F2A087B7C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hạt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D601F-CF04-6FAF-9BA8-F497AE0D6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72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9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9226ECB2-21B4-1691-4BE4-409F964FF49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5F466EB-EE59-5D36-2D93-F2C9C5BD966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4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sv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85FAF1-1BDC-4C3C-845F-7DE49A8FB5A4}"/>
              </a:ext>
            </a:extLst>
          </p:cNvPr>
          <p:cNvSpPr txBox="1"/>
          <p:nvPr/>
        </p:nvSpPr>
        <p:spPr>
          <a:xfrm>
            <a:off x="226541" y="482600"/>
            <a:ext cx="117389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</a:t>
            </a:r>
            <a:r>
              <a:rPr 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ngày 5 tháng 3 năm 2025</a:t>
            </a:r>
          </a:p>
          <a:p>
            <a:pPr algn="ctr"/>
            <a:r>
              <a:rPr lang="en-US" sz="4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hình lập ph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40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E015B58-ECBD-C877-32A8-AE2A7F606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022E5AE-41F6-FF82-E13B-256B6E18FDDE}"/>
              </a:ext>
            </a:extLst>
          </p:cNvPr>
          <p:cNvSpPr/>
          <p:nvPr/>
        </p:nvSpPr>
        <p:spPr>
          <a:xfrm>
            <a:off x="411707" y="524933"/>
            <a:ext cx="11368586" cy="5768706"/>
          </a:xfrm>
          <a:prstGeom prst="roundRect">
            <a:avLst>
              <a:gd name="adj" fmla="val 11677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175BE-5E89-880F-9F14-5C9FB21CE808}"/>
              </a:ext>
            </a:extLst>
          </p:cNvPr>
          <p:cNvSpPr txBox="1"/>
          <p:nvPr/>
        </p:nvSpPr>
        <p:spPr>
          <a:xfrm>
            <a:off x="2142891" y="892991"/>
            <a:ext cx="1104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 thể tích hình lập phương có cạnh 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CA3AA-378B-EF7B-810C-438F6A49A408}"/>
              </a:ext>
            </a:extLst>
          </p:cNvPr>
          <p:cNvSpPr txBox="1"/>
          <p:nvPr/>
        </p:nvSpPr>
        <p:spPr>
          <a:xfrm>
            <a:off x="724344" y="1845824"/>
            <a:ext cx="1146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= 8 cm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49789-5570-7D65-19EC-83270CF07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8" y="647776"/>
            <a:ext cx="762346" cy="829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622CA-97E8-0EE8-ACBB-59B361E50D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49" y="2623357"/>
            <a:ext cx="6973614" cy="3922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93791F-585E-85E2-E049-7D498900DB6C}"/>
                  </a:ext>
                </a:extLst>
              </p:cNvPr>
              <p:cNvSpPr txBox="1"/>
              <p:nvPr/>
            </p:nvSpPr>
            <p:spPr>
              <a:xfrm>
                <a:off x="923607" y="3167973"/>
                <a:ext cx="11467656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pt-BR" sz="4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	8 × 8 × 8 = 512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sz="4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)</a:t>
                </a: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93791F-585E-85E2-E049-7D498900D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07" y="3167973"/>
                <a:ext cx="11467656" cy="847733"/>
              </a:xfrm>
              <a:prstGeom prst="rect">
                <a:avLst/>
              </a:prstGeom>
              <a:blipFill>
                <a:blip r:embed="rId7"/>
                <a:stretch>
                  <a:fillRect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7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34727BB-19D6-A1F7-64F2-0E9FE367C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7FAA97BB-AE85-FC4E-03E2-C37D47D92AC4}"/>
              </a:ext>
            </a:extLst>
          </p:cNvPr>
          <p:cNvSpPr/>
          <p:nvPr/>
        </p:nvSpPr>
        <p:spPr>
          <a:xfrm>
            <a:off x="411707" y="524933"/>
            <a:ext cx="11368586" cy="5768706"/>
          </a:xfrm>
          <a:prstGeom prst="roundRect">
            <a:avLst>
              <a:gd name="adj" fmla="val 11677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99E5B-A617-E15C-68B1-940BB7C5A2CF}"/>
              </a:ext>
            </a:extLst>
          </p:cNvPr>
          <p:cNvSpPr txBox="1"/>
          <p:nvPr/>
        </p:nvSpPr>
        <p:spPr>
          <a:xfrm>
            <a:off x="2142891" y="892991"/>
            <a:ext cx="1104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 thể tích hình lập phương có cạnh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6C0C5A-4BFC-FE11-DC92-7CDDEBA059F2}"/>
                  </a:ext>
                </a:extLst>
              </p:cNvPr>
              <p:cNvSpPr txBox="1"/>
              <p:nvPr/>
            </p:nvSpPr>
            <p:spPr>
              <a:xfrm>
                <a:off x="724344" y="1845824"/>
                <a:ext cx="11467656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vi-VN" sz="4400" b="1">
                    <a:solidFill>
                      <a:srgbClr val="FF0000"/>
                    </a:solidFill>
                  </a:rPr>
                  <a:t>b)</a:t>
                </a:r>
                <a:r>
                  <a:rPr lang="vi-VN" sz="4400" b="1">
                    <a:solidFill>
                      <a:srgbClr val="0070C0"/>
                    </a:solidFill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>
                    <a:solidFill>
                      <a:srgbClr val="0070C0"/>
                    </a:solidFill>
                  </a:rPr>
                  <a:t> </a:t>
                </a:r>
                <a:r>
                  <a:rPr lang="vi-VN" sz="4400" b="1">
                    <a:solidFill>
                      <a:srgbClr val="0070C0"/>
                    </a:solidFill>
                  </a:rPr>
                  <a:t>dm</a:t>
                </a: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6C0C5A-4BFC-FE11-DC92-7CDDEBA05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4" y="1845824"/>
                <a:ext cx="11467656" cy="1067152"/>
              </a:xfrm>
              <a:prstGeom prst="rect">
                <a:avLst/>
              </a:prstGeom>
              <a:blipFill>
                <a:blip r:embed="rId5"/>
                <a:stretch>
                  <a:fillRect l="-218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0265FC0-7709-14A0-69CE-C3790D691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8" y="647776"/>
            <a:ext cx="762346" cy="829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5DC62-F48C-2429-44A2-B96CCED56B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49" y="2623357"/>
            <a:ext cx="6973614" cy="3922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0A0F3F-BF0E-14D8-4E71-0BE3EFD038F4}"/>
                  </a:ext>
                </a:extLst>
              </p:cNvPr>
              <p:cNvSpPr txBox="1"/>
              <p:nvPr/>
            </p:nvSpPr>
            <p:spPr>
              <a:xfrm>
                <a:off x="923607" y="3167973"/>
                <a:ext cx="1146765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pt-BR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  <a:r>
                  <a:rPr lang="vi-VN" sz="4400" b="1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pt-BR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pt-BR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pt-BR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pt-BR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BR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𝒅𝒎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pt-BR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)</a:t>
                </a: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0A0F3F-BF0E-14D8-4E71-0BE3EFD03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07" y="3167973"/>
                <a:ext cx="11467656" cy="1159228"/>
              </a:xfrm>
              <a:prstGeom prst="rect">
                <a:avLst/>
              </a:prstGeom>
              <a:blipFill>
                <a:blip r:embed="rId8"/>
                <a:stretch>
                  <a:fillRect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6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8ED942C-C809-C268-134D-E88CF6B39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D124E04-7733-EA7F-A4A6-A1DA5B857C5B}"/>
              </a:ext>
            </a:extLst>
          </p:cNvPr>
          <p:cNvSpPr/>
          <p:nvPr/>
        </p:nvSpPr>
        <p:spPr>
          <a:xfrm>
            <a:off x="411707" y="524933"/>
            <a:ext cx="11368586" cy="5768706"/>
          </a:xfrm>
          <a:prstGeom prst="roundRect">
            <a:avLst>
              <a:gd name="adj" fmla="val 11677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E35D6-8E96-71ED-4FEE-5BB2F34A0901}"/>
              </a:ext>
            </a:extLst>
          </p:cNvPr>
          <p:cNvSpPr txBox="1"/>
          <p:nvPr/>
        </p:nvSpPr>
        <p:spPr>
          <a:xfrm>
            <a:off x="2142891" y="892991"/>
            <a:ext cx="1104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 thể tích hình lập phương có cạnh 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3213E-4FFC-6C87-9083-89BFD6BB9047}"/>
              </a:ext>
            </a:extLst>
          </p:cNvPr>
          <p:cNvSpPr txBox="1"/>
          <p:nvPr/>
        </p:nvSpPr>
        <p:spPr>
          <a:xfrm>
            <a:off x="724344" y="1845824"/>
            <a:ext cx="11467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lang="vi-VN" sz="4400" b="1">
                <a:solidFill>
                  <a:srgbClr val="0070C0"/>
                </a:solidFill>
              </a:rPr>
              <a:t> a = 0,5 m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1C7F9-CBC5-89FF-3880-ABF4C98EF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8" y="647776"/>
            <a:ext cx="762346" cy="829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D43C35-776A-071E-FEC6-6762D476F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44" y="2615265"/>
            <a:ext cx="6973614" cy="3922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438D6-6724-30E7-762E-A7377EF37F51}"/>
                  </a:ext>
                </a:extLst>
              </p:cNvPr>
              <p:cNvSpPr txBox="1"/>
              <p:nvPr/>
            </p:nvSpPr>
            <p:spPr>
              <a:xfrm>
                <a:off x="-125691" y="3140196"/>
                <a:ext cx="11467656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pt-BR" sz="4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	0,5 × 0,5 × 0,5 = 0,125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sz="4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)</a:t>
                </a: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438D6-6724-30E7-762E-A7377EF37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691" y="3140196"/>
                <a:ext cx="11467656" cy="847733"/>
              </a:xfrm>
              <a:prstGeom prst="rect">
                <a:avLst/>
              </a:prstGeom>
              <a:blipFill>
                <a:blip r:embed="rId7"/>
                <a:stretch>
                  <a:fillRect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9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05E29D8-7D62-11D9-EE98-509D5298E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F765827-4B47-2692-D841-9CBBDAFF8FBD}"/>
              </a:ext>
            </a:extLst>
          </p:cNvPr>
          <p:cNvSpPr/>
          <p:nvPr/>
        </p:nvSpPr>
        <p:spPr>
          <a:xfrm>
            <a:off x="411707" y="524933"/>
            <a:ext cx="11368586" cy="5768706"/>
          </a:xfrm>
          <a:prstGeom prst="roundRect">
            <a:avLst>
              <a:gd name="adj" fmla="val 11677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2E8DA-B22B-EB40-FA0A-A42FDED03C4E}"/>
              </a:ext>
            </a:extLst>
          </p:cNvPr>
          <p:cNvSpPr txBox="1"/>
          <p:nvPr/>
        </p:nvSpPr>
        <p:spPr>
          <a:xfrm>
            <a:off x="1203331" y="676240"/>
            <a:ext cx="11040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Một khối gỗ hình lập phương có cạnh 40 cm.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Người ta cắt đi một phần khối gỗ có dạng hình</a:t>
            </a: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lập phương cạnh 20 cm.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Tính thể tích phần gỗ còn lại.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biết mỗi xăng-ti-mét khối loại gỗ này nặng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1,1 g. Hỏi phần gỗ còn lại nặng bao nhiêu ki-lô-gam?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E8152-1567-0D81-E738-E916E185D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2" y="265413"/>
            <a:ext cx="854863" cy="854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B4C9B-4B19-8FA4-44A7-18DD00683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604" y="3723228"/>
            <a:ext cx="2586515" cy="23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B084EE-300F-DC64-679C-82132BDDB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E34C401-DBC3-AA82-66F3-E67FC59CCF85}"/>
              </a:ext>
            </a:extLst>
          </p:cNvPr>
          <p:cNvSpPr/>
          <p:nvPr/>
        </p:nvSpPr>
        <p:spPr>
          <a:xfrm>
            <a:off x="411707" y="524933"/>
            <a:ext cx="11368586" cy="5768706"/>
          </a:xfrm>
          <a:prstGeom prst="roundRect">
            <a:avLst>
              <a:gd name="adj" fmla="val 11677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07DCE7-071F-13AC-EA55-964E353BFC86}"/>
                  </a:ext>
                </a:extLst>
              </p:cNvPr>
              <p:cNvSpPr txBox="1"/>
              <p:nvPr/>
            </p:nvSpPr>
            <p:spPr>
              <a:xfrm>
                <a:off x="739760" y="676240"/>
                <a:ext cx="11714996" cy="4820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Bài giải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a)</a:t>
                </a: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40 x 40 x 40 = 64 000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Thể tích khối gỗ hình lập phương cạnh 40 cm là 64 000</a:t>
                </a: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𝒄𝒎</m:t>
                        </m:r>
                      </m:e>
                      <m:sup>
                        <m:r>
                          <a:rPr kumimoji="0" lang="en-US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 x 20 x 20 = 8 000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Thể tích khối gỗ hình lập phương cạnh 20 cm</a:t>
                </a: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là 8 000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𝒄𝒎</m:t>
                        </m:r>
                      </m:e>
                      <m:sup>
                        <m:r>
                          <a:rPr kumimoji="0" lang="en-US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64 000 – 8 000 = 56 000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Thể tích phần gỗ còn lại là 56 000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𝒄𝒎</m:t>
                        </m:r>
                      </m:e>
                      <m:sup>
                        <m:r>
                          <a:rPr kumimoji="0" lang="en-US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b)</a:t>
                </a: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1,1 x 56 000 = 61 600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61 600 g = 61,6 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Phần gỗ còn lại nặng 61,6 kg.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07DCE7-071F-13AC-EA55-964E353BF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0" y="676240"/>
                <a:ext cx="11714996" cy="4820422"/>
              </a:xfrm>
              <a:prstGeom prst="rect">
                <a:avLst/>
              </a:prstGeom>
              <a:blipFill>
                <a:blip r:embed="rId5"/>
                <a:stretch>
                  <a:fillRect l="-1197" t="-1643" b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CFB4DCD-2E3F-5220-8F79-35C02ADF6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2" y="265413"/>
            <a:ext cx="854863" cy="854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DABF44-7111-05A2-C465-2AA6D9DEA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3971" y="3429000"/>
            <a:ext cx="2586515" cy="23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8011FD-FF9A-8EE6-3080-C17C6F493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72ABF1DF-516D-672A-A108-1BFF1F815DC1}"/>
              </a:ext>
            </a:extLst>
          </p:cNvPr>
          <p:cNvSpPr/>
          <p:nvPr/>
        </p:nvSpPr>
        <p:spPr>
          <a:xfrm>
            <a:off x="411707" y="524933"/>
            <a:ext cx="11368586" cy="5768706"/>
          </a:xfrm>
          <a:prstGeom prst="roundRect">
            <a:avLst>
              <a:gd name="adj" fmla="val 11677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C64FD2-C761-AA1C-529C-C8684A05A504}"/>
              </a:ext>
            </a:extLst>
          </p:cNvPr>
          <p:cNvSpPr txBox="1"/>
          <p:nvPr/>
        </p:nvSpPr>
        <p:spPr>
          <a:xfrm>
            <a:off x="966900" y="807444"/>
            <a:ext cx="102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 kích thước của một hộp nhỏ có dạng hình lập phương hoặc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hình hộp chữ nhật (chẳng hạn hộp phấn, hộp bút, …) theo đơn vị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xăng-ti-mét. Nếu số đo là số thập phân thì làm tròn đến hàng đơn vị.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Tính thể tích của hộp.</a:t>
            </a:r>
          </a:p>
        </p:txBody>
      </p:sp>
      <p:pic>
        <p:nvPicPr>
          <p:cNvPr id="1026" name="Picture 2" descr="Mua COMBO 10 HỘP PHẤN TRẮNG VIẾT BẢNG KHÔNG BỤI MIC | Tiki">
            <a:extLst>
              <a:ext uri="{FF2B5EF4-FFF2-40B4-BE49-F238E27FC236}">
                <a16:creationId xmlns:a16="http://schemas.microsoft.com/office/drawing/2014/main" id="{5E7DAED2-B463-EE6E-D48B-16FFE37E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80" y="3661345"/>
            <a:ext cx="2380790" cy="23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ộp Bút">
            <a:extLst>
              <a:ext uri="{FF2B5EF4-FFF2-40B4-BE49-F238E27FC236}">
                <a16:creationId xmlns:a16="http://schemas.microsoft.com/office/drawing/2014/main" id="{AA7D8606-29F5-B913-838A-CBC1CB4A1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1" b="32550"/>
          <a:stretch/>
        </p:blipFill>
        <p:spPr bwMode="auto">
          <a:xfrm>
            <a:off x="5413850" y="3952277"/>
            <a:ext cx="4675381" cy="19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AF88400-01F1-8161-BAD2-24EC48545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>
            <a:extLst>
              <a:ext uri="{FF2B5EF4-FFF2-40B4-BE49-F238E27FC236}">
                <a16:creationId xmlns:a16="http://schemas.microsoft.com/office/drawing/2014/main" id="{8BFA2019-6C97-9479-1BC7-28461D4D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044CF7-7FCF-4CF7-2FB4-1725C3FD4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7BB46B-9358-5534-C13B-3F2145DC97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657AFE-5065-0D1E-0BFF-A7754BB21F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6D9A9-7841-2B21-B728-6B88C74138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969A4E-8044-B263-131E-CCF5B23D9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5A37124-DCC1-6BA7-397B-A2AAC5CC0924}"/>
              </a:ext>
            </a:extLst>
          </p:cNvPr>
          <p:cNvSpPr/>
          <p:nvPr/>
        </p:nvSpPr>
        <p:spPr>
          <a:xfrm>
            <a:off x="1987360" y="457840"/>
            <a:ext cx="9601200" cy="1595618"/>
          </a:xfrm>
          <a:custGeom>
            <a:avLst/>
            <a:gdLst>
              <a:gd name="connsiteX0" fmla="*/ 0 w 9601200"/>
              <a:gd name="connsiteY0" fmla="*/ 797809 h 1595618"/>
              <a:gd name="connsiteX1" fmla="*/ 797809 w 9601200"/>
              <a:gd name="connsiteY1" fmla="*/ 0 h 1595618"/>
              <a:gd name="connsiteX2" fmla="*/ 1449692 w 9601200"/>
              <a:gd name="connsiteY2" fmla="*/ 0 h 1595618"/>
              <a:gd name="connsiteX3" fmla="*/ 1861408 w 9601200"/>
              <a:gd name="connsiteY3" fmla="*/ 0 h 1595618"/>
              <a:gd name="connsiteX4" fmla="*/ 2273123 w 9601200"/>
              <a:gd name="connsiteY4" fmla="*/ 0 h 1595618"/>
              <a:gd name="connsiteX5" fmla="*/ 2844951 w 9601200"/>
              <a:gd name="connsiteY5" fmla="*/ 0 h 1595618"/>
              <a:gd name="connsiteX6" fmla="*/ 3176611 w 9601200"/>
              <a:gd name="connsiteY6" fmla="*/ 0 h 1595618"/>
              <a:gd name="connsiteX7" fmla="*/ 3668382 w 9601200"/>
              <a:gd name="connsiteY7" fmla="*/ 0 h 1595618"/>
              <a:gd name="connsiteX8" fmla="*/ 4240209 w 9601200"/>
              <a:gd name="connsiteY8" fmla="*/ 0 h 1595618"/>
              <a:gd name="connsiteX9" fmla="*/ 4892092 w 9601200"/>
              <a:gd name="connsiteY9" fmla="*/ 0 h 1595618"/>
              <a:gd name="connsiteX10" fmla="*/ 5543975 w 9601200"/>
              <a:gd name="connsiteY10" fmla="*/ 0 h 1595618"/>
              <a:gd name="connsiteX11" fmla="*/ 6035747 w 9601200"/>
              <a:gd name="connsiteY11" fmla="*/ 0 h 1595618"/>
              <a:gd name="connsiteX12" fmla="*/ 6767686 w 9601200"/>
              <a:gd name="connsiteY12" fmla="*/ 0 h 1595618"/>
              <a:gd name="connsiteX13" fmla="*/ 7259457 w 9601200"/>
              <a:gd name="connsiteY13" fmla="*/ 0 h 1595618"/>
              <a:gd name="connsiteX14" fmla="*/ 7991396 w 9601200"/>
              <a:gd name="connsiteY14" fmla="*/ 0 h 1595618"/>
              <a:gd name="connsiteX15" fmla="*/ 8803391 w 9601200"/>
              <a:gd name="connsiteY15" fmla="*/ 0 h 1595618"/>
              <a:gd name="connsiteX16" fmla="*/ 9601200 w 9601200"/>
              <a:gd name="connsiteY16" fmla="*/ 797809 h 1595618"/>
              <a:gd name="connsiteX17" fmla="*/ 9601200 w 9601200"/>
              <a:gd name="connsiteY17" fmla="*/ 797809 h 1595618"/>
              <a:gd name="connsiteX18" fmla="*/ 8803391 w 9601200"/>
              <a:gd name="connsiteY18" fmla="*/ 1595618 h 1595618"/>
              <a:gd name="connsiteX19" fmla="*/ 8231564 w 9601200"/>
              <a:gd name="connsiteY19" fmla="*/ 1595618 h 1595618"/>
              <a:gd name="connsiteX20" fmla="*/ 7659736 w 9601200"/>
              <a:gd name="connsiteY20" fmla="*/ 1595618 h 1595618"/>
              <a:gd name="connsiteX21" fmla="*/ 7087909 w 9601200"/>
              <a:gd name="connsiteY21" fmla="*/ 1595618 h 1595618"/>
              <a:gd name="connsiteX22" fmla="*/ 6355970 w 9601200"/>
              <a:gd name="connsiteY22" fmla="*/ 1595618 h 1595618"/>
              <a:gd name="connsiteX23" fmla="*/ 5624031 w 9601200"/>
              <a:gd name="connsiteY23" fmla="*/ 1595618 h 1595618"/>
              <a:gd name="connsiteX24" fmla="*/ 4972148 w 9601200"/>
              <a:gd name="connsiteY24" fmla="*/ 1595618 h 1595618"/>
              <a:gd name="connsiteX25" fmla="*/ 4400321 w 9601200"/>
              <a:gd name="connsiteY25" fmla="*/ 1595618 h 1595618"/>
              <a:gd name="connsiteX26" fmla="*/ 3988605 w 9601200"/>
              <a:gd name="connsiteY26" fmla="*/ 1595618 h 1595618"/>
              <a:gd name="connsiteX27" fmla="*/ 3336722 w 9601200"/>
              <a:gd name="connsiteY27" fmla="*/ 1595618 h 1595618"/>
              <a:gd name="connsiteX28" fmla="*/ 2684839 w 9601200"/>
              <a:gd name="connsiteY28" fmla="*/ 1595618 h 1595618"/>
              <a:gd name="connsiteX29" fmla="*/ 2353179 w 9601200"/>
              <a:gd name="connsiteY29" fmla="*/ 1595618 h 1595618"/>
              <a:gd name="connsiteX30" fmla="*/ 1781352 w 9601200"/>
              <a:gd name="connsiteY30" fmla="*/ 1595618 h 1595618"/>
              <a:gd name="connsiteX31" fmla="*/ 1449692 w 9601200"/>
              <a:gd name="connsiteY31" fmla="*/ 1595618 h 1595618"/>
              <a:gd name="connsiteX32" fmla="*/ 797809 w 9601200"/>
              <a:gd name="connsiteY32" fmla="*/ 1595618 h 1595618"/>
              <a:gd name="connsiteX33" fmla="*/ 0 w 9601200"/>
              <a:gd name="connsiteY33" fmla="*/ 797809 h 159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601200" h="1595618" fill="none" extrusionOk="0">
                <a:moveTo>
                  <a:pt x="0" y="797809"/>
                </a:moveTo>
                <a:cubicBezTo>
                  <a:pt x="-93636" y="357877"/>
                  <a:pt x="322566" y="-109867"/>
                  <a:pt x="797809" y="0"/>
                </a:cubicBezTo>
                <a:cubicBezTo>
                  <a:pt x="960483" y="-18800"/>
                  <a:pt x="1226736" y="35980"/>
                  <a:pt x="1449692" y="0"/>
                </a:cubicBezTo>
                <a:cubicBezTo>
                  <a:pt x="1672648" y="-35980"/>
                  <a:pt x="1685602" y="47056"/>
                  <a:pt x="1861408" y="0"/>
                </a:cubicBezTo>
                <a:cubicBezTo>
                  <a:pt x="2037214" y="-47056"/>
                  <a:pt x="2150526" y="23982"/>
                  <a:pt x="2273123" y="0"/>
                </a:cubicBezTo>
                <a:cubicBezTo>
                  <a:pt x="2395721" y="-23982"/>
                  <a:pt x="2648944" y="48259"/>
                  <a:pt x="2844951" y="0"/>
                </a:cubicBezTo>
                <a:cubicBezTo>
                  <a:pt x="3040958" y="-48259"/>
                  <a:pt x="3056201" y="24147"/>
                  <a:pt x="3176611" y="0"/>
                </a:cubicBezTo>
                <a:cubicBezTo>
                  <a:pt x="3297021" y="-24147"/>
                  <a:pt x="3508647" y="49879"/>
                  <a:pt x="3668382" y="0"/>
                </a:cubicBezTo>
                <a:cubicBezTo>
                  <a:pt x="3828117" y="-49879"/>
                  <a:pt x="3977308" y="33038"/>
                  <a:pt x="4240209" y="0"/>
                </a:cubicBezTo>
                <a:cubicBezTo>
                  <a:pt x="4503110" y="-33038"/>
                  <a:pt x="4575708" y="56246"/>
                  <a:pt x="4892092" y="0"/>
                </a:cubicBezTo>
                <a:cubicBezTo>
                  <a:pt x="5208476" y="-56246"/>
                  <a:pt x="5339558" y="30103"/>
                  <a:pt x="5543975" y="0"/>
                </a:cubicBezTo>
                <a:cubicBezTo>
                  <a:pt x="5748392" y="-30103"/>
                  <a:pt x="5809365" y="57347"/>
                  <a:pt x="6035747" y="0"/>
                </a:cubicBezTo>
                <a:cubicBezTo>
                  <a:pt x="6262129" y="-57347"/>
                  <a:pt x="6457734" y="3872"/>
                  <a:pt x="6767686" y="0"/>
                </a:cubicBezTo>
                <a:cubicBezTo>
                  <a:pt x="7077638" y="-3872"/>
                  <a:pt x="7022917" y="42361"/>
                  <a:pt x="7259457" y="0"/>
                </a:cubicBezTo>
                <a:cubicBezTo>
                  <a:pt x="7495997" y="-42361"/>
                  <a:pt x="7645588" y="68512"/>
                  <a:pt x="7991396" y="0"/>
                </a:cubicBezTo>
                <a:cubicBezTo>
                  <a:pt x="8337204" y="-68512"/>
                  <a:pt x="8421187" y="78344"/>
                  <a:pt x="8803391" y="0"/>
                </a:cubicBezTo>
                <a:cubicBezTo>
                  <a:pt x="9304827" y="-38247"/>
                  <a:pt x="9549604" y="243730"/>
                  <a:pt x="9601200" y="797809"/>
                </a:cubicBezTo>
                <a:lnTo>
                  <a:pt x="9601200" y="797809"/>
                </a:lnTo>
                <a:cubicBezTo>
                  <a:pt x="9512683" y="1156713"/>
                  <a:pt x="9217176" y="1584457"/>
                  <a:pt x="8803391" y="1595618"/>
                </a:cubicBezTo>
                <a:cubicBezTo>
                  <a:pt x="8569836" y="1603063"/>
                  <a:pt x="8371916" y="1546925"/>
                  <a:pt x="8231564" y="1595618"/>
                </a:cubicBezTo>
                <a:cubicBezTo>
                  <a:pt x="8091212" y="1644311"/>
                  <a:pt x="7891093" y="1573043"/>
                  <a:pt x="7659736" y="1595618"/>
                </a:cubicBezTo>
                <a:cubicBezTo>
                  <a:pt x="7428379" y="1618193"/>
                  <a:pt x="7266918" y="1580680"/>
                  <a:pt x="7087909" y="1595618"/>
                </a:cubicBezTo>
                <a:cubicBezTo>
                  <a:pt x="6908900" y="1610556"/>
                  <a:pt x="6609940" y="1562199"/>
                  <a:pt x="6355970" y="1595618"/>
                </a:cubicBezTo>
                <a:cubicBezTo>
                  <a:pt x="6102000" y="1629037"/>
                  <a:pt x="5857377" y="1573905"/>
                  <a:pt x="5624031" y="1595618"/>
                </a:cubicBezTo>
                <a:cubicBezTo>
                  <a:pt x="5390685" y="1617331"/>
                  <a:pt x="5217655" y="1581358"/>
                  <a:pt x="4972148" y="1595618"/>
                </a:cubicBezTo>
                <a:cubicBezTo>
                  <a:pt x="4726641" y="1609878"/>
                  <a:pt x="4524874" y="1588923"/>
                  <a:pt x="4400321" y="1595618"/>
                </a:cubicBezTo>
                <a:cubicBezTo>
                  <a:pt x="4275768" y="1602313"/>
                  <a:pt x="4091750" y="1558776"/>
                  <a:pt x="3988605" y="1595618"/>
                </a:cubicBezTo>
                <a:cubicBezTo>
                  <a:pt x="3885460" y="1632460"/>
                  <a:pt x="3639147" y="1566454"/>
                  <a:pt x="3336722" y="1595618"/>
                </a:cubicBezTo>
                <a:cubicBezTo>
                  <a:pt x="3034297" y="1624782"/>
                  <a:pt x="2820433" y="1579795"/>
                  <a:pt x="2684839" y="1595618"/>
                </a:cubicBezTo>
                <a:cubicBezTo>
                  <a:pt x="2549245" y="1611441"/>
                  <a:pt x="2505710" y="1593282"/>
                  <a:pt x="2353179" y="1595618"/>
                </a:cubicBezTo>
                <a:cubicBezTo>
                  <a:pt x="2200648" y="1597954"/>
                  <a:pt x="2021701" y="1559322"/>
                  <a:pt x="1781352" y="1595618"/>
                </a:cubicBezTo>
                <a:cubicBezTo>
                  <a:pt x="1541003" y="1631914"/>
                  <a:pt x="1523084" y="1566124"/>
                  <a:pt x="1449692" y="1595618"/>
                </a:cubicBezTo>
                <a:cubicBezTo>
                  <a:pt x="1376300" y="1625112"/>
                  <a:pt x="1072376" y="1565782"/>
                  <a:pt x="797809" y="1595618"/>
                </a:cubicBezTo>
                <a:cubicBezTo>
                  <a:pt x="396797" y="1621605"/>
                  <a:pt x="87967" y="1163610"/>
                  <a:pt x="0" y="797809"/>
                </a:cubicBezTo>
                <a:close/>
              </a:path>
              <a:path w="9601200" h="1595618" stroke="0" extrusionOk="0">
                <a:moveTo>
                  <a:pt x="0" y="797809"/>
                </a:moveTo>
                <a:cubicBezTo>
                  <a:pt x="81228" y="266829"/>
                  <a:pt x="322842" y="-12960"/>
                  <a:pt x="797809" y="0"/>
                </a:cubicBezTo>
                <a:cubicBezTo>
                  <a:pt x="902945" y="-28549"/>
                  <a:pt x="1022992" y="34339"/>
                  <a:pt x="1209525" y="0"/>
                </a:cubicBezTo>
                <a:cubicBezTo>
                  <a:pt x="1396058" y="-34339"/>
                  <a:pt x="1654201" y="10497"/>
                  <a:pt x="1781352" y="0"/>
                </a:cubicBezTo>
                <a:cubicBezTo>
                  <a:pt x="1908503" y="-10497"/>
                  <a:pt x="2162695" y="57915"/>
                  <a:pt x="2433235" y="0"/>
                </a:cubicBezTo>
                <a:cubicBezTo>
                  <a:pt x="2703775" y="-57915"/>
                  <a:pt x="2759600" y="12202"/>
                  <a:pt x="2844951" y="0"/>
                </a:cubicBezTo>
                <a:cubicBezTo>
                  <a:pt x="2930302" y="-12202"/>
                  <a:pt x="3076853" y="31352"/>
                  <a:pt x="3256666" y="0"/>
                </a:cubicBezTo>
                <a:cubicBezTo>
                  <a:pt x="3436480" y="-31352"/>
                  <a:pt x="3611674" y="30375"/>
                  <a:pt x="3748438" y="0"/>
                </a:cubicBezTo>
                <a:cubicBezTo>
                  <a:pt x="3885202" y="-30375"/>
                  <a:pt x="3974494" y="8835"/>
                  <a:pt x="4080098" y="0"/>
                </a:cubicBezTo>
                <a:cubicBezTo>
                  <a:pt x="4185702" y="-8835"/>
                  <a:pt x="4617314" y="42"/>
                  <a:pt x="4812037" y="0"/>
                </a:cubicBezTo>
                <a:cubicBezTo>
                  <a:pt x="5006760" y="-42"/>
                  <a:pt x="5182325" y="57399"/>
                  <a:pt x="5303808" y="0"/>
                </a:cubicBezTo>
                <a:cubicBezTo>
                  <a:pt x="5425291" y="-57399"/>
                  <a:pt x="5684339" y="48385"/>
                  <a:pt x="5875635" y="0"/>
                </a:cubicBezTo>
                <a:cubicBezTo>
                  <a:pt x="6066931" y="-48385"/>
                  <a:pt x="6073453" y="27128"/>
                  <a:pt x="6207295" y="0"/>
                </a:cubicBezTo>
                <a:cubicBezTo>
                  <a:pt x="6341137" y="-27128"/>
                  <a:pt x="6416084" y="38918"/>
                  <a:pt x="6538955" y="0"/>
                </a:cubicBezTo>
                <a:cubicBezTo>
                  <a:pt x="6661826" y="-38918"/>
                  <a:pt x="6916292" y="56390"/>
                  <a:pt x="7190838" y="0"/>
                </a:cubicBezTo>
                <a:cubicBezTo>
                  <a:pt x="7465384" y="-56390"/>
                  <a:pt x="7652383" y="35403"/>
                  <a:pt x="7922777" y="0"/>
                </a:cubicBezTo>
                <a:cubicBezTo>
                  <a:pt x="8193171" y="-35403"/>
                  <a:pt x="8616110" y="52780"/>
                  <a:pt x="8803391" y="0"/>
                </a:cubicBezTo>
                <a:cubicBezTo>
                  <a:pt x="9146224" y="8797"/>
                  <a:pt x="9653760" y="412724"/>
                  <a:pt x="9601200" y="797809"/>
                </a:cubicBezTo>
                <a:lnTo>
                  <a:pt x="9601200" y="797809"/>
                </a:lnTo>
                <a:cubicBezTo>
                  <a:pt x="9684876" y="1248283"/>
                  <a:pt x="9290729" y="1546556"/>
                  <a:pt x="8803391" y="1595618"/>
                </a:cubicBezTo>
                <a:cubicBezTo>
                  <a:pt x="8651775" y="1627432"/>
                  <a:pt x="8575630" y="1595343"/>
                  <a:pt x="8471731" y="1595618"/>
                </a:cubicBezTo>
                <a:cubicBezTo>
                  <a:pt x="8367832" y="1595893"/>
                  <a:pt x="8259018" y="1562726"/>
                  <a:pt x="8140071" y="1595618"/>
                </a:cubicBezTo>
                <a:cubicBezTo>
                  <a:pt x="8021124" y="1628510"/>
                  <a:pt x="7622572" y="1589250"/>
                  <a:pt x="7488188" y="1595618"/>
                </a:cubicBezTo>
                <a:cubicBezTo>
                  <a:pt x="7353804" y="1601986"/>
                  <a:pt x="7045755" y="1572794"/>
                  <a:pt x="6756249" y="1595618"/>
                </a:cubicBezTo>
                <a:cubicBezTo>
                  <a:pt x="6466743" y="1618442"/>
                  <a:pt x="6322703" y="1584483"/>
                  <a:pt x="6184422" y="1595618"/>
                </a:cubicBezTo>
                <a:cubicBezTo>
                  <a:pt x="6046141" y="1606753"/>
                  <a:pt x="5857706" y="1558740"/>
                  <a:pt x="5612595" y="1595618"/>
                </a:cubicBezTo>
                <a:cubicBezTo>
                  <a:pt x="5367484" y="1632496"/>
                  <a:pt x="5402421" y="1564661"/>
                  <a:pt x="5280935" y="1595618"/>
                </a:cubicBezTo>
                <a:cubicBezTo>
                  <a:pt x="5159449" y="1626575"/>
                  <a:pt x="4738351" y="1588316"/>
                  <a:pt x="4548996" y="1595618"/>
                </a:cubicBezTo>
                <a:cubicBezTo>
                  <a:pt x="4359641" y="1602920"/>
                  <a:pt x="4211185" y="1593803"/>
                  <a:pt x="4057225" y="1595618"/>
                </a:cubicBezTo>
                <a:cubicBezTo>
                  <a:pt x="3903265" y="1597433"/>
                  <a:pt x="3725312" y="1537248"/>
                  <a:pt x="3485397" y="1595618"/>
                </a:cubicBezTo>
                <a:cubicBezTo>
                  <a:pt x="3245482" y="1653988"/>
                  <a:pt x="3061575" y="1534877"/>
                  <a:pt x="2913570" y="1595618"/>
                </a:cubicBezTo>
                <a:cubicBezTo>
                  <a:pt x="2765565" y="1656359"/>
                  <a:pt x="2612611" y="1553910"/>
                  <a:pt x="2341743" y="1595618"/>
                </a:cubicBezTo>
                <a:cubicBezTo>
                  <a:pt x="2070875" y="1637326"/>
                  <a:pt x="1986748" y="1569586"/>
                  <a:pt x="1769915" y="1595618"/>
                </a:cubicBezTo>
                <a:cubicBezTo>
                  <a:pt x="1553082" y="1621650"/>
                  <a:pt x="1267722" y="1562416"/>
                  <a:pt x="797809" y="1595618"/>
                </a:cubicBezTo>
                <a:cubicBezTo>
                  <a:pt x="399632" y="1606329"/>
                  <a:pt x="-61897" y="1260192"/>
                  <a:pt x="0" y="79780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52CDA-D132-EEB9-7DF8-F40483B987FF}"/>
              </a:ext>
            </a:extLst>
          </p:cNvPr>
          <p:cNvSpPr txBox="1"/>
          <p:nvPr/>
        </p:nvSpPr>
        <p:spPr>
          <a:xfrm>
            <a:off x="2790725" y="1167646"/>
            <a:ext cx="7994469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 w="38100">
                  <a:solidFill>
                    <a:prstClr val="white"/>
                  </a:solidFill>
                </a:ln>
                <a:solidFill>
                  <a:srgbClr val="FF0066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7 SVNZiclets" panose="02000603000000000000" pitchFamily="2" charset="0"/>
                <a:ea typeface="+mn-ea"/>
                <a:cs typeface="Pattaya" panose="00000500000000000000" pitchFamily="2" charset="-34"/>
              </a:rPr>
              <a:t>TẠM</a:t>
            </a:r>
            <a:r>
              <a:rPr kumimoji="0" lang="en-US" sz="6600" b="0" i="0" u="none" strike="noStrike" kern="1200" cap="none" spc="0" normalizeH="0" noProof="0">
                <a:ln w="38100">
                  <a:solidFill>
                    <a:prstClr val="white"/>
                  </a:solidFill>
                </a:ln>
                <a:solidFill>
                  <a:srgbClr val="FF0066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7 SVNZiclets" panose="02000603000000000000" pitchFamily="2" charset="0"/>
                <a:ea typeface="+mn-ea"/>
                <a:cs typeface="Pattaya" panose="00000500000000000000" pitchFamily="2" charset="-34"/>
              </a:rPr>
              <a:t> BIỆT</a:t>
            </a:r>
            <a:endParaRPr kumimoji="0" lang="en-US" sz="6600" b="0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FF0066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#9Slide07 SVNZiclets" panose="02000603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3595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70FCF8-4494-E82E-A618-E9B596A25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>
            <a:extLst>
              <a:ext uri="{FF2B5EF4-FFF2-40B4-BE49-F238E27FC236}">
                <a16:creationId xmlns:a16="http://schemas.microsoft.com/office/drawing/2014/main" id="{E42FE7FB-F2A2-5927-5D8F-D3EC50E4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8406EC-918D-7FAD-213D-E3BB3F831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0D879-CBDA-BA17-785D-1B1FB00F3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4E5B3C-27CD-6223-1F2A-7FF55EDF9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2C51A4-888A-EDE8-A863-EFE9DC4246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2BF507-8B88-D901-CADC-A941385DA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2977AAF1-3EA6-5A77-209E-ACBEB0AA5DB9}"/>
              </a:ext>
            </a:extLst>
          </p:cNvPr>
          <p:cNvSpPr/>
          <p:nvPr/>
        </p:nvSpPr>
        <p:spPr>
          <a:xfrm>
            <a:off x="1987360" y="457840"/>
            <a:ext cx="9601200" cy="1595618"/>
          </a:xfrm>
          <a:custGeom>
            <a:avLst/>
            <a:gdLst>
              <a:gd name="connsiteX0" fmla="*/ 0 w 9601200"/>
              <a:gd name="connsiteY0" fmla="*/ 797809 h 1595618"/>
              <a:gd name="connsiteX1" fmla="*/ 797809 w 9601200"/>
              <a:gd name="connsiteY1" fmla="*/ 0 h 1595618"/>
              <a:gd name="connsiteX2" fmla="*/ 1449692 w 9601200"/>
              <a:gd name="connsiteY2" fmla="*/ 0 h 1595618"/>
              <a:gd name="connsiteX3" fmla="*/ 1861408 w 9601200"/>
              <a:gd name="connsiteY3" fmla="*/ 0 h 1595618"/>
              <a:gd name="connsiteX4" fmla="*/ 2273123 w 9601200"/>
              <a:gd name="connsiteY4" fmla="*/ 0 h 1595618"/>
              <a:gd name="connsiteX5" fmla="*/ 2844951 w 9601200"/>
              <a:gd name="connsiteY5" fmla="*/ 0 h 1595618"/>
              <a:gd name="connsiteX6" fmla="*/ 3176611 w 9601200"/>
              <a:gd name="connsiteY6" fmla="*/ 0 h 1595618"/>
              <a:gd name="connsiteX7" fmla="*/ 3668382 w 9601200"/>
              <a:gd name="connsiteY7" fmla="*/ 0 h 1595618"/>
              <a:gd name="connsiteX8" fmla="*/ 4240209 w 9601200"/>
              <a:gd name="connsiteY8" fmla="*/ 0 h 1595618"/>
              <a:gd name="connsiteX9" fmla="*/ 4892092 w 9601200"/>
              <a:gd name="connsiteY9" fmla="*/ 0 h 1595618"/>
              <a:gd name="connsiteX10" fmla="*/ 5543975 w 9601200"/>
              <a:gd name="connsiteY10" fmla="*/ 0 h 1595618"/>
              <a:gd name="connsiteX11" fmla="*/ 6035747 w 9601200"/>
              <a:gd name="connsiteY11" fmla="*/ 0 h 1595618"/>
              <a:gd name="connsiteX12" fmla="*/ 6767686 w 9601200"/>
              <a:gd name="connsiteY12" fmla="*/ 0 h 1595618"/>
              <a:gd name="connsiteX13" fmla="*/ 7259457 w 9601200"/>
              <a:gd name="connsiteY13" fmla="*/ 0 h 1595618"/>
              <a:gd name="connsiteX14" fmla="*/ 7991396 w 9601200"/>
              <a:gd name="connsiteY14" fmla="*/ 0 h 1595618"/>
              <a:gd name="connsiteX15" fmla="*/ 8803391 w 9601200"/>
              <a:gd name="connsiteY15" fmla="*/ 0 h 1595618"/>
              <a:gd name="connsiteX16" fmla="*/ 9601200 w 9601200"/>
              <a:gd name="connsiteY16" fmla="*/ 797809 h 1595618"/>
              <a:gd name="connsiteX17" fmla="*/ 9601200 w 9601200"/>
              <a:gd name="connsiteY17" fmla="*/ 797809 h 1595618"/>
              <a:gd name="connsiteX18" fmla="*/ 8803391 w 9601200"/>
              <a:gd name="connsiteY18" fmla="*/ 1595618 h 1595618"/>
              <a:gd name="connsiteX19" fmla="*/ 8231564 w 9601200"/>
              <a:gd name="connsiteY19" fmla="*/ 1595618 h 1595618"/>
              <a:gd name="connsiteX20" fmla="*/ 7659736 w 9601200"/>
              <a:gd name="connsiteY20" fmla="*/ 1595618 h 1595618"/>
              <a:gd name="connsiteX21" fmla="*/ 7087909 w 9601200"/>
              <a:gd name="connsiteY21" fmla="*/ 1595618 h 1595618"/>
              <a:gd name="connsiteX22" fmla="*/ 6355970 w 9601200"/>
              <a:gd name="connsiteY22" fmla="*/ 1595618 h 1595618"/>
              <a:gd name="connsiteX23" fmla="*/ 5624031 w 9601200"/>
              <a:gd name="connsiteY23" fmla="*/ 1595618 h 1595618"/>
              <a:gd name="connsiteX24" fmla="*/ 4972148 w 9601200"/>
              <a:gd name="connsiteY24" fmla="*/ 1595618 h 1595618"/>
              <a:gd name="connsiteX25" fmla="*/ 4400321 w 9601200"/>
              <a:gd name="connsiteY25" fmla="*/ 1595618 h 1595618"/>
              <a:gd name="connsiteX26" fmla="*/ 3988605 w 9601200"/>
              <a:gd name="connsiteY26" fmla="*/ 1595618 h 1595618"/>
              <a:gd name="connsiteX27" fmla="*/ 3336722 w 9601200"/>
              <a:gd name="connsiteY27" fmla="*/ 1595618 h 1595618"/>
              <a:gd name="connsiteX28" fmla="*/ 2684839 w 9601200"/>
              <a:gd name="connsiteY28" fmla="*/ 1595618 h 1595618"/>
              <a:gd name="connsiteX29" fmla="*/ 2353179 w 9601200"/>
              <a:gd name="connsiteY29" fmla="*/ 1595618 h 1595618"/>
              <a:gd name="connsiteX30" fmla="*/ 1781352 w 9601200"/>
              <a:gd name="connsiteY30" fmla="*/ 1595618 h 1595618"/>
              <a:gd name="connsiteX31" fmla="*/ 1449692 w 9601200"/>
              <a:gd name="connsiteY31" fmla="*/ 1595618 h 1595618"/>
              <a:gd name="connsiteX32" fmla="*/ 797809 w 9601200"/>
              <a:gd name="connsiteY32" fmla="*/ 1595618 h 1595618"/>
              <a:gd name="connsiteX33" fmla="*/ 0 w 9601200"/>
              <a:gd name="connsiteY33" fmla="*/ 797809 h 159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601200" h="1595618" fill="none" extrusionOk="0">
                <a:moveTo>
                  <a:pt x="0" y="797809"/>
                </a:moveTo>
                <a:cubicBezTo>
                  <a:pt x="-93636" y="357877"/>
                  <a:pt x="322566" y="-109867"/>
                  <a:pt x="797809" y="0"/>
                </a:cubicBezTo>
                <a:cubicBezTo>
                  <a:pt x="960483" y="-18800"/>
                  <a:pt x="1226736" y="35980"/>
                  <a:pt x="1449692" y="0"/>
                </a:cubicBezTo>
                <a:cubicBezTo>
                  <a:pt x="1672648" y="-35980"/>
                  <a:pt x="1685602" y="47056"/>
                  <a:pt x="1861408" y="0"/>
                </a:cubicBezTo>
                <a:cubicBezTo>
                  <a:pt x="2037214" y="-47056"/>
                  <a:pt x="2150526" y="23982"/>
                  <a:pt x="2273123" y="0"/>
                </a:cubicBezTo>
                <a:cubicBezTo>
                  <a:pt x="2395721" y="-23982"/>
                  <a:pt x="2648944" y="48259"/>
                  <a:pt x="2844951" y="0"/>
                </a:cubicBezTo>
                <a:cubicBezTo>
                  <a:pt x="3040958" y="-48259"/>
                  <a:pt x="3056201" y="24147"/>
                  <a:pt x="3176611" y="0"/>
                </a:cubicBezTo>
                <a:cubicBezTo>
                  <a:pt x="3297021" y="-24147"/>
                  <a:pt x="3508647" y="49879"/>
                  <a:pt x="3668382" y="0"/>
                </a:cubicBezTo>
                <a:cubicBezTo>
                  <a:pt x="3828117" y="-49879"/>
                  <a:pt x="3977308" y="33038"/>
                  <a:pt x="4240209" y="0"/>
                </a:cubicBezTo>
                <a:cubicBezTo>
                  <a:pt x="4503110" y="-33038"/>
                  <a:pt x="4575708" y="56246"/>
                  <a:pt x="4892092" y="0"/>
                </a:cubicBezTo>
                <a:cubicBezTo>
                  <a:pt x="5208476" y="-56246"/>
                  <a:pt x="5339558" y="30103"/>
                  <a:pt x="5543975" y="0"/>
                </a:cubicBezTo>
                <a:cubicBezTo>
                  <a:pt x="5748392" y="-30103"/>
                  <a:pt x="5809365" y="57347"/>
                  <a:pt x="6035747" y="0"/>
                </a:cubicBezTo>
                <a:cubicBezTo>
                  <a:pt x="6262129" y="-57347"/>
                  <a:pt x="6457734" y="3872"/>
                  <a:pt x="6767686" y="0"/>
                </a:cubicBezTo>
                <a:cubicBezTo>
                  <a:pt x="7077638" y="-3872"/>
                  <a:pt x="7022917" y="42361"/>
                  <a:pt x="7259457" y="0"/>
                </a:cubicBezTo>
                <a:cubicBezTo>
                  <a:pt x="7495997" y="-42361"/>
                  <a:pt x="7645588" y="68512"/>
                  <a:pt x="7991396" y="0"/>
                </a:cubicBezTo>
                <a:cubicBezTo>
                  <a:pt x="8337204" y="-68512"/>
                  <a:pt x="8421187" y="78344"/>
                  <a:pt x="8803391" y="0"/>
                </a:cubicBezTo>
                <a:cubicBezTo>
                  <a:pt x="9304827" y="-38247"/>
                  <a:pt x="9549604" y="243730"/>
                  <a:pt x="9601200" y="797809"/>
                </a:cubicBezTo>
                <a:lnTo>
                  <a:pt x="9601200" y="797809"/>
                </a:lnTo>
                <a:cubicBezTo>
                  <a:pt x="9512683" y="1156713"/>
                  <a:pt x="9217176" y="1584457"/>
                  <a:pt x="8803391" y="1595618"/>
                </a:cubicBezTo>
                <a:cubicBezTo>
                  <a:pt x="8569836" y="1603063"/>
                  <a:pt x="8371916" y="1546925"/>
                  <a:pt x="8231564" y="1595618"/>
                </a:cubicBezTo>
                <a:cubicBezTo>
                  <a:pt x="8091212" y="1644311"/>
                  <a:pt x="7891093" y="1573043"/>
                  <a:pt x="7659736" y="1595618"/>
                </a:cubicBezTo>
                <a:cubicBezTo>
                  <a:pt x="7428379" y="1618193"/>
                  <a:pt x="7266918" y="1580680"/>
                  <a:pt x="7087909" y="1595618"/>
                </a:cubicBezTo>
                <a:cubicBezTo>
                  <a:pt x="6908900" y="1610556"/>
                  <a:pt x="6609940" y="1562199"/>
                  <a:pt x="6355970" y="1595618"/>
                </a:cubicBezTo>
                <a:cubicBezTo>
                  <a:pt x="6102000" y="1629037"/>
                  <a:pt x="5857377" y="1573905"/>
                  <a:pt x="5624031" y="1595618"/>
                </a:cubicBezTo>
                <a:cubicBezTo>
                  <a:pt x="5390685" y="1617331"/>
                  <a:pt x="5217655" y="1581358"/>
                  <a:pt x="4972148" y="1595618"/>
                </a:cubicBezTo>
                <a:cubicBezTo>
                  <a:pt x="4726641" y="1609878"/>
                  <a:pt x="4524874" y="1588923"/>
                  <a:pt x="4400321" y="1595618"/>
                </a:cubicBezTo>
                <a:cubicBezTo>
                  <a:pt x="4275768" y="1602313"/>
                  <a:pt x="4091750" y="1558776"/>
                  <a:pt x="3988605" y="1595618"/>
                </a:cubicBezTo>
                <a:cubicBezTo>
                  <a:pt x="3885460" y="1632460"/>
                  <a:pt x="3639147" y="1566454"/>
                  <a:pt x="3336722" y="1595618"/>
                </a:cubicBezTo>
                <a:cubicBezTo>
                  <a:pt x="3034297" y="1624782"/>
                  <a:pt x="2820433" y="1579795"/>
                  <a:pt x="2684839" y="1595618"/>
                </a:cubicBezTo>
                <a:cubicBezTo>
                  <a:pt x="2549245" y="1611441"/>
                  <a:pt x="2505710" y="1593282"/>
                  <a:pt x="2353179" y="1595618"/>
                </a:cubicBezTo>
                <a:cubicBezTo>
                  <a:pt x="2200648" y="1597954"/>
                  <a:pt x="2021701" y="1559322"/>
                  <a:pt x="1781352" y="1595618"/>
                </a:cubicBezTo>
                <a:cubicBezTo>
                  <a:pt x="1541003" y="1631914"/>
                  <a:pt x="1523084" y="1566124"/>
                  <a:pt x="1449692" y="1595618"/>
                </a:cubicBezTo>
                <a:cubicBezTo>
                  <a:pt x="1376300" y="1625112"/>
                  <a:pt x="1072376" y="1565782"/>
                  <a:pt x="797809" y="1595618"/>
                </a:cubicBezTo>
                <a:cubicBezTo>
                  <a:pt x="396797" y="1621605"/>
                  <a:pt x="87967" y="1163610"/>
                  <a:pt x="0" y="797809"/>
                </a:cubicBezTo>
                <a:close/>
              </a:path>
              <a:path w="9601200" h="1595618" stroke="0" extrusionOk="0">
                <a:moveTo>
                  <a:pt x="0" y="797809"/>
                </a:moveTo>
                <a:cubicBezTo>
                  <a:pt x="81228" y="266829"/>
                  <a:pt x="322842" y="-12960"/>
                  <a:pt x="797809" y="0"/>
                </a:cubicBezTo>
                <a:cubicBezTo>
                  <a:pt x="902945" y="-28549"/>
                  <a:pt x="1022992" y="34339"/>
                  <a:pt x="1209525" y="0"/>
                </a:cubicBezTo>
                <a:cubicBezTo>
                  <a:pt x="1396058" y="-34339"/>
                  <a:pt x="1654201" y="10497"/>
                  <a:pt x="1781352" y="0"/>
                </a:cubicBezTo>
                <a:cubicBezTo>
                  <a:pt x="1908503" y="-10497"/>
                  <a:pt x="2162695" y="57915"/>
                  <a:pt x="2433235" y="0"/>
                </a:cubicBezTo>
                <a:cubicBezTo>
                  <a:pt x="2703775" y="-57915"/>
                  <a:pt x="2759600" y="12202"/>
                  <a:pt x="2844951" y="0"/>
                </a:cubicBezTo>
                <a:cubicBezTo>
                  <a:pt x="2930302" y="-12202"/>
                  <a:pt x="3076853" y="31352"/>
                  <a:pt x="3256666" y="0"/>
                </a:cubicBezTo>
                <a:cubicBezTo>
                  <a:pt x="3436480" y="-31352"/>
                  <a:pt x="3611674" y="30375"/>
                  <a:pt x="3748438" y="0"/>
                </a:cubicBezTo>
                <a:cubicBezTo>
                  <a:pt x="3885202" y="-30375"/>
                  <a:pt x="3974494" y="8835"/>
                  <a:pt x="4080098" y="0"/>
                </a:cubicBezTo>
                <a:cubicBezTo>
                  <a:pt x="4185702" y="-8835"/>
                  <a:pt x="4617314" y="42"/>
                  <a:pt x="4812037" y="0"/>
                </a:cubicBezTo>
                <a:cubicBezTo>
                  <a:pt x="5006760" y="-42"/>
                  <a:pt x="5182325" y="57399"/>
                  <a:pt x="5303808" y="0"/>
                </a:cubicBezTo>
                <a:cubicBezTo>
                  <a:pt x="5425291" y="-57399"/>
                  <a:pt x="5684339" y="48385"/>
                  <a:pt x="5875635" y="0"/>
                </a:cubicBezTo>
                <a:cubicBezTo>
                  <a:pt x="6066931" y="-48385"/>
                  <a:pt x="6073453" y="27128"/>
                  <a:pt x="6207295" y="0"/>
                </a:cubicBezTo>
                <a:cubicBezTo>
                  <a:pt x="6341137" y="-27128"/>
                  <a:pt x="6416084" y="38918"/>
                  <a:pt x="6538955" y="0"/>
                </a:cubicBezTo>
                <a:cubicBezTo>
                  <a:pt x="6661826" y="-38918"/>
                  <a:pt x="6916292" y="56390"/>
                  <a:pt x="7190838" y="0"/>
                </a:cubicBezTo>
                <a:cubicBezTo>
                  <a:pt x="7465384" y="-56390"/>
                  <a:pt x="7652383" y="35403"/>
                  <a:pt x="7922777" y="0"/>
                </a:cubicBezTo>
                <a:cubicBezTo>
                  <a:pt x="8193171" y="-35403"/>
                  <a:pt x="8616110" y="52780"/>
                  <a:pt x="8803391" y="0"/>
                </a:cubicBezTo>
                <a:cubicBezTo>
                  <a:pt x="9146224" y="8797"/>
                  <a:pt x="9653760" y="412724"/>
                  <a:pt x="9601200" y="797809"/>
                </a:cubicBezTo>
                <a:lnTo>
                  <a:pt x="9601200" y="797809"/>
                </a:lnTo>
                <a:cubicBezTo>
                  <a:pt x="9684876" y="1248283"/>
                  <a:pt x="9290729" y="1546556"/>
                  <a:pt x="8803391" y="1595618"/>
                </a:cubicBezTo>
                <a:cubicBezTo>
                  <a:pt x="8651775" y="1627432"/>
                  <a:pt x="8575630" y="1595343"/>
                  <a:pt x="8471731" y="1595618"/>
                </a:cubicBezTo>
                <a:cubicBezTo>
                  <a:pt x="8367832" y="1595893"/>
                  <a:pt x="8259018" y="1562726"/>
                  <a:pt x="8140071" y="1595618"/>
                </a:cubicBezTo>
                <a:cubicBezTo>
                  <a:pt x="8021124" y="1628510"/>
                  <a:pt x="7622572" y="1589250"/>
                  <a:pt x="7488188" y="1595618"/>
                </a:cubicBezTo>
                <a:cubicBezTo>
                  <a:pt x="7353804" y="1601986"/>
                  <a:pt x="7045755" y="1572794"/>
                  <a:pt x="6756249" y="1595618"/>
                </a:cubicBezTo>
                <a:cubicBezTo>
                  <a:pt x="6466743" y="1618442"/>
                  <a:pt x="6322703" y="1584483"/>
                  <a:pt x="6184422" y="1595618"/>
                </a:cubicBezTo>
                <a:cubicBezTo>
                  <a:pt x="6046141" y="1606753"/>
                  <a:pt x="5857706" y="1558740"/>
                  <a:pt x="5612595" y="1595618"/>
                </a:cubicBezTo>
                <a:cubicBezTo>
                  <a:pt x="5367484" y="1632496"/>
                  <a:pt x="5402421" y="1564661"/>
                  <a:pt x="5280935" y="1595618"/>
                </a:cubicBezTo>
                <a:cubicBezTo>
                  <a:pt x="5159449" y="1626575"/>
                  <a:pt x="4738351" y="1588316"/>
                  <a:pt x="4548996" y="1595618"/>
                </a:cubicBezTo>
                <a:cubicBezTo>
                  <a:pt x="4359641" y="1602920"/>
                  <a:pt x="4211185" y="1593803"/>
                  <a:pt x="4057225" y="1595618"/>
                </a:cubicBezTo>
                <a:cubicBezTo>
                  <a:pt x="3903265" y="1597433"/>
                  <a:pt x="3725312" y="1537248"/>
                  <a:pt x="3485397" y="1595618"/>
                </a:cubicBezTo>
                <a:cubicBezTo>
                  <a:pt x="3245482" y="1653988"/>
                  <a:pt x="3061575" y="1534877"/>
                  <a:pt x="2913570" y="1595618"/>
                </a:cubicBezTo>
                <a:cubicBezTo>
                  <a:pt x="2765565" y="1656359"/>
                  <a:pt x="2612611" y="1553910"/>
                  <a:pt x="2341743" y="1595618"/>
                </a:cubicBezTo>
                <a:cubicBezTo>
                  <a:pt x="2070875" y="1637326"/>
                  <a:pt x="1986748" y="1569586"/>
                  <a:pt x="1769915" y="1595618"/>
                </a:cubicBezTo>
                <a:cubicBezTo>
                  <a:pt x="1553082" y="1621650"/>
                  <a:pt x="1267722" y="1562416"/>
                  <a:pt x="797809" y="1595618"/>
                </a:cubicBezTo>
                <a:cubicBezTo>
                  <a:pt x="399632" y="1606329"/>
                  <a:pt x="-61897" y="1260192"/>
                  <a:pt x="0" y="79780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A0EB78-3148-9A4B-E0DD-4D48305EB2C2}"/>
              </a:ext>
            </a:extLst>
          </p:cNvPr>
          <p:cNvSpPr txBox="1"/>
          <p:nvPr/>
        </p:nvSpPr>
        <p:spPr>
          <a:xfrm>
            <a:off x="2790725" y="1167646"/>
            <a:ext cx="7994469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ln w="38100">
                  <a:solidFill>
                    <a:prstClr val="white"/>
                  </a:solidFill>
                </a:ln>
                <a:solidFill>
                  <a:srgbClr val="FF0066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#9Slide07 SVNZiclets" panose="02000603000000000000" pitchFamily="2" charset="0"/>
                <a:cs typeface="Pattaya" panose="00000500000000000000" pitchFamily="2" charset="-34"/>
              </a:rPr>
              <a:t>KHỞI ĐỘNG</a:t>
            </a:r>
            <a:endParaRPr kumimoji="0" lang="en-US" sz="6600" b="0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FF0066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#9Slide07 SVNZiclets" panose="02000603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2545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B7BAF15-115C-48BB-8B11-415C16A4E86C}"/>
              </a:ext>
            </a:extLst>
          </p:cNvPr>
          <p:cNvSpPr/>
          <p:nvPr/>
        </p:nvSpPr>
        <p:spPr>
          <a:xfrm>
            <a:off x="411707" y="1025603"/>
            <a:ext cx="11368586" cy="526803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D46A7-D7E1-EEC6-2E0C-8BD857726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3" y="1880120"/>
            <a:ext cx="10735734" cy="33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868A61-55BF-BBED-0422-670F0A2C3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EC7A017-20D7-4FC9-AAC5-BE99B666ADC4}"/>
              </a:ext>
            </a:extLst>
          </p:cNvPr>
          <p:cNvSpPr/>
          <p:nvPr/>
        </p:nvSpPr>
        <p:spPr>
          <a:xfrm>
            <a:off x="411707" y="524933"/>
            <a:ext cx="11368586" cy="5768706"/>
          </a:xfrm>
          <a:prstGeom prst="roundRect">
            <a:avLst>
              <a:gd name="adj" fmla="val 11677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6AF26-00E2-8F90-4B17-D8A76DDE137C}"/>
              </a:ext>
            </a:extLst>
          </p:cNvPr>
          <p:cNvSpPr txBox="1"/>
          <p:nvPr/>
        </p:nvSpPr>
        <p:spPr>
          <a:xfrm>
            <a:off x="739760" y="768402"/>
            <a:ext cx="1104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Ví dụ: </a:t>
            </a:r>
            <a:r>
              <a:rPr lang="vi-VN" sz="3200" b="1"/>
              <a:t>Tính thể tích của hình lập phương có cạnh 3 cm.</a:t>
            </a:r>
            <a:endParaRPr lang="en-US" sz="32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6F137-D3BF-8CF8-14CE-0B98E20C7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0" y="1596646"/>
            <a:ext cx="5559660" cy="44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19C423D-A29D-9132-3CBA-EC36BACE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5419B18-202A-11F9-068E-6961CFAF587D}"/>
              </a:ext>
            </a:extLst>
          </p:cNvPr>
          <p:cNvSpPr/>
          <p:nvPr/>
        </p:nvSpPr>
        <p:spPr>
          <a:xfrm>
            <a:off x="411707" y="524933"/>
            <a:ext cx="11368586" cy="5768706"/>
          </a:xfrm>
          <a:prstGeom prst="roundRect">
            <a:avLst>
              <a:gd name="adj" fmla="val 11677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A53CE-C57F-D870-F3AC-9EB0075BA4B3}"/>
              </a:ext>
            </a:extLst>
          </p:cNvPr>
          <p:cNvSpPr txBox="1"/>
          <p:nvPr/>
        </p:nvSpPr>
        <p:spPr>
          <a:xfrm>
            <a:off x="739760" y="768402"/>
            <a:ext cx="1104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 dụ: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 thể tích của hình lập phương có cạnh 3 cm.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25896-5073-9577-8947-3D64250B0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86" y="2497711"/>
            <a:ext cx="2193201" cy="176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44751E-237E-15CA-AF50-F59299A02532}"/>
                  </a:ext>
                </a:extLst>
              </p:cNvPr>
              <p:cNvSpPr txBox="1"/>
              <p:nvPr/>
            </p:nvSpPr>
            <p:spPr>
              <a:xfrm>
                <a:off x="850035" y="1845823"/>
                <a:ext cx="10819982" cy="306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Hình bên gồm các hình lập phương có thể tích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ố hình lập phương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ở mỗi lớp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 x 3 = 9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ố hình lập phương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ở 3 lớp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 x 3 = 27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Vậy thể tích hình lập phương cạnh 3 cm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là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27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)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44751E-237E-15CA-AF50-F59299A02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35" y="1845823"/>
                <a:ext cx="10819982" cy="3069302"/>
              </a:xfrm>
              <a:prstGeom prst="rect">
                <a:avLst/>
              </a:prstGeom>
              <a:blipFill>
                <a:blip r:embed="rId6"/>
                <a:stretch>
                  <a:fillRect l="-1408" t="-2187" b="-5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5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6126809-17A1-C10F-C29C-475E034F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71B4646-7EBC-2299-A9F2-C969010B58FF}"/>
              </a:ext>
            </a:extLst>
          </p:cNvPr>
          <p:cNvSpPr/>
          <p:nvPr/>
        </p:nvSpPr>
        <p:spPr>
          <a:xfrm>
            <a:off x="411707" y="524933"/>
            <a:ext cx="11368586" cy="5768706"/>
          </a:xfrm>
          <a:prstGeom prst="roundRect">
            <a:avLst>
              <a:gd name="adj" fmla="val 11677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80EA4-4465-4411-2F51-A1791FA48231}"/>
              </a:ext>
            </a:extLst>
          </p:cNvPr>
          <p:cNvSpPr txBox="1"/>
          <p:nvPr/>
        </p:nvSpPr>
        <p:spPr>
          <a:xfrm>
            <a:off x="739760" y="768402"/>
            <a:ext cx="1104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 dụ: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 thể tích của hình lập phương có cạnh 3 cm.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A1170-B47D-EF61-7704-58B9F80E2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86" y="2497711"/>
            <a:ext cx="2193201" cy="176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9A16E6-548E-AB9D-2666-0D3F9C6E8647}"/>
                  </a:ext>
                </a:extLst>
              </p:cNvPr>
              <p:cNvSpPr txBox="1"/>
              <p:nvPr/>
            </p:nvSpPr>
            <p:spPr>
              <a:xfrm>
                <a:off x="850035" y="1845823"/>
                <a:ext cx="10819982" cy="12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200" b="1">
                    <a:solidFill>
                      <a:srgbClr val="0070C0"/>
                    </a:solidFill>
                  </a:rPr>
                  <a:t>Thể tích của hình lập phương đã được tính như sau:</a:t>
                </a:r>
              </a:p>
              <a:p>
                <a:pPr lvl="0"/>
                <a:r>
                  <a:rPr lang="en-US" sz="3200" b="1">
                    <a:solidFill>
                      <a:srgbClr val="0070C0"/>
                    </a:solidFill>
                  </a:rPr>
                  <a:t>	</a:t>
                </a:r>
                <a:r>
                  <a:rPr lang="vi-VN" sz="4000" b="1">
                    <a:solidFill>
                      <a:srgbClr val="0070C0"/>
                    </a:solidFill>
                  </a:rPr>
                  <a:t>3 x 3 x 3 = 27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000" b="1">
                    <a:solidFill>
                      <a:srgbClr val="0070C0"/>
                    </a:solidFill>
                  </a:rPr>
                  <a:t>)</a:t>
                </a:r>
                <a:endParaRPr lang="vi-VN" sz="32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9A16E6-548E-AB9D-2666-0D3F9C6E8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35" y="1845823"/>
                <a:ext cx="10819982" cy="1214243"/>
              </a:xfrm>
              <a:prstGeom prst="rect">
                <a:avLst/>
              </a:prstGeom>
              <a:blipFill>
                <a:blip r:embed="rId6"/>
                <a:stretch>
                  <a:fillRect l="-1408" t="-6533" b="-20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5D1A013-46C5-8BE1-DF48-E0F547C6AEB8}"/>
              </a:ext>
            </a:extLst>
          </p:cNvPr>
          <p:cNvSpPr txBox="1"/>
          <p:nvPr/>
        </p:nvSpPr>
        <p:spPr>
          <a:xfrm>
            <a:off x="1222570" y="3612533"/>
            <a:ext cx="7989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>
                <a:solidFill>
                  <a:srgbClr val="FF0000"/>
                </a:solidFill>
              </a:rPr>
              <a:t>Muốn tính thể tích hình lập phương, ta tính tích ba kích thước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vi-VN" sz="3600" b="1">
                <a:solidFill>
                  <a:srgbClr val="FF0000"/>
                </a:solidFill>
              </a:rPr>
              <a:t>bằng nhau (bằng độ dài một cạnh).</a:t>
            </a:r>
          </a:p>
        </p:txBody>
      </p:sp>
    </p:spTree>
    <p:extLst>
      <p:ext uri="{BB962C8B-B14F-4D97-AF65-F5344CB8AC3E}">
        <p14:creationId xmlns:p14="http://schemas.microsoft.com/office/powerpoint/2010/main" val="810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0556419-2366-5FFC-33DB-5AD97E5A6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766278A-A6C1-353D-C52B-F8FBF85A1234}"/>
              </a:ext>
            </a:extLst>
          </p:cNvPr>
          <p:cNvGrpSpPr/>
          <p:nvPr/>
        </p:nvGrpSpPr>
        <p:grpSpPr>
          <a:xfrm>
            <a:off x="1688645" y="4967998"/>
            <a:ext cx="8461853" cy="656728"/>
            <a:chOff x="1688645" y="4967998"/>
            <a:chExt cx="8461853" cy="65672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E9071B-D6A7-FD23-DB8B-78B454B20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279561" y="4967998"/>
              <a:ext cx="2870937" cy="656728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EBC6BC5-8B69-F4B6-83A9-BA8EBDB9E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231353" y="4967998"/>
              <a:ext cx="2870937" cy="656728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7C72982-855E-B9C2-E61C-1718BEEFE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23728" y="4967998"/>
              <a:ext cx="2870937" cy="656728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709D7A0-1A5A-8589-B429-2CFB96510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88645" y="4967998"/>
              <a:ext cx="2870937" cy="65672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5D59FB3-342A-AD2D-1125-61FC727451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8220B9-2DA2-A8AE-7002-87E5C7A99B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6556C4-3902-4650-1AFD-774ACD8961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70936D-587B-F0BC-3E43-A0306E946AC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E82B97-FCAC-2F28-4227-3AC24E72E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E7A85A-40E8-CD3D-44B4-D69F43FA0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70CE8D-A0FA-EE1A-CABA-FA61FB094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4033E3-0ED7-AACB-676B-B554BB6C7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E0A5154-756A-6114-FB0A-2D59C2626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B875E1-050F-ED8C-95C0-19C63AC49C45}"/>
              </a:ext>
            </a:extLst>
          </p:cNvPr>
          <p:cNvSpPr/>
          <p:nvPr/>
        </p:nvSpPr>
        <p:spPr>
          <a:xfrm>
            <a:off x="409433" y="1296537"/>
            <a:ext cx="11368586" cy="526803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77C18E-2E03-A6D6-2B47-8F0C1F0C124F}"/>
              </a:ext>
            </a:extLst>
          </p:cNvPr>
          <p:cNvSpPr/>
          <p:nvPr/>
        </p:nvSpPr>
        <p:spPr>
          <a:xfrm>
            <a:off x="2331689" y="157802"/>
            <a:ext cx="8715949" cy="1009646"/>
          </a:xfrm>
          <a:prstGeom prst="rect">
            <a:avLst/>
          </a:prstGeom>
          <a:pattFill prst="ltUpDiag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6A65D7-A77D-C2AE-CEAF-BE86A1AA55F2}"/>
              </a:ext>
            </a:extLst>
          </p:cNvPr>
          <p:cNvSpPr/>
          <p:nvPr/>
        </p:nvSpPr>
        <p:spPr>
          <a:xfrm>
            <a:off x="2139077" y="63819"/>
            <a:ext cx="8715949" cy="99787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0B6650-F0B2-FF3C-752B-B0146A1DAB77}"/>
              </a:ext>
            </a:extLst>
          </p:cNvPr>
          <p:cNvSpPr txBox="1"/>
          <p:nvPr/>
        </p:nvSpPr>
        <p:spPr>
          <a:xfrm>
            <a:off x="2592748" y="240794"/>
            <a:ext cx="784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Công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thức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tính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thể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tích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lập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ph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ư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ơng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CE48A8-D0FF-85C2-40B5-B82D31CC5D4B}"/>
              </a:ext>
            </a:extLst>
          </p:cNvPr>
          <p:cNvSpPr txBox="1"/>
          <p:nvPr/>
        </p:nvSpPr>
        <p:spPr>
          <a:xfrm>
            <a:off x="3141178" y="5488121"/>
            <a:ext cx="6324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Thể </a:t>
            </a:r>
            <a:r>
              <a:rPr lang="en-US" sz="2800" dirty="0" err="1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tích</a:t>
            </a:r>
            <a:r>
              <a:rPr lang="en-US" sz="2800" dirty="0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hình</a:t>
            </a:r>
            <a:r>
              <a:rPr lang="en-US" sz="2800" dirty="0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lập</a:t>
            </a:r>
            <a:r>
              <a:rPr lang="en-US" sz="2800" dirty="0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ph</a:t>
            </a:r>
            <a:r>
              <a:rPr lang="vi-VN" sz="2800" dirty="0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ư</a:t>
            </a:r>
            <a:r>
              <a:rPr lang="en-US" sz="2800" dirty="0" err="1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ơng</a:t>
            </a:r>
            <a:r>
              <a:rPr lang="en-US" sz="2800" dirty="0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có</a:t>
            </a:r>
            <a:r>
              <a:rPr lang="en-US" sz="2800" dirty="0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cạnh</a:t>
            </a:r>
            <a:r>
              <a:rPr lang="en-US" sz="2800" dirty="0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a </a:t>
            </a:r>
            <a:r>
              <a:rPr lang="en-US" sz="2800" dirty="0" err="1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là</a:t>
            </a:r>
            <a:r>
              <a:rPr lang="en-US" sz="2800" dirty="0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:</a:t>
            </a:r>
          </a:p>
          <a:p>
            <a:r>
              <a:rPr lang="en-US" sz="2800" dirty="0">
                <a:solidFill>
                  <a:srgbClr val="009999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	V = a x a x 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F3717A-9081-6507-0057-32F1F973A9BA}"/>
              </a:ext>
            </a:extLst>
          </p:cNvPr>
          <p:cNvSpPr txBox="1"/>
          <p:nvPr/>
        </p:nvSpPr>
        <p:spPr>
          <a:xfrm>
            <a:off x="2300245" y="4407929"/>
            <a:ext cx="7270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	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Muốn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tính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thể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tích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hình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lập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ph</a:t>
            </a:r>
            <a:r>
              <a:rPr lang="vi-VN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ư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ơng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ta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lấy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cạnh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nhân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với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cạnh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rồi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nhân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với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cạnh</a:t>
            </a:r>
            <a:r>
              <a:rPr lang="en-US" sz="2800" dirty="0">
                <a:solidFill>
                  <a:srgbClr val="FF0066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C14A2C-0D60-CBE7-9721-A138B91D54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1" t="6406" r="5591" b="39065"/>
          <a:stretch/>
        </p:blipFill>
        <p:spPr>
          <a:xfrm flipH="1">
            <a:off x="1238308" y="1317026"/>
            <a:ext cx="6376943" cy="26510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0DA3FC-3E52-821C-98C3-9704500E5274}"/>
              </a:ext>
            </a:extLst>
          </p:cNvPr>
          <p:cNvSpPr txBox="1"/>
          <p:nvPr/>
        </p:nvSpPr>
        <p:spPr>
          <a:xfrm>
            <a:off x="1660600" y="2104641"/>
            <a:ext cx="5532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7 IcielNabila" pitchFamily="2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#9Slide07 IcielNabila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IcielNabila" pitchFamily="2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#9Slide07 IcielNabila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IcielNabila" pitchFamily="2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#9Slide07 IcielNabila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IcielNabila" pitchFamily="2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#9Slide07 IcielNabila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IcielNabila" pitchFamily="2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#9Slide07 IcielNabila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IcielNabila" pitchFamily="2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#9Slide07 IcielNabila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#9Slide07 IcielNabila" pitchFamily="2" charset="0"/>
              </a:rPr>
              <a:t>thể</a:t>
            </a:r>
            <a:r>
              <a:rPr lang="en-US" sz="2800" dirty="0">
                <a:latin typeface="#9Slide07 IcielNabila" pitchFamily="2" charset="0"/>
              </a:rPr>
              <a:t> </a:t>
            </a:r>
            <a:r>
              <a:rPr lang="en-US" sz="2800" dirty="0" err="1">
                <a:latin typeface="#9Slide07 IcielNabila" pitchFamily="2" charset="0"/>
              </a:rPr>
              <a:t>tích</a:t>
            </a:r>
            <a:r>
              <a:rPr lang="en-US" sz="2800" dirty="0">
                <a:latin typeface="#9Slide07 IcielNabila" pitchFamily="2" charset="0"/>
              </a:rPr>
              <a:t> </a:t>
            </a:r>
            <a:r>
              <a:rPr lang="en-US" sz="2800" dirty="0" err="1">
                <a:latin typeface="#9Slide07 IcielNabila" pitchFamily="2" charset="0"/>
              </a:rPr>
              <a:t>hình</a:t>
            </a:r>
            <a:r>
              <a:rPr lang="en-US" sz="2800" dirty="0">
                <a:latin typeface="#9Slide07 IcielNabila" pitchFamily="2" charset="0"/>
              </a:rPr>
              <a:t> </a:t>
            </a:r>
            <a:r>
              <a:rPr lang="en-US" sz="2800" dirty="0" err="1">
                <a:latin typeface="#9Slide07 IcielNabila" pitchFamily="2" charset="0"/>
              </a:rPr>
              <a:t>lập</a:t>
            </a:r>
            <a:r>
              <a:rPr lang="en-US" sz="2800" dirty="0">
                <a:latin typeface="#9Slide07 IcielNabila" pitchFamily="2" charset="0"/>
              </a:rPr>
              <a:t> </a:t>
            </a:r>
            <a:r>
              <a:rPr lang="en-US" sz="2800" dirty="0" err="1">
                <a:latin typeface="#9Slide07 IcielNabila" pitchFamily="2" charset="0"/>
              </a:rPr>
              <a:t>ph</a:t>
            </a:r>
            <a:r>
              <a:rPr lang="vi-VN" sz="2800" dirty="0">
                <a:latin typeface="#9Slide07 IcielNabila" pitchFamily="2" charset="0"/>
              </a:rPr>
              <a:t>ư</a:t>
            </a:r>
            <a:r>
              <a:rPr lang="en-US" sz="2800" dirty="0" err="1">
                <a:latin typeface="#9Slide07 IcielNabila" pitchFamily="2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#9Slide07 IcielNabila" pitchFamily="2" charset="0"/>
              </a:rPr>
              <a:t> </a:t>
            </a:r>
            <a:r>
              <a:rPr lang="en-US" sz="2800" dirty="0" err="1">
                <a:latin typeface="#9Slide07 IcielNabila" pitchFamily="2" charset="0"/>
              </a:rPr>
              <a:t>cạnh</a:t>
            </a:r>
            <a:r>
              <a:rPr lang="en-US" sz="2800" dirty="0">
                <a:latin typeface="#9Slide07 IcielNabila" pitchFamily="2" charset="0"/>
              </a:rPr>
              <a:t> a</a:t>
            </a:r>
            <a:r>
              <a:rPr lang="en-US" sz="2800" dirty="0">
                <a:solidFill>
                  <a:schemeClr val="bg1"/>
                </a:solidFill>
                <a:latin typeface="#9Slide07 IcielNabila" pitchFamily="2" charset="0"/>
              </a:rPr>
              <a:t>!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3122AEB-499E-4C5D-89C0-A294685323F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778" b="86759" l="2552" r="24375">
                        <a14:foregroundMark x1="8385" y1="47778" x2="8385" y2="47778"/>
                        <a14:foregroundMark x1="8594" y1="84352" x2="8594" y2="84352"/>
                        <a14:foregroundMark x1="11094" y1="84352" x2="11094" y2="84352"/>
                        <a14:foregroundMark x1="8594" y1="86204" x2="8594" y2="86204"/>
                        <a14:foregroundMark x1="11094" y1="86759" x2="11094" y2="86759"/>
                        <a14:foregroundMark x1="8750" y1="86759" x2="8750" y2="86759"/>
                        <a14:foregroundMark x1="12448" y1="57870" x2="12448" y2="5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73" r="72687" b="11443"/>
          <a:stretch/>
        </p:blipFill>
        <p:spPr>
          <a:xfrm>
            <a:off x="116863" y="3400527"/>
            <a:ext cx="3330027" cy="28655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EEC3C5-1879-F868-6AA5-2A56AC7753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39" y="1898736"/>
            <a:ext cx="2392505" cy="220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DF26C89-BF67-4F93-96D6-1AE8D32ADDDA}"/>
              </a:ext>
            </a:extLst>
          </p:cNvPr>
          <p:cNvGrpSpPr/>
          <p:nvPr/>
        </p:nvGrpSpPr>
        <p:grpSpPr>
          <a:xfrm>
            <a:off x="1688645" y="4967998"/>
            <a:ext cx="8461853" cy="656728"/>
            <a:chOff x="1688645" y="4967998"/>
            <a:chExt cx="8461853" cy="65672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83941E5-D425-41E7-A310-D80B355F1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279561" y="4967998"/>
              <a:ext cx="2870937" cy="656728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4CB07B-EC28-42E2-B9DA-618F00F52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231353" y="4967998"/>
              <a:ext cx="2870937" cy="656728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CE6527B-25E4-4707-BAB2-E0333659B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23728" y="4967998"/>
              <a:ext cx="2870937" cy="656728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20E7992-5EF4-4FBE-9BE9-785522FD8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88645" y="4967998"/>
              <a:ext cx="2870937" cy="65672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846E783-35FA-40E2-9FD1-25CDEF6A02F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1405462" y="228420"/>
            <a:ext cx="10210692" cy="648186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C6C1B1-D898-44EE-893B-80BA0AAC6CC5}"/>
              </a:ext>
            </a:extLst>
          </p:cNvPr>
          <p:cNvSpPr/>
          <p:nvPr/>
        </p:nvSpPr>
        <p:spPr>
          <a:xfrm>
            <a:off x="4509203" y="2356297"/>
            <a:ext cx="3173594" cy="962918"/>
          </a:xfrm>
          <a:prstGeom prst="roundRect">
            <a:avLst>
              <a:gd name="adj" fmla="val 34629"/>
            </a:avLst>
          </a:prstGeom>
          <a:ln w="381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V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=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x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x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84E1BA-004E-4BF4-8EB5-7BBE5F71B0AC}"/>
              </a:ext>
            </a:extLst>
          </p:cNvPr>
          <p:cNvSpPr/>
          <p:nvPr/>
        </p:nvSpPr>
        <p:spPr>
          <a:xfrm>
            <a:off x="2620844" y="3640037"/>
            <a:ext cx="7013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V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lập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ph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ư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71376A-49D5-4E30-8E37-9052D3E2395F}"/>
              </a:ext>
            </a:extLst>
          </p:cNvPr>
          <p:cNvSpPr/>
          <p:nvPr/>
        </p:nvSpPr>
        <p:spPr>
          <a:xfrm>
            <a:off x="2620844" y="4404778"/>
            <a:ext cx="7236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lập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ph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ư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Baloo Tamma" panose="03080902040302020200" pitchFamily="66" charset="0"/>
                <a:ea typeface="+mn-ea"/>
                <a:cs typeface="#9Slide07 Baloo Tamma" panose="03080902040302020200" pitchFamily="66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E5D3F9-ACE2-45CC-B03E-24B1621D1257}"/>
              </a:ext>
            </a:extLst>
          </p:cNvPr>
          <p:cNvSpPr/>
          <p:nvPr/>
        </p:nvSpPr>
        <p:spPr>
          <a:xfrm>
            <a:off x="4623750" y="897632"/>
            <a:ext cx="29851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#9Slide07 SVNAdam Gorry" panose="02040603050506020204" pitchFamily="18" charset="0"/>
                <a:ea typeface="+mn-ea"/>
                <a:cs typeface="#9Slide07 Baloo Tamma" panose="03080902040302020200" pitchFamily="66" charset="0"/>
              </a:rPr>
              <a:t>Ghi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#9Slide07 SVNAdam Gorry" panose="02040603050506020204" pitchFamily="18" charset="0"/>
                <a:ea typeface="+mn-ea"/>
                <a:cs typeface="#9Slide07 Baloo Tamma" panose="03080902040302020200" pitchFamily="66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#9Slide07 SVNAdam Gorry" panose="02040603050506020204" pitchFamily="18" charset="0"/>
                <a:ea typeface="+mn-ea"/>
                <a:cs typeface="#9Slide07 Baloo Tamma" panose="03080902040302020200" pitchFamily="66" charset="0"/>
              </a:rPr>
              <a:t>nhớ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#9Slide07 SVNAdam Gorry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6" name="Picture 25">
            <a:hlinkClick r:id="rId12" action="ppaction://hlinksldjump"/>
            <a:extLst>
              <a:ext uri="{FF2B5EF4-FFF2-40B4-BE49-F238E27FC236}">
                <a16:creationId xmlns:a16="http://schemas.microsoft.com/office/drawing/2014/main" id="{FF5C3132-4AB8-4126-A4CB-FEF2F10176D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8175" r="73196" b="62931"/>
          <a:stretch/>
        </p:blipFill>
        <p:spPr>
          <a:xfrm rot="567109" flipH="1">
            <a:off x="98590" y="119056"/>
            <a:ext cx="1765524" cy="13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37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DADE43-3258-D22E-D34A-CC0CAEF51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A6163FD-E8E3-2DD9-5E49-47545EDB9FE7}"/>
              </a:ext>
            </a:extLst>
          </p:cNvPr>
          <p:cNvSpPr/>
          <p:nvPr/>
        </p:nvSpPr>
        <p:spPr>
          <a:xfrm>
            <a:off x="411707" y="524933"/>
            <a:ext cx="11368586" cy="5768706"/>
          </a:xfrm>
          <a:prstGeom prst="roundRect">
            <a:avLst>
              <a:gd name="adj" fmla="val 11677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7FD22-F1F9-5BEA-C64A-78864384E6C8}"/>
              </a:ext>
            </a:extLst>
          </p:cNvPr>
          <p:cNvSpPr txBox="1"/>
          <p:nvPr/>
        </p:nvSpPr>
        <p:spPr>
          <a:xfrm>
            <a:off x="2142891" y="892991"/>
            <a:ext cx="1104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/>
              <a:t>Tính thể tích hình lập phương có cạnh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5D4329-A89B-6676-70AA-E8744514829B}"/>
                  </a:ext>
                </a:extLst>
              </p:cNvPr>
              <p:cNvSpPr txBox="1"/>
              <p:nvPr/>
            </p:nvSpPr>
            <p:spPr>
              <a:xfrm>
                <a:off x="724344" y="1845824"/>
                <a:ext cx="11467656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vi-VN" sz="3600" b="1">
                    <a:solidFill>
                      <a:srgbClr val="FF0000"/>
                    </a:solidFill>
                  </a:rPr>
                  <a:t>a)</a:t>
                </a:r>
                <a:r>
                  <a:rPr lang="vi-VN" sz="3600" b="1">
                    <a:solidFill>
                      <a:srgbClr val="0070C0"/>
                    </a:solidFill>
                  </a:rPr>
                  <a:t> a = 8 cm </a:t>
                </a:r>
                <a:r>
                  <a:rPr lang="en-US" sz="3600" b="1">
                    <a:solidFill>
                      <a:srgbClr val="0070C0"/>
                    </a:solidFill>
                  </a:rPr>
                  <a:t>		</a:t>
                </a:r>
                <a:r>
                  <a:rPr lang="vi-VN" sz="3600" b="1">
                    <a:solidFill>
                      <a:srgbClr val="FF0000"/>
                    </a:solidFill>
                  </a:rPr>
                  <a:t>b)</a:t>
                </a:r>
                <a:r>
                  <a:rPr lang="vi-VN" sz="3600" b="1">
                    <a:solidFill>
                      <a:srgbClr val="0070C0"/>
                    </a:solidFill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70C0"/>
                    </a:solidFill>
                  </a:rPr>
                  <a:t> </a:t>
                </a:r>
                <a:r>
                  <a:rPr lang="vi-VN" sz="3600" b="1">
                    <a:solidFill>
                      <a:srgbClr val="0070C0"/>
                    </a:solidFill>
                  </a:rPr>
                  <a:t>dm </a:t>
                </a:r>
                <a:r>
                  <a:rPr lang="en-US" sz="3600" b="1">
                    <a:solidFill>
                      <a:srgbClr val="0070C0"/>
                    </a:solidFill>
                  </a:rPr>
                  <a:t>		</a:t>
                </a:r>
                <a:r>
                  <a:rPr lang="vi-VN" sz="3600" b="1">
                    <a:solidFill>
                      <a:srgbClr val="FF0000"/>
                    </a:solidFill>
                  </a:rPr>
                  <a:t>c)</a:t>
                </a:r>
                <a:r>
                  <a:rPr lang="vi-VN" sz="3600" b="1">
                    <a:solidFill>
                      <a:srgbClr val="0070C0"/>
                    </a:solidFill>
                  </a:rPr>
                  <a:t> a = 0,5 m</a:t>
                </a: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5D4329-A89B-6676-70AA-E87445148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4" y="1845824"/>
                <a:ext cx="11467656" cy="924805"/>
              </a:xfrm>
              <a:prstGeom prst="rect">
                <a:avLst/>
              </a:prstGeom>
              <a:blipFill>
                <a:blip r:embed="rId5"/>
                <a:stretch>
                  <a:fillRect l="-1648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FB40D4C-FAF9-7A81-6079-6852DD29FB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8" y="647776"/>
            <a:ext cx="762346" cy="829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46329A-6931-6B44-5BD7-B0B36B0857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21" y="2555010"/>
            <a:ext cx="6973614" cy="39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777</TotalTime>
  <Words>494</Words>
  <Application>Microsoft Office PowerPoint</Application>
  <PresentationFormat>Widescreen</PresentationFormat>
  <Paragraphs>80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#9Slide07 Baloo Tamma</vt:lpstr>
      <vt:lpstr>#9Slide07 IcielNabila</vt:lpstr>
      <vt:lpstr>#9Slide07 SVNAdam Gorry</vt:lpstr>
      <vt:lpstr>#9Slide07 SVNZiclets</vt:lpstr>
      <vt:lpstr>Arial</vt:lpstr>
      <vt:lpstr>Berkshire Swash</vt:lpstr>
      <vt:lpstr>Calibri</vt:lpstr>
      <vt:lpstr>Calibri Light</vt:lpstr>
      <vt:lpstr>Cambria Math</vt:lpstr>
      <vt:lpstr>Lato</vt:lpstr>
      <vt:lpstr>Livvic</vt:lpstr>
      <vt:lpstr>Open Sans</vt:lpstr>
      <vt:lpstr>Patrick Hand</vt:lpstr>
      <vt:lpstr>Pattaya</vt:lpstr>
      <vt:lpstr>Roboto</vt:lpstr>
      <vt:lpstr>Roboto Condensed Light</vt:lpstr>
      <vt:lpstr>Times New Roman</vt:lpstr>
      <vt:lpstr>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81</cp:revision>
  <dcterms:created xsi:type="dcterms:W3CDTF">2021-12-09T09:13:10Z</dcterms:created>
  <dcterms:modified xsi:type="dcterms:W3CDTF">2025-02-20T13:24:08Z</dcterms:modified>
  <cp:category>9Slide.vn</cp:category>
</cp:coreProperties>
</file>