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1" r:id="rId3"/>
    <p:sldId id="257" r:id="rId4"/>
    <p:sldId id="259" r:id="rId5"/>
    <p:sldId id="270" r:id="rId6"/>
    <p:sldId id="271" r:id="rId7"/>
    <p:sldId id="272" r:id="rId8"/>
    <p:sldId id="273" r:id="rId9"/>
    <p:sldId id="275" r:id="rId10"/>
    <p:sldId id="262" r:id="rId11"/>
    <p:sldId id="276" r:id="rId12"/>
    <p:sldId id="277" r:id="rId13"/>
    <p:sldId id="278" r:id="rId14"/>
    <p:sldId id="266" r:id="rId15"/>
    <p:sldId id="279" r:id="rId16"/>
    <p:sldId id="269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5BDC-5E9E-C7F8-5C83-21747105F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0E528-9C40-79DD-DCD8-499731FD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D9CBC-4285-09B1-30F2-A9B68E23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A35-B9BF-45CF-D657-6397646B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8194-FE14-BE14-BB7E-CAB0F89A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30866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7ADC-A324-7EB4-5F10-0AC105EA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3AA9-33F7-7FEC-FCF4-24D2A33E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E4C4-C617-AAFE-0BCF-33DA5276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9EF7-D5E0-C3F1-2A03-11B8C9EB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10264-751E-C8A8-C9E2-F289F935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cartoon of hot air balloons in the sky&#10;&#10;Description automatically generated">
            <a:extLst>
              <a:ext uri="{FF2B5EF4-FFF2-40B4-BE49-F238E27FC236}">
                <a16:creationId xmlns:a16="http://schemas.microsoft.com/office/drawing/2014/main" id="{970F2AC4-895F-7E2E-B4D3-82B5C802C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CFE653-3A80-3009-33CB-6220AEE2E829}"/>
              </a:ext>
            </a:extLst>
          </p:cNvPr>
          <p:cNvSpPr/>
          <p:nvPr userDrawn="1"/>
        </p:nvSpPr>
        <p:spPr>
          <a:xfrm>
            <a:off x="296333" y="365124"/>
            <a:ext cx="11523134" cy="626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7996F45-C977-DA53-5B6C-66B09B1ED781}"/>
              </a:ext>
            </a:extLst>
          </p:cNvPr>
          <p:cNvSpPr/>
          <p:nvPr userDrawn="1"/>
        </p:nvSpPr>
        <p:spPr>
          <a:xfrm>
            <a:off x="-282045" y="5838174"/>
            <a:ext cx="4710112" cy="1142202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3A74D7F-279A-DC01-A771-074A1358EF12}"/>
              </a:ext>
            </a:extLst>
          </p:cNvPr>
          <p:cNvSpPr/>
          <p:nvPr userDrawn="1"/>
        </p:nvSpPr>
        <p:spPr>
          <a:xfrm flipH="1">
            <a:off x="7475800" y="5557438"/>
            <a:ext cx="4944799" cy="1325563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3419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14DC-B0DD-DD37-F364-34E8CA7A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D484-A1B4-65BE-FC20-6AE2B112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D1BE2-DEC1-2BA9-8BB8-55990630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B592B-CDD4-0A7D-F22D-6D322A68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52A4F-0A2B-4C2B-AE29-FCF7A035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550398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6993-C5A8-7F46-ADCD-699CCEE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33742-DF60-78B4-C302-F86E46F14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FDD-53F1-8AF8-EEF8-4CD6C3758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BB82F-F1BF-D6CD-B1A8-67A8D250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14A2-634E-68B2-A8A6-DA33C482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C144B-D3A6-329C-496A-25AC1D47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72034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9F40-E0A2-A843-2906-2144D98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061C-B6BB-9346-9F91-B31D86ED7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E13D8-A843-97D3-2775-7C3776DC4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67B8-8677-8BFE-64D0-59D847C21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04A34-46C8-73E0-CCF7-774EB1C43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F0CA4-B89C-4064-924B-E348159E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F4798-9997-71C5-B1BA-A10FF8C9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0F234-897D-A57D-2521-10F2EC19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51814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8E6-5895-6F51-03CF-BEC0E4C6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522F4-F740-388C-92B8-BFEEBB82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97CD-6A97-5780-ADD2-A648B187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032F8-3950-3045-F707-369FBA8F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4443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492CD-F66B-1945-4CDF-C50B030D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8C0CF-996A-ABA1-04F5-0069DD7C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4D02-0E84-4ABB-7A47-F1600119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56909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341-31DC-D497-CA6F-25A892FF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413D-CC92-2096-12FC-F2772BFB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37DB-30DE-F593-C257-12B426DC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1C251-1993-0F95-35D7-87B45EBF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60C7C-CC06-8089-B97A-6435AC34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08-1729-B9A4-93E5-AF330BC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587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89CD-848B-4F2B-0A5A-569A5705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E7185-EAE4-8328-98E5-27155EB30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FC89-51CB-F02A-2D7E-7A246063C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2EFA-D219-AB6A-09A0-8821B499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2B86-7310-E1DA-5D2A-376FA7F0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44F56-B3A1-C67E-B477-E95AFF4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82973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C018-DD73-0983-025E-7B175EEF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E6F2-74EF-9DAF-5B1D-53B9793F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7F3D4-CD30-888A-70FC-356D81E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3F486-A4BC-D164-D369-AA3FC5BA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619D-53DA-FCA4-806B-DF5B7EE6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33534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C5482-9B01-800C-48C3-FB4002BA9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AE89B-51C6-020D-BF1B-E93A30ED3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9D02-4F84-11D0-B2A5-D929B024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D569-310C-32CE-F264-F4797ABC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D590D-EAAF-6D51-560E-07E643E8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45682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5B4337E-2BDF-4BBB-F33E-01CF661C07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8BFE3-8EBD-215D-ECA7-941287B7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A5A6-C314-BC33-6E8D-5E6A91484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06B9D-D332-7E65-120E-F496A815D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AF655-2CE3-44EE-A46C-D4D8335F3292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9EFA9-005F-CEC4-53D1-8236E100A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D1EE-4491-2893-4499-CA75F70A0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BB320-38FC-DCC5-B235-81512A859D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4E6575-9313-90F7-2276-3D41A123D1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96B35-1A47-08DF-509F-0DBE1A2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BE3CB-2BF3-CD58-7733-D86B6944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87B69-CFA3-C56F-D84A-DFBB2866F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5745E-DEF9-4157-A063-FF2A1CEE6BB3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C275-ACED-71A3-1BAD-1E820C49B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F41F-C5DF-6A3C-9F8D-CD29B10A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27768-3039-6F02-9E78-5EBC92B3AE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557" y="1690688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85FAF1-1BDC-4C3C-845F-7DE49A8FB5A4}"/>
              </a:ext>
            </a:extLst>
          </p:cNvPr>
          <p:cNvSpPr txBox="1"/>
          <p:nvPr/>
        </p:nvSpPr>
        <p:spPr>
          <a:xfrm>
            <a:off x="226541" y="482600"/>
            <a:ext cx="11738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</a:t>
            </a: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ngày 5 tháng 3 năm 2025</a:t>
            </a:r>
          </a:p>
          <a:p>
            <a:pPr algn="ctr"/>
            <a:r>
              <a:rPr lang="en-US" sz="4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Biện pháp điệp từ, điệp ngữ</a:t>
            </a:r>
            <a:endParaRPr lang="en-US" sz="40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276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3733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423996" y="1366897"/>
            <a:ext cx="439521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Hôm nay bé hỏi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gì là hay nhất?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mưa rơi tí tách?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gió lao xao hè?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19212" y="3753684"/>
            <a:ext cx="52261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cạch cửa bố về?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đàn ngân nga hát?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đũa và tiếng bát?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đầm ấm bữa cơm?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Phạm Thanh Vân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DD6E48-1034-42B2-BB54-016E5BAB51EC}"/>
              </a:ext>
            </a:extLst>
          </p:cNvPr>
          <p:cNvCxnSpPr>
            <a:cxnSpLocks/>
          </p:cNvCxnSpPr>
          <p:nvPr/>
        </p:nvCxnSpPr>
        <p:spPr>
          <a:xfrm>
            <a:off x="1562100" y="238766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3317072" y="58613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3998129" y="497330"/>
            <a:ext cx="554592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Tiếng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DF951B-DE3D-466D-8739-76E20E09A7DB}"/>
              </a:ext>
            </a:extLst>
          </p:cNvPr>
          <p:cNvCxnSpPr>
            <a:cxnSpLocks/>
          </p:cNvCxnSpPr>
          <p:nvPr/>
        </p:nvCxnSpPr>
        <p:spPr>
          <a:xfrm>
            <a:off x="1600200" y="2902019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85B6E-9961-4AD9-B2AD-4049E32192C9}"/>
              </a:ext>
            </a:extLst>
          </p:cNvPr>
          <p:cNvCxnSpPr>
            <a:cxnSpLocks/>
          </p:cNvCxnSpPr>
          <p:nvPr/>
        </p:nvCxnSpPr>
        <p:spPr>
          <a:xfrm>
            <a:off x="1562100" y="34290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5A6400-662A-4E4F-A1A4-2757A7B5BC75}"/>
              </a:ext>
            </a:extLst>
          </p:cNvPr>
          <p:cNvCxnSpPr>
            <a:cxnSpLocks/>
          </p:cNvCxnSpPr>
          <p:nvPr/>
        </p:nvCxnSpPr>
        <p:spPr>
          <a:xfrm>
            <a:off x="5819212" y="4229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5ADBAE-B517-4FE0-81C1-D5EEF2C4F7E1}"/>
              </a:ext>
            </a:extLst>
          </p:cNvPr>
          <p:cNvCxnSpPr>
            <a:cxnSpLocks/>
          </p:cNvCxnSpPr>
          <p:nvPr/>
        </p:nvCxnSpPr>
        <p:spPr>
          <a:xfrm>
            <a:off x="5952562" y="47244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96F0CA-B476-49BA-9BC3-6278ED819687}"/>
              </a:ext>
            </a:extLst>
          </p:cNvPr>
          <p:cNvCxnSpPr>
            <a:cxnSpLocks/>
          </p:cNvCxnSpPr>
          <p:nvPr/>
        </p:nvCxnSpPr>
        <p:spPr>
          <a:xfrm>
            <a:off x="5952562" y="520065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D2EEDD-9021-4A0C-ADD6-180BCDA3A18A}"/>
              </a:ext>
            </a:extLst>
          </p:cNvPr>
          <p:cNvCxnSpPr>
            <a:cxnSpLocks/>
          </p:cNvCxnSpPr>
          <p:nvPr/>
        </p:nvCxnSpPr>
        <p:spPr>
          <a:xfrm>
            <a:off x="5952562" y="5753100"/>
            <a:ext cx="1028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4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729794-4F31-4626-B5B0-E128731DBB29}"/>
              </a:ext>
            </a:extLst>
          </p:cNvPr>
          <p:cNvSpPr/>
          <p:nvPr/>
        </p:nvSpPr>
        <p:spPr>
          <a:xfrm>
            <a:off x="828337" y="4783173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94185E-560E-44CC-808C-9FE3F2E298B8}"/>
              </a:ext>
            </a:extLst>
          </p:cNvPr>
          <p:cNvSpPr/>
          <p:nvPr/>
        </p:nvSpPr>
        <p:spPr>
          <a:xfrm>
            <a:off x="1449281" y="4476748"/>
            <a:ext cx="9293437" cy="2130484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>
                <a:solidFill>
                  <a:prstClr val="black"/>
                </a:solidFill>
                <a:latin typeface="Aptos" panose="02110004020202020204"/>
              </a:rPr>
              <a:t>Tác dụng: N</a:t>
            </a:r>
            <a:r>
              <a:rPr lang="vi-VN" sz="3600">
                <a:solidFill>
                  <a:prstClr val="black"/>
                </a:solidFill>
                <a:latin typeface="Aptos" panose="02110004020202020204"/>
              </a:rPr>
              <a:t>hấn mạnh vào vẻ đẹp đặc biệt của hoa sen, khiến cho hình ảnh này trở nên càng rõ ràng và đẹp đẽ hơn.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B5026-0B78-4499-813A-7FD98EED9AB1}"/>
              </a:ext>
            </a:extLst>
          </p:cNvPr>
          <p:cNvSpPr txBox="1"/>
          <p:nvPr/>
        </p:nvSpPr>
        <p:spPr>
          <a:xfrm>
            <a:off x="1700785" y="566678"/>
            <a:ext cx="8490965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70C0"/>
                </a:solidFill>
              </a:rPr>
              <a:t>b. </a:t>
            </a:r>
            <a:r>
              <a:rPr lang="en-US" sz="3600"/>
              <a:t>	</a:t>
            </a:r>
            <a:r>
              <a:rPr lang="vi-VN" sz="3600"/>
              <a:t>Trong đầm gì đẹp bằng sen</a:t>
            </a:r>
          </a:p>
          <a:p>
            <a:r>
              <a:rPr lang="vi-VN" sz="3600"/>
              <a:t>Lá xanh bông trắng lại chen nhuỵ vàng</a:t>
            </a:r>
          </a:p>
          <a:p>
            <a:r>
              <a:rPr lang="en-US" sz="3600"/>
              <a:t>	</a:t>
            </a:r>
            <a:r>
              <a:rPr lang="vi-VN" sz="3600"/>
              <a:t>Nhuỵ vàng bông trắng lá xanh</a:t>
            </a:r>
          </a:p>
          <a:p>
            <a:r>
              <a:rPr lang="vi-VN" sz="3600"/>
              <a:t>Gần bùn mà chẳng hôi tanh mùi bùn.</a:t>
            </a:r>
          </a:p>
          <a:p>
            <a:r>
              <a:rPr lang="en-US" sz="3600"/>
              <a:t>			</a:t>
            </a:r>
            <a:r>
              <a:rPr lang="vi-VN" sz="3600" i="1"/>
              <a:t>Ca dao</a:t>
            </a:r>
            <a:endParaRPr lang="vi-VN" sz="36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CFB10B-211A-4688-B43D-7B286B5C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6" y="2811091"/>
            <a:ext cx="2687512" cy="15846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327A40-F3A2-43C1-A242-826D4FF6621F}"/>
              </a:ext>
            </a:extLst>
          </p:cNvPr>
          <p:cNvCxnSpPr>
            <a:cxnSpLocks/>
          </p:cNvCxnSpPr>
          <p:nvPr/>
        </p:nvCxnSpPr>
        <p:spPr>
          <a:xfrm>
            <a:off x="1700785" y="1668091"/>
            <a:ext cx="17853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F11675-BEEF-4E72-B1FB-F273C39A9F95}"/>
              </a:ext>
            </a:extLst>
          </p:cNvPr>
          <p:cNvCxnSpPr>
            <a:cxnSpLocks/>
          </p:cNvCxnSpPr>
          <p:nvPr/>
        </p:nvCxnSpPr>
        <p:spPr>
          <a:xfrm>
            <a:off x="7263385" y="2239591"/>
            <a:ext cx="14996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B43C02-974C-44FC-97A6-9C25EAF469FF}"/>
              </a:ext>
            </a:extLst>
          </p:cNvPr>
          <p:cNvCxnSpPr>
            <a:cxnSpLocks/>
          </p:cNvCxnSpPr>
          <p:nvPr/>
        </p:nvCxnSpPr>
        <p:spPr>
          <a:xfrm>
            <a:off x="3736172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33762A-CDF7-4C6F-A7A7-A0337DF05595}"/>
              </a:ext>
            </a:extLst>
          </p:cNvPr>
          <p:cNvCxnSpPr>
            <a:cxnSpLocks/>
          </p:cNvCxnSpPr>
          <p:nvPr/>
        </p:nvCxnSpPr>
        <p:spPr>
          <a:xfrm>
            <a:off x="4935136" y="22395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A8CE4-3520-480D-900D-5C1CE89456D4}"/>
              </a:ext>
            </a:extLst>
          </p:cNvPr>
          <p:cNvCxnSpPr>
            <a:cxnSpLocks/>
          </p:cNvCxnSpPr>
          <p:nvPr/>
        </p:nvCxnSpPr>
        <p:spPr>
          <a:xfrm>
            <a:off x="7564036" y="1668091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5BAA27-A9A7-4FDD-A269-629904399E79}"/>
              </a:ext>
            </a:extLst>
          </p:cNvPr>
          <p:cNvCxnSpPr>
            <a:cxnSpLocks/>
          </p:cNvCxnSpPr>
          <p:nvPr/>
        </p:nvCxnSpPr>
        <p:spPr>
          <a:xfrm>
            <a:off x="2727708" y="2265060"/>
            <a:ext cx="20169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62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675066" y="599314"/>
            <a:ext cx="10059734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Thực hiện yêu cầu:</a:t>
            </a: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a.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Thay các </a:t>
            </a:r>
            <a:r>
              <a:rPr lang="vi-VN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trong đoạn thơ sau bằng một từ phù hợp có trong dòng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thơ đầu tiên: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Long lanh trên lá</a:t>
            </a:r>
          </a:p>
          <a:p>
            <a:pPr lvl="2"/>
            <a:r>
              <a:rPr lang="vi-VN" sz="3200">
                <a:solidFill>
                  <a:srgbClr val="0070C0"/>
                </a:solidFill>
                <a:latin typeface="ArialMT"/>
              </a:rPr>
              <a:t>Là giọt sương mai</a:t>
            </a:r>
          </a:p>
          <a:p>
            <a:pPr lvl="2"/>
            <a:r>
              <a:rPr lang="en-US" sz="44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200">
                <a:solidFill>
                  <a:srgbClr val="0070C0"/>
                </a:solidFill>
                <a:latin typeface="ArialMT"/>
              </a:rPr>
              <a:t>đầu ngày</a:t>
            </a:r>
          </a:p>
          <a:p>
            <a:pPr lvl="2"/>
            <a:r>
              <a:rPr lang="en-US" sz="3200">
                <a:solidFill>
                  <a:srgbClr val="0070C0"/>
                </a:solidFill>
                <a:latin typeface="ArialMT"/>
              </a:rPr>
              <a:t>Là tia nắng sớm</a:t>
            </a: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endParaRPr lang="en-US" sz="3200">
              <a:solidFill>
                <a:srgbClr val="000000"/>
              </a:solidFill>
              <a:latin typeface="ArialMT"/>
            </a:endParaRPr>
          </a:p>
          <a:p>
            <a:r>
              <a:rPr lang="vi-VN" sz="3200">
                <a:solidFill>
                  <a:srgbClr val="C00000"/>
                </a:solidFill>
                <a:latin typeface="ArialMT"/>
              </a:rPr>
              <a:t>b.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 Tìm các điệp từ trong đoạn thơ đã hoàn thiện và nêu tác dụng của các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điệp từ đó.</a:t>
            </a:r>
            <a:endParaRPr lang="vi-VN" sz="28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2" y="1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6981057" y="2151727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609600" y="777151"/>
            <a:ext cx="5144834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Long lanh trên lá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sương mai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đầu ngày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tia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43E4-94B3-AAE5-947B-30018326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" y="0"/>
            <a:ext cx="1438174" cy="1581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DC705-2D6B-42E8-8788-4A2161021F7C}"/>
              </a:ext>
            </a:extLst>
          </p:cNvPr>
          <p:cNvSpPr txBox="1"/>
          <p:nvPr/>
        </p:nvSpPr>
        <p:spPr>
          <a:xfrm>
            <a:off x="5754434" y="701487"/>
            <a:ext cx="6075616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đất 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giọt mưa gieo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bên đèo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Là con suối nhỏ.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Nguyễn Lãm Thắng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C75FE-1432-4A05-ACDE-B8D158940D99}"/>
              </a:ext>
            </a:extLst>
          </p:cNvPr>
          <p:cNvSpPr txBox="1"/>
          <p:nvPr/>
        </p:nvSpPr>
        <p:spPr>
          <a:xfrm>
            <a:off x="1562100" y="1978224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Thức dậy</a:t>
            </a:r>
            <a:r>
              <a:rPr lang="en-US" sz="3600">
                <a:latin typeface="ArialMT"/>
              </a:rPr>
              <a:t>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đầu ngày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EEE25-C676-4A49-A124-362DB1C221E8}"/>
              </a:ext>
            </a:extLst>
          </p:cNvPr>
          <p:cNvSpPr txBox="1"/>
          <p:nvPr/>
        </p:nvSpPr>
        <p:spPr>
          <a:xfrm>
            <a:off x="5754434" y="849631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Làm cho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đất ấm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017AE-FB21-4122-B307-838F9F5FBD67}"/>
              </a:ext>
            </a:extLst>
          </p:cNvPr>
          <p:cNvSpPr txBox="1"/>
          <p:nvPr/>
        </p:nvSpPr>
        <p:spPr>
          <a:xfrm>
            <a:off x="5754434" y="2131903"/>
            <a:ext cx="4192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MT"/>
              </a:rPr>
              <a:t>Nằm im </a:t>
            </a:r>
            <a:r>
              <a:rPr lang="en-US" sz="3600">
                <a:solidFill>
                  <a:srgbClr val="0070C0"/>
                </a:solidFill>
                <a:latin typeface="ArialMT"/>
              </a:rPr>
              <a:t>bên đèo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BF464-1EB1-4B23-AFCE-5449B77D39B5}"/>
              </a:ext>
            </a:extLst>
          </p:cNvPr>
          <p:cNvCxnSpPr/>
          <p:nvPr/>
        </p:nvCxnSpPr>
        <p:spPr>
          <a:xfrm>
            <a:off x="1562100" y="19020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07324B-A459-4922-87B6-A75CDF7DB600}"/>
              </a:ext>
            </a:extLst>
          </p:cNvPr>
          <p:cNvCxnSpPr/>
          <p:nvPr/>
        </p:nvCxnSpPr>
        <p:spPr>
          <a:xfrm>
            <a:off x="1562100" y="3197424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799F75-CD66-4350-991D-A7FD2AEF9861}"/>
              </a:ext>
            </a:extLst>
          </p:cNvPr>
          <p:cNvCxnSpPr/>
          <p:nvPr/>
        </p:nvCxnSpPr>
        <p:spPr>
          <a:xfrm>
            <a:off x="5754434" y="20747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546A7-8B1F-4C54-8AC3-439232E92933}"/>
              </a:ext>
            </a:extLst>
          </p:cNvPr>
          <p:cNvCxnSpPr/>
          <p:nvPr/>
        </p:nvCxnSpPr>
        <p:spPr>
          <a:xfrm>
            <a:off x="5754434" y="3293953"/>
            <a:ext cx="76333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D19F73-D0A7-4707-A6B9-5F62C7DCF8AE}"/>
              </a:ext>
            </a:extLst>
          </p:cNvPr>
          <p:cNvSpPr txBox="1"/>
          <p:nvPr/>
        </p:nvSpPr>
        <p:spPr>
          <a:xfrm>
            <a:off x="2552032" y="4435286"/>
            <a:ext cx="765876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7030A0"/>
                </a:solidFill>
                <a:latin typeface="ArialMT"/>
              </a:rPr>
              <a:t>Tác dụng:</a:t>
            </a:r>
            <a:r>
              <a:rPr lang="vi-VN" sz="4000">
                <a:solidFill>
                  <a:srgbClr val="FF0000"/>
                </a:solidFill>
                <a:latin typeface="ArialMT"/>
              </a:rPr>
              <a:t> Liệt kê các sự vật được miêu tả, làm nổi bật ý, tạo sự nhịp nhàng cho đoạn thơ.</a:t>
            </a:r>
          </a:p>
        </p:txBody>
      </p:sp>
    </p:spTree>
    <p:extLst>
      <p:ext uri="{BB962C8B-B14F-4D97-AF65-F5344CB8AC3E}">
        <p14:creationId xmlns:p14="http://schemas.microsoft.com/office/powerpoint/2010/main" val="103061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BA15C-EA1B-51EB-901A-1443C5C8B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729" y="263585"/>
            <a:ext cx="4504541" cy="1140337"/>
          </a:xfrm>
          <a:prstGeom prst="rect">
            <a:avLst/>
          </a:prstGeom>
        </p:spPr>
      </p:pic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605852" y="2884438"/>
            <a:ext cx="7167747" cy="327355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630109" y="3996588"/>
            <a:ext cx="5520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1 vài câu đơn hoặc câu ghép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E9293-FA7F-4F80-8190-11CA278C7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62" y="1213181"/>
            <a:ext cx="794987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5BCD-DFB9-1964-1BC1-A8F68236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91978-ED80-47DC-23B0-E861AD5865B1}"/>
              </a:ext>
            </a:extLst>
          </p:cNvPr>
          <p:cNvSpPr txBox="1"/>
          <p:nvPr/>
        </p:nvSpPr>
        <p:spPr>
          <a:xfrm>
            <a:off x="2928034" y="1129665"/>
            <a:ext cx="6335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các đoạn thơ sau và thực hiện yêu cầu: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618329" y="2341067"/>
            <a:ext cx="63359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a. 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vị phù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Của sông Kinh Thầy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hương sen thơm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Trong hồ nước đầy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lời mẹ hát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310820" y="2333685"/>
            <a:ext cx="6335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Hạt gạo làng ta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bão tháng Bảy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Có mưa tháng Ba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Giọt mồ hôi sa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Những trưa tháng Sáu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Nước như ai nấu</a:t>
            </a:r>
          </a:p>
          <a:p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Chết cả cá cờ…</a:t>
            </a:r>
          </a:p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i="1">
                <a:latin typeface="Cambria" panose="02040503050406030204" pitchFamily="18" charset="0"/>
                <a:ea typeface="Cambria" panose="02040503050406030204" pitchFamily="18" charset="0"/>
              </a:rPr>
              <a:t>Trần Đăng Khoa</a:t>
            </a:r>
            <a:endParaRPr lang="vi-VN" sz="3600" b="1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518212" y="376412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 xanh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 rừng đây là của chúng ta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cánh đồng thơm mát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ngả đường bát ngát</a:t>
            </a:r>
          </a:p>
          <a:p>
            <a:pPr lvl="0"/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dòng sông đỏ nặng phù sa.</a:t>
            </a:r>
          </a:p>
          <a:p>
            <a:pPr lvl="0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 Đình Thi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99EF9-07DF-4E30-AFE7-A974A1F1C7B8}"/>
              </a:ext>
            </a:extLst>
          </p:cNvPr>
          <p:cNvSpPr txBox="1"/>
          <p:nvPr/>
        </p:nvSpPr>
        <p:spPr>
          <a:xfrm>
            <a:off x="1836039" y="3691512"/>
            <a:ext cx="87884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Chỉ ra các từ ngữ được dùng lặp lại trong mỗi đoạn thơ.</a:t>
            </a:r>
          </a:p>
          <a:p>
            <a:pPr lvl="0"/>
            <a:r>
              <a:rPr lang="vi-VN" sz="36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Mỗi từ ngữ được dùng lặp lại trong các đoạn thơ có tác dụng gì?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D3D42B-5103-4304-A592-5268B4049E96}"/>
              </a:ext>
            </a:extLst>
          </p:cNvPr>
          <p:cNvSpPr/>
          <p:nvPr/>
        </p:nvSpPr>
        <p:spPr>
          <a:xfrm>
            <a:off x="2209799" y="6006988"/>
            <a:ext cx="2375793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Nhấn mạnh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942355-C8D5-4CDD-A98C-39A84275EED1}"/>
              </a:ext>
            </a:extLst>
          </p:cNvPr>
          <p:cNvSpPr/>
          <p:nvPr/>
        </p:nvSpPr>
        <p:spPr>
          <a:xfrm>
            <a:off x="5125347" y="6006988"/>
            <a:ext cx="2209800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Liệt kê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F56FFD-E01F-4026-89D1-A776FD5A578E}"/>
              </a:ext>
            </a:extLst>
          </p:cNvPr>
          <p:cNvSpPr/>
          <p:nvPr/>
        </p:nvSpPr>
        <p:spPr>
          <a:xfrm>
            <a:off x="7874901" y="6006988"/>
            <a:ext cx="2209800" cy="647700"/>
          </a:xfrm>
          <a:prstGeom prst="roundRect">
            <a:avLst/>
          </a:prstGeom>
          <a:solidFill>
            <a:srgbClr val="FBDCE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Khẳng định</a:t>
            </a:r>
          </a:p>
        </p:txBody>
      </p:sp>
    </p:spTree>
    <p:extLst>
      <p:ext uri="{BB962C8B-B14F-4D97-AF65-F5344CB8AC3E}">
        <p14:creationId xmlns:p14="http://schemas.microsoft.com/office/powerpoint/2010/main" val="30126908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en-GB" sz="96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959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Thảo luận</a:t>
            </a:r>
            <a:endParaRPr kumimoji="0" lang="vi-VN" sz="9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1833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1370679" y="1552635"/>
            <a:ext cx="633593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vị phù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sông Kinh Thầy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hương sen thơm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hồ nước đầy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lời mẹ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 bùi đắng cay...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9FCF-87F6-4FB4-939F-996CAF689842}"/>
              </a:ext>
            </a:extLst>
          </p:cNvPr>
          <p:cNvSpPr txBox="1"/>
          <p:nvPr/>
        </p:nvSpPr>
        <p:spPr>
          <a:xfrm>
            <a:off x="6291771" y="1552635"/>
            <a:ext cx="529063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gạo làng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bão tháng Bảy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mưa tháng 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Giọt mồ hôi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trưa tháng Sáu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 như ai nấu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Chết cả cá cờ…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 Đăng Khoa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ABF080-2D49-4448-9084-A63393BB9FDA}"/>
              </a:ext>
            </a:extLst>
          </p:cNvPr>
          <p:cNvCxnSpPr/>
          <p:nvPr/>
        </p:nvCxnSpPr>
        <p:spPr>
          <a:xfrm>
            <a:off x="1962150" y="2095500"/>
            <a:ext cx="29908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9008DF-3307-48D5-8CE5-64A93CE2C5F7}"/>
              </a:ext>
            </a:extLst>
          </p:cNvPr>
          <p:cNvCxnSpPr>
            <a:cxnSpLocks/>
          </p:cNvCxnSpPr>
          <p:nvPr/>
        </p:nvCxnSpPr>
        <p:spPr>
          <a:xfrm>
            <a:off x="6291771" y="2152650"/>
            <a:ext cx="31760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863F0DF-6FF8-4A1B-B61B-D8D8291B2E37}"/>
              </a:ext>
            </a:extLst>
          </p:cNvPr>
          <p:cNvSpPr/>
          <p:nvPr/>
        </p:nvSpPr>
        <p:spPr>
          <a:xfrm>
            <a:off x="2576297" y="77649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A25A25-DA44-48CF-95E2-DA3DD4682DDD}"/>
              </a:ext>
            </a:extLst>
          </p:cNvPr>
          <p:cNvSpPr/>
          <p:nvPr/>
        </p:nvSpPr>
        <p:spPr>
          <a:xfrm>
            <a:off x="3257353" y="628711"/>
            <a:ext cx="8081944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Hạt gạo làng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6B3E88-FD9F-4F2B-89CE-FB804D5E776D}"/>
              </a:ext>
            </a:extLst>
          </p:cNvPr>
          <p:cNvCxnSpPr>
            <a:cxnSpLocks/>
          </p:cNvCxnSpPr>
          <p:nvPr/>
        </p:nvCxnSpPr>
        <p:spPr>
          <a:xfrm>
            <a:off x="1547794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E1C905-5132-441C-AE43-1C2930980985}"/>
              </a:ext>
            </a:extLst>
          </p:cNvPr>
          <p:cNvCxnSpPr>
            <a:cxnSpLocks/>
          </p:cNvCxnSpPr>
          <p:nvPr/>
        </p:nvCxnSpPr>
        <p:spPr>
          <a:xfrm>
            <a:off x="1370679" y="38147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78857B-00CC-4CE3-9B4E-FEB88DC62656}"/>
              </a:ext>
            </a:extLst>
          </p:cNvPr>
          <p:cNvCxnSpPr>
            <a:cxnSpLocks/>
          </p:cNvCxnSpPr>
          <p:nvPr/>
        </p:nvCxnSpPr>
        <p:spPr>
          <a:xfrm>
            <a:off x="1370679" y="4881592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CD471-9463-4086-9141-C0959A6792EA}"/>
              </a:ext>
            </a:extLst>
          </p:cNvPr>
          <p:cNvCxnSpPr>
            <a:cxnSpLocks/>
          </p:cNvCxnSpPr>
          <p:nvPr/>
        </p:nvCxnSpPr>
        <p:spPr>
          <a:xfrm>
            <a:off x="6291771" y="270510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8A3FE2-9332-4DDC-84DA-565FD12737CF}"/>
              </a:ext>
            </a:extLst>
          </p:cNvPr>
          <p:cNvCxnSpPr>
            <a:cxnSpLocks/>
          </p:cNvCxnSpPr>
          <p:nvPr/>
        </p:nvCxnSpPr>
        <p:spPr>
          <a:xfrm>
            <a:off x="6291771" y="3181350"/>
            <a:ext cx="64295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1B64432-92D4-4C54-9AB5-A13137BF2D56}"/>
              </a:ext>
            </a:extLst>
          </p:cNvPr>
          <p:cNvSpPr/>
          <p:nvPr/>
        </p:nvSpPr>
        <p:spPr>
          <a:xfrm>
            <a:off x="2685853" y="6237330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160B9B-1FE4-4304-826C-1CA78538906C}"/>
              </a:ext>
            </a:extLst>
          </p:cNvPr>
          <p:cNvSpPr/>
          <p:nvPr/>
        </p:nvSpPr>
        <p:spPr>
          <a:xfrm>
            <a:off x="3491222" y="6065818"/>
            <a:ext cx="4966977" cy="647700"/>
          </a:xfrm>
          <a:prstGeom prst="roundRect">
            <a:avLst/>
          </a:prstGeom>
          <a:solidFill>
            <a:srgbClr val="C7EAF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có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219790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C8278C-F948-4636-A4D4-3B4E2A422ECF}"/>
              </a:ext>
            </a:extLst>
          </p:cNvPr>
          <p:cNvSpPr txBox="1"/>
          <p:nvPr/>
        </p:nvSpPr>
        <p:spPr>
          <a:xfrm>
            <a:off x="2383964" y="3011731"/>
            <a:ext cx="742407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xanh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 rừng đây là của chúng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cánh đồng thơm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ngả đường bát ngát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dòng sông đỏ nặng phù 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 Đình Thi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23895F-1E42-4E4A-9E1A-CAC70FF63ABD}"/>
              </a:ext>
            </a:extLst>
          </p:cNvPr>
          <p:cNvCxnSpPr>
            <a:cxnSpLocks/>
          </p:cNvCxnSpPr>
          <p:nvPr/>
        </p:nvCxnSpPr>
        <p:spPr>
          <a:xfrm>
            <a:off x="6496050" y="360686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76AB9-6F18-4353-99DB-9BE1B0050E5F}"/>
              </a:ext>
            </a:extLst>
          </p:cNvPr>
          <p:cNvCxnSpPr>
            <a:cxnSpLocks/>
          </p:cNvCxnSpPr>
          <p:nvPr/>
        </p:nvCxnSpPr>
        <p:spPr>
          <a:xfrm>
            <a:off x="5810250" y="4197419"/>
            <a:ext cx="2762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E7CD8D2-97D5-4D02-9B5F-3666245F6DEE}"/>
              </a:ext>
            </a:extLst>
          </p:cNvPr>
          <p:cNvSpPr/>
          <p:nvPr/>
        </p:nvSpPr>
        <p:spPr>
          <a:xfrm>
            <a:off x="1774022" y="62225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AC69F5-87AA-4F5F-902F-AA03D297F0BA}"/>
              </a:ext>
            </a:extLst>
          </p:cNvPr>
          <p:cNvSpPr/>
          <p:nvPr/>
        </p:nvSpPr>
        <p:spPr>
          <a:xfrm>
            <a:off x="2455078" y="56332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Của chúng ta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Khẳng định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ABBB52-A8A0-411C-A8C6-409B1F674866}"/>
              </a:ext>
            </a:extLst>
          </p:cNvPr>
          <p:cNvCxnSpPr>
            <a:cxnSpLocks/>
          </p:cNvCxnSpPr>
          <p:nvPr/>
        </p:nvCxnSpPr>
        <p:spPr>
          <a:xfrm>
            <a:off x="5181600" y="35687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CEB808-41C8-4588-8265-F13BD7CD980A}"/>
              </a:ext>
            </a:extLst>
          </p:cNvPr>
          <p:cNvCxnSpPr>
            <a:cxnSpLocks/>
          </p:cNvCxnSpPr>
          <p:nvPr/>
        </p:nvCxnSpPr>
        <p:spPr>
          <a:xfrm>
            <a:off x="4362450" y="4178369"/>
            <a:ext cx="9144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29020A5-9B87-4F7B-8CF7-D9DBEFA4378C}"/>
              </a:ext>
            </a:extLst>
          </p:cNvPr>
          <p:cNvSpPr/>
          <p:nvPr/>
        </p:nvSpPr>
        <p:spPr>
          <a:xfrm>
            <a:off x="1774022" y="1517606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F9FB88-ECA5-4415-9BE3-CA91F2810EE4}"/>
              </a:ext>
            </a:extLst>
          </p:cNvPr>
          <p:cNvSpPr/>
          <p:nvPr/>
        </p:nvSpPr>
        <p:spPr>
          <a:xfrm>
            <a:off x="2455078" y="1369819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Đây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Nhấn mạnh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9CBBB-9C6E-42E4-8786-818BBC0FC91A}"/>
              </a:ext>
            </a:extLst>
          </p:cNvPr>
          <p:cNvCxnSpPr>
            <a:cxnSpLocks/>
          </p:cNvCxnSpPr>
          <p:nvPr/>
        </p:nvCxnSpPr>
        <p:spPr>
          <a:xfrm>
            <a:off x="2455078" y="471989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D90579-1021-4C72-BCBC-F6C3E620C0CF}"/>
              </a:ext>
            </a:extLst>
          </p:cNvPr>
          <p:cNvCxnSpPr>
            <a:cxnSpLocks/>
          </p:cNvCxnSpPr>
          <p:nvPr/>
        </p:nvCxnSpPr>
        <p:spPr>
          <a:xfrm>
            <a:off x="2455078" y="51961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8F0C57-CF8B-45D0-8B9C-33775CE59225}"/>
              </a:ext>
            </a:extLst>
          </p:cNvPr>
          <p:cNvCxnSpPr>
            <a:cxnSpLocks/>
          </p:cNvCxnSpPr>
          <p:nvPr/>
        </p:nvCxnSpPr>
        <p:spPr>
          <a:xfrm>
            <a:off x="2455078" y="5805741"/>
            <a:ext cx="145017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4E244A9-B098-4DC8-84E9-89074C9A157B}"/>
              </a:ext>
            </a:extLst>
          </p:cNvPr>
          <p:cNvSpPr/>
          <p:nvPr/>
        </p:nvSpPr>
        <p:spPr>
          <a:xfrm>
            <a:off x="1774022" y="2279578"/>
            <a:ext cx="571500" cy="3238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FC5896-3164-47E6-8453-228DE55F0456}"/>
              </a:ext>
            </a:extLst>
          </p:cNvPr>
          <p:cNvSpPr/>
          <p:nvPr/>
        </p:nvSpPr>
        <p:spPr>
          <a:xfrm>
            <a:off x="2455078" y="2190775"/>
            <a:ext cx="8117672" cy="647700"/>
          </a:xfrm>
          <a:prstGeom prst="roundRect">
            <a:avLst/>
          </a:prstGeom>
          <a:solidFill>
            <a:srgbClr val="FCE8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Từ </a:t>
            </a:r>
            <a:r>
              <a:rPr lang="en-US" sz="3600" b="1">
                <a:solidFill>
                  <a:srgbClr val="FF0000"/>
                </a:solidFill>
              </a:rPr>
              <a:t>Những</a:t>
            </a:r>
            <a:r>
              <a:rPr lang="en-US" sz="3600">
                <a:solidFill>
                  <a:schemeClr val="tx1"/>
                </a:solidFill>
              </a:rPr>
              <a:t>: Tác dụng </a:t>
            </a:r>
            <a:r>
              <a:rPr lang="en-US" sz="3600" b="1">
                <a:solidFill>
                  <a:schemeClr val="tx1"/>
                </a:solidFill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71536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B3338A-45BE-03D7-11C4-D1B0A132F61A}"/>
              </a:ext>
            </a:extLst>
          </p:cNvPr>
          <p:cNvSpPr txBox="1"/>
          <p:nvPr/>
        </p:nvSpPr>
        <p:spPr>
          <a:xfrm>
            <a:off x="1535049" y="1487795"/>
            <a:ext cx="9121902" cy="45037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 từ, điệp ngữ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cách sử dụng lặp lại từ ngữ trong câu hay đoạn văn, đoạn thơ để nhấn mạnh, để liệt kê hoặc để khẳng định,… </a:t>
            </a:r>
          </a:p>
          <a:p>
            <a:pPr marL="17780" lvl="0" algn="just">
              <a:spcAft>
                <a:spcPts val="800"/>
              </a:spcAft>
            </a:pP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điệp từ, điệp ngữ sẽ làm nổi bật ý, tạo sự nhịp nhàng cho câu, đoạn văn, đoạn thơ.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C711F-3058-462B-AED0-C9153497A267}"/>
              </a:ext>
            </a:extLst>
          </p:cNvPr>
          <p:cNvSpPr txBox="1"/>
          <p:nvPr/>
        </p:nvSpPr>
        <p:spPr>
          <a:xfrm>
            <a:off x="4825174" y="779909"/>
            <a:ext cx="25416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80" lvl="0" algn="ctr"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0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6E01D-BBD7-46FA-DA65-F088FB3B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3" y="0"/>
            <a:ext cx="2091109" cy="23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7F67E-C655-A248-2E1C-FDFAA1EE9CFB}"/>
              </a:ext>
            </a:extLst>
          </p:cNvPr>
          <p:cNvSpPr txBox="1"/>
          <p:nvPr/>
        </p:nvSpPr>
        <p:spPr>
          <a:xfrm>
            <a:off x="2596986" y="682675"/>
            <a:ext cx="789956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và nêu tác dụng của điệp từ, điệp ngữ trong mỗi đoạn thơ, bài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dao sau: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C7310-5F29-E1A8-175C-A5B78170183A}"/>
              </a:ext>
            </a:extLst>
          </p:cNvPr>
          <p:cNvSpPr txBox="1"/>
          <p:nvPr/>
        </p:nvSpPr>
        <p:spPr>
          <a:xfrm>
            <a:off x="1700784" y="2505456"/>
            <a:ext cx="3709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a.</a:t>
            </a:r>
            <a:r>
              <a:rPr lang="vi-VN" sz="2400"/>
              <a:t> Hôm nay bé hỏi mẹ</a:t>
            </a:r>
          </a:p>
          <a:p>
            <a:r>
              <a:rPr lang="vi-VN" sz="2400"/>
              <a:t>Tiếng gì là hay nhất?</a:t>
            </a:r>
          </a:p>
          <a:p>
            <a:r>
              <a:rPr lang="vi-VN" sz="2400"/>
              <a:t>Tiếng mưa rơi tí tách?</a:t>
            </a:r>
          </a:p>
          <a:p>
            <a:r>
              <a:rPr lang="vi-VN" sz="2400"/>
              <a:t>Tiếng gió lao xao hè?</a:t>
            </a:r>
            <a:endParaRPr lang="vi-VN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C00D-0F07-402C-94C6-C2B903E2359D}"/>
              </a:ext>
            </a:extLst>
          </p:cNvPr>
          <p:cNvSpPr txBox="1"/>
          <p:nvPr/>
        </p:nvSpPr>
        <p:spPr>
          <a:xfrm>
            <a:off x="5891784" y="2505456"/>
            <a:ext cx="37094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/>
              <a:t>Tiếng cạch cửa bố về?</a:t>
            </a:r>
          </a:p>
          <a:p>
            <a:r>
              <a:rPr lang="vi-VN" sz="2400"/>
              <a:t>Tiếng đàn ngân nga hát?</a:t>
            </a:r>
          </a:p>
          <a:p>
            <a:r>
              <a:rPr lang="vi-VN" sz="2400"/>
              <a:t>Tiếng đũa và tiếng bát?</a:t>
            </a:r>
          </a:p>
          <a:p>
            <a:r>
              <a:rPr lang="vi-VN" sz="2400"/>
              <a:t>Tiếng đầm ấm bữa cơm?</a:t>
            </a:r>
          </a:p>
          <a:p>
            <a:r>
              <a:rPr lang="en-US" sz="2400"/>
              <a:t>	</a:t>
            </a:r>
            <a:r>
              <a:rPr lang="vi-VN" sz="2400" i="1"/>
              <a:t>Phạm Thanh Vân</a:t>
            </a:r>
            <a:endParaRPr lang="vi-VN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B65D1-2693-4E6B-8FC8-A957BF48A985}"/>
              </a:ext>
            </a:extLst>
          </p:cNvPr>
          <p:cNvSpPr txBox="1"/>
          <p:nvPr/>
        </p:nvSpPr>
        <p:spPr>
          <a:xfrm>
            <a:off x="1891286" y="4639056"/>
            <a:ext cx="58552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b. </a:t>
            </a:r>
            <a:r>
              <a:rPr lang="en-US" sz="2400"/>
              <a:t>	</a:t>
            </a:r>
            <a:r>
              <a:rPr lang="vi-VN" sz="2400"/>
              <a:t>Trong đầm gì đẹp bằng sen</a:t>
            </a:r>
          </a:p>
          <a:p>
            <a:r>
              <a:rPr lang="vi-VN" sz="2400"/>
              <a:t>Lá xanh bông trắng lại chen nhuỵ vàng</a:t>
            </a:r>
          </a:p>
          <a:p>
            <a:r>
              <a:rPr lang="en-US" sz="2400"/>
              <a:t>	</a:t>
            </a:r>
            <a:r>
              <a:rPr lang="vi-VN" sz="2400"/>
              <a:t>Nhuỵ vàng bông trắng lá xanh</a:t>
            </a:r>
          </a:p>
          <a:p>
            <a:r>
              <a:rPr lang="vi-VN" sz="2400"/>
              <a:t>Gần bùn mà chẳng hôi tanh mùi bùn.</a:t>
            </a:r>
          </a:p>
          <a:p>
            <a:r>
              <a:rPr lang="en-US" sz="2400"/>
              <a:t>			</a:t>
            </a:r>
            <a:r>
              <a:rPr lang="vi-VN" sz="2400" i="1"/>
              <a:t>Ca dao</a:t>
            </a:r>
            <a:endParaRPr lang="vi-VN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675C-B2C2-49EB-948C-CDA350E0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20" y="4581906"/>
            <a:ext cx="2955643" cy="17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145</TotalTime>
  <Words>628</Words>
  <Application>Microsoft Office PowerPoint</Application>
  <PresentationFormat>Widescreen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#9Slide07 SVNZiclets</vt:lpstr>
      <vt:lpstr>Aptos</vt:lpstr>
      <vt:lpstr>Aptos Display</vt:lpstr>
      <vt:lpstr>Arial</vt:lpstr>
      <vt:lpstr>Arial-BoldMT</vt:lpstr>
      <vt:lpstr>Arial-ItalicMT</vt:lpstr>
      <vt:lpstr>ArialMT</vt:lpstr>
      <vt:lpstr>Arial-Rounded-Bold</vt:lpstr>
      <vt:lpstr>Calibri</vt:lpstr>
      <vt:lpstr>Cambria</vt:lpstr>
      <vt:lpstr>Times New Roman</vt:lpstr>
      <vt:lpstr>Wingdings-Regular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15</cp:revision>
  <dcterms:created xsi:type="dcterms:W3CDTF">2024-08-28T11:01:25Z</dcterms:created>
  <dcterms:modified xsi:type="dcterms:W3CDTF">2025-02-20T12:58:28Z</dcterms:modified>
  <cp:category>9Slide.vn</cp:category>
</cp:coreProperties>
</file>