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sldIdLst>
    <p:sldId id="303" r:id="rId2"/>
    <p:sldId id="261" r:id="rId3"/>
    <p:sldId id="294" r:id="rId4"/>
    <p:sldId id="295" r:id="rId5"/>
    <p:sldId id="277" r:id="rId6"/>
    <p:sldId id="262" r:id="rId7"/>
    <p:sldId id="270" r:id="rId8"/>
    <p:sldId id="297" r:id="rId9"/>
    <p:sldId id="298" r:id="rId10"/>
    <p:sldId id="299" r:id="rId11"/>
    <p:sldId id="300" r:id="rId12"/>
    <p:sldId id="279" r:id="rId13"/>
    <p:sldId id="280" r:id="rId14"/>
    <p:sldId id="301" r:id="rId15"/>
    <p:sldId id="282" r:id="rId16"/>
    <p:sldId id="287" r:id="rId17"/>
    <p:sldId id="288" r:id="rId18"/>
    <p:sldId id="290" r:id="rId19"/>
    <p:sldId id="302" r:id="rId20"/>
    <p:sldId id="293" r:id="rId21"/>
  </p:sldIdLst>
  <p:sldSz cx="12192000" cy="6858000"/>
  <p:notesSz cx="6858000" cy="9144000"/>
  <p:embeddedFontLst>
    <p:embeddedFont>
      <p:font typeface="LNTH-LuoLuoNotangYuanTi 1" panose="020B0604020202020204" charset="-128"/>
      <p:regular r:id="rId23"/>
    </p:embeddedFont>
    <p:embeddedFont>
      <p:font typeface="#9Slide07 IcielLa Chic Pro Shad" panose="020B0604020202020204" charset="0"/>
      <p:regular r:id="rId24"/>
    </p:embeddedFon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587CC1-7A1B-41AE-BFDB-71B3D9882645}" v="301" dt="2023-10-08T07:42:17.6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19" autoAdjust="0"/>
    <p:restoredTop sz="94249" autoAdjust="0"/>
  </p:normalViewPr>
  <p:slideViewPr>
    <p:cSldViewPr snapToGrid="0">
      <p:cViewPr varScale="1">
        <p:scale>
          <a:sx n="116" d="100"/>
          <a:sy n="116" d="100"/>
        </p:scale>
        <p:origin x="3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93F522-5E50-4A31-93E6-6EAE18E6C63E}" type="datetimeFigureOut">
              <a:rPr lang="en-US" smtClean="0"/>
              <a:t>20/2/2025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8890C-AEA9-4F02-8B8A-AD76D6934F2B}" type="slidenum">
              <a:rPr lang="en-US" smtClean="0"/>
              <a:t>‹#›</a:t>
            </a:fld>
            <a:endParaRPr lang="en-US"/>
          </a:p>
        </p:txBody>
      </p:sp>
    </p:spTree>
    <p:extLst>
      <p:ext uri="{BB962C8B-B14F-4D97-AF65-F5344CB8AC3E}">
        <p14:creationId xmlns:p14="http://schemas.microsoft.com/office/powerpoint/2010/main" val="644888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có thể yêu cầu các HS có số thứ tự  là số 1 về cùng một nhóm, các HS có số thứ tự  là số 2 về cùng một nhóm. HS vừa di chuyển vừa vỗ tay theo nhạc.</a:t>
            </a:r>
            <a:endParaRPr lang="vi-VN"/>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7</a:t>
            </a:fld>
            <a:endParaRPr lang="en-US"/>
          </a:p>
        </p:txBody>
      </p:sp>
    </p:spTree>
    <p:extLst>
      <p:ext uri="{BB962C8B-B14F-4D97-AF65-F5344CB8AC3E}">
        <p14:creationId xmlns:p14="http://schemas.microsoft.com/office/powerpoint/2010/main" val="1041006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3B774-7B20-649B-9BE8-E32B3B4182E9}"/>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7F120C92-332C-D3E1-40D1-8133349DA3FF}"/>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6AF9A8AB-26F3-7CB0-B5ED-355DCF195EA8}"/>
              </a:ext>
            </a:extLst>
          </p:cNvPr>
          <p:cNvSpPr>
            <a:spLocks noGrp="1"/>
          </p:cNvSpPr>
          <p:nvPr>
            <p:ph type="body" idx="1"/>
          </p:nvPr>
        </p:nvSpPr>
        <p:spPr/>
        <p:txBody>
          <a:bodyPr/>
          <a:lstStyle/>
          <a:p>
            <a:endParaRPr lang="en-US"/>
          </a:p>
        </p:txBody>
      </p:sp>
      <p:sp>
        <p:nvSpPr>
          <p:cNvPr id="4" name="Chỗ dành sẵn cho Số hiệu Bản chiếu 3">
            <a:extLst>
              <a:ext uri="{FF2B5EF4-FFF2-40B4-BE49-F238E27FC236}">
                <a16:creationId xmlns:a16="http://schemas.microsoft.com/office/drawing/2014/main" id="{1949DCB7-D397-10AE-2546-308C80040C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8890C-AEA9-4F02-8B8A-AD76D6934F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070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18</a:t>
            </a:fld>
            <a:endParaRPr lang="en-US"/>
          </a:p>
        </p:txBody>
      </p:sp>
    </p:spTree>
    <p:extLst>
      <p:ext uri="{BB962C8B-B14F-4D97-AF65-F5344CB8AC3E}">
        <p14:creationId xmlns:p14="http://schemas.microsoft.com/office/powerpoint/2010/main" val="4268904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818A9-1C3D-E928-352D-3811D1B8BD3A}"/>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F6F9BE79-DA97-B0E6-CEEA-3C73A5D01FC5}"/>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213C5422-0F4A-5BCF-E2B0-EA928AECF270}"/>
              </a:ext>
            </a:extLst>
          </p:cNvPr>
          <p:cNvSpPr>
            <a:spLocks noGrp="1"/>
          </p:cNvSpPr>
          <p:nvPr>
            <p:ph type="body" idx="1"/>
          </p:nvPr>
        </p:nvSpPr>
        <p:spPr/>
        <p:txBody>
          <a:bodyPr/>
          <a:lstStyle/>
          <a:p>
            <a:endParaRPr lang="en-US"/>
          </a:p>
        </p:txBody>
      </p:sp>
      <p:sp>
        <p:nvSpPr>
          <p:cNvPr id="4" name="Chỗ dành sẵn cho Số hiệu Bản chiếu 3">
            <a:extLst>
              <a:ext uri="{FF2B5EF4-FFF2-40B4-BE49-F238E27FC236}">
                <a16:creationId xmlns:a16="http://schemas.microsoft.com/office/drawing/2014/main" id="{84E2B4C3-65BA-4ACC-3F1E-0883B9491E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8890C-AEA9-4F02-8B8A-AD76D6934F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711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20</a:t>
            </a:fld>
            <a:endParaRPr lang="en-US"/>
          </a:p>
        </p:txBody>
      </p:sp>
    </p:spTree>
    <p:extLst>
      <p:ext uri="{BB962C8B-B14F-4D97-AF65-F5344CB8AC3E}">
        <p14:creationId xmlns:p14="http://schemas.microsoft.com/office/powerpoint/2010/main" val="287541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20/2/2025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790077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20/2/2025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598606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20/2/2025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11517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20/2/2025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213047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20/2/2025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725793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20/2/2025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13575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20/2/2025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126072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20/2/2025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6594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20/2/2025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1373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20/2/2025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881693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20/2/2025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79521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1A48C130-E863-8B8B-8629-4C7DC74EED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424D8E7D-96CE-80E8-6395-791BB61E8D5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1887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11" Type="http://schemas.openxmlformats.org/officeDocument/2006/relationships/audio" Target="../media/audio10.wav"/><Relationship Id="rId10" Type="http://schemas.openxmlformats.org/officeDocument/2006/relationships/audio" Target="../media/audio1.wa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85FAF1-1BDC-4C3C-845F-7DE49A8FB5A4}"/>
              </a:ext>
            </a:extLst>
          </p:cNvPr>
          <p:cNvSpPr txBox="1"/>
          <p:nvPr/>
        </p:nvSpPr>
        <p:spPr>
          <a:xfrm>
            <a:off x="263611" y="482600"/>
            <a:ext cx="11738919" cy="2062103"/>
          </a:xfrm>
          <a:prstGeom prst="rect">
            <a:avLst/>
          </a:prstGeom>
          <a:noFill/>
        </p:spPr>
        <p:txBody>
          <a:bodyPr wrap="square" rtlCol="0">
            <a:spAutoFit/>
          </a:bodyPr>
          <a:lstStyle/>
          <a:p>
            <a:pPr algn="ctr"/>
            <a:r>
              <a:rPr lang="en-US" sz="4400" b="1">
                <a:solidFill>
                  <a:srgbClr val="0000FF"/>
                </a:solidFill>
                <a:latin typeface="Times New Roman" panose="02020603050405020304" pitchFamily="18" charset="0"/>
                <a:cs typeface="Times New Roman" panose="02020603050405020304" pitchFamily="18" charset="0"/>
              </a:rPr>
              <a:t>Thứ ba, ngày 4 tháng 3 năm 2025</a:t>
            </a:r>
          </a:p>
          <a:p>
            <a:pPr algn="ctr"/>
            <a:r>
              <a:rPr lang="en-US" sz="4400" b="1" u="sng">
                <a:solidFill>
                  <a:srgbClr val="0000FF"/>
                </a:solidFill>
                <a:latin typeface="Times New Roman" panose="02020603050405020304" pitchFamily="18" charset="0"/>
                <a:cs typeface="Times New Roman" panose="02020603050405020304" pitchFamily="18" charset="0"/>
              </a:rPr>
              <a:t>Tiếng Việt</a:t>
            </a:r>
          </a:p>
          <a:p>
            <a:pPr algn="ctr"/>
            <a:r>
              <a:rPr lang="en-US" sz="4000" b="1">
                <a:solidFill>
                  <a:srgbClr val="FF0000"/>
                </a:solidFill>
                <a:latin typeface="Times New Roman" panose="02020603050405020304" pitchFamily="18" charset="0"/>
                <a:cs typeface="Times New Roman" panose="02020603050405020304" pitchFamily="18" charset="0"/>
              </a:rPr>
              <a:t>Viết: Luyện tập viết  đoạn văn cho bài văn tả ng</a:t>
            </a:r>
            <a:r>
              <a:rPr lang="vi-VN" sz="4000" b="1">
                <a:solidFill>
                  <a:srgbClr val="FF0000"/>
                </a:solidFill>
                <a:latin typeface="Times New Roman" panose="02020603050405020304" pitchFamily="18" charset="0"/>
                <a:cs typeface="Times New Roman" panose="02020603050405020304" pitchFamily="18" charset="0"/>
              </a:rPr>
              <a:t>ư</a:t>
            </a:r>
            <a:r>
              <a:rPr lang="en-US" sz="4000" b="1">
                <a:solidFill>
                  <a:srgbClr val="FF0000"/>
                </a:solidFill>
                <a:latin typeface="Times New Roman" panose="02020603050405020304" pitchFamily="18" charset="0"/>
                <a:cs typeface="Times New Roman" panose="02020603050405020304" pitchFamily="18" charset="0"/>
              </a:rPr>
              <a:t>ời</a:t>
            </a:r>
          </a:p>
        </p:txBody>
      </p:sp>
    </p:spTree>
    <p:extLst>
      <p:ext uri="{BB962C8B-B14F-4D97-AF65-F5344CB8AC3E}">
        <p14:creationId xmlns:p14="http://schemas.microsoft.com/office/powerpoint/2010/main" val="772102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47D17D7-A187-95A8-ABBB-E035020F4B4C}"/>
            </a:ext>
          </a:extLst>
        </p:cNvPr>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FE50C693-6486-1B08-D2D3-5335EDF1DE06}"/>
              </a:ext>
            </a:extLst>
          </p:cNvPr>
          <p:cNvSpPr/>
          <p:nvPr/>
        </p:nvSpPr>
        <p:spPr>
          <a:xfrm>
            <a:off x="2269739" y="877014"/>
            <a:ext cx="7652521" cy="1389238"/>
          </a:xfrm>
          <a:prstGeom prst="roundRect">
            <a:avLst>
              <a:gd name="adj" fmla="val 6681"/>
            </a:avLst>
          </a:prstGeom>
          <a:solidFill>
            <a:schemeClr val="bg1">
              <a:alpha val="94000"/>
            </a:schemeClr>
          </a:solidFill>
          <a:ln w="571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c. Sự vất vả của bác Tâm được miêu tả thông qua hình ảnh nào?</a:t>
            </a:r>
          </a:p>
        </p:txBody>
      </p:sp>
      <p:sp>
        <p:nvSpPr>
          <p:cNvPr id="3" name="Rectangle: Rounded Corners 4">
            <a:extLst>
              <a:ext uri="{FF2B5EF4-FFF2-40B4-BE49-F238E27FC236}">
                <a16:creationId xmlns:a16="http://schemas.microsoft.com/office/drawing/2014/main" id="{F8909E72-BC36-2E53-776D-76A2487D2B30}"/>
              </a:ext>
            </a:extLst>
          </p:cNvPr>
          <p:cNvSpPr/>
          <p:nvPr/>
        </p:nvSpPr>
        <p:spPr>
          <a:xfrm>
            <a:off x="2098451" y="3072248"/>
            <a:ext cx="7995098" cy="2214119"/>
          </a:xfrm>
          <a:prstGeom prst="roundRect">
            <a:avLst>
              <a:gd name="adj" fmla="val 6681"/>
            </a:avLst>
          </a:prstGeom>
          <a:solidFill>
            <a:schemeClr val="bg1">
              <a:alpha val="94000"/>
            </a:schemeClr>
          </a:solidFill>
          <a:ln w="571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a:solidFill>
                  <a:srgbClr val="0070C0"/>
                </a:solidFill>
                <a:latin typeface="Calibri" panose="020F0502020204030204" pitchFamily="34" charset="0"/>
                <a:cs typeface="Calibri" panose="020F0502020204030204" pitchFamily="34" charset="0"/>
              </a:rPr>
              <a:t>Sự vất vả của bác Tâm được miêu tả thông qua hình ảnh:</a:t>
            </a:r>
            <a:r>
              <a:rPr lang="vi-VN" sz="3600" b="1">
                <a:solidFill>
                  <a:srgbClr val="FF0000"/>
                </a:solidFill>
                <a:latin typeface="Calibri" panose="020F0502020204030204" pitchFamily="34" charset="0"/>
                <a:cs typeface="Calibri" panose="020F0502020204030204" pitchFamily="34" charset="0"/>
              </a:rPr>
              <a:t> mảnh áo ướt đẫm mồ hôi ở lưng bác là cứ loang ra mãi.</a:t>
            </a:r>
            <a:endPar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59166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AE57380-8B58-9CAB-0D17-BEBA9C0F603C}"/>
            </a:ext>
          </a:extLst>
        </p:cNvPr>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AA0D79F2-4D3F-9AD1-25C5-08A33363152A}"/>
              </a:ext>
            </a:extLst>
          </p:cNvPr>
          <p:cNvSpPr/>
          <p:nvPr/>
        </p:nvSpPr>
        <p:spPr>
          <a:xfrm>
            <a:off x="940676" y="877014"/>
            <a:ext cx="10310648" cy="1389238"/>
          </a:xfrm>
          <a:prstGeom prst="roundRect">
            <a:avLst>
              <a:gd name="adj" fmla="val 6681"/>
            </a:avLst>
          </a:prstGeom>
          <a:solidFill>
            <a:schemeClr val="bg1">
              <a:alpha val="94000"/>
            </a:schemeClr>
          </a:solidFill>
          <a:ln w="571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d. Qua cách miêu tả, em cảm nhận được tình cảm của người viết dành cho bác Tâm như thế nào?</a:t>
            </a:r>
          </a:p>
        </p:txBody>
      </p:sp>
      <p:sp>
        <p:nvSpPr>
          <p:cNvPr id="3" name="Rectangle: Rounded Corners 4">
            <a:extLst>
              <a:ext uri="{FF2B5EF4-FFF2-40B4-BE49-F238E27FC236}">
                <a16:creationId xmlns:a16="http://schemas.microsoft.com/office/drawing/2014/main" id="{DB6730F9-9ACC-321F-0A9C-B9CD00D7E5ED}"/>
              </a:ext>
            </a:extLst>
          </p:cNvPr>
          <p:cNvSpPr/>
          <p:nvPr/>
        </p:nvSpPr>
        <p:spPr>
          <a:xfrm>
            <a:off x="940675" y="3072248"/>
            <a:ext cx="10189779" cy="2214119"/>
          </a:xfrm>
          <a:prstGeom prst="roundRect">
            <a:avLst>
              <a:gd name="adj" fmla="val 6681"/>
            </a:avLst>
          </a:prstGeom>
          <a:solidFill>
            <a:schemeClr val="bg1">
              <a:alpha val="94000"/>
            </a:schemeClr>
          </a:solidFill>
          <a:ln w="571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a:solidFill>
                  <a:srgbClr val="0070C0"/>
                </a:solidFill>
                <a:latin typeface="Calibri" panose="020F0502020204030204" pitchFamily="34" charset="0"/>
                <a:cs typeface="Calibri" panose="020F0502020204030204" pitchFamily="34" charset="0"/>
              </a:rPr>
              <a:t>Qua cách miêu tả, em cảm nhận được tác giả rất yên mến và thương bác.</a:t>
            </a:r>
            <a:endPar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9176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5" name="Nhóm 7">
            <a:extLst>
              <a:ext uri="{FF2B5EF4-FFF2-40B4-BE49-F238E27FC236}">
                <a16:creationId xmlns:a16="http://schemas.microsoft.com/office/drawing/2014/main" id="{D7633224-DFD5-8E18-566F-5665087F8A00}"/>
              </a:ext>
            </a:extLst>
          </p:cNvPr>
          <p:cNvGrpSpPr/>
          <p:nvPr/>
        </p:nvGrpSpPr>
        <p:grpSpPr>
          <a:xfrm>
            <a:off x="881191" y="948447"/>
            <a:ext cx="704966" cy="769441"/>
            <a:chOff x="1169225" y="238709"/>
            <a:chExt cx="704966" cy="769441"/>
          </a:xfrm>
        </p:grpSpPr>
        <p:sp>
          <p:nvSpPr>
            <p:cNvPr id="26" name="Oval 22">
              <a:extLst>
                <a:ext uri="{FF2B5EF4-FFF2-40B4-BE49-F238E27FC236}">
                  <a16:creationId xmlns:a16="http://schemas.microsoft.com/office/drawing/2014/main" id="{F3774FBC-7738-A4FE-09B3-BDF258162CE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7" name="TextBox 23">
              <a:extLst>
                <a:ext uri="{FF2B5EF4-FFF2-40B4-BE49-F238E27FC236}">
                  <a16:creationId xmlns:a16="http://schemas.microsoft.com/office/drawing/2014/main" id="{6B3FB306-0319-7CD6-740F-DE1DE4C85053}"/>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a:solidFill>
                    <a:prstClr val="white"/>
                  </a:solidFill>
                  <a:latin typeface="iCiel Pony" panose="02000000000000000000" pitchFamily="2" charset="0"/>
                </a:rPr>
                <a:t>2</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8" name="TextBox 1">
            <a:extLst>
              <a:ext uri="{FF2B5EF4-FFF2-40B4-BE49-F238E27FC236}">
                <a16:creationId xmlns:a16="http://schemas.microsoft.com/office/drawing/2014/main" id="{76231B0D-6EE5-5182-4EA1-ED6157A1AB41}"/>
              </a:ext>
            </a:extLst>
          </p:cNvPr>
          <p:cNvSpPr txBox="1"/>
          <p:nvPr/>
        </p:nvSpPr>
        <p:spPr>
          <a:xfrm>
            <a:off x="1700766" y="948447"/>
            <a:ext cx="10078333" cy="1200329"/>
          </a:xfrm>
          <a:prstGeom prst="rect">
            <a:avLst/>
          </a:prstGeom>
          <a:noFill/>
        </p:spPr>
        <p:txBody>
          <a:bodyPr wrap="square" rtlCol="0">
            <a:spAutoFit/>
          </a:bodyPr>
          <a:lstStyle/>
          <a:p>
            <a:pPr lvl="0" algn="just">
              <a:defRPr/>
            </a:pPr>
            <a:r>
              <a:rPr lang="vi-VN" sz="3600" b="1">
                <a:solidFill>
                  <a:srgbClr val="FF0000"/>
                </a:solidFill>
              </a:rPr>
              <a:t>Viết đoạn văn tả hoạt động quen thuộc của một người lao động khi</a:t>
            </a:r>
            <a:r>
              <a:rPr lang="en-US" sz="3600" b="1">
                <a:solidFill>
                  <a:srgbClr val="FF0000"/>
                </a:solidFill>
              </a:rPr>
              <a:t> </a:t>
            </a:r>
            <a:r>
              <a:rPr lang="vi-VN" sz="3600" b="1">
                <a:solidFill>
                  <a:srgbClr val="FF0000"/>
                </a:solidFill>
              </a:rPr>
              <a:t>đang làm việc.</a:t>
            </a:r>
            <a:endParaRPr kumimoji="0" lang="en-US" sz="3600" b="1" i="0" u="none" strike="noStrike" kern="1200" cap="none" spc="0" normalizeH="0" baseline="0" noProof="0">
              <a:ln>
                <a:noFill/>
              </a:ln>
              <a:solidFill>
                <a:srgbClr val="FF0000"/>
              </a:solidFill>
              <a:effectLst/>
              <a:uLnTx/>
              <a:uFillTx/>
              <a:latin typeface="Calibri" panose="020F0502020204030204"/>
            </a:endParaRPr>
          </a:p>
        </p:txBody>
      </p:sp>
      <p:sp>
        <p:nvSpPr>
          <p:cNvPr id="2" name="TextBox 1">
            <a:extLst>
              <a:ext uri="{FF2B5EF4-FFF2-40B4-BE49-F238E27FC236}">
                <a16:creationId xmlns:a16="http://schemas.microsoft.com/office/drawing/2014/main" id="{51A8BCC0-10DF-39E2-F947-96EEA31E1246}"/>
              </a:ext>
            </a:extLst>
          </p:cNvPr>
          <p:cNvSpPr txBox="1"/>
          <p:nvPr/>
        </p:nvSpPr>
        <p:spPr>
          <a:xfrm>
            <a:off x="960933" y="2162845"/>
            <a:ext cx="10078333" cy="4031873"/>
          </a:xfrm>
          <a:prstGeom prst="rect">
            <a:avLst/>
          </a:prstGeom>
          <a:noFill/>
        </p:spPr>
        <p:txBody>
          <a:bodyPr wrap="square" rtlCol="0">
            <a:spAutoFit/>
          </a:bodyPr>
          <a:lstStyle/>
          <a:p>
            <a:pPr lvl="0" algn="just">
              <a:defRPr/>
            </a:pPr>
            <a:r>
              <a:rPr lang="vi-VN" sz="3200" b="1" i="1">
                <a:solidFill>
                  <a:srgbClr val="0070C0"/>
                </a:solidFill>
              </a:rPr>
              <a:t>Lưu ý:</a:t>
            </a:r>
          </a:p>
          <a:p>
            <a:pPr lvl="0" algn="just">
              <a:defRPr/>
            </a:pPr>
            <a:r>
              <a:rPr lang="vi-VN" sz="3200" b="1" i="1">
                <a:solidFill>
                  <a:srgbClr val="0070C0"/>
                </a:solidFill>
              </a:rPr>
              <a:t>–	Chọn tả quá trình người đó thực hiện hoạt động.</a:t>
            </a:r>
          </a:p>
          <a:p>
            <a:pPr lvl="0" algn="just">
              <a:defRPr/>
            </a:pPr>
            <a:r>
              <a:rPr lang="vi-VN" sz="3200" b="1" i="1">
                <a:solidFill>
                  <a:srgbClr val="0070C0"/>
                </a:solidFill>
              </a:rPr>
              <a:t>–	Tập trung vào các động tác và những đặc điểm ngoại hình, thái độ của người đó khi làm việc.</a:t>
            </a:r>
          </a:p>
          <a:p>
            <a:pPr lvl="0" algn="just">
              <a:defRPr/>
            </a:pPr>
            <a:r>
              <a:rPr lang="vi-VN" sz="3200" b="1" i="1">
                <a:solidFill>
                  <a:srgbClr val="0070C0"/>
                </a:solidFill>
              </a:rPr>
              <a:t>–	Sử dụng từ ngữ thể hiện cảm xúc của người đó khi thực hiện hoạt động và suy nghĩ, tình cảm của em khi quan sát hoạt động đó.</a:t>
            </a:r>
          </a:p>
        </p:txBody>
      </p:sp>
    </p:spTree>
    <p:extLst>
      <p:ext uri="{BB962C8B-B14F-4D97-AF65-F5344CB8AC3E}">
        <p14:creationId xmlns:p14="http://schemas.microsoft.com/office/powerpoint/2010/main" val="1962635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barn(inVertical)">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barn(inVertical)">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barn(inVertical)">
                                      <p:cBhvr>
                                        <p:cTn id="30" dur="5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barn(inVertical)">
                                      <p:cBhvr>
                                        <p:cTn id="3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FA00B514-9CA3-F14C-C443-01646B3525B2}"/>
              </a:ext>
            </a:extLst>
          </p:cNvPr>
          <p:cNvSpPr/>
          <p:nvPr/>
        </p:nvSpPr>
        <p:spPr>
          <a:xfrm>
            <a:off x="2057079" y="1581575"/>
            <a:ext cx="8708287" cy="4665160"/>
          </a:xfrm>
          <a:prstGeom prst="roundRect">
            <a:avLst/>
          </a:prstGeom>
          <a:solidFill>
            <a:schemeClr val="bg1">
              <a:alpha val="83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trang phục, Mặt người, phim hoạt hình, người&#10;&#10;Mô tả được tạo tự động">
            <a:extLst>
              <a:ext uri="{FF2B5EF4-FFF2-40B4-BE49-F238E27FC236}">
                <a16:creationId xmlns:a16="http://schemas.microsoft.com/office/drawing/2014/main" id="{9CB025F3-A4EF-9C86-827E-53594DB79094}"/>
              </a:ext>
            </a:extLst>
          </p:cNvPr>
          <p:cNvPicPr>
            <a:picLocks noChangeAspect="1"/>
          </p:cNvPicPr>
          <p:nvPr/>
        </p:nvPicPr>
        <p:blipFill>
          <a:blip r:embed="rId2"/>
          <a:stretch>
            <a:fillRect/>
          </a:stretch>
        </p:blipFill>
        <p:spPr>
          <a:xfrm>
            <a:off x="3343849" y="1638780"/>
            <a:ext cx="6134745" cy="4983098"/>
          </a:xfrm>
          <a:prstGeom prst="rect">
            <a:avLst/>
          </a:prstGeom>
        </p:spPr>
      </p:pic>
      <p:grpSp>
        <p:nvGrpSpPr>
          <p:cNvPr id="4" name="Nhóm 3">
            <a:extLst>
              <a:ext uri="{FF2B5EF4-FFF2-40B4-BE49-F238E27FC236}">
                <a16:creationId xmlns:a16="http://schemas.microsoft.com/office/drawing/2014/main" id="{45CBE271-FC38-30D0-2B2A-4C8D415E5D1B}"/>
              </a:ext>
            </a:extLst>
          </p:cNvPr>
          <p:cNvGrpSpPr/>
          <p:nvPr/>
        </p:nvGrpSpPr>
        <p:grpSpPr>
          <a:xfrm>
            <a:off x="1673838" y="583355"/>
            <a:ext cx="9301685" cy="998220"/>
            <a:chOff x="712469" y="0"/>
            <a:chExt cx="9301685" cy="998220"/>
          </a:xfrm>
        </p:grpSpPr>
        <p:sp>
          <p:nvSpPr>
            <p:cNvPr id="6" name="Hình chữ nhật 5">
              <a:extLst>
                <a:ext uri="{FF2B5EF4-FFF2-40B4-BE49-F238E27FC236}">
                  <a16:creationId xmlns:a16="http://schemas.microsoft.com/office/drawing/2014/main" id="{1C0A7363-9B64-6DAC-A73B-31B38FEBC012}"/>
                </a:ext>
              </a:extLst>
            </p:cNvPr>
            <p:cNvSpPr/>
            <p:nvPr/>
          </p:nvSpPr>
          <p:spPr>
            <a:xfrm>
              <a:off x="712469" y="0"/>
              <a:ext cx="9301685" cy="998220"/>
            </a:xfrm>
            <a:custGeom>
              <a:avLst/>
              <a:gdLst>
                <a:gd name="connsiteX0" fmla="*/ 0 w 9301685"/>
                <a:gd name="connsiteY0" fmla="*/ 0 h 998220"/>
                <a:gd name="connsiteX1" fmla="*/ 9301685 w 9301685"/>
                <a:gd name="connsiteY1" fmla="*/ 0 h 998220"/>
                <a:gd name="connsiteX2" fmla="*/ 9301685 w 9301685"/>
                <a:gd name="connsiteY2" fmla="*/ 998220 h 998220"/>
                <a:gd name="connsiteX3" fmla="*/ 0 w 9301685"/>
                <a:gd name="connsiteY3" fmla="*/ 998220 h 998220"/>
                <a:gd name="connsiteX4" fmla="*/ 0 w 9301685"/>
                <a:gd name="connsiteY4" fmla="*/ 0 h 99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1685" h="998220" fill="none" extrusionOk="0">
                  <a:moveTo>
                    <a:pt x="0" y="0"/>
                  </a:moveTo>
                  <a:cubicBezTo>
                    <a:pt x="1266732" y="-70808"/>
                    <a:pt x="5065698" y="-43998"/>
                    <a:pt x="9301685" y="0"/>
                  </a:cubicBezTo>
                  <a:cubicBezTo>
                    <a:pt x="9258172" y="494433"/>
                    <a:pt x="9269091" y="840081"/>
                    <a:pt x="9301685" y="998220"/>
                  </a:cubicBezTo>
                  <a:cubicBezTo>
                    <a:pt x="7121213" y="1148078"/>
                    <a:pt x="2561867" y="874645"/>
                    <a:pt x="0" y="998220"/>
                  </a:cubicBezTo>
                  <a:cubicBezTo>
                    <a:pt x="27323" y="837355"/>
                    <a:pt x="-79574" y="206393"/>
                    <a:pt x="0" y="0"/>
                  </a:cubicBezTo>
                  <a:close/>
                </a:path>
                <a:path w="9301685" h="998220" stroke="0" extrusionOk="0">
                  <a:moveTo>
                    <a:pt x="0" y="0"/>
                  </a:moveTo>
                  <a:cubicBezTo>
                    <a:pt x="2011597" y="136911"/>
                    <a:pt x="5433210" y="144888"/>
                    <a:pt x="9301685" y="0"/>
                  </a:cubicBezTo>
                  <a:cubicBezTo>
                    <a:pt x="9225128" y="341410"/>
                    <a:pt x="9300270" y="661737"/>
                    <a:pt x="9301685" y="998220"/>
                  </a:cubicBezTo>
                  <a:cubicBezTo>
                    <a:pt x="4702768" y="867285"/>
                    <a:pt x="3392772" y="856118"/>
                    <a:pt x="0" y="998220"/>
                  </a:cubicBezTo>
                  <a:cubicBezTo>
                    <a:pt x="-75097" y="760341"/>
                    <a:pt x="-68901" y="384608"/>
                    <a:pt x="0" y="0"/>
                  </a:cubicBezTo>
                  <a:close/>
                </a:path>
              </a:pathLst>
            </a:custGeom>
            <a:solidFill>
              <a:schemeClr val="accent4">
                <a:lumMod val="40000"/>
                <a:lumOff val="60000"/>
              </a:schemeClr>
            </a:solidFill>
            <a:ln w="28575">
              <a:solidFill>
                <a:srgbClr val="FF0000"/>
              </a:solidFill>
              <a:extLst>
                <a:ext uri="{C807C97D-BFC1-408E-A445-0C87EB9F89A2}">
                  <ask:lineSketchStyleProps xmlns="" xmlns:ask="http://schemas.microsoft.com/office/drawing/2018/sketchyshapes" sd="324382664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E2F8C165-9EEE-A228-B7E5-7D27EC40A76E}"/>
                </a:ext>
              </a:extLst>
            </p:cNvPr>
            <p:cNvSpPr txBox="1"/>
            <p:nvPr/>
          </p:nvSpPr>
          <p:spPr>
            <a:xfrm>
              <a:off x="1846041" y="127759"/>
              <a:ext cx="8160058" cy="769441"/>
            </a:xfrm>
            <a:prstGeom prst="rect">
              <a:avLst/>
            </a:prstGeom>
            <a:noFill/>
          </p:spPr>
          <p:txBody>
            <a:bodyPr wrap="square" rtlCol="0">
              <a:spAutoFit/>
            </a:bodyPr>
            <a:lstStyle/>
            <a:p>
              <a:r>
                <a:rPr lang="en-US" sz="4400" b="1">
                  <a:latin typeface="+mn-lt"/>
                </a:rPr>
                <a:t>Thực hiện bài tập 2 vào vở</a:t>
              </a:r>
            </a:p>
          </p:txBody>
        </p:sp>
      </p:grpSp>
      <p:grpSp>
        <p:nvGrpSpPr>
          <p:cNvPr id="8" name="Nhóm 7">
            <a:extLst>
              <a:ext uri="{FF2B5EF4-FFF2-40B4-BE49-F238E27FC236}">
                <a16:creationId xmlns:a16="http://schemas.microsoft.com/office/drawing/2014/main" id="{2B1249A4-97BF-8EE1-D2DF-2C18DA137900}"/>
              </a:ext>
            </a:extLst>
          </p:cNvPr>
          <p:cNvGrpSpPr/>
          <p:nvPr/>
        </p:nvGrpSpPr>
        <p:grpSpPr>
          <a:xfrm>
            <a:off x="557211" y="524327"/>
            <a:ext cx="2368545" cy="2228905"/>
            <a:chOff x="-88562" y="-57205"/>
            <a:chExt cx="2368545" cy="2228905"/>
          </a:xfrm>
        </p:grpSpPr>
        <p:sp>
          <p:nvSpPr>
            <p:cNvPr id="9" name="Hình Bầu dục 8">
              <a:extLst>
                <a:ext uri="{FF2B5EF4-FFF2-40B4-BE49-F238E27FC236}">
                  <a16:creationId xmlns:a16="http://schemas.microsoft.com/office/drawing/2014/main" id="{E18CF529-70C4-9C7F-35F1-6D9143067A04}"/>
                </a:ext>
              </a:extLst>
            </p:cNvPr>
            <p:cNvSpPr/>
            <p:nvPr/>
          </p:nvSpPr>
          <p:spPr>
            <a:xfrm>
              <a:off x="-88562" y="-57205"/>
              <a:ext cx="2242144" cy="2228905"/>
            </a:xfrm>
            <a:prstGeom prst="ellipse">
              <a:avLst/>
            </a:prstGeom>
            <a:solidFill>
              <a:srgbClr val="FFD9E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A cartoon of a child holding a pencil&#10;&#10;Description automatically generated with medium confidence">
              <a:extLst>
                <a:ext uri="{FF2B5EF4-FFF2-40B4-BE49-F238E27FC236}">
                  <a16:creationId xmlns:a16="http://schemas.microsoft.com/office/drawing/2014/main" id="{E51227A1-21A0-EFDA-E9FE-9720E4CC1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562" y="144834"/>
              <a:ext cx="2368545" cy="2026866"/>
            </a:xfrm>
            <a:prstGeom prst="rect">
              <a:avLst/>
            </a:prstGeom>
          </p:spPr>
        </p:pic>
      </p:grpSp>
    </p:spTree>
    <p:extLst>
      <p:ext uri="{BB962C8B-B14F-4D97-AF65-F5344CB8AC3E}">
        <p14:creationId xmlns:p14="http://schemas.microsoft.com/office/powerpoint/2010/main" val="275450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94A22F5-119F-3856-A355-ABD7351ED930}"/>
            </a:ext>
          </a:extLst>
        </p:cNvPr>
        <p:cNvGrpSpPr/>
        <p:nvPr/>
      </p:nvGrpSpPr>
      <p:grpSpPr>
        <a:xfrm>
          <a:off x="0" y="0"/>
          <a:ext cx="0" cy="0"/>
          <a:chOff x="0" y="0"/>
          <a:chExt cx="0" cy="0"/>
        </a:xfrm>
      </p:grpSpPr>
      <p:sp>
        <p:nvSpPr>
          <p:cNvPr id="2" name="TextBox 8">
            <a:extLst>
              <a:ext uri="{FF2B5EF4-FFF2-40B4-BE49-F238E27FC236}">
                <a16:creationId xmlns:a16="http://schemas.microsoft.com/office/drawing/2014/main" id="{15FCC9DC-BFBE-EA8D-D1A3-A627F2CECD0A}"/>
              </a:ext>
            </a:extLst>
          </p:cNvPr>
          <p:cNvSpPr txBox="1"/>
          <p:nvPr/>
        </p:nvSpPr>
        <p:spPr>
          <a:xfrm>
            <a:off x="164112" y="480687"/>
            <a:ext cx="186963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Mẫu</a:t>
            </a:r>
            <a:endParaRPr kumimoji="0" lang="en-US" sz="4000" b="0" i="0" u="none" strike="noStrike" kern="1200" cap="none" spc="0" normalizeH="0" baseline="0" noProof="0" dirty="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sp>
        <p:nvSpPr>
          <p:cNvPr id="8" name="Hộp Văn bản 7">
            <a:extLst>
              <a:ext uri="{FF2B5EF4-FFF2-40B4-BE49-F238E27FC236}">
                <a16:creationId xmlns:a16="http://schemas.microsoft.com/office/drawing/2014/main" id="{1E7062CF-63A1-F19E-A51F-46BA14CAB5DD}"/>
              </a:ext>
            </a:extLst>
          </p:cNvPr>
          <p:cNvSpPr txBox="1"/>
          <p:nvPr/>
        </p:nvSpPr>
        <p:spPr>
          <a:xfrm>
            <a:off x="737648" y="645430"/>
            <a:ext cx="10764837"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Sáng sớm tinh mơ của một ngày chủ nhật, em vừa thức dậy, tuy vẫn còn ngái ngủ nhưng đã thấy bố trồng cây ở khoảnh đất sau nhà. Bố đang hì hục cuốc đất. Với vóc người cao lớn da ngăm ngăm lại thêm trang phục bộ quần áo công nhân xanh đậm nên trông bố thật khỏe. Bố quai những nhát cuốc chắc nịch xuống đất, lớp đất cứng đã được đào lên, cỏ dại rạp mình run rẩy. Bố giũ cỏ rồi bỏ thành đống. Đôi tay rắn chắc ấy lại giữ vững cán cuốc, đưa lên rồi giáng xuống. Phụp! Phụp! Chỉ một lát, khoảnh vườn đã sạch cỏ, lớp đất cứng đã tơi xốp. Bố đào hố và bỏ phân xanh xuống, rải một lớp đất mỏng, rồi bố đặt cây con vào hố lấp đất lại. Trồng xong bố dùng cọc tre rào xung quanh mỗi cây, rồi bố dùng bình tưới phun nước lên cây con, tưới cho gốc ướt. Những chiếc lá xoè ra như dang rộng bàn tay đón lấy những giọt nước mát lành. Nhìn lại hàng cây, đôi mắt bố ánh lên một niềm vui khó tả.</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6534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5" name="Nhóm 7">
            <a:extLst>
              <a:ext uri="{FF2B5EF4-FFF2-40B4-BE49-F238E27FC236}">
                <a16:creationId xmlns:a16="http://schemas.microsoft.com/office/drawing/2014/main" id="{D7633224-DFD5-8E18-566F-5665087F8A00}"/>
              </a:ext>
            </a:extLst>
          </p:cNvPr>
          <p:cNvGrpSpPr/>
          <p:nvPr/>
        </p:nvGrpSpPr>
        <p:grpSpPr>
          <a:xfrm>
            <a:off x="757230" y="684019"/>
            <a:ext cx="704966" cy="769441"/>
            <a:chOff x="1169225" y="238709"/>
            <a:chExt cx="704966" cy="769441"/>
          </a:xfrm>
        </p:grpSpPr>
        <p:sp>
          <p:nvSpPr>
            <p:cNvPr id="26" name="Oval 22">
              <a:extLst>
                <a:ext uri="{FF2B5EF4-FFF2-40B4-BE49-F238E27FC236}">
                  <a16:creationId xmlns:a16="http://schemas.microsoft.com/office/drawing/2014/main" id="{F3774FBC-7738-A4FE-09B3-BDF258162CE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7" name="TextBox 23">
              <a:extLst>
                <a:ext uri="{FF2B5EF4-FFF2-40B4-BE49-F238E27FC236}">
                  <a16:creationId xmlns:a16="http://schemas.microsoft.com/office/drawing/2014/main" id="{6B3FB306-0319-7CD6-740F-DE1DE4C85053}"/>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rPr>
                <a:t>3</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8" name="TextBox 1">
            <a:extLst>
              <a:ext uri="{FF2B5EF4-FFF2-40B4-BE49-F238E27FC236}">
                <a16:creationId xmlns:a16="http://schemas.microsoft.com/office/drawing/2014/main" id="{76231B0D-6EE5-5182-4EA1-ED6157A1AB41}"/>
              </a:ext>
            </a:extLst>
          </p:cNvPr>
          <p:cNvSpPr txBox="1"/>
          <p:nvPr/>
        </p:nvSpPr>
        <p:spPr>
          <a:xfrm>
            <a:off x="890429" y="1301564"/>
            <a:ext cx="10544341" cy="4401205"/>
          </a:xfrm>
          <a:prstGeom prst="rect">
            <a:avLst/>
          </a:prstGeom>
          <a:noFill/>
        </p:spPr>
        <p:txBody>
          <a:bodyPr wrap="square" rtlCol="0">
            <a:spAutoFit/>
          </a:bodyPr>
          <a:lstStyle/>
          <a:p>
            <a:pPr lvl="0" algn="just">
              <a:defRPr/>
            </a:pPr>
            <a:r>
              <a:rPr lang="vi-VN" sz="2800">
                <a:solidFill>
                  <a:srgbClr val="0070C0"/>
                </a:solidFill>
              </a:rPr>
              <a:t>a.	Những điều em thích ở đoạn văn của bạn:</a:t>
            </a:r>
          </a:p>
          <a:p>
            <a:pPr lvl="0" algn="just">
              <a:defRPr/>
            </a:pPr>
            <a:r>
              <a:rPr lang="vi-VN" sz="2800"/>
              <a:t>–	Chọn được hoạt động tiêu biểu, góp phần thể hiện tính cách của người lao động.</a:t>
            </a:r>
          </a:p>
          <a:p>
            <a:pPr lvl="0" algn="just">
              <a:defRPr/>
            </a:pPr>
            <a:r>
              <a:rPr lang="vi-VN" sz="2800"/>
              <a:t>–	Tả được những đặc điểm ngoại hình nổi bật của người đó khi thực hiện hoạt động.</a:t>
            </a:r>
          </a:p>
          <a:p>
            <a:pPr lvl="0" algn="just">
              <a:defRPr/>
            </a:pPr>
            <a:r>
              <a:rPr lang="vi-VN" sz="2800"/>
              <a:t>–	Câu văn giàu cảm xúc.</a:t>
            </a:r>
          </a:p>
          <a:p>
            <a:pPr lvl="0" algn="just">
              <a:defRPr/>
            </a:pPr>
            <a:r>
              <a:rPr lang="vi-VN" sz="2800"/>
              <a:t>–	?</a:t>
            </a:r>
          </a:p>
          <a:p>
            <a:pPr lvl="0" algn="just">
              <a:defRPr/>
            </a:pPr>
            <a:r>
              <a:rPr lang="vi-VN" sz="2800">
                <a:solidFill>
                  <a:srgbClr val="0070C0"/>
                </a:solidFill>
              </a:rPr>
              <a:t>b.	Những điều em muốn chỉnh sửa ở đoạn văn đã viết:</a:t>
            </a:r>
          </a:p>
          <a:p>
            <a:pPr lvl="0" algn="just">
              <a:defRPr/>
            </a:pPr>
            <a:r>
              <a:rPr lang="vi-VN" sz="2800"/>
              <a:t>–	Thêm vào một vài chi tiết tả ngoại hình.</a:t>
            </a:r>
          </a:p>
          <a:p>
            <a:pPr lvl="0" algn="just">
              <a:defRPr/>
            </a:pPr>
            <a:r>
              <a:rPr lang="vi-VN" sz="2800"/>
              <a:t>–	Thêm vào từ ngữ thể hiện suy nghĩ, cảm xúc.</a:t>
            </a:r>
          </a:p>
        </p:txBody>
      </p:sp>
      <p:grpSp>
        <p:nvGrpSpPr>
          <p:cNvPr id="2" name="Group 35">
            <a:extLst>
              <a:ext uri="{FF2B5EF4-FFF2-40B4-BE49-F238E27FC236}">
                <a16:creationId xmlns:a16="http://schemas.microsoft.com/office/drawing/2014/main" id="{A6D4ED10-EB17-2640-3554-23566077959E}"/>
              </a:ext>
            </a:extLst>
          </p:cNvPr>
          <p:cNvGrpSpPr/>
          <p:nvPr/>
        </p:nvGrpSpPr>
        <p:grpSpPr>
          <a:xfrm>
            <a:off x="9543255" y="4792138"/>
            <a:ext cx="1948199" cy="1431681"/>
            <a:chOff x="3853543" y="4366486"/>
            <a:chExt cx="3728365" cy="2664818"/>
          </a:xfrm>
        </p:grpSpPr>
        <p:pic>
          <p:nvPicPr>
            <p:cNvPr id="3" name="Picture 23">
              <a:extLst>
                <a:ext uri="{FF2B5EF4-FFF2-40B4-BE49-F238E27FC236}">
                  <a16:creationId xmlns:a16="http://schemas.microsoft.com/office/drawing/2014/main" id="{F6167D34-1393-E576-44AF-866D723C5770}"/>
                </a:ext>
              </a:extLst>
            </p:cNvPr>
            <p:cNvPicPr>
              <a:picLocks noChangeAspect="1"/>
            </p:cNvPicPr>
            <p:nvPr/>
          </p:nvPicPr>
          <p:blipFill>
            <a:blip r:embed="rId2"/>
            <a:srcRect/>
            <a:stretch>
              <a:fillRect/>
            </a:stretch>
          </p:blipFill>
          <p:spPr>
            <a:xfrm>
              <a:off x="5564497" y="4453584"/>
              <a:ext cx="2017411" cy="2557225"/>
            </a:xfrm>
            <a:prstGeom prst="rect">
              <a:avLst/>
            </a:prstGeom>
          </p:spPr>
        </p:pic>
        <p:pic>
          <p:nvPicPr>
            <p:cNvPr id="4" name="Picture 2">
              <a:extLst>
                <a:ext uri="{FF2B5EF4-FFF2-40B4-BE49-F238E27FC236}">
                  <a16:creationId xmlns:a16="http://schemas.microsoft.com/office/drawing/2014/main" id="{AA0FA2DC-BD3F-3101-4885-2C32EEE25333}"/>
                </a:ext>
              </a:extLst>
            </p:cNvPr>
            <p:cNvPicPr>
              <a:picLocks noChangeAspect="1"/>
            </p:cNvPicPr>
            <p:nvPr/>
          </p:nvPicPr>
          <p:blipFill>
            <a:blip r:embed="rId3"/>
            <a:srcRect/>
            <a:stretch>
              <a:fillRect/>
            </a:stretch>
          </p:blipFill>
          <p:spPr>
            <a:xfrm>
              <a:off x="3853543" y="4366486"/>
              <a:ext cx="1604865" cy="2664818"/>
            </a:xfrm>
            <a:prstGeom prst="rect">
              <a:avLst/>
            </a:prstGeom>
          </p:spPr>
        </p:pic>
      </p:grpSp>
      <p:sp>
        <p:nvSpPr>
          <p:cNvPr id="5" name="TextBox 1">
            <a:extLst>
              <a:ext uri="{FF2B5EF4-FFF2-40B4-BE49-F238E27FC236}">
                <a16:creationId xmlns:a16="http://schemas.microsoft.com/office/drawing/2014/main" id="{164DC9AF-7BCC-37A3-9230-3F182AE451F6}"/>
              </a:ext>
            </a:extLst>
          </p:cNvPr>
          <p:cNvSpPr txBox="1"/>
          <p:nvPr/>
        </p:nvSpPr>
        <p:spPr>
          <a:xfrm>
            <a:off x="1481762" y="775597"/>
            <a:ext cx="10078333" cy="523220"/>
          </a:xfrm>
          <a:prstGeom prst="rect">
            <a:avLst/>
          </a:prstGeom>
          <a:noFill/>
        </p:spPr>
        <p:txBody>
          <a:bodyPr wrap="square" rtlCol="0">
            <a:spAutoFit/>
          </a:bodyPr>
          <a:lstStyle/>
          <a:p>
            <a:pPr lvl="0" algn="just">
              <a:defRPr/>
            </a:pPr>
            <a:r>
              <a:rPr lang="vi-VN" sz="2800">
                <a:solidFill>
                  <a:srgbClr val="FF0000"/>
                </a:solidFill>
              </a:rPr>
              <a:t>Trao đổi với bạn:</a:t>
            </a:r>
            <a:endParaRPr lang="vi-VN" sz="2800"/>
          </a:p>
        </p:txBody>
      </p:sp>
    </p:spTree>
    <p:extLst>
      <p:ext uri="{BB962C8B-B14F-4D97-AF65-F5344CB8AC3E}">
        <p14:creationId xmlns:p14="http://schemas.microsoft.com/office/powerpoint/2010/main" val="3599228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2" presetClass="entr" presetSubtype="4" fill="hold" nodeType="afterEffect" p14:presetBounceEnd="7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2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871FA75E-BC6F-E3E6-056F-C40A7267C4C5}"/>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ình chữ nhật: Góc Tròn 46">
            <a:extLst>
              <a:ext uri="{FF2B5EF4-FFF2-40B4-BE49-F238E27FC236}">
                <a16:creationId xmlns:a16="http://schemas.microsoft.com/office/drawing/2014/main" id="{DE3F330A-DA37-A393-0E43-A51DC8E27A34}"/>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12">
            <a:extLst>
              <a:ext uri="{FF2B5EF4-FFF2-40B4-BE49-F238E27FC236}">
                <a16:creationId xmlns:a16="http://schemas.microsoft.com/office/drawing/2014/main" id="{0A853591-DE5B-236F-7685-EA165CFC7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E73BDC49-9078-A5C6-8D6E-0F0B6FFE01A0}"/>
              </a:ext>
            </a:extLst>
          </p:cNvPr>
          <p:cNvPicPr>
            <a:picLocks noChangeAspect="1"/>
          </p:cNvPicPr>
          <p:nvPr/>
        </p:nvPicPr>
        <p:blipFill>
          <a:blip r:embed="rId3"/>
          <a:stretch>
            <a:fillRect/>
          </a:stretch>
        </p:blipFill>
        <p:spPr>
          <a:xfrm>
            <a:off x="6400800" y="3429000"/>
            <a:ext cx="2519817" cy="3188156"/>
          </a:xfrm>
          <a:prstGeom prst="rect">
            <a:avLst/>
          </a:prstGeom>
        </p:spPr>
      </p:pic>
      <p:sp>
        <p:nvSpPr>
          <p:cNvPr id="55" name="Hộp Văn bản 54">
            <a:extLst>
              <a:ext uri="{FF2B5EF4-FFF2-40B4-BE49-F238E27FC236}">
                <a16:creationId xmlns:a16="http://schemas.microsoft.com/office/drawing/2014/main" id="{8952FD52-0DFB-9D2C-0AF1-DEEFC571C9CB}"/>
              </a:ext>
            </a:extLst>
          </p:cNvPr>
          <p:cNvSpPr txBox="1"/>
          <p:nvPr/>
        </p:nvSpPr>
        <p:spPr>
          <a:xfrm>
            <a:off x="1125415" y="891161"/>
            <a:ext cx="9951959" cy="2646878"/>
          </a:xfrm>
          <a:prstGeom prst="rect">
            <a:avLst/>
          </a:prstGeom>
          <a:noFill/>
        </p:spPr>
        <p:txBody>
          <a:bodyPr wrap="square">
            <a:spAutoFit/>
          </a:bodyPr>
          <a:lstStyle/>
          <a:p>
            <a:pPr algn="ctr"/>
            <a:r>
              <a:rPr lang="en-US" sz="16600" b="1">
                <a:solidFill>
                  <a:srgbClr val="FF0000"/>
                </a:solidFill>
                <a:latin typeface="#9Slide07 IcielLa Chic Pro Shad" panose="02000506090000020004" pitchFamily="2" charset="0"/>
              </a:rPr>
              <a:t>Vận dụng</a:t>
            </a:r>
          </a:p>
        </p:txBody>
      </p:sp>
    </p:spTree>
    <p:extLst>
      <p:ext uri="{BB962C8B-B14F-4D97-AF65-F5344CB8AC3E}">
        <p14:creationId xmlns:p14="http://schemas.microsoft.com/office/powerpoint/2010/main" val="3381519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TextBox 1">
            <a:extLst>
              <a:ext uri="{FF2B5EF4-FFF2-40B4-BE49-F238E27FC236}">
                <a16:creationId xmlns:a16="http://schemas.microsoft.com/office/drawing/2014/main" id="{76231B0D-6EE5-5182-4EA1-ED6157A1AB41}"/>
              </a:ext>
            </a:extLst>
          </p:cNvPr>
          <p:cNvSpPr txBox="1"/>
          <p:nvPr/>
        </p:nvSpPr>
        <p:spPr>
          <a:xfrm>
            <a:off x="1245475" y="614855"/>
            <a:ext cx="9396249" cy="1754326"/>
          </a:xfrm>
          <a:prstGeom prst="rect">
            <a:avLst/>
          </a:prstGeom>
          <a:noFill/>
        </p:spPr>
        <p:txBody>
          <a:bodyPr wrap="square" rtlCol="0">
            <a:spAutoFit/>
          </a:bodyPr>
          <a:lstStyle/>
          <a:p>
            <a:pPr lvl="0" algn="ctr">
              <a:defRPr/>
            </a:pPr>
            <a:r>
              <a:rPr lang="vi-VN" sz="3600" b="1">
                <a:solidFill>
                  <a:srgbClr val="0070C0"/>
                </a:solidFill>
              </a:rPr>
              <a:t>Tìm hiểu thêm thông tin và nói 2 – 3 câu giới thiệu về một địa danh được nhắc đến trong bài đọc “Ngàn lời sử xanh”.</a:t>
            </a:r>
            <a:endParaRPr kumimoji="0" lang="en-US" sz="3600" b="1" i="0" u="none" strike="noStrike" kern="1200" cap="none" spc="0" normalizeH="0" baseline="0" noProof="0">
              <a:ln>
                <a:noFill/>
              </a:ln>
              <a:solidFill>
                <a:srgbClr val="0070C0"/>
              </a:solidFill>
              <a:effectLst/>
              <a:uLnTx/>
              <a:uFillTx/>
              <a:latin typeface="Calibri" panose="020F0502020204030204"/>
            </a:endParaRPr>
          </a:p>
        </p:txBody>
      </p:sp>
      <p:pic>
        <p:nvPicPr>
          <p:cNvPr id="3" name="Picture 2">
            <a:extLst>
              <a:ext uri="{FF2B5EF4-FFF2-40B4-BE49-F238E27FC236}">
                <a16:creationId xmlns:a16="http://schemas.microsoft.com/office/drawing/2014/main" id="{BCFDAE2E-AACD-FE31-FD49-2F7F5499F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744" y="2674214"/>
            <a:ext cx="11054929" cy="3568931"/>
          </a:xfrm>
          <a:prstGeom prst="rect">
            <a:avLst/>
          </a:prstGeom>
        </p:spPr>
      </p:pic>
    </p:spTree>
    <p:extLst>
      <p:ext uri="{BB962C8B-B14F-4D97-AF65-F5344CB8AC3E}">
        <p14:creationId xmlns:p14="http://schemas.microsoft.com/office/powerpoint/2010/main" val="262332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31212" y="368711"/>
            <a:ext cx="11577711" cy="613532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8">
            <a:extLst>
              <a:ext uri="{FF2B5EF4-FFF2-40B4-BE49-F238E27FC236}">
                <a16:creationId xmlns:a16="http://schemas.microsoft.com/office/drawing/2014/main" id="{809A61DB-FACC-4D8D-F468-390E6D5302EE}"/>
              </a:ext>
            </a:extLst>
          </p:cNvPr>
          <p:cNvSpPr txBox="1"/>
          <p:nvPr/>
        </p:nvSpPr>
        <p:spPr>
          <a:xfrm>
            <a:off x="331819" y="2044704"/>
            <a:ext cx="1140889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TRÌN</a:t>
            </a:r>
            <a:r>
              <a:rPr kumimoji="0" lang="en-US" sz="6000" b="0" i="0" u="none" strike="noStrike" kern="1200" cap="none" spc="0" normalizeH="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H BÀY</a:t>
            </a:r>
            <a:endParaRPr kumimoji="0" lang="en-US" sz="6000" b="0" i="0" u="none" strike="noStrike" kern="1200" cap="none" spc="0" normalizeH="0" baseline="0" noProof="0" dirty="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pic>
        <p:nvPicPr>
          <p:cNvPr id="4" name="Picture 3">
            <a:extLst>
              <a:ext uri="{FF2B5EF4-FFF2-40B4-BE49-F238E27FC236}">
                <a16:creationId xmlns:a16="http://schemas.microsoft.com/office/drawing/2014/main" id="{3401586A-47EF-9B95-FB9C-E42C56435386}"/>
              </a:ext>
            </a:extLst>
          </p:cNvPr>
          <p:cNvPicPr>
            <a:picLocks noChangeAspect="1"/>
          </p:cNvPicPr>
          <p:nvPr/>
        </p:nvPicPr>
        <p:blipFill>
          <a:blip r:embed="rId3"/>
          <a:srcRect/>
          <a:stretch>
            <a:fillRect/>
          </a:stretch>
        </p:blipFill>
        <p:spPr>
          <a:xfrm>
            <a:off x="8924376" y="3113512"/>
            <a:ext cx="1765960" cy="2722096"/>
          </a:xfrm>
          <a:prstGeom prst="rect">
            <a:avLst/>
          </a:prstGeom>
        </p:spPr>
      </p:pic>
      <p:pic>
        <p:nvPicPr>
          <p:cNvPr id="5" name="Picture 4">
            <a:extLst>
              <a:ext uri="{FF2B5EF4-FFF2-40B4-BE49-F238E27FC236}">
                <a16:creationId xmlns:a16="http://schemas.microsoft.com/office/drawing/2014/main" id="{796FEB04-348D-1896-D8E1-FFCF8D81E81D}"/>
              </a:ext>
            </a:extLst>
          </p:cNvPr>
          <p:cNvPicPr>
            <a:picLocks noChangeAspect="1"/>
          </p:cNvPicPr>
          <p:nvPr/>
        </p:nvPicPr>
        <p:blipFill>
          <a:blip r:embed="rId4"/>
          <a:srcRect/>
          <a:stretch>
            <a:fillRect/>
          </a:stretch>
        </p:blipFill>
        <p:spPr>
          <a:xfrm>
            <a:off x="1174803" y="3113512"/>
            <a:ext cx="1649137" cy="2722096"/>
          </a:xfrm>
          <a:prstGeom prst="rect">
            <a:avLst/>
          </a:prstGeom>
        </p:spPr>
      </p:pic>
      <p:grpSp>
        <p:nvGrpSpPr>
          <p:cNvPr id="6" name="Group 44">
            <a:extLst>
              <a:ext uri="{FF2B5EF4-FFF2-40B4-BE49-F238E27FC236}">
                <a16:creationId xmlns:a16="http://schemas.microsoft.com/office/drawing/2014/main" id="{C1FB795A-8A9B-3990-AFBA-06306CF449F4}"/>
              </a:ext>
            </a:extLst>
          </p:cNvPr>
          <p:cNvGrpSpPr/>
          <p:nvPr/>
        </p:nvGrpSpPr>
        <p:grpSpPr>
          <a:xfrm>
            <a:off x="2777995" y="2960225"/>
            <a:ext cx="6041092" cy="1052197"/>
            <a:chOff x="6023776" y="2131844"/>
            <a:chExt cx="6041092" cy="1052197"/>
          </a:xfrm>
        </p:grpSpPr>
        <p:pic>
          <p:nvPicPr>
            <p:cNvPr id="7" name="Picture 32">
              <a:extLst>
                <a:ext uri="{FF2B5EF4-FFF2-40B4-BE49-F238E27FC236}">
                  <a16:creationId xmlns:a16="http://schemas.microsoft.com/office/drawing/2014/main" id="{D72C2695-A1DE-0D19-3C43-D2A8206EF755}"/>
                </a:ext>
              </a:extLst>
            </p:cNvPr>
            <p:cNvPicPr>
              <a:picLocks noChangeAspect="1"/>
            </p:cNvPicPr>
            <p:nvPr/>
          </p:nvPicPr>
          <p:blipFill>
            <a:blip r:embed="rId5"/>
            <a:stretch>
              <a:fillRect/>
            </a:stretch>
          </p:blipFill>
          <p:spPr>
            <a:xfrm>
              <a:off x="6023776" y="2131844"/>
              <a:ext cx="3993405" cy="1052197"/>
            </a:xfrm>
            <a:prstGeom prst="rect">
              <a:avLst/>
            </a:prstGeom>
          </p:spPr>
        </p:pic>
        <p:pic>
          <p:nvPicPr>
            <p:cNvPr id="9" name="Picture 43">
              <a:extLst>
                <a:ext uri="{FF2B5EF4-FFF2-40B4-BE49-F238E27FC236}">
                  <a16:creationId xmlns:a16="http://schemas.microsoft.com/office/drawing/2014/main" id="{E181FDE0-865B-91FB-0C22-BB3B1B3E6A3D}"/>
                </a:ext>
              </a:extLst>
            </p:cNvPr>
            <p:cNvPicPr>
              <a:picLocks noChangeAspect="1"/>
            </p:cNvPicPr>
            <p:nvPr/>
          </p:nvPicPr>
          <p:blipFill>
            <a:blip r:embed="rId6"/>
            <a:stretch>
              <a:fillRect/>
            </a:stretch>
          </p:blipFill>
          <p:spPr>
            <a:xfrm>
              <a:off x="10122470" y="2156991"/>
              <a:ext cx="1942398" cy="1018153"/>
            </a:xfrm>
            <a:prstGeom prst="rect">
              <a:avLst/>
            </a:prstGeom>
          </p:spPr>
        </p:pic>
      </p:grpSp>
    </p:spTree>
    <p:extLst>
      <p:ext uri="{BB962C8B-B14F-4D97-AF65-F5344CB8AC3E}">
        <p14:creationId xmlns:p14="http://schemas.microsoft.com/office/powerpoint/2010/main" val="229041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3D5060B-CF50-77F9-DE23-FF65F0DD5EF4}"/>
            </a:ext>
          </a:extLst>
        </p:cNvPr>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90433B98-A5DC-8DD1-A104-01EB03E007F9}"/>
              </a:ext>
            </a:extLst>
          </p:cNvPr>
          <p:cNvSpPr/>
          <p:nvPr/>
        </p:nvSpPr>
        <p:spPr>
          <a:xfrm>
            <a:off x="331212" y="368711"/>
            <a:ext cx="11577711" cy="613532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8">
            <a:extLst>
              <a:ext uri="{FF2B5EF4-FFF2-40B4-BE49-F238E27FC236}">
                <a16:creationId xmlns:a16="http://schemas.microsoft.com/office/drawing/2014/main" id="{72FFBA2E-8431-4589-C53B-1288C340AFCD}"/>
              </a:ext>
            </a:extLst>
          </p:cNvPr>
          <p:cNvSpPr txBox="1"/>
          <p:nvPr/>
        </p:nvSpPr>
        <p:spPr>
          <a:xfrm>
            <a:off x="164112" y="480687"/>
            <a:ext cx="186963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Mẫu</a:t>
            </a:r>
            <a:endParaRPr kumimoji="0" lang="en-US" sz="4000" b="0" i="0" u="none" strike="noStrike" kern="1200" cap="none" spc="0" normalizeH="0" baseline="0" noProof="0" dirty="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sp>
        <p:nvSpPr>
          <p:cNvPr id="8" name="Hộp Văn bản 7">
            <a:extLst>
              <a:ext uri="{FF2B5EF4-FFF2-40B4-BE49-F238E27FC236}">
                <a16:creationId xmlns:a16="http://schemas.microsoft.com/office/drawing/2014/main" id="{3A7F1EAF-B0ED-22E9-446D-BEE0F54F45AD}"/>
              </a:ext>
            </a:extLst>
          </p:cNvPr>
          <p:cNvSpPr txBox="1"/>
          <p:nvPr/>
        </p:nvSpPr>
        <p:spPr>
          <a:xfrm>
            <a:off x="659381" y="834630"/>
            <a:ext cx="10921371" cy="5078313"/>
          </a:xfrm>
          <a:prstGeom prst="rect">
            <a:avLst/>
          </a:prstGeom>
          <a:noFill/>
        </p:spPr>
        <p:txBody>
          <a:bodyPr wrap="square">
            <a:spAutoFit/>
          </a:bodyPr>
          <a:lstStyle/>
          <a:p>
            <a:pPr lvl="0" algn="just"/>
            <a:r>
              <a:rPr lang="en-US" sz="3600">
                <a:solidFill>
                  <a:prstClr val="black"/>
                </a:solidFill>
                <a:latin typeface="Calibri" panose="020F0502020204030204" pitchFamily="34" charset="0"/>
                <a:cs typeface="Calibri" panose="020F0502020204030204" pitchFamily="34" charset="0"/>
              </a:rPr>
              <a:t>	</a:t>
            </a:r>
            <a:r>
              <a:rPr lang="vi-VN" sz="3600">
                <a:solidFill>
                  <a:prstClr val="black"/>
                </a:solidFill>
                <a:latin typeface="Calibri" panose="020F0502020204030204" pitchFamily="34" charset="0"/>
                <a:cs typeface="Calibri" panose="020F0502020204030204" pitchFamily="34" charset="0"/>
              </a:rPr>
              <a:t>Hồ Gươm không chỉ là một địa điểm du lịch tô điểm cho vẻ đẹp của Thủ đô Hà Nội, mà còn là một dấu ấn tiêu biểu của lịch sử lâu đời và văn hóa của đất nước. Để đến Hồ Gươm, du khách có thể đi từ nhiều con đường khác nhau như Hàng Bài, Tràng Thi, Hàng Khay hay các khu phố cổ. Nằm ở trung tâm quận Hoàn Kiếm, Hồ Gươm là nơi kết nối giữa các phố cổ và khu phố Tây được người Pháp quy hoạch cách đây hơn một thế kỷ. Hồ Gươm chính là một dòng chảy còn sót lại của sông Hồng.</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7385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871FA75E-BC6F-E3E6-056F-C40A7267C4C5}"/>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ình chữ nhật: Góc Tròn 46">
            <a:extLst>
              <a:ext uri="{FF2B5EF4-FFF2-40B4-BE49-F238E27FC236}">
                <a16:creationId xmlns:a16="http://schemas.microsoft.com/office/drawing/2014/main" id="{DE3F330A-DA37-A393-0E43-A51DC8E27A34}"/>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12">
            <a:extLst>
              <a:ext uri="{FF2B5EF4-FFF2-40B4-BE49-F238E27FC236}">
                <a16:creationId xmlns:a16="http://schemas.microsoft.com/office/drawing/2014/main" id="{0A853591-DE5B-236F-7685-EA165CFC7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E73BDC49-9078-A5C6-8D6E-0F0B6FFE01A0}"/>
              </a:ext>
            </a:extLst>
          </p:cNvPr>
          <p:cNvPicPr>
            <a:picLocks noChangeAspect="1"/>
          </p:cNvPicPr>
          <p:nvPr/>
        </p:nvPicPr>
        <p:blipFill>
          <a:blip r:embed="rId3"/>
          <a:stretch>
            <a:fillRect/>
          </a:stretch>
        </p:blipFill>
        <p:spPr>
          <a:xfrm>
            <a:off x="6400800" y="3429000"/>
            <a:ext cx="2519817" cy="3188156"/>
          </a:xfrm>
          <a:prstGeom prst="rect">
            <a:avLst/>
          </a:prstGeom>
        </p:spPr>
      </p:pic>
      <p:sp>
        <p:nvSpPr>
          <p:cNvPr id="55" name="Hộp Văn bản 54">
            <a:extLst>
              <a:ext uri="{FF2B5EF4-FFF2-40B4-BE49-F238E27FC236}">
                <a16:creationId xmlns:a16="http://schemas.microsoft.com/office/drawing/2014/main" id="{8952FD52-0DFB-9D2C-0AF1-DEEFC571C9CB}"/>
              </a:ext>
            </a:extLst>
          </p:cNvPr>
          <p:cNvSpPr txBox="1"/>
          <p:nvPr/>
        </p:nvSpPr>
        <p:spPr>
          <a:xfrm>
            <a:off x="1280160" y="1029661"/>
            <a:ext cx="9642470" cy="1862048"/>
          </a:xfrm>
          <a:prstGeom prst="rect">
            <a:avLst/>
          </a:prstGeom>
          <a:noFill/>
        </p:spPr>
        <p:txBody>
          <a:bodyPr wrap="square">
            <a:spAutoFit/>
          </a:bodyPr>
          <a:lstStyle/>
          <a:p>
            <a:pPr algn="ctr"/>
            <a:r>
              <a:rPr lang="en-US" sz="11500" b="1">
                <a:solidFill>
                  <a:srgbClr val="FF0000"/>
                </a:solidFill>
                <a:latin typeface="#9Slide07 IcielLa Chic Pro Shad" panose="02000506090000020004" pitchFamily="2" charset="0"/>
              </a:rPr>
              <a:t>KHỞI ĐỘNG</a:t>
            </a:r>
          </a:p>
        </p:txBody>
      </p:sp>
    </p:spTree>
    <p:extLst>
      <p:ext uri="{BB962C8B-B14F-4D97-AF65-F5344CB8AC3E}">
        <p14:creationId xmlns:p14="http://schemas.microsoft.com/office/powerpoint/2010/main" val="323269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3">
            <a:extLst>
              <a:ext uri="{FF2B5EF4-FFF2-40B4-BE49-F238E27FC236}">
                <a16:creationId xmlns:a16="http://schemas.microsoft.com/office/drawing/2014/main" id="{942085C2-8CA0-BEB3-9C8C-3D55D1A7FC1E}"/>
              </a:ext>
            </a:extLst>
          </p:cNvPr>
          <p:cNvGrpSpPr/>
          <p:nvPr/>
        </p:nvGrpSpPr>
        <p:grpSpPr>
          <a:xfrm>
            <a:off x="1294928" y="927294"/>
            <a:ext cx="9602144" cy="6839547"/>
            <a:chOff x="4133327" y="8204395"/>
            <a:chExt cx="7210038" cy="6839547"/>
          </a:xfrm>
        </p:grpSpPr>
        <p:sp>
          <p:nvSpPr>
            <p:cNvPr id="8" name="TextBox 24">
              <a:extLst>
                <a:ext uri="{FF2B5EF4-FFF2-40B4-BE49-F238E27FC236}">
                  <a16:creationId xmlns:a16="http://schemas.microsoft.com/office/drawing/2014/main" id="{6244ABCC-85C9-3911-DD33-B1EA041B9A50}"/>
                </a:ext>
              </a:extLst>
            </p:cNvPr>
            <p:cNvSpPr txBox="1"/>
            <p:nvPr/>
          </p:nvSpPr>
          <p:spPr>
            <a:xfrm>
              <a:off x="4149463" y="8204395"/>
              <a:ext cx="7193902" cy="68271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TẠM BIỆT VÀ HẸN GẶP LẠI</a:t>
              </a:r>
            </a:p>
          </p:txBody>
        </p:sp>
        <p:sp>
          <p:nvSpPr>
            <p:cNvPr id="21" name="TextBox 29">
              <a:extLst>
                <a:ext uri="{FF2B5EF4-FFF2-40B4-BE49-F238E27FC236}">
                  <a16:creationId xmlns:a16="http://schemas.microsoft.com/office/drawing/2014/main" id="{AAE10E65-B163-55BB-835F-1D7B47C885D9}"/>
                </a:ext>
              </a:extLst>
            </p:cNvPr>
            <p:cNvSpPr txBox="1"/>
            <p:nvPr/>
          </p:nvSpPr>
          <p:spPr>
            <a:xfrm>
              <a:off x="4133327" y="8216752"/>
              <a:ext cx="7193902" cy="68271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T</a:t>
              </a:r>
              <a:r>
                <a:rPr kumimoji="0" lang="en-US" sz="115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Ạ</a:t>
              </a:r>
              <a:r>
                <a:rPr kumimoji="0" lang="en-US" sz="115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M</a:t>
              </a:r>
              <a:r>
                <a:rPr kumimoji="0" lang="en-US" sz="115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115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B</a:t>
              </a:r>
              <a:r>
                <a:rPr kumimoji="0" lang="en-US" sz="115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I</a:t>
              </a:r>
              <a:r>
                <a:rPr kumimoji="0" lang="en-US" sz="115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Ệ</a:t>
              </a:r>
              <a:r>
                <a:rPr kumimoji="0" lang="en-US" sz="115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rPr>
                <a:t>T </a:t>
              </a:r>
              <a:r>
                <a:rPr kumimoji="0" lang="en-US" sz="115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V</a:t>
              </a:r>
              <a:r>
                <a:rPr kumimoji="0" lang="en-US" sz="115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À</a:t>
              </a:r>
              <a:r>
                <a:rPr kumimoji="0" lang="en-US" sz="115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115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H</a:t>
              </a:r>
              <a:r>
                <a:rPr kumimoji="0" lang="en-US" sz="115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Ẹ</a:t>
              </a:r>
              <a:r>
                <a:rPr kumimoji="0" lang="en-US" sz="115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rPr>
                <a:t>N </a:t>
              </a:r>
              <a:r>
                <a:rPr kumimoji="0" lang="en-US" sz="115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G</a:t>
              </a:r>
              <a:r>
                <a:rPr kumimoji="0" lang="en-US" sz="115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Ặ</a:t>
              </a:r>
              <a:r>
                <a:rPr kumimoji="0" lang="en-US" sz="115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P</a:t>
              </a:r>
              <a:r>
                <a:rPr kumimoji="0" lang="en-US" sz="115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115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L</a:t>
              </a:r>
              <a:r>
                <a:rPr kumimoji="0" lang="en-US" sz="115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Ạ</a:t>
              </a:r>
              <a:r>
                <a:rPr kumimoji="0" lang="en-US" sz="115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rPr>
                <a:t>I </a:t>
              </a:r>
            </a:p>
          </p:txBody>
        </p:sp>
      </p:grpSp>
    </p:spTree>
    <p:extLst>
      <p:ext uri="{BB962C8B-B14F-4D97-AF65-F5344CB8AC3E}">
        <p14:creationId xmlns:p14="http://schemas.microsoft.com/office/powerpoint/2010/main" val="1470875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9" presetID="26" presetClass="emph" presetSubtype="0" repeatCount="indefinite" fill="hold" nodeType="with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háu Yêu Cô Chú Công Nhân  Bài hát thiếu nhi vui nhộn cho trẻ mầm non">
            <a:hlinkClick r:id="" action="ppaction://media"/>
            <a:extLst>
              <a:ext uri="{FF2B5EF4-FFF2-40B4-BE49-F238E27FC236}">
                <a16:creationId xmlns:a16="http://schemas.microsoft.com/office/drawing/2014/main" id="{7BA7F95A-8187-14B7-3C42-E668F02538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24924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A67F5EB-6FF8-F0D5-4E2D-AB61B0E9AAEE}"/>
            </a:ext>
          </a:extLst>
        </p:cNvPr>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9C6C5857-AF60-B7ED-3E2D-30D28A60184B}"/>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ình chữ nhật: Góc Tròn 46">
            <a:extLst>
              <a:ext uri="{FF2B5EF4-FFF2-40B4-BE49-F238E27FC236}">
                <a16:creationId xmlns:a16="http://schemas.microsoft.com/office/drawing/2014/main" id="{71081B45-D640-9C10-9BE5-1095E7B25DC8}"/>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Picture 12">
            <a:extLst>
              <a:ext uri="{FF2B5EF4-FFF2-40B4-BE49-F238E27FC236}">
                <a16:creationId xmlns:a16="http://schemas.microsoft.com/office/drawing/2014/main" id="{B4F3BB13-BA43-8783-3A2E-546578685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2F24A199-E0D9-B3BC-5A61-0852C294D619}"/>
              </a:ext>
            </a:extLst>
          </p:cNvPr>
          <p:cNvPicPr>
            <a:picLocks noChangeAspect="1"/>
          </p:cNvPicPr>
          <p:nvPr/>
        </p:nvPicPr>
        <p:blipFill>
          <a:blip r:embed="rId3"/>
          <a:stretch>
            <a:fillRect/>
          </a:stretch>
        </p:blipFill>
        <p:spPr>
          <a:xfrm>
            <a:off x="6400800" y="3429000"/>
            <a:ext cx="2519817" cy="3188156"/>
          </a:xfrm>
          <a:prstGeom prst="rect">
            <a:avLst/>
          </a:prstGeom>
        </p:spPr>
      </p:pic>
      <p:sp>
        <p:nvSpPr>
          <p:cNvPr id="55" name="Hộp Văn bản 54">
            <a:extLst>
              <a:ext uri="{FF2B5EF4-FFF2-40B4-BE49-F238E27FC236}">
                <a16:creationId xmlns:a16="http://schemas.microsoft.com/office/drawing/2014/main" id="{101AFA5C-B7CC-7D36-1321-279EFA6242DE}"/>
              </a:ext>
            </a:extLst>
          </p:cNvPr>
          <p:cNvSpPr txBox="1"/>
          <p:nvPr/>
        </p:nvSpPr>
        <p:spPr>
          <a:xfrm>
            <a:off x="1280160" y="1029661"/>
            <a:ext cx="9642470"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a:noFill/>
                </a:ln>
                <a:solidFill>
                  <a:srgbClr val="FF0000"/>
                </a:solidFill>
                <a:effectLst/>
                <a:uLnTx/>
                <a:uFillTx/>
                <a:latin typeface="#9Slide07 IcielLa Chic Pro Shad" panose="02000506090000020004" pitchFamily="2" charset="0"/>
                <a:ea typeface="+mn-ea"/>
                <a:cs typeface="+mn-cs"/>
              </a:rPr>
              <a:t>LUYỆN TẬP</a:t>
            </a:r>
          </a:p>
        </p:txBody>
      </p:sp>
    </p:spTree>
    <p:extLst>
      <p:ext uri="{BB962C8B-B14F-4D97-AF65-F5344CB8AC3E}">
        <p14:creationId xmlns:p14="http://schemas.microsoft.com/office/powerpoint/2010/main" val="1485620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5" name="Nhóm 7">
            <a:extLst>
              <a:ext uri="{FF2B5EF4-FFF2-40B4-BE49-F238E27FC236}">
                <a16:creationId xmlns:a16="http://schemas.microsoft.com/office/drawing/2014/main" id="{D7633224-DFD5-8E18-566F-5665087F8A00}"/>
              </a:ext>
            </a:extLst>
          </p:cNvPr>
          <p:cNvGrpSpPr/>
          <p:nvPr/>
        </p:nvGrpSpPr>
        <p:grpSpPr>
          <a:xfrm>
            <a:off x="475956" y="119089"/>
            <a:ext cx="704966" cy="769441"/>
            <a:chOff x="1169225" y="238709"/>
            <a:chExt cx="704966" cy="769441"/>
          </a:xfrm>
        </p:grpSpPr>
        <p:sp>
          <p:nvSpPr>
            <p:cNvPr id="26" name="Oval 22">
              <a:extLst>
                <a:ext uri="{FF2B5EF4-FFF2-40B4-BE49-F238E27FC236}">
                  <a16:creationId xmlns:a16="http://schemas.microsoft.com/office/drawing/2014/main" id="{F3774FBC-7738-A4FE-09B3-BDF258162CE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7" name="TextBox 23">
              <a:extLst>
                <a:ext uri="{FF2B5EF4-FFF2-40B4-BE49-F238E27FC236}">
                  <a16:creationId xmlns:a16="http://schemas.microsoft.com/office/drawing/2014/main" id="{6B3FB306-0319-7CD6-740F-DE1DE4C85053}"/>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rPr>
                <a:t>1</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8" name="TextBox 1">
            <a:extLst>
              <a:ext uri="{FF2B5EF4-FFF2-40B4-BE49-F238E27FC236}">
                <a16:creationId xmlns:a16="http://schemas.microsoft.com/office/drawing/2014/main" id="{76231B0D-6EE5-5182-4EA1-ED6157A1AB41}"/>
              </a:ext>
            </a:extLst>
          </p:cNvPr>
          <p:cNvSpPr txBox="1"/>
          <p:nvPr/>
        </p:nvSpPr>
        <p:spPr>
          <a:xfrm>
            <a:off x="1770909" y="-122345"/>
            <a:ext cx="9384770" cy="646331"/>
          </a:xfrm>
          <a:prstGeom prst="rect">
            <a:avLst/>
          </a:prstGeom>
          <a:noFill/>
        </p:spPr>
        <p:txBody>
          <a:bodyPr wrap="square" rtlCol="0">
            <a:spAutoFit/>
          </a:bodyPr>
          <a:lstStyle/>
          <a:p>
            <a:pPr lvl="0">
              <a:defRPr/>
            </a:pPr>
            <a:r>
              <a:rPr lang="en-US" sz="3600" b="1">
                <a:solidFill>
                  <a:srgbClr val="FF0000"/>
                </a:solidFill>
                <a:latin typeface="Times New Roman" panose="02020603050405020304" pitchFamily="18" charset="0"/>
                <a:cs typeface="Times New Roman" panose="02020603050405020304" pitchFamily="18" charset="0"/>
              </a:rPr>
              <a:t>Đọc đoạn văn sau và trả lời câu hỏi:</a:t>
            </a:r>
            <a:endParaRPr kumimoji="0" lang="en-US" sz="36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5" name="Hộp Văn bản 34">
            <a:extLst>
              <a:ext uri="{FF2B5EF4-FFF2-40B4-BE49-F238E27FC236}">
                <a16:creationId xmlns:a16="http://schemas.microsoft.com/office/drawing/2014/main" id="{7BE35686-98CF-3DC5-8240-B9E9FF47D839}"/>
              </a:ext>
            </a:extLst>
          </p:cNvPr>
          <p:cNvSpPr txBox="1"/>
          <p:nvPr/>
        </p:nvSpPr>
        <p:spPr>
          <a:xfrm>
            <a:off x="189470" y="720933"/>
            <a:ext cx="11780108" cy="6740307"/>
          </a:xfrm>
          <a:prstGeom prst="rect">
            <a:avLst/>
          </a:prstGeom>
          <a:noFill/>
        </p:spPr>
        <p:txBody>
          <a:bodyPr wrap="square">
            <a:spAutoFit/>
          </a:bodyPr>
          <a:lstStyle/>
          <a:p>
            <a:pPr algn="just"/>
            <a:r>
              <a:rPr lang="en-US" sz="3600" b="1">
                <a:latin typeface="Times New Roman" panose="02020603050405020304" pitchFamily="18" charset="0"/>
                <a:cs typeface="Times New Roman" panose="02020603050405020304" pitchFamily="18" charset="0"/>
              </a:rPr>
              <a:t>	</a:t>
            </a:r>
            <a:r>
              <a:rPr lang="vi-VN" sz="3600" b="1">
                <a:latin typeface="Times New Roman" panose="02020603050405020304" pitchFamily="18" charset="0"/>
                <a:cs typeface="Times New Roman" panose="02020603050405020304" pitchFamily="18" charset="0"/>
              </a:rPr>
              <a:t>Bác Tâm, mẹ của Thư đang chăm chú làm việc. Bác đi một đôi găng tay</a:t>
            </a:r>
            <a:r>
              <a:rPr lang="en-US" sz="3600" b="1">
                <a:latin typeface="Times New Roman" panose="02020603050405020304" pitchFamily="18" charset="0"/>
                <a:cs typeface="Times New Roman" panose="02020603050405020304" pitchFamily="18" charset="0"/>
              </a:rPr>
              <a:t> </a:t>
            </a:r>
            <a:r>
              <a:rPr lang="vi-VN" sz="3600" b="1">
                <a:latin typeface="Times New Roman" panose="02020603050405020304" pitchFamily="18" charset="0"/>
                <a:cs typeface="Times New Roman" panose="02020603050405020304" pitchFamily="18" charset="0"/>
              </a:rPr>
              <a:t>bằng vải rất dày. Vì thế, tay bác y như tay một người khổng lồ. Bác đội nón khăn trùm gần kín mặt, chỉ để hở mỗi cái mũi và đôi mắt. Tay phải bác cầm</a:t>
            </a:r>
            <a:r>
              <a:rPr lang="en-US" sz="3600" b="1">
                <a:latin typeface="Times New Roman" panose="02020603050405020304" pitchFamily="18" charset="0"/>
                <a:cs typeface="Times New Roman" panose="02020603050405020304" pitchFamily="18" charset="0"/>
              </a:rPr>
              <a:t> </a:t>
            </a:r>
            <a:r>
              <a:rPr lang="vi-VN" sz="3600" b="1">
                <a:latin typeface="Times New Roman" panose="02020603050405020304" pitchFamily="18" charset="0"/>
                <a:cs typeface="Times New Roman" panose="02020603050405020304" pitchFamily="18" charset="0"/>
              </a:rPr>
              <a:t>một chiếc búa. Tay trái bác xếp rất khéo léo những viên đá bọc nhựa đường đen nhánh vào chỗ trũng. Bác đập búa đều đều vào những viên đá để chúng ken chắc vào nhau. Hai tay bác đưa lên, hạ xuống nhịp nhàng. Dường như bác đang làm một việc gì đấy rất nhẹ nhàn chứ không phải là việc vá đường vất vả kia. Chỉ có mảnh áo ướt đẫm mồ hôi ở lưng bác là cứ loang ra mãi…</a:t>
            </a:r>
            <a:endParaRPr lang="en-US" sz="3600" b="1">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31618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Hộp Văn bản 34">
            <a:extLst>
              <a:ext uri="{FF2B5EF4-FFF2-40B4-BE49-F238E27FC236}">
                <a16:creationId xmlns:a16="http://schemas.microsoft.com/office/drawing/2014/main" id="{7BE35686-98CF-3DC5-8240-B9E9FF47D839}"/>
              </a:ext>
            </a:extLst>
          </p:cNvPr>
          <p:cNvSpPr txBox="1"/>
          <p:nvPr/>
        </p:nvSpPr>
        <p:spPr>
          <a:xfrm>
            <a:off x="131806" y="429065"/>
            <a:ext cx="11730680" cy="6247864"/>
          </a:xfrm>
          <a:prstGeom prst="rect">
            <a:avLst/>
          </a:prstGeom>
          <a:noFill/>
        </p:spPr>
        <p:txBody>
          <a:bodyPr wrap="square">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THẢO LUẬN NHÓM VÀ TRẢ LỜI CÁC CÂU HỎI</a:t>
            </a:r>
          </a:p>
          <a:p>
            <a:pPr algn="just"/>
            <a:endParaRPr lang="en-US" sz="4000" b="1">
              <a:latin typeface="Times New Roman" panose="02020603050405020304" pitchFamily="18" charset="0"/>
              <a:cs typeface="Times New Roman" panose="02020603050405020304" pitchFamily="18" charset="0"/>
            </a:endParaRPr>
          </a:p>
          <a:p>
            <a:pPr algn="just"/>
            <a:r>
              <a:rPr lang="vi-VN" sz="4000" b="1">
                <a:solidFill>
                  <a:srgbClr val="FF0000"/>
                </a:solidFill>
                <a:latin typeface="Times New Roman" panose="02020603050405020304" pitchFamily="18" charset="0"/>
                <a:cs typeface="Times New Roman" panose="02020603050405020304" pitchFamily="18" charset="0"/>
              </a:rPr>
              <a:t>a.</a:t>
            </a:r>
            <a:r>
              <a:rPr lang="en-US" sz="4000" b="1">
                <a:solidFill>
                  <a:srgbClr val="FF0000"/>
                </a:solidFill>
                <a:latin typeface="Times New Roman" panose="02020603050405020304" pitchFamily="18" charset="0"/>
                <a:cs typeface="Times New Roman" panose="02020603050405020304" pitchFamily="18" charset="0"/>
              </a:rPr>
              <a:t> </a:t>
            </a:r>
            <a:r>
              <a:rPr lang="vi-VN" sz="4000" b="1">
                <a:latin typeface="Times New Roman" panose="02020603050405020304" pitchFamily="18" charset="0"/>
                <a:cs typeface="Times New Roman" panose="02020603050405020304" pitchFamily="18" charset="0"/>
              </a:rPr>
              <a:t>Ngoại hình và trang phục khi làm việc của bác Tâm được miêu tả như thế nào?</a:t>
            </a:r>
          </a:p>
          <a:p>
            <a:pPr algn="just"/>
            <a:r>
              <a:rPr lang="vi-VN" sz="4000" b="1">
                <a:solidFill>
                  <a:srgbClr val="FF0000"/>
                </a:solidFill>
                <a:latin typeface="Times New Roman" panose="02020603050405020304" pitchFamily="18" charset="0"/>
                <a:cs typeface="Times New Roman" panose="02020603050405020304" pitchFamily="18" charset="0"/>
              </a:rPr>
              <a:t>b.</a:t>
            </a:r>
            <a:r>
              <a:rPr lang="en-US" sz="4000" b="1">
                <a:solidFill>
                  <a:srgbClr val="FF0000"/>
                </a:solidFill>
                <a:latin typeface="Times New Roman" panose="02020603050405020304" pitchFamily="18" charset="0"/>
                <a:cs typeface="Times New Roman" panose="02020603050405020304" pitchFamily="18" charset="0"/>
              </a:rPr>
              <a:t> </a:t>
            </a:r>
            <a:r>
              <a:rPr lang="vi-VN" sz="4000" b="1">
                <a:latin typeface="Times New Roman" panose="02020603050405020304" pitchFamily="18" charset="0"/>
                <a:cs typeface="Times New Roman" panose="02020603050405020304" pitchFamily="18" charset="0"/>
              </a:rPr>
              <a:t>Mỗi hoạt động của bác Tâm được miêu tả bằng những từ ngữ nào?</a:t>
            </a:r>
          </a:p>
          <a:p>
            <a:pPr algn="just"/>
            <a:r>
              <a:rPr lang="vi-VN" sz="4000" b="1">
                <a:solidFill>
                  <a:srgbClr val="FF0000"/>
                </a:solidFill>
                <a:latin typeface="Times New Roman" panose="02020603050405020304" pitchFamily="18" charset="0"/>
                <a:cs typeface="Times New Roman" panose="02020603050405020304" pitchFamily="18" charset="0"/>
              </a:rPr>
              <a:t>c.</a:t>
            </a:r>
            <a:r>
              <a:rPr lang="en-US" sz="4000" b="1">
                <a:solidFill>
                  <a:srgbClr val="FF0000"/>
                </a:solidFill>
                <a:latin typeface="Times New Roman" panose="02020603050405020304" pitchFamily="18" charset="0"/>
                <a:cs typeface="Times New Roman" panose="02020603050405020304" pitchFamily="18" charset="0"/>
              </a:rPr>
              <a:t> </a:t>
            </a:r>
            <a:r>
              <a:rPr lang="vi-VN" sz="4000" b="1">
                <a:latin typeface="Times New Roman" panose="02020603050405020304" pitchFamily="18" charset="0"/>
                <a:cs typeface="Times New Roman" panose="02020603050405020304" pitchFamily="18" charset="0"/>
              </a:rPr>
              <a:t>Sự vất vả của bác Tâm được miêu tả thông qua hình ảnh nào?</a:t>
            </a:r>
          </a:p>
          <a:p>
            <a:pPr algn="just"/>
            <a:r>
              <a:rPr lang="vi-VN" sz="4000" b="1">
                <a:solidFill>
                  <a:srgbClr val="FF0000"/>
                </a:solidFill>
                <a:latin typeface="Times New Roman" panose="02020603050405020304" pitchFamily="18" charset="0"/>
                <a:cs typeface="Times New Roman" panose="02020603050405020304" pitchFamily="18" charset="0"/>
              </a:rPr>
              <a:t>d.</a:t>
            </a:r>
            <a:r>
              <a:rPr lang="en-US" sz="4000" b="1">
                <a:solidFill>
                  <a:srgbClr val="FF0000"/>
                </a:solidFill>
                <a:latin typeface="Times New Roman" panose="02020603050405020304" pitchFamily="18" charset="0"/>
                <a:cs typeface="Times New Roman" panose="02020603050405020304" pitchFamily="18" charset="0"/>
              </a:rPr>
              <a:t> </a:t>
            </a:r>
            <a:r>
              <a:rPr lang="vi-VN" sz="4000" b="1">
                <a:latin typeface="Times New Roman" panose="02020603050405020304" pitchFamily="18" charset="0"/>
                <a:cs typeface="Times New Roman" panose="02020603050405020304" pitchFamily="18" charset="0"/>
              </a:rPr>
              <a:t>Qua cách miêu tả, em cảm nhận được tình cảm của người viết dành cho bác Tâm như thế nào?</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145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12">
            <a:extLst>
              <a:ext uri="{FF2B5EF4-FFF2-40B4-BE49-F238E27FC236}">
                <a16:creationId xmlns:a16="http://schemas.microsoft.com/office/drawing/2014/main" id="{C35C12E6-BE9A-C119-6FAB-5EA60E856169}"/>
              </a:ext>
            </a:extLst>
          </p:cNvPr>
          <p:cNvGrpSpPr/>
          <p:nvPr/>
        </p:nvGrpSpPr>
        <p:grpSpPr>
          <a:xfrm>
            <a:off x="702647" y="945112"/>
            <a:ext cx="11142512" cy="1595297"/>
            <a:chOff x="2608465" y="1819280"/>
            <a:chExt cx="8334808" cy="1595297"/>
          </a:xfrm>
        </p:grpSpPr>
        <p:sp>
          <p:nvSpPr>
            <p:cNvPr id="5" name="TextBox 67">
              <a:extLst>
                <a:ext uri="{FF2B5EF4-FFF2-40B4-BE49-F238E27FC236}">
                  <a16:creationId xmlns:a16="http://schemas.microsoft.com/office/drawing/2014/main" id="{BA3F7CC1-E5F3-E09D-A6B8-233B2D8232D9}"/>
                </a:ext>
              </a:extLst>
            </p:cNvPr>
            <p:cNvSpPr txBox="1"/>
            <p:nvPr/>
          </p:nvSpPr>
          <p:spPr>
            <a:xfrm>
              <a:off x="2608465" y="1844917"/>
              <a:ext cx="8334808" cy="1569660"/>
            </a:xfrm>
            <a:prstGeom prst="rect">
              <a:avLst/>
            </a:prstGeom>
            <a:noFill/>
          </p:spPr>
          <p:txBody>
            <a:bodyPr wrap="square" rtlCol="0">
              <a:prstTxWarp prst="textArchUp">
                <a:avLst/>
              </a:prstTxWarp>
              <a:spAutoFit/>
            </a:bodyPr>
            <a:lstStyle/>
            <a:p>
              <a:pPr algn="ctr"/>
              <a:r>
                <a:rPr lang="en-US" sz="96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TRÌNH BÀY TRƯỚC LỚP</a:t>
              </a:r>
              <a:endParaRPr lang="en-US" sz="96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6" name="TextBox 67">
              <a:extLst>
                <a:ext uri="{FF2B5EF4-FFF2-40B4-BE49-F238E27FC236}">
                  <a16:creationId xmlns:a16="http://schemas.microsoft.com/office/drawing/2014/main" id="{55B8D774-C4B8-E919-3A02-16F0C1D330C5}"/>
                </a:ext>
              </a:extLst>
            </p:cNvPr>
            <p:cNvSpPr txBox="1"/>
            <p:nvPr/>
          </p:nvSpPr>
          <p:spPr>
            <a:xfrm>
              <a:off x="2661242" y="1819280"/>
              <a:ext cx="8225833" cy="1569660"/>
            </a:xfrm>
            <a:prstGeom prst="rect">
              <a:avLst/>
            </a:prstGeom>
            <a:noFill/>
          </p:spPr>
          <p:txBody>
            <a:bodyPr wrap="square" rtlCol="0">
              <a:prstTxWarp prst="textArchUp">
                <a:avLst/>
              </a:prstTxWarp>
              <a:spAutoFit/>
            </a:bodyPr>
            <a:lstStyle/>
            <a:p>
              <a:pPr algn="ct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R</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Ì</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 </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B</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À</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Y</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R</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Ư</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L</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P</a:t>
              </a:r>
              <a:endParaRPr lang="en-US" sz="9600" b="1" dirty="0">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748428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ppt_x"/>
                                              </p:val>
                                            </p:tav>
                                            <p:tav tm="100000">
                                              <p:val>
                                                <p:strVal val="#ppt_x"/>
                                              </p:val>
                                            </p:tav>
                                          </p:tavLst>
                                        </p:anim>
                                        <p:anim calcmode="lin" valueType="num">
                                          <p:cBhvr additive="base">
                                            <p:cTn id="26"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1" name="Trò-chơi-chíu.wav"/>
                                            </p:tgtEl>
                                          </p:cMediaNode>
                                        </p:audio>
                                      </p:sub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FF1644F-9EF8-0BC3-1D25-03D24A498DFE}"/>
            </a:ext>
          </a:extLst>
        </p:cNvPr>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7F8A202A-96DB-3C76-6983-D9A6139E6755}"/>
              </a:ext>
            </a:extLst>
          </p:cNvPr>
          <p:cNvSpPr/>
          <p:nvPr/>
        </p:nvSpPr>
        <p:spPr>
          <a:xfrm>
            <a:off x="691978" y="695001"/>
            <a:ext cx="9634437" cy="1426796"/>
          </a:xfrm>
          <a:prstGeom prst="roundRect">
            <a:avLst>
              <a:gd name="adj" fmla="val 6681"/>
            </a:avLst>
          </a:prstGeom>
          <a:solidFill>
            <a:schemeClr val="bg1">
              <a:alpha val="94000"/>
            </a:schemeClr>
          </a:solidFill>
          <a:ln w="571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a:solidFill>
                  <a:srgbClr val="002060"/>
                </a:solidFill>
                <a:latin typeface="+mj-lt"/>
                <a:cs typeface="Calibri" panose="020F0502020204030204" pitchFamily="34" charset="0"/>
              </a:rPr>
              <a:t>a.</a:t>
            </a:r>
            <a:r>
              <a:rPr lang="en-US" sz="4000" b="1">
                <a:solidFill>
                  <a:srgbClr val="002060"/>
                </a:solidFill>
                <a:latin typeface="+mj-lt"/>
                <a:cs typeface="Calibri" panose="020F0502020204030204" pitchFamily="34" charset="0"/>
              </a:rPr>
              <a:t> </a:t>
            </a:r>
            <a:r>
              <a:rPr lang="vi-VN" sz="4000" b="1">
                <a:solidFill>
                  <a:srgbClr val="002060"/>
                </a:solidFill>
                <a:latin typeface="+mj-lt"/>
                <a:cs typeface="Calibri" panose="020F0502020204030204" pitchFamily="34" charset="0"/>
              </a:rPr>
              <a:t>Ngoại hình và trang phục khi làm việc của bác Tâm được miêu tả như thế nào?</a:t>
            </a:r>
            <a:endParaRPr lang="en-US" sz="4000">
              <a:solidFill>
                <a:srgbClr val="002060"/>
              </a:solidFill>
              <a:latin typeface="+mj-lt"/>
              <a:cs typeface="Calibri" panose="020F0502020204030204" pitchFamily="34" charset="0"/>
            </a:endParaRPr>
          </a:p>
        </p:txBody>
      </p:sp>
      <p:sp>
        <p:nvSpPr>
          <p:cNvPr id="3" name="Rectangle: Rounded Corners 4">
            <a:extLst>
              <a:ext uri="{FF2B5EF4-FFF2-40B4-BE49-F238E27FC236}">
                <a16:creationId xmlns:a16="http://schemas.microsoft.com/office/drawing/2014/main" id="{DC4CA2D9-A85B-555E-5F2C-2504C991FF1E}"/>
              </a:ext>
            </a:extLst>
          </p:cNvPr>
          <p:cNvSpPr/>
          <p:nvPr/>
        </p:nvSpPr>
        <p:spPr>
          <a:xfrm>
            <a:off x="271849" y="2886961"/>
            <a:ext cx="11467069" cy="2473316"/>
          </a:xfrm>
          <a:prstGeom prst="roundRect">
            <a:avLst>
              <a:gd name="adj" fmla="val 6681"/>
            </a:avLst>
          </a:prstGeom>
          <a:solidFill>
            <a:schemeClr val="bg1">
              <a:alpha val="94000"/>
            </a:schemeClr>
          </a:solidFill>
          <a:ln w="571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a:solidFill>
                  <a:srgbClr val="FF0000"/>
                </a:solidFill>
                <a:latin typeface="+mj-lt"/>
                <a:cs typeface="Calibri" panose="020F0502020204030204" pitchFamily="34" charset="0"/>
              </a:rPr>
              <a:t>+ Bác đi một đôi găng tay bằng vải rất dày.</a:t>
            </a:r>
          </a:p>
          <a:p>
            <a:pPr lvl="0" algn="just">
              <a:defRPr/>
            </a:pPr>
            <a:r>
              <a:rPr lang="vi-VN" sz="4000" b="1">
                <a:solidFill>
                  <a:srgbClr val="FF0000"/>
                </a:solidFill>
                <a:latin typeface="+mj-lt"/>
                <a:cs typeface="Calibri" panose="020F0502020204030204" pitchFamily="34" charset="0"/>
              </a:rPr>
              <a:t>+ Bác đội nón khăn trùm gần kín mặt, chỉ để hở mỗi cái mũi và đôi mắt.</a:t>
            </a:r>
          </a:p>
        </p:txBody>
      </p:sp>
    </p:spTree>
    <p:extLst>
      <p:ext uri="{BB962C8B-B14F-4D97-AF65-F5344CB8AC3E}">
        <p14:creationId xmlns:p14="http://schemas.microsoft.com/office/powerpoint/2010/main" val="3717607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36D0DCA-DDE6-2586-A81E-2D3512AF134E}"/>
            </a:ext>
          </a:extLst>
        </p:cNvPr>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B9ACB636-D6F4-F77C-6A06-6D7CBAFC164B}"/>
              </a:ext>
            </a:extLst>
          </p:cNvPr>
          <p:cNvSpPr/>
          <p:nvPr/>
        </p:nvSpPr>
        <p:spPr>
          <a:xfrm>
            <a:off x="2242473" y="566181"/>
            <a:ext cx="7652521" cy="1389238"/>
          </a:xfrm>
          <a:prstGeom prst="roundRect">
            <a:avLst>
              <a:gd name="adj" fmla="val 6681"/>
            </a:avLst>
          </a:prstGeom>
          <a:solidFill>
            <a:schemeClr val="bg1">
              <a:alpha val="94000"/>
            </a:schemeClr>
          </a:solidFill>
          <a:ln w="571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b. Mỗi hoạt động của bác Tâm được miêu tả bằng những từ ngữ nào?</a:t>
            </a:r>
          </a:p>
        </p:txBody>
      </p:sp>
      <p:sp>
        <p:nvSpPr>
          <p:cNvPr id="3" name="Rectangle: Rounded Corners 4">
            <a:extLst>
              <a:ext uri="{FF2B5EF4-FFF2-40B4-BE49-F238E27FC236}">
                <a16:creationId xmlns:a16="http://schemas.microsoft.com/office/drawing/2014/main" id="{8B72E7C8-050D-2F13-DF66-139788263DE5}"/>
              </a:ext>
            </a:extLst>
          </p:cNvPr>
          <p:cNvSpPr/>
          <p:nvPr/>
        </p:nvSpPr>
        <p:spPr>
          <a:xfrm>
            <a:off x="1117371" y="2342115"/>
            <a:ext cx="9902726" cy="3563007"/>
          </a:xfrm>
          <a:prstGeom prst="roundRect">
            <a:avLst>
              <a:gd name="adj" fmla="val 6681"/>
            </a:avLst>
          </a:prstGeom>
          <a:solidFill>
            <a:schemeClr val="bg1">
              <a:alpha val="94000"/>
            </a:schemeClr>
          </a:solidFill>
          <a:ln w="571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a:solidFill>
                  <a:srgbClr val="FF0000"/>
                </a:solidFill>
                <a:latin typeface="Calibri" panose="020F0502020204030204" pitchFamily="34" charset="0"/>
                <a:cs typeface="Calibri" panose="020F0502020204030204" pitchFamily="34" charset="0"/>
              </a:rPr>
              <a:t>- Tay phải bác cầm một chiếc búa.</a:t>
            </a:r>
          </a:p>
          <a:p>
            <a:pPr lvl="0" algn="just">
              <a:defRPr/>
            </a:pPr>
            <a:r>
              <a:rPr lang="vi-VN" sz="3600" b="1">
                <a:solidFill>
                  <a:srgbClr val="FF0000"/>
                </a:solidFill>
                <a:latin typeface="Calibri" panose="020F0502020204030204" pitchFamily="34" charset="0"/>
                <a:cs typeface="Calibri" panose="020F0502020204030204" pitchFamily="34" charset="0"/>
              </a:rPr>
              <a:t>- Tay trái bác xếp rất khéo léo những viên đá bọc nhựa đường đen nhánh vào chỗ trũng.</a:t>
            </a:r>
          </a:p>
          <a:p>
            <a:pPr lvl="0" algn="just">
              <a:defRPr/>
            </a:pPr>
            <a:r>
              <a:rPr lang="vi-VN" sz="3600" b="1">
                <a:solidFill>
                  <a:srgbClr val="FF0000"/>
                </a:solidFill>
                <a:latin typeface="Calibri" panose="020F0502020204030204" pitchFamily="34" charset="0"/>
                <a:cs typeface="Calibri" panose="020F0502020204030204" pitchFamily="34" charset="0"/>
              </a:rPr>
              <a:t>- Bác đập búa đều đều vào những viên đá để chúng ken chắc vào nhau.</a:t>
            </a:r>
          </a:p>
          <a:p>
            <a:pPr lvl="0" algn="just">
              <a:defRPr/>
            </a:pPr>
            <a:r>
              <a:rPr lang="vi-VN" sz="3600" b="1">
                <a:solidFill>
                  <a:srgbClr val="FF0000"/>
                </a:solidFill>
                <a:latin typeface="Calibri" panose="020F0502020204030204" pitchFamily="34" charset="0"/>
                <a:cs typeface="Calibri" panose="020F0502020204030204" pitchFamily="34" charset="0"/>
              </a:rPr>
              <a:t>- Hai tay bác đưa lên, hạ xuống nhịp nhàng.</a:t>
            </a:r>
          </a:p>
        </p:txBody>
      </p:sp>
    </p:spTree>
    <p:extLst>
      <p:ext uri="{BB962C8B-B14F-4D97-AF65-F5344CB8AC3E}">
        <p14:creationId xmlns:p14="http://schemas.microsoft.com/office/powerpoint/2010/main" val="4159379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287</TotalTime>
  <Words>483</Words>
  <Application>Microsoft Office PowerPoint</Application>
  <PresentationFormat>Widescreen</PresentationFormat>
  <Paragraphs>61</Paragraphs>
  <Slides>20</Slides>
  <Notes>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iCiel Pony</vt:lpstr>
      <vt:lpstr>LNTH-LuoLuoNotangYuanTi 1</vt:lpstr>
      <vt:lpstr>#9Slide07 IcielLa Chic Pro Shad</vt:lpstr>
      <vt:lpstr>Calibri</vt:lpstr>
      <vt:lpstr>Arial</vt:lpstr>
      <vt:lpstr>Calibri Light</vt:lpstr>
      <vt:lpstr>Times New Roman</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cp:lastModifiedBy>
  <cp:revision>13</cp:revision>
  <dcterms:created xsi:type="dcterms:W3CDTF">2023-10-08T03:34:24Z</dcterms:created>
  <dcterms:modified xsi:type="dcterms:W3CDTF">2025-02-20T12:57:50Z</dcterms:modified>
  <cp:category>9Slide.vn</cp:category>
</cp:coreProperties>
</file>