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6" r:id="rId2"/>
    <p:sldId id="260" r:id="rId3"/>
    <p:sldId id="285" r:id="rId4"/>
    <p:sldId id="286" r:id="rId5"/>
    <p:sldId id="261" r:id="rId6"/>
    <p:sldId id="287" r:id="rId7"/>
    <p:sldId id="288" r:id="rId8"/>
    <p:sldId id="289" r:id="rId9"/>
    <p:sldId id="290" r:id="rId10"/>
    <p:sldId id="291" r:id="rId11"/>
    <p:sldId id="292" r:id="rId12"/>
    <p:sldId id="293" r:id="rId13"/>
    <p:sldId id="294" r:id="rId14"/>
    <p:sldId id="267" r:id="rId15"/>
    <p:sldId id="295" r:id="rId16"/>
    <p:sldId id="279" r:id="rId17"/>
    <p:sldId id="281" r:id="rId18"/>
    <p:sldId id="282" r:id="rId19"/>
    <p:sldId id="283"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94FA3A-7D16-402C-BF1F-2C54CAC22D60}" v="457" dt="2023-10-08T03:05:13.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6" d="100"/>
          <a:sy n="116" d="100"/>
        </p:scale>
        <p:origin x="3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3192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5113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9214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72019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0286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28117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526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18780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422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70599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20/2/2025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9535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71597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sv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3.wav"/><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85FAF1-1BDC-4C3C-845F-7DE49A8FB5A4}"/>
              </a:ext>
            </a:extLst>
          </p:cNvPr>
          <p:cNvSpPr txBox="1"/>
          <p:nvPr/>
        </p:nvSpPr>
        <p:spPr>
          <a:xfrm>
            <a:off x="263611" y="482600"/>
            <a:ext cx="11738919" cy="2062103"/>
          </a:xfrm>
          <a:prstGeom prst="rect">
            <a:avLst/>
          </a:prstGeom>
          <a:noFill/>
        </p:spPr>
        <p:txBody>
          <a:bodyPr wrap="square" rtlCol="0">
            <a:spAutoFit/>
          </a:bodyPr>
          <a:lstStyle/>
          <a:p>
            <a:pPr algn="ctr"/>
            <a:r>
              <a:rPr lang="en-US" sz="4400" b="1">
                <a:solidFill>
                  <a:srgbClr val="0000FF"/>
                </a:solidFill>
                <a:latin typeface="Times New Roman" panose="02020603050405020304" pitchFamily="18" charset="0"/>
                <a:cs typeface="Times New Roman" panose="02020603050405020304" pitchFamily="18" charset="0"/>
              </a:rPr>
              <a:t>Thứ ba, ngày 4 tháng 3 năm 2025</a:t>
            </a:r>
          </a:p>
          <a:p>
            <a:pPr algn="ctr"/>
            <a:r>
              <a:rPr lang="en-US" sz="4400" b="1" u="sng">
                <a:solidFill>
                  <a:srgbClr val="0000FF"/>
                </a:solidFill>
                <a:latin typeface="Times New Roman" panose="02020603050405020304" pitchFamily="18" charset="0"/>
                <a:cs typeface="Times New Roman" panose="02020603050405020304" pitchFamily="18" charset="0"/>
              </a:rPr>
              <a:t>Tiếng Việt</a:t>
            </a:r>
          </a:p>
          <a:p>
            <a:pPr algn="ctr"/>
            <a:r>
              <a:rPr lang="en-US" sz="4000" b="1">
                <a:solidFill>
                  <a:srgbClr val="FF0000"/>
                </a:solidFill>
                <a:latin typeface="Times New Roman" panose="02020603050405020304" pitchFamily="18" charset="0"/>
                <a:cs typeface="Times New Roman" panose="02020603050405020304" pitchFamily="18" charset="0"/>
              </a:rPr>
              <a:t>Luyện từ và câu :  Luyện tập về câu đơn và câu ghép</a:t>
            </a:r>
          </a:p>
        </p:txBody>
      </p:sp>
    </p:spTree>
    <p:extLst>
      <p:ext uri="{BB962C8B-B14F-4D97-AF65-F5344CB8AC3E}">
        <p14:creationId xmlns:p14="http://schemas.microsoft.com/office/powerpoint/2010/main" val="772102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B740BB-C055-E766-46E4-B4BD83EFF6D3}"/>
            </a:ext>
          </a:extLst>
        </p:cNvPr>
        <p:cNvGrpSpPr/>
        <p:nvPr/>
      </p:nvGrpSpPr>
      <p:grpSpPr>
        <a:xfrm>
          <a:off x="0" y="0"/>
          <a:ext cx="0" cy="0"/>
          <a:chOff x="0" y="0"/>
          <a:chExt cx="0" cy="0"/>
        </a:xfrm>
      </p:grpSpPr>
      <p:grpSp>
        <p:nvGrpSpPr>
          <p:cNvPr id="29" name="Nhóm 7">
            <a:extLst>
              <a:ext uri="{FF2B5EF4-FFF2-40B4-BE49-F238E27FC236}">
                <a16:creationId xmlns:a16="http://schemas.microsoft.com/office/drawing/2014/main" id="{5A15EEDF-B317-0D2C-D287-BBA753518B7A}"/>
              </a:ext>
            </a:extLst>
          </p:cNvPr>
          <p:cNvGrpSpPr/>
          <p:nvPr/>
        </p:nvGrpSpPr>
        <p:grpSpPr>
          <a:xfrm>
            <a:off x="677325" y="822033"/>
            <a:ext cx="704966" cy="769441"/>
            <a:chOff x="1169225" y="238709"/>
            <a:chExt cx="704966" cy="769441"/>
          </a:xfrm>
        </p:grpSpPr>
        <p:sp>
          <p:nvSpPr>
            <p:cNvPr id="30" name="Oval 22">
              <a:extLst>
                <a:ext uri="{FF2B5EF4-FFF2-40B4-BE49-F238E27FC236}">
                  <a16:creationId xmlns:a16="http://schemas.microsoft.com/office/drawing/2014/main" id="{AAA3A5E3-0694-9B14-61BB-625F948C88ED}"/>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F8598BAF-2FC3-30B6-6F60-584D2418CD9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B18083E3-E211-C37E-0D97-5F1D3836F58F}"/>
              </a:ext>
            </a:extLst>
          </p:cNvPr>
          <p:cNvSpPr txBox="1"/>
          <p:nvPr/>
        </p:nvSpPr>
        <p:spPr>
          <a:xfrm>
            <a:off x="1403614" y="705185"/>
            <a:ext cx="1045255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mj-lt"/>
                <a:ea typeface="+mn-ea"/>
                <a:cs typeface="+mn-cs"/>
              </a:rPr>
              <a:t>Ghép hai câu đơn trong mỗi trường hợp sau thành một câu ghép bằng cách dùng cặp từ hô ứng phù hợp:</a:t>
            </a:r>
          </a:p>
        </p:txBody>
      </p:sp>
      <p:sp>
        <p:nvSpPr>
          <p:cNvPr id="33" name="Hộp Văn bản 32">
            <a:extLst>
              <a:ext uri="{FF2B5EF4-FFF2-40B4-BE49-F238E27FC236}">
                <a16:creationId xmlns:a16="http://schemas.microsoft.com/office/drawing/2014/main" id="{3C19F79A-3FBC-4123-3A3A-C76914E3545D}"/>
              </a:ext>
            </a:extLst>
          </p:cNvPr>
          <p:cNvSpPr txBox="1"/>
          <p:nvPr/>
        </p:nvSpPr>
        <p:spPr>
          <a:xfrm>
            <a:off x="677325" y="2860814"/>
            <a:ext cx="1045255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mj-lt"/>
                <a:ea typeface="+mn-ea"/>
                <a:cs typeface="+mn-cs"/>
              </a:rPr>
              <a:t>a.</a:t>
            </a:r>
            <a:r>
              <a:rPr kumimoji="0" lang="en-US" sz="4000" b="0" i="0" u="none" strike="noStrike" kern="1200" cap="none" spc="0" normalizeH="0" baseline="0" noProof="0">
                <a:ln>
                  <a:noFill/>
                </a:ln>
                <a:solidFill>
                  <a:prstClr val="black"/>
                </a:solidFill>
                <a:effectLst/>
                <a:uLnTx/>
                <a:uFillTx/>
                <a:latin typeface="+mj-lt"/>
                <a:ea typeface="+mn-ea"/>
                <a:cs typeface="+mn-cs"/>
              </a:rPr>
              <a:t> </a:t>
            </a:r>
            <a:r>
              <a:rPr kumimoji="0" lang="vi-VN" sz="4000" b="0" i="0" u="none" strike="noStrike" kern="1200" cap="none" spc="0" normalizeH="0" baseline="0" noProof="0">
                <a:ln>
                  <a:noFill/>
                </a:ln>
                <a:solidFill>
                  <a:prstClr val="black"/>
                </a:solidFill>
                <a:effectLst/>
                <a:uLnTx/>
                <a:uFillTx/>
                <a:latin typeface="+mj-lt"/>
                <a:ea typeface="+mn-ea"/>
                <a:cs typeface="+mn-cs"/>
              </a:rPr>
              <a:t>Mưa lớn. Nước sông dâng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mj-lt"/>
                <a:ea typeface="+mn-ea"/>
                <a:cs typeface="+mn-cs"/>
              </a:rPr>
              <a:t>b.</a:t>
            </a:r>
            <a:r>
              <a:rPr kumimoji="0" lang="en-US" sz="4000" b="0" i="0" u="none" strike="noStrike" kern="1200" cap="none" spc="0" normalizeH="0" baseline="0" noProof="0">
                <a:ln>
                  <a:noFill/>
                </a:ln>
                <a:solidFill>
                  <a:srgbClr val="0070C0"/>
                </a:solidFill>
                <a:effectLst/>
                <a:uLnTx/>
                <a:uFillTx/>
                <a:latin typeface="+mj-lt"/>
                <a:ea typeface="+mn-ea"/>
                <a:cs typeface="+mn-cs"/>
              </a:rPr>
              <a:t> </a:t>
            </a:r>
            <a:r>
              <a:rPr kumimoji="0" lang="vi-VN" sz="4000" b="0" i="0" u="none" strike="noStrike" kern="1200" cap="none" spc="0" normalizeH="0" baseline="0" noProof="0">
                <a:ln>
                  <a:noFill/>
                </a:ln>
                <a:solidFill>
                  <a:prstClr val="black"/>
                </a:solidFill>
                <a:effectLst/>
                <a:uLnTx/>
                <a:uFillTx/>
                <a:latin typeface="+mj-lt"/>
                <a:ea typeface="+mn-ea"/>
                <a:cs typeface="+mn-cs"/>
              </a:rPr>
              <a:t>Gà mẹ túc túc đi đến. Đàn gà con lon ton chạy theo đến.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mj-lt"/>
                <a:ea typeface="+mn-ea"/>
                <a:cs typeface="+mn-cs"/>
              </a:rPr>
              <a:t>c.</a:t>
            </a:r>
            <a:r>
              <a:rPr kumimoji="0" lang="en-US" sz="4000" b="0" i="0" u="none" strike="noStrike" kern="1200" cap="none" spc="0" normalizeH="0" baseline="0" noProof="0">
                <a:ln>
                  <a:noFill/>
                </a:ln>
                <a:solidFill>
                  <a:srgbClr val="0070C0"/>
                </a:solidFill>
                <a:effectLst/>
                <a:uLnTx/>
                <a:uFillTx/>
                <a:latin typeface="+mj-lt"/>
                <a:ea typeface="+mn-ea"/>
                <a:cs typeface="+mn-cs"/>
              </a:rPr>
              <a:t> </a:t>
            </a:r>
            <a:r>
              <a:rPr kumimoji="0" lang="vi-VN" sz="4000" b="0" i="0" u="none" strike="noStrike" kern="1200" cap="none" spc="0" normalizeH="0" baseline="0" noProof="0">
                <a:ln>
                  <a:noFill/>
                </a:ln>
                <a:solidFill>
                  <a:prstClr val="black"/>
                </a:solidFill>
                <a:effectLst/>
                <a:uLnTx/>
                <a:uFillTx/>
                <a:latin typeface="+mj-lt"/>
                <a:ea typeface="+mn-ea"/>
                <a:cs typeface="+mn-cs"/>
              </a:rPr>
              <a:t>Tiếng trống vang lên. Các bạn học sinh xếp hàng ngay ngắn.</a:t>
            </a:r>
          </a:p>
        </p:txBody>
      </p:sp>
    </p:spTree>
    <p:extLst>
      <p:ext uri="{BB962C8B-B14F-4D97-AF65-F5344CB8AC3E}">
        <p14:creationId xmlns:p14="http://schemas.microsoft.com/office/powerpoint/2010/main" val="50422095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3AC6E5-B018-EE73-0843-5530AD9CA561}"/>
            </a:ext>
          </a:extLst>
        </p:cNvPr>
        <p:cNvGrpSpPr/>
        <p:nvPr/>
      </p:nvGrpSpPr>
      <p:grpSpPr>
        <a:xfrm>
          <a:off x="0" y="0"/>
          <a:ext cx="0" cy="0"/>
          <a:chOff x="0" y="0"/>
          <a:chExt cx="0" cy="0"/>
        </a:xfrm>
      </p:grpSpPr>
      <p:sp>
        <p:nvSpPr>
          <p:cNvPr id="32" name="TextBox 1">
            <a:extLst>
              <a:ext uri="{FF2B5EF4-FFF2-40B4-BE49-F238E27FC236}">
                <a16:creationId xmlns:a16="http://schemas.microsoft.com/office/drawing/2014/main" id="{EEF3FDEB-B3D5-E21E-5AA1-60748157E9D5}"/>
              </a:ext>
            </a:extLst>
          </p:cNvPr>
          <p:cNvSpPr txBox="1"/>
          <p:nvPr/>
        </p:nvSpPr>
        <p:spPr>
          <a:xfrm>
            <a:off x="-645903" y="1225245"/>
            <a:ext cx="93847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THẢO LUẬN NHÓM 2</a:t>
            </a:r>
          </a:p>
        </p:txBody>
      </p:sp>
    </p:spTree>
    <p:extLst>
      <p:ext uri="{BB962C8B-B14F-4D97-AF65-F5344CB8AC3E}">
        <p14:creationId xmlns:p14="http://schemas.microsoft.com/office/powerpoint/2010/main" val="33565044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C8A2C5-5914-354A-729C-98AD8ED9AA0B}"/>
            </a:ext>
          </a:extLst>
        </p:cNvPr>
        <p:cNvGrpSpPr/>
        <p:nvPr/>
      </p:nvGrpSpPr>
      <p:grpSpPr>
        <a:xfrm>
          <a:off x="0" y="0"/>
          <a:ext cx="0" cy="0"/>
          <a:chOff x="0" y="0"/>
          <a:chExt cx="0" cy="0"/>
        </a:xfrm>
      </p:grpSpPr>
      <p:sp>
        <p:nvSpPr>
          <p:cNvPr id="33" name="Hộp Văn bản 32">
            <a:extLst>
              <a:ext uri="{FF2B5EF4-FFF2-40B4-BE49-F238E27FC236}">
                <a16:creationId xmlns:a16="http://schemas.microsoft.com/office/drawing/2014/main" id="{ED668068-5BA5-652A-ACBC-748E0C22F4F8}"/>
              </a:ext>
            </a:extLst>
          </p:cNvPr>
          <p:cNvSpPr txBox="1"/>
          <p:nvPr/>
        </p:nvSpPr>
        <p:spPr>
          <a:xfrm>
            <a:off x="1894480" y="495839"/>
            <a:ext cx="1045255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70C0"/>
                </a:solidFill>
                <a:effectLst/>
                <a:uLnTx/>
                <a:uFillTx/>
                <a:latin typeface="Calibri" panose="020F0502020204030204"/>
                <a:ea typeface="+mn-ea"/>
                <a:cs typeface="+mn-cs"/>
              </a:rPr>
              <a:t>a.</a:t>
            </a: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400" b="0" i="0" u="none" strike="noStrike" kern="1200" cap="none" spc="0" normalizeH="0" baseline="0" noProof="0">
                <a:ln>
                  <a:noFill/>
                </a:ln>
                <a:solidFill>
                  <a:prstClr val="black"/>
                </a:solidFill>
                <a:effectLst/>
                <a:uLnTx/>
                <a:uFillTx/>
                <a:latin typeface="Calibri" panose="020F0502020204030204"/>
                <a:ea typeface="+mn-ea"/>
                <a:cs typeface="+mn-cs"/>
              </a:rPr>
              <a:t>Mưa lớn. Nước sông dâng cao.</a:t>
            </a:r>
          </a:p>
        </p:txBody>
      </p:sp>
      <p:sp>
        <p:nvSpPr>
          <p:cNvPr id="2" name="Arrow: Right 1">
            <a:extLst>
              <a:ext uri="{FF2B5EF4-FFF2-40B4-BE49-F238E27FC236}">
                <a16:creationId xmlns:a16="http://schemas.microsoft.com/office/drawing/2014/main" id="{2D76614A-A73F-F4B1-2C87-36F15B8291B5}"/>
              </a:ext>
            </a:extLst>
          </p:cNvPr>
          <p:cNvSpPr/>
          <p:nvPr/>
        </p:nvSpPr>
        <p:spPr>
          <a:xfrm>
            <a:off x="706336" y="1172545"/>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20B760-9646-3F14-5E44-AEA9BD47879D}"/>
              </a:ext>
            </a:extLst>
          </p:cNvPr>
          <p:cNvSpPr txBox="1"/>
          <p:nvPr/>
        </p:nvSpPr>
        <p:spPr>
          <a:xfrm>
            <a:off x="1772634" y="1149294"/>
            <a:ext cx="10089930" cy="707886"/>
          </a:xfrm>
          <a:prstGeom prst="rect">
            <a:avLst/>
          </a:prstGeom>
          <a:noFill/>
        </p:spPr>
        <p:txBody>
          <a:bodyPr wrap="square" rtlCol="0">
            <a:spAutoFit/>
          </a:bodyPr>
          <a:lstStyle/>
          <a:p>
            <a:pPr lvl="0" algn="just"/>
            <a:r>
              <a:rPr lang="vi-VN" sz="4000">
                <a:solidFill>
                  <a:srgbClr val="FF0000"/>
                </a:solidFill>
                <a:latin typeface="Calibri" panose="020F0502020204030204"/>
              </a:rPr>
              <a:t>Mưa càng lớn, nước sông càng dâng cao.</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
        <p:nvSpPr>
          <p:cNvPr id="4" name="Hộp Văn bản 32">
            <a:extLst>
              <a:ext uri="{FF2B5EF4-FFF2-40B4-BE49-F238E27FC236}">
                <a16:creationId xmlns:a16="http://schemas.microsoft.com/office/drawing/2014/main" id="{4CB4DA85-0917-06FD-974C-4FDBBA301A23}"/>
              </a:ext>
            </a:extLst>
          </p:cNvPr>
          <p:cNvSpPr txBox="1"/>
          <p:nvPr/>
        </p:nvSpPr>
        <p:spPr>
          <a:xfrm>
            <a:off x="1806802" y="1750264"/>
            <a:ext cx="8873368" cy="1323439"/>
          </a:xfrm>
          <a:prstGeom prst="rect">
            <a:avLst/>
          </a:prstGeom>
          <a:noFill/>
        </p:spPr>
        <p:txBody>
          <a:bodyPr wrap="square">
            <a:spAutoFit/>
          </a:bodyPr>
          <a:lstStyle/>
          <a:p>
            <a:pPr lvl="0" algn="just">
              <a:defRPr/>
            </a:pPr>
            <a:r>
              <a:rPr lang="vi-VN" sz="4000">
                <a:solidFill>
                  <a:srgbClr val="0070C0"/>
                </a:solidFill>
                <a:latin typeface="Calibri" panose="020F0502020204030204"/>
              </a:rPr>
              <a:t>b.</a:t>
            </a:r>
            <a:r>
              <a:rPr lang="en-US" sz="4000">
                <a:solidFill>
                  <a:srgbClr val="0070C0"/>
                </a:solidFill>
              </a:rPr>
              <a:t> </a:t>
            </a:r>
            <a:r>
              <a:rPr lang="vi-VN" sz="4000">
                <a:solidFill>
                  <a:prstClr val="black"/>
                </a:solidFill>
                <a:latin typeface="Calibri" panose="020F0502020204030204"/>
              </a:rPr>
              <a:t>Gà mẹ túc túc đi đến. Đàn gà con lon ton chạy theo đến.</a:t>
            </a:r>
          </a:p>
        </p:txBody>
      </p:sp>
      <p:sp>
        <p:nvSpPr>
          <p:cNvPr id="5" name="Arrow: Right 4">
            <a:extLst>
              <a:ext uri="{FF2B5EF4-FFF2-40B4-BE49-F238E27FC236}">
                <a16:creationId xmlns:a16="http://schemas.microsoft.com/office/drawing/2014/main" id="{7D268CE6-B618-C12C-A546-E84EDBB950BA}"/>
              </a:ext>
            </a:extLst>
          </p:cNvPr>
          <p:cNvSpPr/>
          <p:nvPr/>
        </p:nvSpPr>
        <p:spPr>
          <a:xfrm>
            <a:off x="746254" y="2952451"/>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941930-3E72-33F9-0D17-9D44891E6B65}"/>
              </a:ext>
            </a:extLst>
          </p:cNvPr>
          <p:cNvSpPr txBox="1"/>
          <p:nvPr/>
        </p:nvSpPr>
        <p:spPr>
          <a:xfrm>
            <a:off x="1874456" y="2931466"/>
            <a:ext cx="8510742" cy="1323439"/>
          </a:xfrm>
          <a:prstGeom prst="rect">
            <a:avLst/>
          </a:prstGeom>
          <a:noFill/>
        </p:spPr>
        <p:txBody>
          <a:bodyPr wrap="square" rtlCol="0">
            <a:spAutoFit/>
          </a:bodyPr>
          <a:lstStyle/>
          <a:p>
            <a:pPr lvl="0" algn="just"/>
            <a:r>
              <a:rPr lang="vi-VN" sz="4000">
                <a:solidFill>
                  <a:srgbClr val="FF0000"/>
                </a:solidFill>
                <a:latin typeface="Calibri" panose="020F0502020204030204"/>
              </a:rPr>
              <a:t>Gà mẹ túc túc đi đến đâu, đàn gà con lon ton chạy theo đến đó.</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
        <p:nvSpPr>
          <p:cNvPr id="7" name="Hộp Văn bản 32">
            <a:extLst>
              <a:ext uri="{FF2B5EF4-FFF2-40B4-BE49-F238E27FC236}">
                <a16:creationId xmlns:a16="http://schemas.microsoft.com/office/drawing/2014/main" id="{E17D6C1E-3BCF-CEEE-8159-5AF66252DBB3}"/>
              </a:ext>
            </a:extLst>
          </p:cNvPr>
          <p:cNvSpPr txBox="1"/>
          <p:nvPr/>
        </p:nvSpPr>
        <p:spPr>
          <a:xfrm>
            <a:off x="1806802" y="4127846"/>
            <a:ext cx="8873368" cy="1323439"/>
          </a:xfrm>
          <a:prstGeom prst="rect">
            <a:avLst/>
          </a:prstGeom>
          <a:noFill/>
        </p:spPr>
        <p:txBody>
          <a:bodyPr wrap="square">
            <a:spAutoFit/>
          </a:bodyPr>
          <a:lstStyle/>
          <a:p>
            <a:pPr lvl="0" algn="just">
              <a:defRPr/>
            </a:pPr>
            <a:r>
              <a:rPr lang="vi-VN" sz="4000">
                <a:solidFill>
                  <a:srgbClr val="0070C0"/>
                </a:solidFill>
                <a:latin typeface="Calibri" panose="020F0502020204030204"/>
              </a:rPr>
              <a:t>c.</a:t>
            </a:r>
            <a:r>
              <a:rPr lang="en-US" sz="4000">
                <a:solidFill>
                  <a:srgbClr val="0070C0"/>
                </a:solidFill>
              </a:rPr>
              <a:t> </a:t>
            </a:r>
            <a:r>
              <a:rPr lang="vi-VN" sz="4000">
                <a:solidFill>
                  <a:prstClr val="black"/>
                </a:solidFill>
                <a:latin typeface="Calibri" panose="020F0502020204030204"/>
              </a:rPr>
              <a:t>Tiếng trống vang lên. Các bạn học sinh xếp hàng ngay ngắn.</a:t>
            </a:r>
          </a:p>
        </p:txBody>
      </p:sp>
      <p:sp>
        <p:nvSpPr>
          <p:cNvPr id="8" name="Arrow: Right 7">
            <a:extLst>
              <a:ext uri="{FF2B5EF4-FFF2-40B4-BE49-F238E27FC236}">
                <a16:creationId xmlns:a16="http://schemas.microsoft.com/office/drawing/2014/main" id="{EC6D6CCD-0CF2-2ECB-E373-B4B4B427C39A}"/>
              </a:ext>
            </a:extLst>
          </p:cNvPr>
          <p:cNvSpPr/>
          <p:nvPr/>
        </p:nvSpPr>
        <p:spPr>
          <a:xfrm>
            <a:off x="728258" y="5437989"/>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7A67FC0-AB42-4A26-B73C-455606BC240D}"/>
              </a:ext>
            </a:extLst>
          </p:cNvPr>
          <p:cNvSpPr txBox="1"/>
          <p:nvPr/>
        </p:nvSpPr>
        <p:spPr>
          <a:xfrm>
            <a:off x="1988115" y="5309048"/>
            <a:ext cx="8510742" cy="1323439"/>
          </a:xfrm>
          <a:prstGeom prst="rect">
            <a:avLst/>
          </a:prstGeom>
          <a:noFill/>
        </p:spPr>
        <p:txBody>
          <a:bodyPr wrap="square" rtlCol="0">
            <a:spAutoFit/>
          </a:bodyPr>
          <a:lstStyle/>
          <a:p>
            <a:pPr lvl="0" algn="just"/>
            <a:r>
              <a:rPr lang="vi-VN" sz="4000">
                <a:solidFill>
                  <a:srgbClr val="FF0000"/>
                </a:solidFill>
                <a:latin typeface="Calibri" panose="020F0502020204030204"/>
              </a:rPr>
              <a:t>Tiếng trống vừa vang lên, các bạn học sinh đã xếp hàng ngay ngắn.</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312621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animBg="1"/>
      <p:bldP spid="3" grpId="0"/>
      <p:bldP spid="4" grpId="0"/>
      <p:bldP spid="5" grpId="0" animBg="1"/>
      <p:bldP spid="6" grpId="0"/>
      <p:bldP spid="7"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1C5E3CF-34FA-D4E5-BD83-0E12673ACAAF}"/>
            </a:ext>
          </a:extLst>
        </p:cNvPr>
        <p:cNvGrpSpPr/>
        <p:nvPr/>
      </p:nvGrpSpPr>
      <p:grpSpPr>
        <a:xfrm>
          <a:off x="0" y="0"/>
          <a:ext cx="0" cy="0"/>
          <a:chOff x="0" y="0"/>
          <a:chExt cx="0" cy="0"/>
        </a:xfrm>
      </p:grpSpPr>
      <p:grpSp>
        <p:nvGrpSpPr>
          <p:cNvPr id="29" name="Nhóm 7">
            <a:extLst>
              <a:ext uri="{FF2B5EF4-FFF2-40B4-BE49-F238E27FC236}">
                <a16:creationId xmlns:a16="http://schemas.microsoft.com/office/drawing/2014/main" id="{9552F92F-B057-5882-81BF-0E820B21E80B}"/>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8962852F-ACCD-C3FB-B70E-BCCD1454D57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46B7F5DF-452B-B0E9-BCB9-48A6E34E2A8F}"/>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CFC51CDE-5343-2B03-9224-11AB455E779E}"/>
              </a:ext>
            </a:extLst>
          </p:cNvPr>
          <p:cNvSpPr txBox="1"/>
          <p:nvPr/>
        </p:nvSpPr>
        <p:spPr>
          <a:xfrm>
            <a:off x="1630232" y="1111550"/>
            <a:ext cx="99416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a:ea typeface="+mn-ea"/>
                <a:cs typeface="+mn-cs"/>
              </a:rPr>
              <a:t>Viết đoạn văn (từ 4 đến 5 câu) nói về nội dung của bức tranh sau, trong đó có ít nhất một câu ghép.</a:t>
            </a:r>
          </a:p>
        </p:txBody>
      </p:sp>
      <p:pic>
        <p:nvPicPr>
          <p:cNvPr id="3" name="Picture 2">
            <a:extLst>
              <a:ext uri="{FF2B5EF4-FFF2-40B4-BE49-F238E27FC236}">
                <a16:creationId xmlns:a16="http://schemas.microsoft.com/office/drawing/2014/main" id="{735147F4-41D9-4E88-9F2F-C027699F270C}"/>
              </a:ext>
            </a:extLst>
          </p:cNvPr>
          <p:cNvPicPr>
            <a:picLocks noChangeAspect="1"/>
          </p:cNvPicPr>
          <p:nvPr/>
        </p:nvPicPr>
        <p:blipFill>
          <a:blip r:embed="rId2"/>
          <a:stretch>
            <a:fillRect/>
          </a:stretch>
        </p:blipFill>
        <p:spPr>
          <a:xfrm>
            <a:off x="1497033" y="2311879"/>
            <a:ext cx="8644953" cy="3978815"/>
          </a:xfrm>
          <a:prstGeom prst="rect">
            <a:avLst/>
          </a:prstGeom>
        </p:spPr>
      </p:pic>
    </p:spTree>
    <p:extLst>
      <p:ext uri="{BB962C8B-B14F-4D97-AF65-F5344CB8AC3E}">
        <p14:creationId xmlns:p14="http://schemas.microsoft.com/office/powerpoint/2010/main" val="22397575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3E0B482-F2C1-C0E5-A7B7-E6435F3E2031}"/>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AEC785D-5168-3ACD-7A14-111A321C411C}"/>
              </a:ext>
            </a:extLst>
          </p:cNvPr>
          <p:cNvPicPr>
            <a:picLocks noChangeAspect="1"/>
          </p:cNvPicPr>
          <p:nvPr/>
        </p:nvPicPr>
        <p:blipFill>
          <a:blip r:embed="rId2"/>
          <a:stretch>
            <a:fillRect/>
          </a:stretch>
        </p:blipFill>
        <p:spPr>
          <a:xfrm>
            <a:off x="3343849" y="1638780"/>
            <a:ext cx="6134745" cy="4983098"/>
          </a:xfrm>
          <a:prstGeom prst="rect">
            <a:avLst/>
          </a:prstGeom>
        </p:spPr>
      </p:pic>
      <p:grpSp>
        <p:nvGrpSpPr>
          <p:cNvPr id="4" name="Nhóm 3">
            <a:extLst>
              <a:ext uri="{FF2B5EF4-FFF2-40B4-BE49-F238E27FC236}">
                <a16:creationId xmlns:a16="http://schemas.microsoft.com/office/drawing/2014/main" id="{5F35EC74-E1E6-C575-F397-1C2A663C2F86}"/>
              </a:ext>
            </a:extLst>
          </p:cNvPr>
          <p:cNvGrpSpPr/>
          <p:nvPr/>
        </p:nvGrpSpPr>
        <p:grpSpPr>
          <a:xfrm>
            <a:off x="1673839" y="583355"/>
            <a:ext cx="7804756" cy="998220"/>
            <a:chOff x="712469" y="0"/>
            <a:chExt cx="9301685" cy="998220"/>
          </a:xfrm>
        </p:grpSpPr>
        <p:sp>
          <p:nvSpPr>
            <p:cNvPr id="7" name="Hình chữ nhật 6">
              <a:extLst>
                <a:ext uri="{FF2B5EF4-FFF2-40B4-BE49-F238E27FC236}">
                  <a16:creationId xmlns:a16="http://schemas.microsoft.com/office/drawing/2014/main" id="{04AB9C7E-A51E-FB29-6579-06642167F560}"/>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xmln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2D6165D2-B3E1-7F92-64FA-EB195EFE4276}"/>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2 vào vở</a:t>
              </a:r>
            </a:p>
          </p:txBody>
        </p:sp>
      </p:grpSp>
      <p:sp>
        <p:nvSpPr>
          <p:cNvPr id="18" name="Hình Bầu dục 17">
            <a:extLst>
              <a:ext uri="{FF2B5EF4-FFF2-40B4-BE49-F238E27FC236}">
                <a16:creationId xmlns:a16="http://schemas.microsoft.com/office/drawing/2014/main" id="{205950BA-0C71-B575-3836-7DEE631D6978}"/>
              </a:ext>
            </a:extLst>
          </p:cNvPr>
          <p:cNvSpPr/>
          <p:nvPr/>
        </p:nvSpPr>
        <p:spPr>
          <a:xfrm>
            <a:off x="557211" y="524327"/>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569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D167508-272E-66FE-EEAE-63DDEFDDF61A}"/>
            </a:ext>
          </a:extLst>
        </p:cNvPr>
        <p:cNvGrpSpPr/>
        <p:nvPr/>
      </p:nvGrpSpPr>
      <p:grpSpPr>
        <a:xfrm>
          <a:off x="0" y="0"/>
          <a:ext cx="0" cy="0"/>
          <a:chOff x="0" y="0"/>
          <a:chExt cx="0" cy="0"/>
        </a:xfrm>
      </p:grpSpPr>
      <p:sp>
        <p:nvSpPr>
          <p:cNvPr id="32" name="TextBox 1">
            <a:extLst>
              <a:ext uri="{FF2B5EF4-FFF2-40B4-BE49-F238E27FC236}">
                <a16:creationId xmlns:a16="http://schemas.microsoft.com/office/drawing/2014/main" id="{E70FBA47-7CED-EF5F-FDB0-5168822AA8FB}"/>
              </a:ext>
            </a:extLst>
          </p:cNvPr>
          <p:cNvSpPr txBox="1"/>
          <p:nvPr/>
        </p:nvSpPr>
        <p:spPr>
          <a:xfrm>
            <a:off x="395417" y="1078428"/>
            <a:ext cx="11532972"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Calibri" panose="020F0502020204030204"/>
                <a:ea typeface="+mn-ea"/>
                <a:cs typeface="+mn-cs"/>
              </a:rPr>
              <a:t>	</a:t>
            </a: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MẪU:</a:t>
            </a:r>
            <a:r>
              <a:rPr kumimoji="0" lang="en-US" sz="40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Vào ngày Tết Trung thu, trẻ em rất háo hức mặc đồ đẹp, cầm đồ chơi hòa vào chúng bạn đi rước đèn. Đúng bảy giờ tối, trẻ em rủ nhau đi rước đèn. Các bạn đi từ cuối làng lên đến đình làng. Dẫn đầu đoàn quân là ông tễu tinh nghịch. Theo sau đó, các bạn nhỏ hóa thân thành chú lân, tay các bạn cầm nhiều loại đèn lồng và đèn ông sao đủ màu.</a:t>
            </a:r>
          </a:p>
        </p:txBody>
      </p:sp>
    </p:spTree>
    <p:extLst>
      <p:ext uri="{BB962C8B-B14F-4D97-AF65-F5344CB8AC3E}">
        <p14:creationId xmlns:p14="http://schemas.microsoft.com/office/powerpoint/2010/main" val="14170998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744228" y="978990"/>
            <a:ext cx="10321539" cy="2546146"/>
          </a:xfrm>
          <a:prstGeom prst="rect">
            <a:avLst/>
          </a:prstGeom>
          <a:noFill/>
        </p:spPr>
        <p:txBody>
          <a:bodyPr wrap="square" rtlCol="0">
            <a:spAutoFit/>
          </a:bodyPr>
          <a:lstStyle/>
          <a:p>
            <a:pPr lvl="0" algn="ctr">
              <a:lnSpc>
                <a:spcPct val="80000"/>
              </a:lnSpc>
            </a:pPr>
            <a:r>
              <a:rPr lang="en-US" sz="199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Củng cố</a:t>
            </a: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3"/>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4014003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A3E42C0-A243-1FFC-7921-906A6282B7E9}"/>
              </a:ext>
            </a:extLst>
          </p:cNvPr>
          <p:cNvSpPr/>
          <p:nvPr/>
        </p:nvSpPr>
        <p:spPr>
          <a:xfrm>
            <a:off x="627796" y="474869"/>
            <a:ext cx="11025181" cy="1590846"/>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rPr>
              <a:t>       Câu dưới là câu đơn hay câu ghép</a:t>
            </a:r>
          </a:p>
          <a:p>
            <a:pPr algn="ctr"/>
            <a:r>
              <a:rPr lang="vi-VN" sz="4000" b="1">
                <a:solidFill>
                  <a:srgbClr val="FF0066"/>
                </a:solidFill>
                <a:latin typeface="Calibri" panose="020F0502020204030204" pitchFamily="34" charset="0"/>
                <a:cs typeface="Calibri" panose="020F0502020204030204" pitchFamily="34" charset="0"/>
              </a:rPr>
              <a:t>Mình đi siêu thị hay bạn đi ra chợ?</a:t>
            </a:r>
          </a:p>
        </p:txBody>
      </p:sp>
      <p:grpSp>
        <p:nvGrpSpPr>
          <p:cNvPr id="5" name="Group 18">
            <a:extLst>
              <a:ext uri="{FF2B5EF4-FFF2-40B4-BE49-F238E27FC236}">
                <a16:creationId xmlns:a16="http://schemas.microsoft.com/office/drawing/2014/main" id="{D0C7946D-C774-BE18-A450-A1EC3235338C}"/>
              </a:ext>
            </a:extLst>
          </p:cNvPr>
          <p:cNvGrpSpPr/>
          <p:nvPr/>
        </p:nvGrpSpPr>
        <p:grpSpPr>
          <a:xfrm>
            <a:off x="349875" y="2961443"/>
            <a:ext cx="5410499" cy="1380932"/>
            <a:chOff x="266252" y="4457700"/>
            <a:chExt cx="8115748" cy="2071397"/>
          </a:xfrm>
        </p:grpSpPr>
        <p:sp>
          <p:nvSpPr>
            <p:cNvPr id="6" name="a">
              <a:extLst>
                <a:ext uri="{FF2B5EF4-FFF2-40B4-BE49-F238E27FC236}">
                  <a16:creationId xmlns:a16="http://schemas.microsoft.com/office/drawing/2014/main" id="{E7843FDB-0E08-BB32-7F02-FA78DF2067E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câu đơn</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4E31A67-F32C-7D25-DF96-98C5224647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6252" y="4699902"/>
              <a:ext cx="1279612" cy="1417853"/>
            </a:xfrm>
            <a:prstGeom prst="rect">
              <a:avLst/>
            </a:prstGeom>
          </p:spPr>
        </p:pic>
      </p:grpSp>
      <p:grpSp>
        <p:nvGrpSpPr>
          <p:cNvPr id="8" name="Group 19">
            <a:extLst>
              <a:ext uri="{FF2B5EF4-FFF2-40B4-BE49-F238E27FC236}">
                <a16:creationId xmlns:a16="http://schemas.microsoft.com/office/drawing/2014/main" id="{CF750B1A-9F35-81E9-6A3D-C9D87903CE1E}"/>
              </a:ext>
            </a:extLst>
          </p:cNvPr>
          <p:cNvGrpSpPr/>
          <p:nvPr/>
        </p:nvGrpSpPr>
        <p:grpSpPr>
          <a:xfrm>
            <a:off x="6289824" y="2944734"/>
            <a:ext cx="5308220" cy="1380931"/>
            <a:chOff x="9105901" y="4457700"/>
            <a:chExt cx="7962330" cy="2071397"/>
          </a:xfrm>
        </p:grpSpPr>
        <p:sp>
          <p:nvSpPr>
            <p:cNvPr id="9" name="b">
              <a:extLst>
                <a:ext uri="{FF2B5EF4-FFF2-40B4-BE49-F238E27FC236}">
                  <a16:creationId xmlns:a16="http://schemas.microsoft.com/office/drawing/2014/main" id="{9EE855AA-1229-E9DC-AE04-D55DA57FE152}"/>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câu ghép</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0" name="Picture 11">
              <a:extLst>
                <a:ext uri="{FF2B5EF4-FFF2-40B4-BE49-F238E27FC236}">
                  <a16:creationId xmlns:a16="http://schemas.microsoft.com/office/drawing/2014/main" id="{78BCFA03-9531-7FED-4E80-0CE14BBBA4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05901" y="4724966"/>
              <a:ext cx="1377585" cy="1532778"/>
            </a:xfrm>
            <a:prstGeom prst="rect">
              <a:avLst/>
            </a:prstGeom>
          </p:spPr>
        </p:pic>
      </p:grpSp>
      <p:pic>
        <p:nvPicPr>
          <p:cNvPr id="11" name="Đúng">
            <a:extLst>
              <a:ext uri="{FF2B5EF4-FFF2-40B4-BE49-F238E27FC236}">
                <a16:creationId xmlns:a16="http://schemas.microsoft.com/office/drawing/2014/main" id="{137A87F2-2C59-F49D-1871-6E0649BFB7C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pic>
        <p:nvPicPr>
          <p:cNvPr id="35" name="Picture 21">
            <a:extLst>
              <a:ext uri="{FF2B5EF4-FFF2-40B4-BE49-F238E27FC236}">
                <a16:creationId xmlns:a16="http://schemas.microsoft.com/office/drawing/2014/main" id="{47F455D8-19F0-F5E7-C879-AFA3D0BFE04C}"/>
              </a:ext>
            </a:extLst>
          </p:cNvPr>
          <p:cNvPicPr>
            <a:picLocks noChangeAspect="1"/>
          </p:cNvPicPr>
          <p:nvPr/>
        </p:nvPicPr>
        <p:blipFill rotWithShape="1">
          <a:blip r:embed="rId9"/>
          <a:srcRect t="-1" b="40569"/>
          <a:stretch/>
        </p:blipFill>
        <p:spPr>
          <a:xfrm flipH="1">
            <a:off x="1728017" y="307959"/>
            <a:ext cx="867936" cy="945237"/>
          </a:xfrm>
          <a:prstGeom prst="rect">
            <a:avLst/>
          </a:prstGeom>
        </p:spPr>
      </p:pic>
    </p:spTree>
    <p:extLst>
      <p:ext uri="{BB962C8B-B14F-4D97-AF65-F5344CB8AC3E}">
        <p14:creationId xmlns:p14="http://schemas.microsoft.com/office/powerpoint/2010/main" val="201538672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14:presetBounceEnd="70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0667">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14:bounceEnd="70667">
                                          <p:cBhvr additive="base">
                                            <p:cTn id="15"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32" presetClass="emph" presetSubtype="0" fill="hold" nodeType="withEffect">
                                      <p:stCondLst>
                                        <p:cond delay="200"/>
                                      </p:stCondLst>
                                      <p:childTnLst>
                                        <p:animRot by="120000">
                                          <p:cBhvr>
                                            <p:cTn id="36" dur="100" fill="hold">
                                              <p:stCondLst>
                                                <p:cond delay="0"/>
                                              </p:stCondLst>
                                            </p:cTn>
                                            <p:tgtEl>
                                              <p:spTgt spid="11"/>
                                            </p:tgtEl>
                                            <p:attrNameLst>
                                              <p:attrName>r</p:attrName>
                                            </p:attrNameLst>
                                          </p:cBhvr>
                                        </p:animRot>
                                        <p:animRot by="-240000">
                                          <p:cBhvr>
                                            <p:cTn id="37" dur="200" fill="hold">
                                              <p:stCondLst>
                                                <p:cond delay="200"/>
                                              </p:stCondLst>
                                            </p:cTn>
                                            <p:tgtEl>
                                              <p:spTgt spid="11"/>
                                            </p:tgtEl>
                                            <p:attrNameLst>
                                              <p:attrName>r</p:attrName>
                                            </p:attrNameLst>
                                          </p:cBhvr>
                                        </p:animRot>
                                        <p:animRot by="240000">
                                          <p:cBhvr>
                                            <p:cTn id="38" dur="200" fill="hold">
                                              <p:stCondLst>
                                                <p:cond delay="400"/>
                                              </p:stCondLst>
                                            </p:cTn>
                                            <p:tgtEl>
                                              <p:spTgt spid="11"/>
                                            </p:tgtEl>
                                            <p:attrNameLst>
                                              <p:attrName>r</p:attrName>
                                            </p:attrNameLst>
                                          </p:cBhvr>
                                        </p:animRot>
                                        <p:animRot by="-240000">
                                          <p:cBhvr>
                                            <p:cTn id="39" dur="200" fill="hold">
                                              <p:stCondLst>
                                                <p:cond delay="600"/>
                                              </p:stCondLst>
                                            </p:cTn>
                                            <p:tgtEl>
                                              <p:spTgt spid="11"/>
                                            </p:tgtEl>
                                            <p:attrNameLst>
                                              <p:attrName>r</p:attrName>
                                            </p:attrNameLst>
                                          </p:cBhvr>
                                        </p:animRot>
                                        <p:animRot by="120000">
                                          <p:cBhvr>
                                            <p:cTn id="40" dur="200" fill="hold">
                                              <p:stCondLst>
                                                <p:cond delay="800"/>
                                              </p:stCondLst>
                                            </p:cTn>
                                            <p:tgtEl>
                                              <p:spTgt spid="11"/>
                                            </p:tgtEl>
                                            <p:attrNameLst>
                                              <p:attrName>r</p:attrName>
                                            </p:attrNameLst>
                                          </p:cBhvr>
                                        </p:animRot>
                                      </p:childTnLst>
                                    </p:cTn>
                                  </p:par>
                                  <p:par>
                                    <p:cTn id="41" presetID="31" presetClass="exit" presetSubtype="0" fill="hold" nodeType="withEffect">
                                      <p:stCondLst>
                                        <p:cond delay="200"/>
                                      </p:stCondLst>
                                      <p:childTnLst>
                                        <p:anim calcmode="lin" valueType="num">
                                          <p:cBhvr>
                                            <p:cTn id="42" dur="1000"/>
                                            <p:tgtEl>
                                              <p:spTgt spid="5"/>
                                            </p:tgtEl>
                                            <p:attrNameLst>
                                              <p:attrName>ppt_w</p:attrName>
                                            </p:attrNameLst>
                                          </p:cBhvr>
                                          <p:tavLst>
                                            <p:tav tm="0">
                                              <p:val>
                                                <p:strVal val="ppt_w"/>
                                              </p:val>
                                            </p:tav>
                                            <p:tav tm="100000">
                                              <p:val>
                                                <p:fltVal val="0"/>
                                              </p:val>
                                            </p:tav>
                                          </p:tavLst>
                                        </p:anim>
                                        <p:anim calcmode="lin" valueType="num">
                                          <p:cBhvr>
                                            <p:cTn id="43" dur="1000"/>
                                            <p:tgtEl>
                                              <p:spTgt spid="5"/>
                                            </p:tgtEl>
                                            <p:attrNameLst>
                                              <p:attrName>ppt_h</p:attrName>
                                            </p:attrNameLst>
                                          </p:cBhvr>
                                          <p:tavLst>
                                            <p:tav tm="0">
                                              <p:val>
                                                <p:strVal val="ppt_h"/>
                                              </p:val>
                                            </p:tav>
                                            <p:tav tm="100000">
                                              <p:val>
                                                <p:fltVal val="0"/>
                                              </p:val>
                                            </p:tav>
                                          </p:tavLst>
                                        </p:anim>
                                        <p:anim calcmode="lin" valueType="num">
                                          <p:cBhvr>
                                            <p:cTn id="44" dur="1000"/>
                                            <p:tgtEl>
                                              <p:spTgt spid="5"/>
                                            </p:tgtEl>
                                            <p:attrNameLst>
                                              <p:attrName>style.rotation</p:attrName>
                                            </p:attrNameLst>
                                          </p:cBhvr>
                                          <p:tavLst>
                                            <p:tav tm="0">
                                              <p:val>
                                                <p:fltVal val="0"/>
                                              </p:val>
                                            </p:tav>
                                            <p:tav tm="100000">
                                              <p:val>
                                                <p:fltVal val="90"/>
                                              </p:val>
                                            </p:tav>
                                          </p:tavLst>
                                        </p:anim>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32" presetClass="emph" presetSubtype="0" fill="hold" nodeType="withEffect">
                                      <p:stCondLst>
                                        <p:cond delay="200"/>
                                      </p:stCondLst>
                                      <p:childTnLst>
                                        <p:animRot by="120000">
                                          <p:cBhvr>
                                            <p:cTn id="36" dur="100" fill="hold">
                                              <p:stCondLst>
                                                <p:cond delay="0"/>
                                              </p:stCondLst>
                                            </p:cTn>
                                            <p:tgtEl>
                                              <p:spTgt spid="11"/>
                                            </p:tgtEl>
                                            <p:attrNameLst>
                                              <p:attrName>r</p:attrName>
                                            </p:attrNameLst>
                                          </p:cBhvr>
                                        </p:animRot>
                                        <p:animRot by="-240000">
                                          <p:cBhvr>
                                            <p:cTn id="37" dur="200" fill="hold">
                                              <p:stCondLst>
                                                <p:cond delay="200"/>
                                              </p:stCondLst>
                                            </p:cTn>
                                            <p:tgtEl>
                                              <p:spTgt spid="11"/>
                                            </p:tgtEl>
                                            <p:attrNameLst>
                                              <p:attrName>r</p:attrName>
                                            </p:attrNameLst>
                                          </p:cBhvr>
                                        </p:animRot>
                                        <p:animRot by="240000">
                                          <p:cBhvr>
                                            <p:cTn id="38" dur="200" fill="hold">
                                              <p:stCondLst>
                                                <p:cond delay="400"/>
                                              </p:stCondLst>
                                            </p:cTn>
                                            <p:tgtEl>
                                              <p:spTgt spid="11"/>
                                            </p:tgtEl>
                                            <p:attrNameLst>
                                              <p:attrName>r</p:attrName>
                                            </p:attrNameLst>
                                          </p:cBhvr>
                                        </p:animRot>
                                        <p:animRot by="-240000">
                                          <p:cBhvr>
                                            <p:cTn id="39" dur="200" fill="hold">
                                              <p:stCondLst>
                                                <p:cond delay="600"/>
                                              </p:stCondLst>
                                            </p:cTn>
                                            <p:tgtEl>
                                              <p:spTgt spid="11"/>
                                            </p:tgtEl>
                                            <p:attrNameLst>
                                              <p:attrName>r</p:attrName>
                                            </p:attrNameLst>
                                          </p:cBhvr>
                                        </p:animRot>
                                        <p:animRot by="120000">
                                          <p:cBhvr>
                                            <p:cTn id="40" dur="200" fill="hold">
                                              <p:stCondLst>
                                                <p:cond delay="800"/>
                                              </p:stCondLst>
                                            </p:cTn>
                                            <p:tgtEl>
                                              <p:spTgt spid="11"/>
                                            </p:tgtEl>
                                            <p:attrNameLst>
                                              <p:attrName>r</p:attrName>
                                            </p:attrNameLst>
                                          </p:cBhvr>
                                        </p:animRot>
                                      </p:childTnLst>
                                    </p:cTn>
                                  </p:par>
                                  <p:par>
                                    <p:cTn id="41" presetID="31" presetClass="exit" presetSubtype="0" fill="hold" nodeType="withEffect">
                                      <p:stCondLst>
                                        <p:cond delay="200"/>
                                      </p:stCondLst>
                                      <p:childTnLst>
                                        <p:anim calcmode="lin" valueType="num">
                                          <p:cBhvr>
                                            <p:cTn id="42" dur="1000"/>
                                            <p:tgtEl>
                                              <p:spTgt spid="5"/>
                                            </p:tgtEl>
                                            <p:attrNameLst>
                                              <p:attrName>ppt_w</p:attrName>
                                            </p:attrNameLst>
                                          </p:cBhvr>
                                          <p:tavLst>
                                            <p:tav tm="0">
                                              <p:val>
                                                <p:strVal val="ppt_w"/>
                                              </p:val>
                                            </p:tav>
                                            <p:tav tm="100000">
                                              <p:val>
                                                <p:fltVal val="0"/>
                                              </p:val>
                                            </p:tav>
                                          </p:tavLst>
                                        </p:anim>
                                        <p:anim calcmode="lin" valueType="num">
                                          <p:cBhvr>
                                            <p:cTn id="43" dur="1000"/>
                                            <p:tgtEl>
                                              <p:spTgt spid="5"/>
                                            </p:tgtEl>
                                            <p:attrNameLst>
                                              <p:attrName>ppt_h</p:attrName>
                                            </p:attrNameLst>
                                          </p:cBhvr>
                                          <p:tavLst>
                                            <p:tav tm="0">
                                              <p:val>
                                                <p:strVal val="ppt_h"/>
                                              </p:val>
                                            </p:tav>
                                            <p:tav tm="100000">
                                              <p:val>
                                                <p:fltVal val="0"/>
                                              </p:val>
                                            </p:tav>
                                          </p:tavLst>
                                        </p:anim>
                                        <p:anim calcmode="lin" valueType="num">
                                          <p:cBhvr>
                                            <p:cTn id="44" dur="1000"/>
                                            <p:tgtEl>
                                              <p:spTgt spid="5"/>
                                            </p:tgtEl>
                                            <p:attrNameLst>
                                              <p:attrName>style.rotation</p:attrName>
                                            </p:attrNameLst>
                                          </p:cBhvr>
                                          <p:tavLst>
                                            <p:tav tm="0">
                                              <p:val>
                                                <p:fltVal val="0"/>
                                              </p:val>
                                            </p:tav>
                                            <p:tav tm="100000">
                                              <p:val>
                                                <p:fltVal val="90"/>
                                              </p:val>
                                            </p:tav>
                                          </p:tavLst>
                                        </p:anim>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A3E42C0-A243-1FFC-7921-906A6282B7E9}"/>
              </a:ext>
            </a:extLst>
          </p:cNvPr>
          <p:cNvSpPr/>
          <p:nvPr/>
        </p:nvSpPr>
        <p:spPr>
          <a:xfrm>
            <a:off x="198284" y="382056"/>
            <a:ext cx="11795432" cy="1590846"/>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rPr>
              <a:t>       Cách nối các vế câu trong câu ghép dưới đây là gì?</a:t>
            </a:r>
          </a:p>
          <a:p>
            <a:pPr algn="ctr"/>
            <a:r>
              <a:rPr lang="vi-VN" sz="3200" b="1">
                <a:solidFill>
                  <a:srgbClr val="FF0000"/>
                </a:solidFill>
              </a:rPr>
              <a:t>Trong vườn, hoa lặng lẽ tỏa hương, những chú ong thầm lặng hút mật đem lại ngọt bùi cho đời.</a:t>
            </a:r>
            <a:endParaRPr lang="en-US" sz="3200" b="1">
              <a:solidFill>
                <a:srgbClr val="FF0000"/>
              </a:solidFill>
            </a:endParaRPr>
          </a:p>
        </p:txBody>
      </p:sp>
      <p:grpSp>
        <p:nvGrpSpPr>
          <p:cNvPr id="5" name="Group 18">
            <a:extLst>
              <a:ext uri="{FF2B5EF4-FFF2-40B4-BE49-F238E27FC236}">
                <a16:creationId xmlns:a16="http://schemas.microsoft.com/office/drawing/2014/main" id="{D0C7946D-C774-BE18-A450-A1EC3235338C}"/>
              </a:ext>
            </a:extLst>
          </p:cNvPr>
          <p:cNvGrpSpPr/>
          <p:nvPr/>
        </p:nvGrpSpPr>
        <p:grpSpPr>
          <a:xfrm>
            <a:off x="349875" y="2961443"/>
            <a:ext cx="5410499" cy="1380932"/>
            <a:chOff x="266252" y="4457700"/>
            <a:chExt cx="8115748" cy="2071397"/>
          </a:xfrm>
        </p:grpSpPr>
        <p:sp>
          <p:nvSpPr>
            <p:cNvPr id="6" name="a">
              <a:extLst>
                <a:ext uri="{FF2B5EF4-FFF2-40B4-BE49-F238E27FC236}">
                  <a16:creationId xmlns:a16="http://schemas.microsoft.com/office/drawing/2014/main" id="{E7843FDB-0E08-BB32-7F02-FA78DF2067E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kết từ</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4E31A67-F32C-7D25-DF96-98C5224647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6252" y="4699902"/>
              <a:ext cx="1279612" cy="1417853"/>
            </a:xfrm>
            <a:prstGeom prst="rect">
              <a:avLst/>
            </a:prstGeom>
          </p:spPr>
        </p:pic>
      </p:grpSp>
      <p:grpSp>
        <p:nvGrpSpPr>
          <p:cNvPr id="8" name="Group 19">
            <a:extLst>
              <a:ext uri="{FF2B5EF4-FFF2-40B4-BE49-F238E27FC236}">
                <a16:creationId xmlns:a16="http://schemas.microsoft.com/office/drawing/2014/main" id="{CF750B1A-9F35-81E9-6A3D-C9D87903CE1E}"/>
              </a:ext>
            </a:extLst>
          </p:cNvPr>
          <p:cNvGrpSpPr/>
          <p:nvPr/>
        </p:nvGrpSpPr>
        <p:grpSpPr>
          <a:xfrm>
            <a:off x="6289824" y="2944734"/>
            <a:ext cx="5308220" cy="1380931"/>
            <a:chOff x="9105901" y="4457700"/>
            <a:chExt cx="7962330" cy="2071397"/>
          </a:xfrm>
        </p:grpSpPr>
        <p:sp>
          <p:nvSpPr>
            <p:cNvPr id="9" name="b">
              <a:extLst>
                <a:ext uri="{FF2B5EF4-FFF2-40B4-BE49-F238E27FC236}">
                  <a16:creationId xmlns:a16="http://schemas.microsoft.com/office/drawing/2014/main" id="{9EE855AA-1229-E9DC-AE04-D55DA57FE152}"/>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9999"/>
                  </a:solidFill>
                  <a:effectLst/>
                  <a:uLnTx/>
                  <a:uFillTx/>
                  <a:latin typeface="Calibri" panose="020F0502020204030204"/>
                  <a:ea typeface="+mn-ea"/>
                  <a:cs typeface="+mn-cs"/>
                </a:rPr>
                <a:t> </a:t>
              </a:r>
              <a:r>
                <a:rPr lang="en-US" sz="48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dấu phảy</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0" name="Picture 11">
              <a:extLst>
                <a:ext uri="{FF2B5EF4-FFF2-40B4-BE49-F238E27FC236}">
                  <a16:creationId xmlns:a16="http://schemas.microsoft.com/office/drawing/2014/main" id="{78BCFA03-9531-7FED-4E80-0CE14BBBA4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05901" y="4724966"/>
              <a:ext cx="1377585" cy="1532778"/>
            </a:xfrm>
            <a:prstGeom prst="rect">
              <a:avLst/>
            </a:prstGeom>
          </p:spPr>
        </p:pic>
      </p:grpSp>
      <p:pic>
        <p:nvPicPr>
          <p:cNvPr id="11" name="Đúng">
            <a:extLst>
              <a:ext uri="{FF2B5EF4-FFF2-40B4-BE49-F238E27FC236}">
                <a16:creationId xmlns:a16="http://schemas.microsoft.com/office/drawing/2014/main" id="{137A87F2-2C59-F49D-1871-6E0649BFB7C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grpSp>
        <p:nvGrpSpPr>
          <p:cNvPr id="12" name="Group 23">
            <a:extLst>
              <a:ext uri="{FF2B5EF4-FFF2-40B4-BE49-F238E27FC236}">
                <a16:creationId xmlns:a16="http://schemas.microsoft.com/office/drawing/2014/main" id="{E646DD0D-D6FA-EA8F-B6CC-51D83B05500D}"/>
              </a:ext>
            </a:extLst>
          </p:cNvPr>
          <p:cNvGrpSpPr/>
          <p:nvPr/>
        </p:nvGrpSpPr>
        <p:grpSpPr>
          <a:xfrm>
            <a:off x="363313" y="4953039"/>
            <a:ext cx="5377330" cy="1380931"/>
            <a:chOff x="316005" y="7429560"/>
            <a:chExt cx="8065995" cy="2071397"/>
          </a:xfrm>
        </p:grpSpPr>
        <p:sp>
          <p:nvSpPr>
            <p:cNvPr id="13" name="c">
              <a:extLst>
                <a:ext uri="{FF2B5EF4-FFF2-40B4-BE49-F238E27FC236}">
                  <a16:creationId xmlns:a16="http://schemas.microsoft.com/office/drawing/2014/main" id="{8B55CA42-A2E8-639A-EEEB-A35A1B878160}"/>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cặp từ hô ứng</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14" name="Picture 12">
              <a:extLst>
                <a:ext uri="{FF2B5EF4-FFF2-40B4-BE49-F238E27FC236}">
                  <a16:creationId xmlns:a16="http://schemas.microsoft.com/office/drawing/2014/main" id="{82F39453-74EF-6ADA-080F-CB3347209A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6005" y="7807031"/>
              <a:ext cx="1299108" cy="1417854"/>
            </a:xfrm>
            <a:prstGeom prst="rect">
              <a:avLst/>
            </a:prstGeom>
          </p:spPr>
        </p:pic>
      </p:grpSp>
      <p:grpSp>
        <p:nvGrpSpPr>
          <p:cNvPr id="15" name="Group 22">
            <a:extLst>
              <a:ext uri="{FF2B5EF4-FFF2-40B4-BE49-F238E27FC236}">
                <a16:creationId xmlns:a16="http://schemas.microsoft.com/office/drawing/2014/main" id="{6BDB56C0-EE65-E8B0-EEB2-39194E80037F}"/>
              </a:ext>
            </a:extLst>
          </p:cNvPr>
          <p:cNvGrpSpPr/>
          <p:nvPr/>
        </p:nvGrpSpPr>
        <p:grpSpPr>
          <a:xfrm>
            <a:off x="6361297" y="4920397"/>
            <a:ext cx="5291681" cy="1380931"/>
            <a:chOff x="9130707" y="7429559"/>
            <a:chExt cx="7937522" cy="2071397"/>
          </a:xfrm>
        </p:grpSpPr>
        <p:sp>
          <p:nvSpPr>
            <p:cNvPr id="16" name="d">
              <a:extLst>
                <a:ext uri="{FF2B5EF4-FFF2-40B4-BE49-F238E27FC236}">
                  <a16:creationId xmlns:a16="http://schemas.microsoft.com/office/drawing/2014/main" id="{41766F4E-C83F-2BF9-AD65-8D5E8D49AEB5}"/>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panose="020F0502020204030204"/>
                </a:rPr>
                <a:t>đại từ</a:t>
              </a:r>
              <a:endParaRPr kumimoji="0" lang="en-US" sz="4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17" name="Picture 13">
              <a:extLst>
                <a:ext uri="{FF2B5EF4-FFF2-40B4-BE49-F238E27FC236}">
                  <a16:creationId xmlns:a16="http://schemas.microsoft.com/office/drawing/2014/main" id="{695A6244-9E00-CFDF-6E08-3C0CF8EFCB1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30707" y="7855990"/>
              <a:ext cx="1268676" cy="1394150"/>
            </a:xfrm>
            <a:prstGeom prst="rect">
              <a:avLst/>
            </a:prstGeom>
          </p:spPr>
        </p:pic>
      </p:grpSp>
      <p:pic>
        <p:nvPicPr>
          <p:cNvPr id="35" name="Picture 21">
            <a:extLst>
              <a:ext uri="{FF2B5EF4-FFF2-40B4-BE49-F238E27FC236}">
                <a16:creationId xmlns:a16="http://schemas.microsoft.com/office/drawing/2014/main" id="{47F455D8-19F0-F5E7-C879-AFA3D0BFE04C}"/>
              </a:ext>
            </a:extLst>
          </p:cNvPr>
          <p:cNvPicPr>
            <a:picLocks noChangeAspect="1"/>
          </p:cNvPicPr>
          <p:nvPr/>
        </p:nvPicPr>
        <p:blipFill rotWithShape="1">
          <a:blip r:embed="rId13"/>
          <a:srcRect t="-1" b="40569"/>
          <a:stretch/>
        </p:blipFill>
        <p:spPr>
          <a:xfrm flipH="1">
            <a:off x="90612" y="107828"/>
            <a:ext cx="867936" cy="945237"/>
          </a:xfrm>
          <a:prstGeom prst="rect">
            <a:avLst/>
          </a:prstGeom>
        </p:spPr>
      </p:pic>
    </p:spTree>
    <p:extLst>
      <p:ext uri="{BB962C8B-B14F-4D97-AF65-F5344CB8AC3E}">
        <p14:creationId xmlns:p14="http://schemas.microsoft.com/office/powerpoint/2010/main" val="434662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14:presetBounceEnd="70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0667">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14:bounceEnd="70667">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14:bounceEnd="70667">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70667">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14:bounceEnd="70667">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12"/>
                                            </p:tgtEl>
                                          </p:cBhvr>
                                        </p:animEffect>
                                        <p:animScale>
                                          <p:cBhvr>
                                            <p:cTn id="36"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5"/>
                                            </p:tgtEl>
                                          </p:cBhvr>
                                        </p:animEffect>
                                        <p:animScale>
                                          <p:cBhvr>
                                            <p:cTn id="42"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8"/>
                                            </p:tgtEl>
                                          </p:cBhvr>
                                        </p:animEffect>
                                        <p:animScale>
                                          <p:cBhvr>
                                            <p:cTn id="48" dur="250" autoRev="1" fill="hold"/>
                                            <p:tgtEl>
                                              <p:spTgt spid="8"/>
                                            </p:tgtEl>
                                          </p:cBhvr>
                                          <p:by x="105000" y="105000"/>
                                        </p:animScale>
                                      </p:childTnLst>
                                    </p:cTn>
                                  </p:par>
                                  <p:par>
                                    <p:cTn id="49" presetID="49" presetClass="entr" presetSubtype="0" decel="10000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 calcmode="lin" valueType="num">
                                          <p:cBhvr>
                                            <p:cTn id="53" dur="500" fill="hold"/>
                                            <p:tgtEl>
                                              <p:spTgt spid="11"/>
                                            </p:tgtEl>
                                            <p:attrNameLst>
                                              <p:attrName>style.rotation</p:attrName>
                                            </p:attrNameLst>
                                          </p:cBhvr>
                                          <p:tavLst>
                                            <p:tav tm="0">
                                              <p:val>
                                                <p:fltVal val="360"/>
                                              </p:val>
                                            </p:tav>
                                            <p:tav tm="100000">
                                              <p:val>
                                                <p:fltVal val="0"/>
                                              </p:val>
                                            </p:tav>
                                          </p:tavLst>
                                        </p:anim>
                                        <p:animEffect transition="in" filter="fade">
                                          <p:cBhvr>
                                            <p:cTn id="54" dur="500"/>
                                            <p:tgtEl>
                                              <p:spTgt spid="11"/>
                                            </p:tgtEl>
                                          </p:cBhvr>
                                        </p:animEffect>
                                      </p:childTnLst>
                                    </p:cTn>
                                  </p:par>
                                  <p:par>
                                    <p:cTn id="55" presetID="32" presetClass="emph" presetSubtype="0" fill="hold" nodeType="withEffect">
                                      <p:stCondLst>
                                        <p:cond delay="20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5"/>
                                            </p:tgtEl>
                                            <p:attrNameLst>
                                              <p:attrName>ppt_w</p:attrName>
                                            </p:attrNameLst>
                                          </p:cBhvr>
                                          <p:tavLst>
                                            <p:tav tm="0">
                                              <p:val>
                                                <p:strVal val="ppt_w"/>
                                              </p:val>
                                            </p:tav>
                                            <p:tav tm="100000">
                                              <p:val>
                                                <p:fltVal val="0"/>
                                              </p:val>
                                            </p:tav>
                                          </p:tavLst>
                                        </p:anim>
                                        <p:anim calcmode="lin" valueType="num">
                                          <p:cBhvr>
                                            <p:cTn id="63" dur="1000"/>
                                            <p:tgtEl>
                                              <p:spTgt spid="5"/>
                                            </p:tgtEl>
                                            <p:attrNameLst>
                                              <p:attrName>ppt_h</p:attrName>
                                            </p:attrNameLst>
                                          </p:cBhvr>
                                          <p:tavLst>
                                            <p:tav tm="0">
                                              <p:val>
                                                <p:strVal val="ppt_h"/>
                                              </p:val>
                                            </p:tav>
                                            <p:tav tm="100000">
                                              <p:val>
                                                <p:fltVal val="0"/>
                                              </p:val>
                                            </p:tav>
                                          </p:tavLst>
                                        </p:anim>
                                        <p:anim calcmode="lin" valueType="num">
                                          <p:cBhvr>
                                            <p:cTn id="64" dur="1000"/>
                                            <p:tgtEl>
                                              <p:spTgt spid="5"/>
                                            </p:tgtEl>
                                            <p:attrNameLst>
                                              <p:attrName>style.rotation</p:attrName>
                                            </p:attrNameLst>
                                          </p:cBhvr>
                                          <p:tavLst>
                                            <p:tav tm="0">
                                              <p:val>
                                                <p:fltVal val="0"/>
                                              </p:val>
                                            </p:tav>
                                            <p:tav tm="100000">
                                              <p:val>
                                                <p:fltVal val="90"/>
                                              </p:val>
                                            </p:tav>
                                          </p:tavLst>
                                        </p:anim>
                                        <p:animEffect transition="out" filter="fade">
                                          <p:cBhvr>
                                            <p:cTn id="65" dur="1000"/>
                                            <p:tgtEl>
                                              <p:spTgt spid="5"/>
                                            </p:tgtEl>
                                          </p:cBhvr>
                                        </p:animEffect>
                                        <p:set>
                                          <p:cBhvr>
                                            <p:cTn id="66" dur="1" fill="hold">
                                              <p:stCondLst>
                                                <p:cond delay="999"/>
                                              </p:stCondLst>
                                            </p:cTn>
                                            <p:tgtEl>
                                              <p:spTgt spid="5"/>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12"/>
                                            </p:tgtEl>
                                            <p:attrNameLst>
                                              <p:attrName>ppt_w</p:attrName>
                                            </p:attrNameLst>
                                          </p:cBhvr>
                                          <p:tavLst>
                                            <p:tav tm="0">
                                              <p:val>
                                                <p:strVal val="ppt_w"/>
                                              </p:val>
                                            </p:tav>
                                            <p:tav tm="100000">
                                              <p:val>
                                                <p:fltVal val="0"/>
                                              </p:val>
                                            </p:tav>
                                          </p:tavLst>
                                        </p:anim>
                                        <p:anim calcmode="lin" valueType="num">
                                          <p:cBhvr>
                                            <p:cTn id="69" dur="1000"/>
                                            <p:tgtEl>
                                              <p:spTgt spid="12"/>
                                            </p:tgtEl>
                                            <p:attrNameLst>
                                              <p:attrName>ppt_h</p:attrName>
                                            </p:attrNameLst>
                                          </p:cBhvr>
                                          <p:tavLst>
                                            <p:tav tm="0">
                                              <p:val>
                                                <p:strVal val="ppt_h"/>
                                              </p:val>
                                            </p:tav>
                                            <p:tav tm="100000">
                                              <p:val>
                                                <p:fltVal val="0"/>
                                              </p:val>
                                            </p:tav>
                                          </p:tavLst>
                                        </p:anim>
                                        <p:anim calcmode="lin" valueType="num">
                                          <p:cBhvr>
                                            <p:cTn id="70" dur="1000"/>
                                            <p:tgtEl>
                                              <p:spTgt spid="12"/>
                                            </p:tgtEl>
                                            <p:attrNameLst>
                                              <p:attrName>style.rotation</p:attrName>
                                            </p:attrNameLst>
                                          </p:cBhvr>
                                          <p:tavLst>
                                            <p:tav tm="0">
                                              <p:val>
                                                <p:fltVal val="0"/>
                                              </p:val>
                                            </p:tav>
                                            <p:tav tm="100000">
                                              <p:val>
                                                <p:fltVal val="90"/>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15"/>
                                            </p:tgtEl>
                                            <p:attrNameLst>
                                              <p:attrName>ppt_w</p:attrName>
                                            </p:attrNameLst>
                                          </p:cBhvr>
                                          <p:tavLst>
                                            <p:tav tm="0">
                                              <p:val>
                                                <p:strVal val="ppt_w"/>
                                              </p:val>
                                            </p:tav>
                                            <p:tav tm="100000">
                                              <p:val>
                                                <p:fltVal val="0"/>
                                              </p:val>
                                            </p:tav>
                                          </p:tavLst>
                                        </p:anim>
                                        <p:anim calcmode="lin" valueType="num">
                                          <p:cBhvr>
                                            <p:cTn id="75" dur="1000"/>
                                            <p:tgtEl>
                                              <p:spTgt spid="15"/>
                                            </p:tgtEl>
                                            <p:attrNameLst>
                                              <p:attrName>ppt_h</p:attrName>
                                            </p:attrNameLst>
                                          </p:cBhvr>
                                          <p:tavLst>
                                            <p:tav tm="0">
                                              <p:val>
                                                <p:strVal val="ppt_h"/>
                                              </p:val>
                                            </p:tav>
                                            <p:tav tm="100000">
                                              <p:val>
                                                <p:fltVal val="0"/>
                                              </p:val>
                                            </p:tav>
                                          </p:tavLst>
                                        </p:anim>
                                        <p:anim calcmode="lin" valueType="num">
                                          <p:cBhvr>
                                            <p:cTn id="76" dur="1000"/>
                                            <p:tgtEl>
                                              <p:spTgt spid="15"/>
                                            </p:tgtEl>
                                            <p:attrNameLst>
                                              <p:attrName>style.rotation</p:attrName>
                                            </p:attrNameLst>
                                          </p:cBhvr>
                                          <p:tavLst>
                                            <p:tav tm="0">
                                              <p:val>
                                                <p:fltVal val="0"/>
                                              </p:val>
                                            </p:tav>
                                            <p:tav tm="100000">
                                              <p:val>
                                                <p:fltVal val="9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12"/>
                                            </p:tgtEl>
                                          </p:cBhvr>
                                        </p:animEffect>
                                        <p:animScale>
                                          <p:cBhvr>
                                            <p:cTn id="36"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5"/>
                                            </p:tgtEl>
                                          </p:cBhvr>
                                        </p:animEffect>
                                        <p:animScale>
                                          <p:cBhvr>
                                            <p:cTn id="42"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8"/>
                                            </p:tgtEl>
                                          </p:cBhvr>
                                        </p:animEffect>
                                        <p:animScale>
                                          <p:cBhvr>
                                            <p:cTn id="48" dur="250" autoRev="1" fill="hold"/>
                                            <p:tgtEl>
                                              <p:spTgt spid="8"/>
                                            </p:tgtEl>
                                          </p:cBhvr>
                                          <p:by x="105000" y="105000"/>
                                        </p:animScale>
                                      </p:childTnLst>
                                    </p:cTn>
                                  </p:par>
                                  <p:par>
                                    <p:cTn id="49" presetID="49" presetClass="entr" presetSubtype="0" decel="10000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 calcmode="lin" valueType="num">
                                          <p:cBhvr>
                                            <p:cTn id="53" dur="500" fill="hold"/>
                                            <p:tgtEl>
                                              <p:spTgt spid="11"/>
                                            </p:tgtEl>
                                            <p:attrNameLst>
                                              <p:attrName>style.rotation</p:attrName>
                                            </p:attrNameLst>
                                          </p:cBhvr>
                                          <p:tavLst>
                                            <p:tav tm="0">
                                              <p:val>
                                                <p:fltVal val="360"/>
                                              </p:val>
                                            </p:tav>
                                            <p:tav tm="100000">
                                              <p:val>
                                                <p:fltVal val="0"/>
                                              </p:val>
                                            </p:tav>
                                          </p:tavLst>
                                        </p:anim>
                                        <p:animEffect transition="in" filter="fade">
                                          <p:cBhvr>
                                            <p:cTn id="54" dur="500"/>
                                            <p:tgtEl>
                                              <p:spTgt spid="11"/>
                                            </p:tgtEl>
                                          </p:cBhvr>
                                        </p:animEffect>
                                      </p:childTnLst>
                                    </p:cTn>
                                  </p:par>
                                  <p:par>
                                    <p:cTn id="55" presetID="32" presetClass="emph" presetSubtype="0" fill="hold" nodeType="withEffect">
                                      <p:stCondLst>
                                        <p:cond delay="20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5"/>
                                            </p:tgtEl>
                                            <p:attrNameLst>
                                              <p:attrName>ppt_w</p:attrName>
                                            </p:attrNameLst>
                                          </p:cBhvr>
                                          <p:tavLst>
                                            <p:tav tm="0">
                                              <p:val>
                                                <p:strVal val="ppt_w"/>
                                              </p:val>
                                            </p:tav>
                                            <p:tav tm="100000">
                                              <p:val>
                                                <p:fltVal val="0"/>
                                              </p:val>
                                            </p:tav>
                                          </p:tavLst>
                                        </p:anim>
                                        <p:anim calcmode="lin" valueType="num">
                                          <p:cBhvr>
                                            <p:cTn id="63" dur="1000"/>
                                            <p:tgtEl>
                                              <p:spTgt spid="5"/>
                                            </p:tgtEl>
                                            <p:attrNameLst>
                                              <p:attrName>ppt_h</p:attrName>
                                            </p:attrNameLst>
                                          </p:cBhvr>
                                          <p:tavLst>
                                            <p:tav tm="0">
                                              <p:val>
                                                <p:strVal val="ppt_h"/>
                                              </p:val>
                                            </p:tav>
                                            <p:tav tm="100000">
                                              <p:val>
                                                <p:fltVal val="0"/>
                                              </p:val>
                                            </p:tav>
                                          </p:tavLst>
                                        </p:anim>
                                        <p:anim calcmode="lin" valueType="num">
                                          <p:cBhvr>
                                            <p:cTn id="64" dur="1000"/>
                                            <p:tgtEl>
                                              <p:spTgt spid="5"/>
                                            </p:tgtEl>
                                            <p:attrNameLst>
                                              <p:attrName>style.rotation</p:attrName>
                                            </p:attrNameLst>
                                          </p:cBhvr>
                                          <p:tavLst>
                                            <p:tav tm="0">
                                              <p:val>
                                                <p:fltVal val="0"/>
                                              </p:val>
                                            </p:tav>
                                            <p:tav tm="100000">
                                              <p:val>
                                                <p:fltVal val="90"/>
                                              </p:val>
                                            </p:tav>
                                          </p:tavLst>
                                        </p:anim>
                                        <p:animEffect transition="out" filter="fade">
                                          <p:cBhvr>
                                            <p:cTn id="65" dur="1000"/>
                                            <p:tgtEl>
                                              <p:spTgt spid="5"/>
                                            </p:tgtEl>
                                          </p:cBhvr>
                                        </p:animEffect>
                                        <p:set>
                                          <p:cBhvr>
                                            <p:cTn id="66" dur="1" fill="hold">
                                              <p:stCondLst>
                                                <p:cond delay="999"/>
                                              </p:stCondLst>
                                            </p:cTn>
                                            <p:tgtEl>
                                              <p:spTgt spid="5"/>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12"/>
                                            </p:tgtEl>
                                            <p:attrNameLst>
                                              <p:attrName>ppt_w</p:attrName>
                                            </p:attrNameLst>
                                          </p:cBhvr>
                                          <p:tavLst>
                                            <p:tav tm="0">
                                              <p:val>
                                                <p:strVal val="ppt_w"/>
                                              </p:val>
                                            </p:tav>
                                            <p:tav tm="100000">
                                              <p:val>
                                                <p:fltVal val="0"/>
                                              </p:val>
                                            </p:tav>
                                          </p:tavLst>
                                        </p:anim>
                                        <p:anim calcmode="lin" valueType="num">
                                          <p:cBhvr>
                                            <p:cTn id="69" dur="1000"/>
                                            <p:tgtEl>
                                              <p:spTgt spid="12"/>
                                            </p:tgtEl>
                                            <p:attrNameLst>
                                              <p:attrName>ppt_h</p:attrName>
                                            </p:attrNameLst>
                                          </p:cBhvr>
                                          <p:tavLst>
                                            <p:tav tm="0">
                                              <p:val>
                                                <p:strVal val="ppt_h"/>
                                              </p:val>
                                            </p:tav>
                                            <p:tav tm="100000">
                                              <p:val>
                                                <p:fltVal val="0"/>
                                              </p:val>
                                            </p:tav>
                                          </p:tavLst>
                                        </p:anim>
                                        <p:anim calcmode="lin" valueType="num">
                                          <p:cBhvr>
                                            <p:cTn id="70" dur="1000"/>
                                            <p:tgtEl>
                                              <p:spTgt spid="12"/>
                                            </p:tgtEl>
                                            <p:attrNameLst>
                                              <p:attrName>style.rotation</p:attrName>
                                            </p:attrNameLst>
                                          </p:cBhvr>
                                          <p:tavLst>
                                            <p:tav tm="0">
                                              <p:val>
                                                <p:fltVal val="0"/>
                                              </p:val>
                                            </p:tav>
                                            <p:tav tm="100000">
                                              <p:val>
                                                <p:fltVal val="90"/>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15"/>
                                            </p:tgtEl>
                                            <p:attrNameLst>
                                              <p:attrName>ppt_w</p:attrName>
                                            </p:attrNameLst>
                                          </p:cBhvr>
                                          <p:tavLst>
                                            <p:tav tm="0">
                                              <p:val>
                                                <p:strVal val="ppt_w"/>
                                              </p:val>
                                            </p:tav>
                                            <p:tav tm="100000">
                                              <p:val>
                                                <p:fltVal val="0"/>
                                              </p:val>
                                            </p:tav>
                                          </p:tavLst>
                                        </p:anim>
                                        <p:anim calcmode="lin" valueType="num">
                                          <p:cBhvr>
                                            <p:cTn id="75" dur="1000"/>
                                            <p:tgtEl>
                                              <p:spTgt spid="15"/>
                                            </p:tgtEl>
                                            <p:attrNameLst>
                                              <p:attrName>ppt_h</p:attrName>
                                            </p:attrNameLst>
                                          </p:cBhvr>
                                          <p:tavLst>
                                            <p:tav tm="0">
                                              <p:val>
                                                <p:strVal val="ppt_h"/>
                                              </p:val>
                                            </p:tav>
                                            <p:tav tm="100000">
                                              <p:val>
                                                <p:fltVal val="0"/>
                                              </p:val>
                                            </p:tav>
                                          </p:tavLst>
                                        </p:anim>
                                        <p:anim calcmode="lin" valueType="num">
                                          <p:cBhvr>
                                            <p:cTn id="76" dur="1000"/>
                                            <p:tgtEl>
                                              <p:spTgt spid="15"/>
                                            </p:tgtEl>
                                            <p:attrNameLst>
                                              <p:attrName>style.rotation</p:attrName>
                                            </p:attrNameLst>
                                          </p:cBhvr>
                                          <p:tavLst>
                                            <p:tav tm="0">
                                              <p:val>
                                                <p:fltVal val="0"/>
                                              </p:val>
                                            </p:tav>
                                            <p:tav tm="100000">
                                              <p:val>
                                                <p:fltVal val="9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B87FEC80-BC08-0C4D-A6DD-EB98BC2597C4}"/>
              </a:ext>
            </a:extLst>
          </p:cNvPr>
          <p:cNvSpPr/>
          <p:nvPr/>
        </p:nvSpPr>
        <p:spPr>
          <a:xfrm>
            <a:off x="135293" y="220941"/>
            <a:ext cx="11790515" cy="6291294"/>
          </a:xfrm>
          <a:prstGeom prst="roundRect">
            <a:avLst/>
          </a:prstGeom>
          <a:solidFill>
            <a:srgbClr val="FFFFFF">
              <a:alpha val="8588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78C00828-8935-32F1-AEEF-BB80106E8396}"/>
              </a:ext>
            </a:extLst>
          </p:cNvPr>
          <p:cNvSpPr txBox="1"/>
          <p:nvPr/>
        </p:nvSpPr>
        <p:spPr>
          <a:xfrm>
            <a:off x="4080918" y="400085"/>
            <a:ext cx="3899263" cy="1323439"/>
          </a:xfrm>
          <a:prstGeom prst="rect">
            <a:avLst/>
          </a:prstGeom>
          <a:noFill/>
        </p:spPr>
        <p:txBody>
          <a:bodyPr wrap="square" rtlCol="0">
            <a:spAutoFit/>
          </a:bodyPr>
          <a:lstStyle/>
          <a:p>
            <a:pPr algn="ctr">
              <a:buClr>
                <a:srgbClr val="000000"/>
              </a:buClr>
              <a:buFont typeface="Arial"/>
              <a:buNone/>
            </a:pPr>
            <a:r>
              <a:rPr lang="en-US" sz="8000" b="1" kern="0" dirty="0">
                <a:ln w="28575">
                  <a:solidFill>
                    <a:srgbClr val="1E0E2F"/>
                  </a:solidFill>
                  <a:prstDash val="solid"/>
                </a:ln>
                <a:solidFill>
                  <a:srgbClr val="FFD9E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DẶN</a:t>
            </a:r>
            <a:r>
              <a:rPr lang="en-US" sz="8000" b="1" kern="0" dirty="0">
                <a:ln w="28575">
                  <a:solidFill>
                    <a:srgbClr val="1E0E2F"/>
                  </a:solidFill>
                  <a:prstDash val="solid"/>
                </a:ln>
                <a:solidFill>
                  <a:srgbClr val="FF036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 </a:t>
            </a:r>
            <a:r>
              <a:rPr lang="en-US" sz="8000" b="1" kern="0" dirty="0">
                <a:ln w="28575">
                  <a:solidFill>
                    <a:srgbClr val="1E0E2F"/>
                  </a:solidFill>
                  <a:prstDash val="solid"/>
                </a:ln>
                <a:solidFill>
                  <a:srgbClr val="7DDDFF"/>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DÒ</a:t>
            </a:r>
          </a:p>
        </p:txBody>
      </p:sp>
      <p:sp>
        <p:nvSpPr>
          <p:cNvPr id="5" name="TextBox 12">
            <a:extLst>
              <a:ext uri="{FF2B5EF4-FFF2-40B4-BE49-F238E27FC236}">
                <a16:creationId xmlns:a16="http://schemas.microsoft.com/office/drawing/2014/main" id="{9616FB55-2F7C-5991-E133-5B81069F92C2}"/>
              </a:ext>
            </a:extLst>
          </p:cNvPr>
          <p:cNvSpPr txBox="1"/>
          <p:nvPr/>
        </p:nvSpPr>
        <p:spPr>
          <a:xfrm>
            <a:off x="2589739" y="1741055"/>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pic>
        <p:nvPicPr>
          <p:cNvPr id="9" name="Picture 13">
            <a:extLst>
              <a:ext uri="{FF2B5EF4-FFF2-40B4-BE49-F238E27FC236}">
                <a16:creationId xmlns:a16="http://schemas.microsoft.com/office/drawing/2014/main" id="{10187A61-0A01-DCA2-CEE5-A29792C8F6F3}"/>
              </a:ext>
            </a:extLst>
          </p:cNvPr>
          <p:cNvPicPr>
            <a:picLocks noChangeAspect="1"/>
          </p:cNvPicPr>
          <p:nvPr/>
        </p:nvPicPr>
        <p:blipFill>
          <a:blip r:embed="rId2"/>
          <a:stretch>
            <a:fillRect/>
          </a:stretch>
        </p:blipFill>
        <p:spPr>
          <a:xfrm rot="737208" flipH="1">
            <a:off x="1533511" y="1714397"/>
            <a:ext cx="913565" cy="913565"/>
          </a:xfrm>
          <a:prstGeom prst="rect">
            <a:avLst/>
          </a:prstGeom>
        </p:spPr>
      </p:pic>
      <p:pic>
        <p:nvPicPr>
          <p:cNvPr id="10" name="Picture 15">
            <a:extLst>
              <a:ext uri="{FF2B5EF4-FFF2-40B4-BE49-F238E27FC236}">
                <a16:creationId xmlns:a16="http://schemas.microsoft.com/office/drawing/2014/main" id="{57F3FAF1-E83F-0112-5D5B-B2DDD94F0ABF}"/>
              </a:ext>
            </a:extLst>
          </p:cNvPr>
          <p:cNvPicPr>
            <a:picLocks noChangeAspect="1"/>
          </p:cNvPicPr>
          <p:nvPr/>
        </p:nvPicPr>
        <p:blipFill>
          <a:blip r:embed="rId2"/>
          <a:stretch>
            <a:fillRect/>
          </a:stretch>
        </p:blipFill>
        <p:spPr>
          <a:xfrm rot="737208" flipH="1">
            <a:off x="1477593" y="2776075"/>
            <a:ext cx="913565" cy="913565"/>
          </a:xfrm>
          <a:prstGeom prst="rect">
            <a:avLst/>
          </a:prstGeom>
        </p:spPr>
      </p:pic>
      <p:pic>
        <p:nvPicPr>
          <p:cNvPr id="11" name="Picture 17">
            <a:extLst>
              <a:ext uri="{FF2B5EF4-FFF2-40B4-BE49-F238E27FC236}">
                <a16:creationId xmlns:a16="http://schemas.microsoft.com/office/drawing/2014/main" id="{64A6CFFA-4AAC-0C0D-111E-7D5A2FA8D23A}"/>
              </a:ext>
            </a:extLst>
          </p:cNvPr>
          <p:cNvPicPr>
            <a:picLocks noChangeAspect="1"/>
          </p:cNvPicPr>
          <p:nvPr/>
        </p:nvPicPr>
        <p:blipFill>
          <a:blip r:embed="rId2"/>
          <a:stretch>
            <a:fillRect/>
          </a:stretch>
        </p:blipFill>
        <p:spPr>
          <a:xfrm rot="737208" flipH="1">
            <a:off x="1477593" y="3751348"/>
            <a:ext cx="913565" cy="913565"/>
          </a:xfrm>
          <a:prstGeom prst="rect">
            <a:avLst/>
          </a:prstGeom>
        </p:spPr>
      </p:pic>
      <p:pic>
        <p:nvPicPr>
          <p:cNvPr id="12" name="Picture 19">
            <a:extLst>
              <a:ext uri="{FF2B5EF4-FFF2-40B4-BE49-F238E27FC236}">
                <a16:creationId xmlns:a16="http://schemas.microsoft.com/office/drawing/2014/main" id="{9614DCAC-2F3A-4514-9167-B64A9E7AF5A0}"/>
              </a:ext>
            </a:extLst>
          </p:cNvPr>
          <p:cNvPicPr>
            <a:picLocks noChangeAspect="1"/>
          </p:cNvPicPr>
          <p:nvPr/>
        </p:nvPicPr>
        <p:blipFill>
          <a:blip r:embed="rId2"/>
          <a:stretch>
            <a:fillRect/>
          </a:stretch>
        </p:blipFill>
        <p:spPr>
          <a:xfrm rot="737208" flipH="1">
            <a:off x="1477594" y="4787654"/>
            <a:ext cx="913565" cy="913565"/>
          </a:xfrm>
          <a:prstGeom prst="rect">
            <a:avLst/>
          </a:prstGeom>
        </p:spPr>
      </p:pic>
      <p:pic>
        <p:nvPicPr>
          <p:cNvPr id="13" name="Hình ảnh 12" descr="Ảnh có chứa trang phục, Mặt người, phim hoạt hình, người&#10;&#10;Mô tả được tạo tự động">
            <a:extLst>
              <a:ext uri="{FF2B5EF4-FFF2-40B4-BE49-F238E27FC236}">
                <a16:creationId xmlns:a16="http://schemas.microsoft.com/office/drawing/2014/main" id="{51276DFB-A06A-2EF7-71CB-0C1C4F682EE9}"/>
              </a:ext>
            </a:extLst>
          </p:cNvPr>
          <p:cNvPicPr>
            <a:picLocks noChangeAspect="1"/>
          </p:cNvPicPr>
          <p:nvPr/>
        </p:nvPicPr>
        <p:blipFill>
          <a:blip r:embed="rId3"/>
          <a:stretch>
            <a:fillRect/>
          </a:stretch>
        </p:blipFill>
        <p:spPr>
          <a:xfrm>
            <a:off x="7547885" y="3243638"/>
            <a:ext cx="4377924" cy="3556077"/>
          </a:xfrm>
          <a:prstGeom prst="rect">
            <a:avLst/>
          </a:prstGeom>
        </p:spPr>
      </p:pic>
      <p:sp>
        <p:nvSpPr>
          <p:cNvPr id="16" name="TextBox 12">
            <a:extLst>
              <a:ext uri="{FF2B5EF4-FFF2-40B4-BE49-F238E27FC236}">
                <a16:creationId xmlns:a16="http://schemas.microsoft.com/office/drawing/2014/main" id="{E56A913C-4959-C49A-664D-0EF604CC3406}"/>
              </a:ext>
            </a:extLst>
          </p:cNvPr>
          <p:cNvSpPr txBox="1"/>
          <p:nvPr/>
        </p:nvSpPr>
        <p:spPr>
          <a:xfrm>
            <a:off x="2589739" y="2762291"/>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7" name="TextBox 12">
            <a:extLst>
              <a:ext uri="{FF2B5EF4-FFF2-40B4-BE49-F238E27FC236}">
                <a16:creationId xmlns:a16="http://schemas.microsoft.com/office/drawing/2014/main" id="{A86BC895-1DA4-FEF0-C312-94AC2FDD79C0}"/>
              </a:ext>
            </a:extLst>
          </p:cNvPr>
          <p:cNvSpPr txBox="1"/>
          <p:nvPr/>
        </p:nvSpPr>
        <p:spPr>
          <a:xfrm>
            <a:off x="2589739" y="3783527"/>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8" name="TextBox 12">
            <a:extLst>
              <a:ext uri="{FF2B5EF4-FFF2-40B4-BE49-F238E27FC236}">
                <a16:creationId xmlns:a16="http://schemas.microsoft.com/office/drawing/2014/main" id="{3EF90192-39CB-BFF0-1757-88117A6811BE}"/>
              </a:ext>
            </a:extLst>
          </p:cNvPr>
          <p:cNvSpPr txBox="1"/>
          <p:nvPr/>
        </p:nvSpPr>
        <p:spPr>
          <a:xfrm>
            <a:off x="2589739" y="4804763"/>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Tree>
    <p:extLst>
      <p:ext uri="{BB962C8B-B14F-4D97-AF65-F5344CB8AC3E}">
        <p14:creationId xmlns:p14="http://schemas.microsoft.com/office/powerpoint/2010/main" val="3639258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left)">
                                      <p:cBhvr>
                                        <p:cTn id="35" dur="500"/>
                                        <p:tgtEl>
                                          <p:spTgt spid="16">
                                            <p:txEl>
                                              <p:pRg st="0" end="0"/>
                                            </p:txEl>
                                          </p:spTgt>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Effect transition="in" filter="wipe(left)">
                                      <p:cBhvr>
                                        <p:cTn id="4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16" grpId="0" uiExpand="1" build="p"/>
      <p:bldP spid="17" grpId="0" uiExpand="1" build="p"/>
      <p:bldP spid="1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3731741" y="288349"/>
            <a:ext cx="4588475" cy="1812300"/>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1381871" y="931557"/>
            <a:ext cx="9418880" cy="859979"/>
          </a:xfrm>
          <a:prstGeom prst="rect">
            <a:avLst/>
          </a:prstGeom>
          <a:noFill/>
        </p:spPr>
        <p:txBody>
          <a:bodyPr wrap="square" rtlCol="0">
            <a:spAutoFit/>
          </a:bodyPr>
          <a:lstStyle/>
          <a:p>
            <a:pPr lvl="0" algn="ctr">
              <a:lnSpc>
                <a:spcPct val="80000"/>
              </a:lnSpc>
            </a:pPr>
            <a:r>
              <a:rPr lang="en-US" sz="60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Khởi động</a:t>
            </a:r>
            <a:endParaRPr kumimoji="0" lang="en-US" sz="6000" b="0" i="0" u="none" strike="noStrike" kern="1200" cap="none" spc="0" normalizeH="0" baseline="0" noProof="0">
              <a:ln w="28575">
                <a:solidFill>
                  <a:srgbClr val="FF0000"/>
                </a:solid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ED2A9F51-AFD1-CF4E-065D-4CA20F1E5817}"/>
              </a:ext>
            </a:extLst>
          </p:cNvPr>
          <p:cNvPicPr>
            <a:picLocks noChangeAspect="1"/>
          </p:cNvPicPr>
          <p:nvPr/>
        </p:nvPicPr>
        <p:blipFill>
          <a:blip r:embed="rId4"/>
          <a:srcRect/>
          <a:stretch>
            <a:fillRect/>
          </a:stretch>
        </p:blipFill>
        <p:spPr>
          <a:xfrm>
            <a:off x="8953347" y="812785"/>
            <a:ext cx="3062909" cy="6045215"/>
          </a:xfrm>
          <a:prstGeom prst="rect">
            <a:avLst/>
          </a:prstGeom>
        </p:spPr>
      </p:pic>
      <p:grpSp>
        <p:nvGrpSpPr>
          <p:cNvPr id="3" name="Group 13">
            <a:extLst>
              <a:ext uri="{FF2B5EF4-FFF2-40B4-BE49-F238E27FC236}">
                <a16:creationId xmlns:a16="http://schemas.microsoft.com/office/drawing/2014/main" id="{DF6C4917-D8B6-EA18-A9BB-3785CC550672}"/>
              </a:ext>
            </a:extLst>
          </p:cNvPr>
          <p:cNvGrpSpPr/>
          <p:nvPr/>
        </p:nvGrpSpPr>
        <p:grpSpPr>
          <a:xfrm>
            <a:off x="175744" y="358712"/>
            <a:ext cx="9132030" cy="6839547"/>
            <a:chOff x="4133327" y="8204395"/>
            <a:chExt cx="7210038" cy="6839547"/>
          </a:xfrm>
        </p:grpSpPr>
        <p:sp>
          <p:nvSpPr>
            <p:cNvPr id="4" name="TextBox 24">
              <a:extLst>
                <a:ext uri="{FF2B5EF4-FFF2-40B4-BE49-F238E27FC236}">
                  <a16:creationId xmlns:a16="http://schemas.microsoft.com/office/drawing/2014/main" id="{B123206B-D6AA-40CB-7697-A86C2824A33D}"/>
                </a:ext>
              </a:extLst>
            </p:cNvPr>
            <p:cNvSpPr txBox="1"/>
            <p:nvPr/>
          </p:nvSpPr>
          <p:spPr>
            <a:xfrm>
              <a:off x="4149463" y="8204395"/>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TẠM BIỆT VÀ HẸN GẶP LẠI</a:t>
              </a:r>
            </a:p>
          </p:txBody>
        </p:sp>
        <p:sp>
          <p:nvSpPr>
            <p:cNvPr id="5" name="TextBox 29">
              <a:extLst>
                <a:ext uri="{FF2B5EF4-FFF2-40B4-BE49-F238E27FC236}">
                  <a16:creationId xmlns:a16="http://schemas.microsoft.com/office/drawing/2014/main" id="{21D2A6CE-8F49-E9FE-2A8C-ED8F6163EEF8}"/>
                </a:ext>
              </a:extLst>
            </p:cNvPr>
            <p:cNvSpPr txBox="1"/>
            <p:nvPr/>
          </p:nvSpPr>
          <p:spPr>
            <a:xfrm>
              <a:off x="4133327" y="8216752"/>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T</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M</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B</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I</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Ệ</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T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V</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À</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H</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Ẹ</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N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G</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Ặ</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P</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L</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I </a:t>
              </a:r>
            </a:p>
          </p:txBody>
        </p:sp>
      </p:grpSp>
    </p:spTree>
    <p:extLst>
      <p:ext uri="{BB962C8B-B14F-4D97-AF65-F5344CB8AC3E}">
        <p14:creationId xmlns:p14="http://schemas.microsoft.com/office/powerpoint/2010/main" val="17655845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4" presetID="26" presetClass="emph" presetSubtype="0" repeatCount="indefinite"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7" name="applause.wav"/>
                                            </p:tgtEl>
                                          </p:cMediaNode>
                                        </p:audio>
                                      </p:subTnLst>
                                    </p:cTn>
                                  </p:par>
                                  <p:par>
                                    <p:cTn id="14" presetID="26" presetClass="emph" presetSubtype="0" repeatCount="indefinite"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565" y="180318"/>
            <a:ext cx="11550869" cy="6497364"/>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6AFFC4F-C93F-C0B2-1424-0AAED86062A2}"/>
            </a:ext>
          </a:extLst>
        </p:cNvPr>
        <p:cNvGrpSpPr/>
        <p:nvPr/>
      </p:nvGrpSpPr>
      <p:grpSpPr>
        <a:xfrm>
          <a:off x="0" y="0"/>
          <a:ext cx="0" cy="0"/>
          <a:chOff x="0" y="0"/>
          <a:chExt cx="0" cy="0"/>
        </a:xfrm>
      </p:grpSpPr>
      <p:sp>
        <p:nvSpPr>
          <p:cNvPr id="4" name="TextBox 13">
            <a:extLst>
              <a:ext uri="{FF2B5EF4-FFF2-40B4-BE49-F238E27FC236}">
                <a16:creationId xmlns:a16="http://schemas.microsoft.com/office/drawing/2014/main" id="{17C5BF5C-BE40-7839-A9F8-8C8F83273B04}"/>
              </a:ext>
            </a:extLst>
          </p:cNvPr>
          <p:cNvSpPr txBox="1"/>
          <p:nvPr/>
        </p:nvSpPr>
        <p:spPr>
          <a:xfrm>
            <a:off x="2405449" y="1491730"/>
            <a:ext cx="5273162" cy="783228"/>
          </a:xfrm>
          <a:prstGeom prst="rect">
            <a:avLst/>
          </a:prstGeom>
          <a:noFill/>
        </p:spPr>
        <p:txBody>
          <a:bodyPr wrap="square" rtlCol="0">
            <a:spAutoFit/>
          </a:bodyPr>
          <a:lstStyle/>
          <a:p>
            <a:pPr lvl="0" algn="ctr">
              <a:lnSpc>
                <a:spcPct val="80000"/>
              </a:lnSpc>
            </a:pPr>
            <a:r>
              <a:rPr lang="en-US" sz="54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Luyện tập</a:t>
            </a:r>
            <a:endParaRPr kumimoji="0" lang="en-US" sz="5400" b="0" i="0" u="none" strike="noStrike" kern="1200" cap="none" spc="0" normalizeH="0" baseline="0" noProof="0">
              <a:ln w="28575">
                <a:solidFill>
                  <a:srgbClr val="FF0000"/>
                </a:solid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24544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Nhóm 7">
            <a:extLst>
              <a:ext uri="{FF2B5EF4-FFF2-40B4-BE49-F238E27FC236}">
                <a16:creationId xmlns:a16="http://schemas.microsoft.com/office/drawing/2014/main" id="{CF164BC3-83DD-42A2-9EA7-AB775C2E2FEC}"/>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6BA23099-C173-04B4-03AB-7EDB6F8917E5}"/>
              </a:ext>
            </a:extLst>
          </p:cNvPr>
          <p:cNvSpPr txBox="1"/>
          <p:nvPr/>
        </p:nvSpPr>
        <p:spPr>
          <a:xfrm>
            <a:off x="1630233" y="1111550"/>
            <a:ext cx="9384770" cy="707886"/>
          </a:xfrm>
          <a:prstGeom prst="rect">
            <a:avLst/>
          </a:prstGeom>
          <a:noFill/>
        </p:spPr>
        <p:txBody>
          <a:bodyPr wrap="square" rtlCol="0">
            <a:spAutoFit/>
          </a:bodyPr>
          <a:lstStyle/>
          <a:p>
            <a:pPr lvl="0" algn="just">
              <a:defRPr/>
            </a:pPr>
            <a:r>
              <a:rPr lang="en-US" sz="4000" b="1">
                <a:solidFill>
                  <a:srgbClr val="FF0000"/>
                </a:solidFill>
                <a:latin typeface="Times New Roman" panose="02020603050405020304" pitchFamily="18" charset="0"/>
                <a:cs typeface="Times New Roman" panose="02020603050405020304" pitchFamily="18" charset="0"/>
              </a:rPr>
              <a:t>Đọc đoạn văn sau và thực hiện yêu cầu:</a:t>
            </a:r>
          </a:p>
        </p:txBody>
      </p:sp>
      <p:sp>
        <p:nvSpPr>
          <p:cNvPr id="33" name="Hộp Văn bản 32">
            <a:extLst>
              <a:ext uri="{FF2B5EF4-FFF2-40B4-BE49-F238E27FC236}">
                <a16:creationId xmlns:a16="http://schemas.microsoft.com/office/drawing/2014/main" id="{44E39071-BA56-81DE-7D76-41D9434B1587}"/>
              </a:ext>
            </a:extLst>
          </p:cNvPr>
          <p:cNvSpPr txBox="1"/>
          <p:nvPr/>
        </p:nvSpPr>
        <p:spPr>
          <a:xfrm>
            <a:off x="486032" y="1966303"/>
            <a:ext cx="11302314" cy="4401205"/>
          </a:xfrm>
          <a:prstGeom prst="rect">
            <a:avLst/>
          </a:prstGeom>
          <a:noFill/>
        </p:spPr>
        <p:txBody>
          <a:bodyPr wrap="square">
            <a:spAutoFit/>
          </a:bodyPr>
          <a:lstStyle/>
          <a:p>
            <a:pPr lvl="0" algn="just"/>
            <a:r>
              <a:rPr lang="en-US" sz="4000">
                <a:solidFill>
                  <a:prstClr val="black"/>
                </a:solidFill>
                <a:latin typeface="Times New Roman" panose="02020603050405020304" pitchFamily="18" charset="0"/>
                <a:cs typeface="Times New Roman" panose="02020603050405020304" pitchFamily="18" charset="0"/>
              </a:rPr>
              <a:t>        </a:t>
            </a:r>
            <a:r>
              <a:rPr lang="vi-VN" sz="4000">
                <a:solidFill>
                  <a:prstClr val="black"/>
                </a:solidFill>
                <a:latin typeface="Times New Roman" panose="02020603050405020304" pitchFamily="18" charset="0"/>
                <a:cs typeface="Times New Roman" panose="02020603050405020304" pitchFamily="18" charset="0"/>
              </a:rPr>
              <a:t>Mùa hè đi qua những nương ngô, để lại vô số đốm nắng lấm tấm.</a:t>
            </a:r>
            <a:r>
              <a:rPr lang="en-US" sz="4000">
                <a:solidFill>
                  <a:prstClr val="black"/>
                </a:solidFill>
                <a:latin typeface="Times New Roman" panose="02020603050405020304" pitchFamily="18" charset="0"/>
                <a:cs typeface="Times New Roman" panose="02020603050405020304" pitchFamily="18" charset="0"/>
              </a:rPr>
              <a:t>      </a:t>
            </a:r>
            <a:r>
              <a:rPr lang="vi-VN" sz="4000">
                <a:solidFill>
                  <a:prstClr val="black"/>
                </a:solidFill>
                <a:latin typeface="Times New Roman" panose="02020603050405020304" pitchFamily="18" charset="0"/>
                <a:cs typeface="Times New Roman" panose="02020603050405020304" pitchFamily="18" charset="0"/>
              </a:rPr>
              <a:t>Lá ngô bỗng xanh đậm đà và những khóm hoa dại bắt đầu khoe cánh</a:t>
            </a:r>
            <a:r>
              <a:rPr lang="en-US" sz="4000">
                <a:solidFill>
                  <a:prstClr val="black"/>
                </a:solidFill>
                <a:latin typeface="Times New Roman" panose="02020603050405020304" pitchFamily="18" charset="0"/>
                <a:cs typeface="Times New Roman" panose="02020603050405020304" pitchFamily="18" charset="0"/>
              </a:rPr>
              <a:t> </a:t>
            </a:r>
            <a:r>
              <a:rPr lang="vi-VN" sz="4000">
                <a:solidFill>
                  <a:prstClr val="black"/>
                </a:solidFill>
                <a:latin typeface="Times New Roman" panose="02020603050405020304" pitchFamily="18" charset="0"/>
                <a:cs typeface="Times New Roman" panose="02020603050405020304" pitchFamily="18" charset="0"/>
              </a:rPr>
              <a:t>mỏng. </a:t>
            </a:r>
            <a:r>
              <a:rPr lang="en-US" sz="4000">
                <a:solidFill>
                  <a:prstClr val="black"/>
                </a:solidFill>
                <a:latin typeface="Times New Roman" panose="02020603050405020304" pitchFamily="18" charset="0"/>
                <a:cs typeface="Times New Roman" panose="02020603050405020304" pitchFamily="18" charset="0"/>
              </a:rPr>
              <a:t>  </a:t>
            </a:r>
            <a:r>
              <a:rPr lang="vi-VN" sz="4000">
                <a:solidFill>
                  <a:prstClr val="black"/>
                </a:solidFill>
                <a:latin typeface="Times New Roman" panose="02020603050405020304" pitchFamily="18" charset="0"/>
                <a:cs typeface="Times New Roman" panose="02020603050405020304" pitchFamily="18" charset="0"/>
              </a:rPr>
              <a:t> Nắng hè hong khô những giọt mưa rào vội vã trên mấy cánh hoa</a:t>
            </a:r>
            <a:r>
              <a:rPr lang="en-US" sz="4000">
                <a:solidFill>
                  <a:prstClr val="black"/>
                </a:solidFill>
                <a:latin typeface="Times New Roman" panose="02020603050405020304" pitchFamily="18" charset="0"/>
                <a:cs typeface="Times New Roman" panose="02020603050405020304" pitchFamily="18" charset="0"/>
              </a:rPr>
              <a:t> </a:t>
            </a:r>
            <a:r>
              <a:rPr lang="vi-VN" sz="4000">
                <a:solidFill>
                  <a:prstClr val="black"/>
                </a:solidFill>
                <a:latin typeface="Times New Roman" panose="02020603050405020304" pitchFamily="18" charset="0"/>
                <a:cs typeface="Times New Roman" panose="02020603050405020304" pitchFamily="18" charset="0"/>
              </a:rPr>
              <a:t>sim tím ngát. </a:t>
            </a:r>
            <a:r>
              <a:rPr lang="en-US" sz="4000">
                <a:solidFill>
                  <a:prstClr val="black"/>
                </a:solidFill>
                <a:latin typeface="Times New Roman" panose="02020603050405020304" pitchFamily="18" charset="0"/>
                <a:cs typeface="Times New Roman" panose="02020603050405020304" pitchFamily="18" charset="0"/>
              </a:rPr>
              <a:t>     </a:t>
            </a:r>
            <a:r>
              <a:rPr lang="vi-VN" sz="4000">
                <a:solidFill>
                  <a:prstClr val="black"/>
                </a:solidFill>
                <a:latin typeface="Times New Roman" panose="02020603050405020304" pitchFamily="18" charset="0"/>
                <a:cs typeface="Times New Roman" panose="02020603050405020304" pitchFamily="18" charset="0"/>
              </a:rPr>
              <a:t>Trong những khe đá nhỏ, lũ cá suối mải mê đuổi theo bóng</a:t>
            </a:r>
            <a:r>
              <a:rPr lang="en-US" sz="4000">
                <a:solidFill>
                  <a:prstClr val="black"/>
                </a:solidFill>
                <a:latin typeface="Times New Roman" panose="02020603050405020304" pitchFamily="18" charset="0"/>
                <a:cs typeface="Times New Roman" panose="02020603050405020304" pitchFamily="18" charset="0"/>
              </a:rPr>
              <a:t> </a:t>
            </a:r>
            <a:r>
              <a:rPr lang="vi-VN" sz="4000">
                <a:solidFill>
                  <a:prstClr val="black"/>
                </a:solidFill>
                <a:latin typeface="Times New Roman" panose="02020603050405020304" pitchFamily="18" charset="0"/>
                <a:cs typeface="Times New Roman" panose="02020603050405020304" pitchFamily="18" charset="0"/>
              </a:rPr>
              <a:t>nắng, lũ cua rủ nhau ngó ra khỏi cửa hang.</a:t>
            </a:r>
            <a:r>
              <a:rPr lang="en-US" sz="4000">
                <a:solidFill>
                  <a:prstClr val="black"/>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3825A187-8482-72D3-1499-AAAF8816A909}"/>
              </a:ext>
            </a:extLst>
          </p:cNvPr>
          <p:cNvSpPr/>
          <p:nvPr/>
        </p:nvSpPr>
        <p:spPr>
          <a:xfrm>
            <a:off x="1034383" y="2008297"/>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1</a:t>
            </a:r>
          </a:p>
        </p:txBody>
      </p:sp>
      <p:sp>
        <p:nvSpPr>
          <p:cNvPr id="6" name="Oval 5">
            <a:extLst>
              <a:ext uri="{FF2B5EF4-FFF2-40B4-BE49-F238E27FC236}">
                <a16:creationId xmlns:a16="http://schemas.microsoft.com/office/drawing/2014/main" id="{578ABF21-2BC8-26DD-69CC-0D4DCAC9D25C}"/>
              </a:ext>
            </a:extLst>
          </p:cNvPr>
          <p:cNvSpPr/>
          <p:nvPr/>
        </p:nvSpPr>
        <p:spPr>
          <a:xfrm>
            <a:off x="4891147" y="2698819"/>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2</a:t>
            </a:r>
          </a:p>
        </p:txBody>
      </p:sp>
      <p:sp>
        <p:nvSpPr>
          <p:cNvPr id="7" name="Oval 6">
            <a:extLst>
              <a:ext uri="{FF2B5EF4-FFF2-40B4-BE49-F238E27FC236}">
                <a16:creationId xmlns:a16="http://schemas.microsoft.com/office/drawing/2014/main" id="{5807F68E-D4D2-A34A-D504-FA94E0365751}"/>
              </a:ext>
            </a:extLst>
          </p:cNvPr>
          <p:cNvSpPr/>
          <p:nvPr/>
        </p:nvSpPr>
        <p:spPr>
          <a:xfrm>
            <a:off x="10061995" y="3255371"/>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3</a:t>
            </a:r>
          </a:p>
        </p:txBody>
      </p:sp>
      <p:sp>
        <p:nvSpPr>
          <p:cNvPr id="8" name="Oval 7">
            <a:extLst>
              <a:ext uri="{FF2B5EF4-FFF2-40B4-BE49-F238E27FC236}">
                <a16:creationId xmlns:a16="http://schemas.microsoft.com/office/drawing/2014/main" id="{C48AA362-1842-02E7-CC6E-C20CE2FB2A84}"/>
              </a:ext>
            </a:extLst>
          </p:cNvPr>
          <p:cNvSpPr/>
          <p:nvPr/>
        </p:nvSpPr>
        <p:spPr>
          <a:xfrm>
            <a:off x="4612871" y="4544438"/>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4</a:t>
            </a:r>
          </a:p>
        </p:txBody>
      </p:sp>
    </p:spTree>
    <p:extLst>
      <p:ext uri="{BB962C8B-B14F-4D97-AF65-F5344CB8AC3E}">
        <p14:creationId xmlns:p14="http://schemas.microsoft.com/office/powerpoint/2010/main" val="17437448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6421558-19FE-B613-ACB0-FC4AF2026818}"/>
            </a:ext>
          </a:extLst>
        </p:cNvPr>
        <p:cNvGrpSpPr/>
        <p:nvPr/>
      </p:nvGrpSpPr>
      <p:grpSpPr>
        <a:xfrm>
          <a:off x="0" y="0"/>
          <a:ext cx="0" cy="0"/>
          <a:chOff x="0" y="0"/>
          <a:chExt cx="0" cy="0"/>
        </a:xfrm>
      </p:grpSpPr>
      <p:sp>
        <p:nvSpPr>
          <p:cNvPr id="32" name="TextBox 1">
            <a:extLst>
              <a:ext uri="{FF2B5EF4-FFF2-40B4-BE49-F238E27FC236}">
                <a16:creationId xmlns:a16="http://schemas.microsoft.com/office/drawing/2014/main" id="{47F8DA46-31CE-7421-6386-759110E8BA89}"/>
              </a:ext>
            </a:extLst>
          </p:cNvPr>
          <p:cNvSpPr txBox="1"/>
          <p:nvPr/>
        </p:nvSpPr>
        <p:spPr>
          <a:xfrm>
            <a:off x="1403614" y="1095785"/>
            <a:ext cx="938477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Calibri" panose="020F0502020204030204"/>
                <a:ea typeface="+mn-ea"/>
                <a:cs typeface="+mn-cs"/>
              </a:rPr>
              <a:t>a. Xếp các câu trong đoạn văn vào hai nhóm:</a:t>
            </a:r>
          </a:p>
        </p:txBody>
      </p:sp>
      <p:sp>
        <p:nvSpPr>
          <p:cNvPr id="2" name="TextBox 1">
            <a:extLst>
              <a:ext uri="{FF2B5EF4-FFF2-40B4-BE49-F238E27FC236}">
                <a16:creationId xmlns:a16="http://schemas.microsoft.com/office/drawing/2014/main" id="{03EB730E-B004-AB4C-758D-C783F6892C23}"/>
              </a:ext>
            </a:extLst>
          </p:cNvPr>
          <p:cNvSpPr txBox="1"/>
          <p:nvPr/>
        </p:nvSpPr>
        <p:spPr>
          <a:xfrm>
            <a:off x="1403614" y="3762360"/>
            <a:ext cx="938477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effectLst/>
                <a:uLnTx/>
                <a:uFillTx/>
                <a:latin typeface="Calibri" panose="020F0502020204030204"/>
                <a:ea typeface="+mn-ea"/>
                <a:cs typeface="+mn-cs"/>
              </a:rPr>
              <a:t>b. Chỉ ra cách nối các vế câu trong mỗi câu ghép tìm được.</a:t>
            </a:r>
            <a:endParaRPr kumimoji="0" lang="en-US" sz="3600" b="1" i="0" u="none" strike="noStrike" kern="1200" cap="none" spc="0" normalizeH="0" baseline="0" noProof="0">
              <a:ln>
                <a:noFill/>
              </a:ln>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F199E42-ADAA-2C71-30F8-39FB3E3D1992}"/>
              </a:ext>
            </a:extLst>
          </p:cNvPr>
          <p:cNvPicPr>
            <a:picLocks noChangeAspect="1"/>
          </p:cNvPicPr>
          <p:nvPr/>
        </p:nvPicPr>
        <p:blipFill>
          <a:blip r:embed="rId2"/>
          <a:stretch>
            <a:fillRect/>
          </a:stretch>
        </p:blipFill>
        <p:spPr>
          <a:xfrm>
            <a:off x="1403613" y="2056424"/>
            <a:ext cx="9384771" cy="1372576"/>
          </a:xfrm>
          <a:prstGeom prst="rect">
            <a:avLst/>
          </a:prstGeom>
        </p:spPr>
      </p:pic>
    </p:spTree>
    <p:extLst>
      <p:ext uri="{BB962C8B-B14F-4D97-AF65-F5344CB8AC3E}">
        <p14:creationId xmlns:p14="http://schemas.microsoft.com/office/powerpoint/2010/main" val="36783553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2E611A-A268-FC9D-1C86-EF035705695D}"/>
            </a:ext>
          </a:extLst>
        </p:cNvPr>
        <p:cNvGrpSpPr/>
        <p:nvPr/>
      </p:nvGrpSpPr>
      <p:grpSpPr>
        <a:xfrm>
          <a:off x="0" y="0"/>
          <a:ext cx="0" cy="0"/>
          <a:chOff x="0" y="0"/>
          <a:chExt cx="0" cy="0"/>
        </a:xfrm>
      </p:grpSpPr>
      <p:sp>
        <p:nvSpPr>
          <p:cNvPr id="32" name="TextBox 1">
            <a:extLst>
              <a:ext uri="{FF2B5EF4-FFF2-40B4-BE49-F238E27FC236}">
                <a16:creationId xmlns:a16="http://schemas.microsoft.com/office/drawing/2014/main" id="{316C95E1-C181-C2C2-D05C-B356614FD385}"/>
              </a:ext>
            </a:extLst>
          </p:cNvPr>
          <p:cNvSpPr txBox="1"/>
          <p:nvPr/>
        </p:nvSpPr>
        <p:spPr>
          <a:xfrm>
            <a:off x="1403614" y="1095785"/>
            <a:ext cx="93847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THẢO LUẬN NHÓM 4</a:t>
            </a:r>
          </a:p>
        </p:txBody>
      </p:sp>
      <p:pic>
        <p:nvPicPr>
          <p:cNvPr id="1026" name="Picture 2" descr="TOP 10 mẫu Viết báo cáo thảo luận nhóm (2024) SIÊU HAY">
            <a:extLst>
              <a:ext uri="{FF2B5EF4-FFF2-40B4-BE49-F238E27FC236}">
                <a16:creationId xmlns:a16="http://schemas.microsoft.com/office/drawing/2014/main" id="{505118E7-0312-7E23-66FC-5E6307F38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331" y="2073040"/>
            <a:ext cx="7713443" cy="42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0246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AE79C89-0BD3-33DD-938B-EB231EFC9FA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96E9BC-301F-FA9E-E4C0-D7B511223385}"/>
              </a:ext>
            </a:extLst>
          </p:cNvPr>
          <p:cNvSpPr/>
          <p:nvPr/>
        </p:nvSpPr>
        <p:spPr>
          <a:xfrm>
            <a:off x="1655379" y="232300"/>
            <a:ext cx="2822028" cy="1024759"/>
          </a:xfrm>
          <a:prstGeom prst="roundRect">
            <a:avLst/>
          </a:prstGeom>
          <a:solidFill>
            <a:schemeClr val="bg1"/>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Câu đơn </a:t>
            </a:r>
            <a:endParaRPr lang="en-US" sz="4000">
              <a:solidFill>
                <a:schemeClr val="tx1"/>
              </a:solidFill>
            </a:endParaRPr>
          </a:p>
        </p:txBody>
      </p:sp>
      <p:sp>
        <p:nvSpPr>
          <p:cNvPr id="3" name="Rectangle: Rounded Corners 2">
            <a:extLst>
              <a:ext uri="{FF2B5EF4-FFF2-40B4-BE49-F238E27FC236}">
                <a16:creationId xmlns:a16="http://schemas.microsoft.com/office/drawing/2014/main" id="{69F1C8C4-CC3D-2B83-249C-55F965B95089}"/>
              </a:ext>
            </a:extLst>
          </p:cNvPr>
          <p:cNvSpPr/>
          <p:nvPr/>
        </p:nvSpPr>
        <p:spPr>
          <a:xfrm>
            <a:off x="7346731" y="232299"/>
            <a:ext cx="2822028" cy="1024759"/>
          </a:xfrm>
          <a:prstGeom prst="roundRect">
            <a:avLst/>
          </a:prstGeom>
          <a:solidFill>
            <a:schemeClr val="bg1"/>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Câu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ghép</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E34FECF-E656-C8F0-F350-C805D9C6C34B}"/>
              </a:ext>
            </a:extLst>
          </p:cNvPr>
          <p:cNvCxnSpPr>
            <a:cxnSpLocks/>
          </p:cNvCxnSpPr>
          <p:nvPr/>
        </p:nvCxnSpPr>
        <p:spPr>
          <a:xfrm>
            <a:off x="6053959" y="472966"/>
            <a:ext cx="42040" cy="606972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AA0BDCB-3F32-2B89-BC88-A2C3728C485A}"/>
              </a:ext>
            </a:extLst>
          </p:cNvPr>
          <p:cNvSpPr txBox="1"/>
          <p:nvPr/>
        </p:nvSpPr>
        <p:spPr>
          <a:xfrm>
            <a:off x="1024759" y="1602864"/>
            <a:ext cx="4840014" cy="1805152"/>
          </a:xfrm>
          <a:prstGeom prst="rect">
            <a:avLst/>
          </a:prstGeom>
          <a:noFill/>
        </p:spPr>
        <p:txBody>
          <a:bodyPr wrap="square" rtlCol="0">
            <a:spAutoFit/>
          </a:bodyPr>
          <a:lstStyle/>
          <a:p>
            <a:pPr algn="just"/>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Mùa hè đi qua những nương ngô, để lại vô số đốm nắng lấm tấm.</a:t>
            </a:r>
            <a:endParaRPr lang="en-US"/>
          </a:p>
        </p:txBody>
      </p:sp>
      <p:sp>
        <p:nvSpPr>
          <p:cNvPr id="13" name="TextBox 12">
            <a:extLst>
              <a:ext uri="{FF2B5EF4-FFF2-40B4-BE49-F238E27FC236}">
                <a16:creationId xmlns:a16="http://schemas.microsoft.com/office/drawing/2014/main" id="{B4A1685C-4334-E4FD-507D-B7B25C34BA11}"/>
              </a:ext>
            </a:extLst>
          </p:cNvPr>
          <p:cNvSpPr txBox="1"/>
          <p:nvPr/>
        </p:nvSpPr>
        <p:spPr>
          <a:xfrm>
            <a:off x="1105881" y="3774805"/>
            <a:ext cx="4840014" cy="2308324"/>
          </a:xfrm>
          <a:prstGeom prst="rect">
            <a:avLst/>
          </a:prstGeom>
          <a:noFill/>
        </p:spPr>
        <p:txBody>
          <a:bodyPr wrap="square" rtlCol="0">
            <a:spAutoFit/>
          </a:bodyPr>
          <a:lstStyle/>
          <a:p>
            <a:pPr algn="just"/>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Nắng hè hong khô những giọt mưa rào vội vã trên mấy cánh hoa sim tím ngát.</a:t>
            </a:r>
            <a:endParaRPr lang="en-US"/>
          </a:p>
        </p:txBody>
      </p:sp>
      <p:sp>
        <p:nvSpPr>
          <p:cNvPr id="14" name="Oval 13">
            <a:extLst>
              <a:ext uri="{FF2B5EF4-FFF2-40B4-BE49-F238E27FC236}">
                <a16:creationId xmlns:a16="http://schemas.microsoft.com/office/drawing/2014/main" id="{C5EC0C66-2E34-F314-9341-5F71943172E0}"/>
              </a:ext>
            </a:extLst>
          </p:cNvPr>
          <p:cNvSpPr/>
          <p:nvPr/>
        </p:nvSpPr>
        <p:spPr>
          <a:xfrm>
            <a:off x="370159" y="1602864"/>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1</a:t>
            </a:r>
          </a:p>
        </p:txBody>
      </p:sp>
      <p:sp>
        <p:nvSpPr>
          <p:cNvPr id="17" name="Oval 16">
            <a:extLst>
              <a:ext uri="{FF2B5EF4-FFF2-40B4-BE49-F238E27FC236}">
                <a16:creationId xmlns:a16="http://schemas.microsoft.com/office/drawing/2014/main" id="{5F951290-B612-980B-AE57-D300A2EA23C2}"/>
              </a:ext>
            </a:extLst>
          </p:cNvPr>
          <p:cNvSpPr/>
          <p:nvPr/>
        </p:nvSpPr>
        <p:spPr>
          <a:xfrm>
            <a:off x="397249" y="3774805"/>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3</a:t>
            </a:r>
          </a:p>
        </p:txBody>
      </p:sp>
      <p:sp>
        <p:nvSpPr>
          <p:cNvPr id="18" name="TextBox 17">
            <a:extLst>
              <a:ext uri="{FF2B5EF4-FFF2-40B4-BE49-F238E27FC236}">
                <a16:creationId xmlns:a16="http://schemas.microsoft.com/office/drawing/2014/main" id="{9B8EE927-B6E2-2039-822D-3645A72A4E32}"/>
              </a:ext>
            </a:extLst>
          </p:cNvPr>
          <p:cNvSpPr txBox="1"/>
          <p:nvPr/>
        </p:nvSpPr>
        <p:spPr>
          <a:xfrm>
            <a:off x="6845192" y="1519571"/>
            <a:ext cx="4840014" cy="2308324"/>
          </a:xfrm>
          <a:prstGeom prst="rect">
            <a:avLst/>
          </a:prstGeom>
          <a:noFill/>
        </p:spPr>
        <p:txBody>
          <a:bodyPr wrap="square" rtlCol="0">
            <a:spAutoFit/>
          </a:bodyPr>
          <a:lstStyle/>
          <a:p>
            <a:pPr algn="just"/>
            <a:r>
              <a:rPr lang="vi-VN" sz="3600">
                <a:solidFill>
                  <a:prstClr val="black"/>
                </a:solidFill>
                <a:latin typeface="Calibri" panose="020F0502020204030204"/>
              </a:rPr>
              <a:t>Lá ngô bỗng xanh đậm đà và những khóm hoa dại bắt đầu khoe cánh mỏng.</a:t>
            </a:r>
            <a:endParaRPr lang="en-US"/>
          </a:p>
        </p:txBody>
      </p:sp>
      <p:sp>
        <p:nvSpPr>
          <p:cNvPr id="19" name="TextBox 18">
            <a:extLst>
              <a:ext uri="{FF2B5EF4-FFF2-40B4-BE49-F238E27FC236}">
                <a16:creationId xmlns:a16="http://schemas.microsoft.com/office/drawing/2014/main" id="{44964FBE-E210-504A-C642-1D8F96ACAD40}"/>
              </a:ext>
            </a:extLst>
          </p:cNvPr>
          <p:cNvSpPr txBox="1"/>
          <p:nvPr/>
        </p:nvSpPr>
        <p:spPr>
          <a:xfrm>
            <a:off x="6900856" y="3760253"/>
            <a:ext cx="4840014" cy="2862322"/>
          </a:xfrm>
          <a:prstGeom prst="rect">
            <a:avLst/>
          </a:prstGeom>
          <a:noFill/>
        </p:spPr>
        <p:txBody>
          <a:bodyPr wrap="square" rtlCol="0">
            <a:spAutoFit/>
          </a:bodyPr>
          <a:lstStyle/>
          <a:p>
            <a:pPr algn="just"/>
            <a:r>
              <a:rPr lang="vi-VN" sz="3600">
                <a:solidFill>
                  <a:prstClr val="black"/>
                </a:solidFill>
                <a:latin typeface="Calibri" panose="020F0502020204030204"/>
              </a:rPr>
              <a:t>Trong những khe đá nhỏ, lũ cá suối mải mê đuổi theo bóng nắng, lũ cua rủ nhau ngó ra khỏi cửa hang. </a:t>
            </a:r>
            <a:endParaRPr lang="en-US"/>
          </a:p>
        </p:txBody>
      </p:sp>
      <p:sp>
        <p:nvSpPr>
          <p:cNvPr id="20" name="Oval 19">
            <a:extLst>
              <a:ext uri="{FF2B5EF4-FFF2-40B4-BE49-F238E27FC236}">
                <a16:creationId xmlns:a16="http://schemas.microsoft.com/office/drawing/2014/main" id="{6681377C-1681-0D23-7E70-2EE19F466675}"/>
              </a:ext>
            </a:extLst>
          </p:cNvPr>
          <p:cNvSpPr/>
          <p:nvPr/>
        </p:nvSpPr>
        <p:spPr>
          <a:xfrm>
            <a:off x="6190592" y="1639901"/>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2</a:t>
            </a:r>
          </a:p>
        </p:txBody>
      </p:sp>
      <p:sp>
        <p:nvSpPr>
          <p:cNvPr id="21" name="Oval 20">
            <a:extLst>
              <a:ext uri="{FF2B5EF4-FFF2-40B4-BE49-F238E27FC236}">
                <a16:creationId xmlns:a16="http://schemas.microsoft.com/office/drawing/2014/main" id="{2970BE3F-FF6B-9971-BC66-D8C48AC4EB5E}"/>
              </a:ext>
            </a:extLst>
          </p:cNvPr>
          <p:cNvSpPr/>
          <p:nvPr/>
        </p:nvSpPr>
        <p:spPr>
          <a:xfrm>
            <a:off x="6217682" y="3811842"/>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4</a:t>
            </a:r>
          </a:p>
        </p:txBody>
      </p:sp>
    </p:spTree>
    <p:extLst>
      <p:ext uri="{BB962C8B-B14F-4D97-AF65-F5344CB8AC3E}">
        <p14:creationId xmlns:p14="http://schemas.microsoft.com/office/powerpoint/2010/main" val="1804746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7" grpId="0" animBg="1"/>
      <p:bldP spid="18" grpId="0"/>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F65862-9BBE-8570-01E0-0F10E1F5B16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6D341D6-8DF1-3DCB-C8DE-4A903AF3C0A9}"/>
              </a:ext>
            </a:extLst>
          </p:cNvPr>
          <p:cNvSpPr/>
          <p:nvPr/>
        </p:nvSpPr>
        <p:spPr>
          <a:xfrm>
            <a:off x="1271752" y="131483"/>
            <a:ext cx="9648496" cy="1024759"/>
          </a:xfrm>
          <a:prstGeom prst="roundRect">
            <a:avLst/>
          </a:prstGeom>
          <a:solidFill>
            <a:schemeClr val="bg1"/>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srgbClr val="0070C0"/>
                </a:solidFill>
              </a:rPr>
              <a:t>C</a:t>
            </a:r>
            <a:r>
              <a:rPr lang="vi-VN" sz="4000">
                <a:solidFill>
                  <a:srgbClr val="0070C0"/>
                </a:solidFill>
              </a:rPr>
              <a:t>ách nối các vế câu trong câu ghép</a:t>
            </a:r>
            <a:endParaRPr kumimoji="0" lang="en-US" sz="4000" b="0" i="0" u="none" strike="noStrike" kern="1200" cap="none" spc="0" normalizeH="0" baseline="0" noProof="0">
              <a:ln>
                <a:noFill/>
              </a:ln>
              <a:solidFill>
                <a:srgbClr val="0070C0"/>
              </a:solidFill>
              <a:effectLst/>
              <a:uLnTx/>
              <a:uFillTx/>
              <a:latin typeface="Calibri" panose="020F0502020204030204"/>
            </a:endParaRPr>
          </a:p>
        </p:txBody>
      </p:sp>
      <p:sp>
        <p:nvSpPr>
          <p:cNvPr id="18" name="TextBox 17">
            <a:extLst>
              <a:ext uri="{FF2B5EF4-FFF2-40B4-BE49-F238E27FC236}">
                <a16:creationId xmlns:a16="http://schemas.microsoft.com/office/drawing/2014/main" id="{F3C92B0C-19D3-9F28-8065-6DDCCE5B9B9D}"/>
              </a:ext>
            </a:extLst>
          </p:cNvPr>
          <p:cNvSpPr txBox="1"/>
          <p:nvPr/>
        </p:nvSpPr>
        <p:spPr>
          <a:xfrm>
            <a:off x="1358793" y="1521139"/>
            <a:ext cx="1008993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Lá ngô bỗng xanh đậm đà và những khóm hoa dại bắt đầu khoe cánh mỏng.</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5548800-01D9-8AED-01E9-9E4A32D275B4}"/>
              </a:ext>
            </a:extLst>
          </p:cNvPr>
          <p:cNvSpPr txBox="1"/>
          <p:nvPr/>
        </p:nvSpPr>
        <p:spPr>
          <a:xfrm>
            <a:off x="1271752" y="3733908"/>
            <a:ext cx="1033167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Trong những khe đá nhỏ, lũ cá suối mải mê đuổi theo bóng nắng, lũ cua rủ nhau ngó ra khỏi cửa hang.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4F123D3-F8A3-979E-9C26-EE703D913D86}"/>
              </a:ext>
            </a:extLst>
          </p:cNvPr>
          <p:cNvSpPr/>
          <p:nvPr/>
        </p:nvSpPr>
        <p:spPr>
          <a:xfrm>
            <a:off x="572814" y="1730767"/>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Calibri" panose="020F0502020204030204"/>
                <a:ea typeface="+mn-ea"/>
                <a:cs typeface="+mn-cs"/>
              </a:rPr>
              <a:t>2</a:t>
            </a:r>
          </a:p>
        </p:txBody>
      </p:sp>
      <p:sp>
        <p:nvSpPr>
          <p:cNvPr id="21" name="Oval 20">
            <a:extLst>
              <a:ext uri="{FF2B5EF4-FFF2-40B4-BE49-F238E27FC236}">
                <a16:creationId xmlns:a16="http://schemas.microsoft.com/office/drawing/2014/main" id="{08B346CC-0F4F-C4D2-8801-D5B26C84D828}"/>
              </a:ext>
            </a:extLst>
          </p:cNvPr>
          <p:cNvSpPr/>
          <p:nvPr/>
        </p:nvSpPr>
        <p:spPr>
          <a:xfrm>
            <a:off x="588578" y="3785497"/>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Calibri" panose="020F0502020204030204"/>
                <a:ea typeface="+mn-ea"/>
                <a:cs typeface="+mn-cs"/>
              </a:rPr>
              <a:t>4</a:t>
            </a:r>
          </a:p>
        </p:txBody>
      </p:sp>
      <p:sp>
        <p:nvSpPr>
          <p:cNvPr id="4" name="Oval 3">
            <a:extLst>
              <a:ext uri="{FF2B5EF4-FFF2-40B4-BE49-F238E27FC236}">
                <a16:creationId xmlns:a16="http://schemas.microsoft.com/office/drawing/2014/main" id="{19C7CB13-8FC9-E569-933C-4DD7D956CFE1}"/>
              </a:ext>
            </a:extLst>
          </p:cNvPr>
          <p:cNvSpPr/>
          <p:nvPr/>
        </p:nvSpPr>
        <p:spPr>
          <a:xfrm>
            <a:off x="6978871" y="1521139"/>
            <a:ext cx="725214" cy="6832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701808B9-54E9-3548-14CC-C6DF6B4641AC}"/>
              </a:ext>
            </a:extLst>
          </p:cNvPr>
          <p:cNvSpPr/>
          <p:nvPr/>
        </p:nvSpPr>
        <p:spPr>
          <a:xfrm>
            <a:off x="900114" y="2937040"/>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D259FC-6214-A2E4-C9DF-3B0EB887A790}"/>
              </a:ext>
            </a:extLst>
          </p:cNvPr>
          <p:cNvSpPr txBox="1"/>
          <p:nvPr/>
        </p:nvSpPr>
        <p:spPr>
          <a:xfrm>
            <a:off x="2102070" y="2859070"/>
            <a:ext cx="10089930" cy="707886"/>
          </a:xfrm>
          <a:prstGeom prst="rect">
            <a:avLst/>
          </a:prstGeom>
          <a:noFill/>
        </p:spPr>
        <p:txBody>
          <a:bodyPr wrap="square" rtlCol="0">
            <a:spAutoFit/>
          </a:bodyPr>
          <a:lstStyle/>
          <a:p>
            <a:pPr lvl="0" algn="just"/>
            <a:r>
              <a:rPr lang="vi-VN" sz="4000">
                <a:solidFill>
                  <a:srgbClr val="FF0000"/>
                </a:solidFill>
                <a:latin typeface="Calibri" panose="020F0502020204030204"/>
              </a:rPr>
              <a:t>Sử dụng kết từ</a:t>
            </a:r>
            <a:r>
              <a:rPr lang="en-US" sz="4000">
                <a:solidFill>
                  <a:srgbClr val="FF0000"/>
                </a:solidFill>
                <a:latin typeface="Calibri" panose="020F0502020204030204"/>
              </a:rPr>
              <a:t> "VÀ"</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cxnSp>
        <p:nvCxnSpPr>
          <p:cNvPr id="9" name="Straight Connector 8">
            <a:extLst>
              <a:ext uri="{FF2B5EF4-FFF2-40B4-BE49-F238E27FC236}">
                <a16:creationId xmlns:a16="http://schemas.microsoft.com/office/drawing/2014/main" id="{FE6D3018-0D77-315C-66E5-AB5C66FF96A4}"/>
              </a:ext>
            </a:extLst>
          </p:cNvPr>
          <p:cNvCxnSpPr/>
          <p:nvPr/>
        </p:nvCxnSpPr>
        <p:spPr>
          <a:xfrm>
            <a:off x="3216164" y="4886939"/>
            <a:ext cx="28377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A829003C-E458-EC1E-C506-278AD5913ABA}"/>
              </a:ext>
            </a:extLst>
          </p:cNvPr>
          <p:cNvSpPr/>
          <p:nvPr/>
        </p:nvSpPr>
        <p:spPr>
          <a:xfrm>
            <a:off x="900114" y="5290740"/>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5293938-C395-E901-2A79-1FA4A3084203}"/>
              </a:ext>
            </a:extLst>
          </p:cNvPr>
          <p:cNvSpPr txBox="1"/>
          <p:nvPr/>
        </p:nvSpPr>
        <p:spPr>
          <a:xfrm>
            <a:off x="2102070" y="5212770"/>
            <a:ext cx="10089930" cy="707886"/>
          </a:xfrm>
          <a:prstGeom prst="rect">
            <a:avLst/>
          </a:prstGeom>
          <a:noFill/>
        </p:spPr>
        <p:txBody>
          <a:bodyPr wrap="square" rtlCol="0">
            <a:spAutoFit/>
          </a:bodyPr>
          <a:lstStyle/>
          <a:p>
            <a:pPr lvl="0" algn="just"/>
            <a:r>
              <a:rPr lang="vi-VN" sz="4000">
                <a:solidFill>
                  <a:srgbClr val="FF0000"/>
                </a:solidFill>
                <a:latin typeface="Calibri" panose="020F0502020204030204"/>
              </a:rPr>
              <a:t>Sử dụng dấu phẩy.</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317716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4" grpId="0" animBg="1"/>
      <p:bldP spid="5" grpId="0" animBg="1"/>
      <p:bldP spid="6" grpId="0"/>
      <p:bldP spid="10" grpId="0" animBg="1"/>
      <p:bldP spid="15"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190</TotalTime>
  <Words>614</Words>
  <Application>Microsoft Office PowerPoint</Application>
  <PresentationFormat>Widescreen</PresentationFormat>
  <Paragraphs>70</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iCiel Pony</vt:lpstr>
      <vt:lpstr>LNTH-LuoLuoNotangYuanTi 1</vt:lpstr>
      <vt:lpstr>Times New Roman</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18</cp:revision>
  <dcterms:created xsi:type="dcterms:W3CDTF">2023-10-08T00:35:19Z</dcterms:created>
  <dcterms:modified xsi:type="dcterms:W3CDTF">2025-02-20T12:38:41Z</dcterms:modified>
  <cp:category>9Slide.vn</cp:category>
</cp:coreProperties>
</file>