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10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3.svg" ContentType="image/svg+xml"/>
  <Override PartName="/ppt/media/image5.svg" ContentType="image/svg+xml"/>
  <Override PartName="/ppt/media/image52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3"/>
    <p:sldId id="263" r:id="rId4"/>
    <p:sldId id="258" r:id="rId5"/>
    <p:sldId id="264" r:id="rId6"/>
    <p:sldId id="265" r:id="rId7"/>
    <p:sldId id="266" r:id="rId8"/>
    <p:sldId id="259" r:id="rId9"/>
    <p:sldId id="290" r:id="rId10"/>
    <p:sldId id="284" r:id="rId11"/>
    <p:sldId id="278" r:id="rId12"/>
    <p:sldId id="277" r:id="rId14"/>
    <p:sldId id="261" r:id="rId15"/>
    <p:sldId id="292" r:id="rId16"/>
    <p:sldId id="280" r:id="rId17"/>
    <p:sldId id="291" r:id="rId18"/>
    <p:sldId id="285" r:id="rId19"/>
    <p:sldId id="286" r:id="rId20"/>
    <p:sldId id="287" r:id="rId21"/>
    <p:sldId id="279" r:id="rId22"/>
    <p:sldId id="274" r:id="rId23"/>
    <p:sldId id="281" r:id="rId24"/>
    <p:sldId id="276" r:id="rId25"/>
    <p:sldId id="288" r:id="rId26"/>
    <p:sldId id="289" r:id="rId27"/>
    <p:sldId id="262" r:id="rId28"/>
  </p:sldIdLst>
  <p:sldSz cx="18288000" cy="10287000"/>
  <p:notesSz cx="6858000" cy="9144000"/>
  <p:embeddedFontLst>
    <p:embeddedFont>
      <p:font typeface="Harrington" panose="04040505050A02020702" pitchFamily="82" charset="0"/>
      <p:regular r:id="rId32"/>
    </p:embeddedFont>
    <p:embeddedFont>
      <p:font typeface=".VnVogue" panose="020B7200000000000000" pitchFamily="34" charset="0"/>
      <p:regular r:id="rId33"/>
    </p:embeddedFont>
    <p:embeddedFont>
      <p:font typeface="Aptos Black" panose="020B0004020202020204" pitchFamily="34" charset="0"/>
      <p:bold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Bradley Hand ITC" panose="03070402050302030203" pitchFamily="66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0" d="100"/>
          <a:sy n="40" d="100"/>
        </p:scale>
        <p:origin x="58" y="2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1040C-AF3A-48F0-A5FE-0B320E763F4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 reading skills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Peer-checking students’ answers.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email into three parts.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each student of each group take turns throwing the dice to choose a student and read each part of the email.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- Give stickers if</a:t>
            </a:r>
            <a:r>
              <a:rPr lang="en-US" baseline="0" dirty="0"/>
              <a:t> students read the email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1397-E6EF-4027-93CA-C042CAA1EC5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7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38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7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p3XPRgf4qG4" TargetMode="Externa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7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3.wav"/><Relationship Id="rId3" Type="http://schemas.microsoft.com/office/2007/relationships/hdphoto" Target="../media/image47.wdp"/><Relationship Id="rId2" Type="http://schemas.openxmlformats.org/officeDocument/2006/relationships/image" Target="../media/image46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GIF"/><Relationship Id="rId2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6.svg"/><Relationship Id="rId4" Type="http://schemas.openxmlformats.org/officeDocument/2006/relationships/image" Target="../media/image50.png"/><Relationship Id="rId3" Type="http://schemas.openxmlformats.org/officeDocument/2006/relationships/image" Target="../media/image14.svg"/><Relationship Id="rId2" Type="http://schemas.openxmlformats.org/officeDocument/2006/relationships/image" Target="../media/image49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hyperlink" Target="https://www.youtube.com/watch?v=E7BRrNU25lE" TargetMode="External"/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30.wdp"/><Relationship Id="rId8" Type="http://schemas.openxmlformats.org/officeDocument/2006/relationships/image" Target="../media/image29.png"/><Relationship Id="rId7" Type="http://schemas.microsoft.com/office/2007/relationships/hdphoto" Target="../media/image28.wdp"/><Relationship Id="rId6" Type="http://schemas.openxmlformats.org/officeDocument/2006/relationships/image" Target="../media/image27.png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7.xml"/><Relationship Id="rId11" Type="http://schemas.microsoft.com/office/2007/relationships/hdphoto" Target="../media/image32.wdp"/><Relationship Id="rId10" Type="http://schemas.openxmlformats.org/officeDocument/2006/relationships/image" Target="../media/image31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05265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AE8A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1509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5084">
            <a:off x="6221549" y="3221795"/>
            <a:ext cx="4902795" cy="615647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10800000">
            <a:off x="-366324" y="657640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1912">
            <a:off x="1944219" y="3071844"/>
            <a:ext cx="4261686" cy="626718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65174" y="516424"/>
            <a:ext cx="12737131" cy="1646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dirty="0">
                <a:solidFill>
                  <a:srgbClr val="FFFF00"/>
                </a:solidFill>
                <a:latin typeface="iCiel Cucho Bold" pitchFamily="50" charset="0"/>
                <a:cs typeface="iCiel Cucho Bold" pitchFamily="50" charset="0"/>
              </a:rPr>
              <a:t>I’m dancing with dad</a:t>
            </a:r>
            <a:r>
              <a:rPr lang="en-US" sz="8000" dirty="0">
                <a:solidFill>
                  <a:srgbClr val="FFFF00"/>
                </a:solidFill>
                <a:latin typeface="Halimum Bold"/>
              </a:rPr>
              <a:t>. </a:t>
            </a:r>
            <a:endParaRPr lang="en-US" sz="8000" dirty="0">
              <a:solidFill>
                <a:srgbClr val="FFFF00"/>
              </a:solidFill>
              <a:latin typeface="Halimum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45711">
            <a:off x="11876169" y="3417079"/>
            <a:ext cx="5355736" cy="64236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0649839">
            <a:off x="331192" y="885764"/>
            <a:ext cx="39260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cs typeface="iCiel Cucho Bold" pitchFamily="50" charset="0"/>
              </a:rPr>
              <a:t>Unit 8</a:t>
            </a:r>
            <a:endParaRPr lang="en-US" sz="115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73338">
            <a:off x="13243953" y="4468429"/>
            <a:ext cx="3321202" cy="39182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53481">
            <a:off x="14693092" y="2166395"/>
            <a:ext cx="2314554" cy="34972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34034" y="2054807"/>
            <a:ext cx="6001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5: Skills Time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85467" y="14038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Work in Pairs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sp>
        <p:nvSpPr>
          <p:cNvPr id="9" name="Google Shape;7545;p47"/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54429"/>
            <a:ext cx="6950211" cy="4934296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0" y="1165529"/>
            <a:ext cx="1250342" cy="1250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Read and Write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3400" y="4895863"/>
            <a:ext cx="16887017" cy="2304985"/>
            <a:chOff x="533400" y="4895863"/>
            <a:chExt cx="16887017" cy="2304985"/>
          </a:xfrm>
        </p:grpSpPr>
        <p:grpSp>
          <p:nvGrpSpPr>
            <p:cNvPr id="9" name="Group 8"/>
            <p:cNvGrpSpPr/>
            <p:nvPr/>
          </p:nvGrpSpPr>
          <p:grpSpPr>
            <a:xfrm>
              <a:off x="533400" y="4895863"/>
              <a:ext cx="16887017" cy="2304985"/>
              <a:chOff x="471891" y="4533900"/>
              <a:chExt cx="16887017" cy="230498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1891" y="4533900"/>
                <a:ext cx="16887017" cy="230498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1646336" y="4801775"/>
                <a:ext cx="4876800" cy="20085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1990076" y="6667500"/>
              <a:ext cx="4419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11879855" y="5432091"/>
            <a:ext cx="47047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B0F0"/>
                </a:solidFill>
                <a:latin typeface="Bradley Hand ITC" panose="03070402050302030203" pitchFamily="66" charset="0"/>
              </a:rPr>
              <a:t>holiday</a:t>
            </a:r>
            <a:endParaRPr lang="en-US" sz="9600" b="1" cap="none" spc="0" dirty="0">
              <a:ln w="0"/>
              <a:solidFill>
                <a:srgbClr val="00B0F0"/>
              </a:solidFill>
              <a:latin typeface="Bradley Hand ITC" panose="03070402050302030203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Read and Write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076700"/>
            <a:ext cx="17221200" cy="55626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Work in Pairs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sp>
        <p:nvSpPr>
          <p:cNvPr id="9" name="Google Shape;7545;p47"/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29100"/>
            <a:ext cx="6950211" cy="4934296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0296" y="923985"/>
            <a:ext cx="1683893" cy="1683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Let’s check!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25" y="4326505"/>
            <a:ext cx="11880741" cy="1721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59" y="6700848"/>
            <a:ext cx="17534021" cy="19048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6870626" y="6972300"/>
            <a:ext cx="47047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Mom</a:t>
            </a:r>
            <a:endParaRPr lang="en-US" sz="96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06400" y="6991350"/>
            <a:ext cx="47047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Dad</a:t>
            </a:r>
            <a:endParaRPr lang="en-US" sz="96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Let’s check!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42" y="4336855"/>
            <a:ext cx="17341977" cy="14573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42" y="6458057"/>
            <a:ext cx="10515600" cy="19048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1540510" y="6764688"/>
            <a:ext cx="6477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Aunt Tam</a:t>
            </a:r>
            <a:endParaRPr lang="en-US" sz="96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Let’s check!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62" y="6458057"/>
            <a:ext cx="11558337" cy="20937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1447800" y="6764758"/>
            <a:ext cx="6477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red</a:t>
            </a:r>
            <a:endParaRPr lang="en-US" sz="115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004123"/>
            <a:ext cx="16354531" cy="20918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Let’s check!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62" y="6458057"/>
            <a:ext cx="11558337" cy="20937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1524000" y="6896100"/>
            <a:ext cx="6477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her brother</a:t>
            </a:r>
            <a:endParaRPr lang="en-US" sz="96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62" y="4192330"/>
            <a:ext cx="17001952" cy="16018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89093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E88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17738" y="1301537"/>
            <a:ext cx="9727962" cy="12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0" dirty="0">
                <a:solidFill>
                  <a:srgbClr val="000000"/>
                </a:solidFill>
                <a:latin typeface="Now Bold Bold" panose="00000A00000000000000"/>
              </a:rPr>
              <a:t>HELLO SONG</a:t>
            </a:r>
            <a:endParaRPr lang="en-US" sz="702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497195" y="3198921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10800000">
            <a:off x="-366324" y="64146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418" y="3399408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19044" y="671404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11077">
            <a:off x="239687" y="2393602"/>
            <a:ext cx="3508973" cy="350897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Let’s talk!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0" y="5600700"/>
            <a:ext cx="16535399" cy="1862048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do you celebrate Tet?</a:t>
            </a:r>
            <a:endParaRPr 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60856">
            <a:off x="2250136" y="1818016"/>
            <a:ext cx="3746455" cy="2659792"/>
          </a:xfrm>
          <a:prstGeom prst="rect">
            <a:avLst/>
          </a:prstGeom>
        </p:spPr>
      </p:pic>
      <p:pic>
        <p:nvPicPr>
          <p:cNvPr id="9" name="noisesoul-smile-music-by-sound-gallery-by-dmitry-taras-96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20600" y="1230363"/>
            <a:ext cx="1828800" cy="1828800"/>
          </a:xfrm>
          <a:prstGeom prst="rect">
            <a:avLst/>
          </a:prstGeom>
        </p:spPr>
      </p:pic>
      <p:pic>
        <p:nvPicPr>
          <p:cNvPr id="12" name="Picture 11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60856">
            <a:off x="2326336" y="1855112"/>
            <a:ext cx="3746455" cy="2659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55354" y="1071473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rPr>
              <a:t>The Dice Game</a:t>
            </a:r>
            <a:endParaRPr lang="en-US" sz="88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Now Bold Bold" panose="00000A00000000000000"/>
            </a:endParaRPr>
          </a:p>
        </p:txBody>
      </p:sp>
      <p:pic>
        <p:nvPicPr>
          <p:cNvPr id="10" name="Picture 9" descr="Group of School Children on White Background, Vector Illustration Stock  Vector - Illustration of frame, face: 17433744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32703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happy-logoversion-3-13398.wav"/>
          </p:stSnd>
        </p:sndAc>
      </p:transition>
    </mc:Choice>
    <mc:Fallback>
      <p:transition spd="slow">
        <p:sndAc>
          <p:stSnd>
            <p:snd r:embed="rId4" name="happy-logoversion-3-13398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555354" y="0"/>
            <a:ext cx="19357289" cy="2600227"/>
            <a:chOff x="-555354" y="1028699"/>
            <a:chExt cx="19357289" cy="2600227"/>
          </a:xfrm>
        </p:grpSpPr>
        <p:grpSp>
          <p:nvGrpSpPr>
            <p:cNvPr id="3" name="Group 3"/>
            <p:cNvGrpSpPr/>
            <p:nvPr/>
          </p:nvGrpSpPr>
          <p:grpSpPr>
            <a:xfrm>
              <a:off x="-555354" y="1071473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619499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1028699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641144"/>
              <a:ext cx="16230600" cy="1281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88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Now Bold Bold" panose="00000A00000000000000"/>
                </a:rPr>
                <a:t>The Dice Game</a:t>
              </a:r>
              <a:endParaRPr lang="en-US" sz="8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Now Bold Bold" panose="00000A0000000000000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529" t="13399" r="3322" b="6855"/>
          <a:stretch>
            <a:fillRect/>
          </a:stretch>
        </p:blipFill>
        <p:spPr>
          <a:xfrm>
            <a:off x="1403568" y="3169898"/>
            <a:ext cx="10058400" cy="6833084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ice Game 3D - Free GIF on Pixabay - Pixa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4666768"/>
            <a:ext cx="3505200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503504" y="3840961"/>
            <a:ext cx="19295008" cy="3232588"/>
            <a:chOff x="-503504" y="641468"/>
            <a:chExt cx="19295008" cy="3232588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88173"/>
              <a:ext cx="19295008" cy="2557453"/>
              <a:chOff x="0" y="-44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4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3258583" y="1360547"/>
              <a:ext cx="11770834" cy="2513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020" dirty="0">
                  <a:solidFill>
                    <a:srgbClr val="00B0F0"/>
                  </a:solidFill>
                  <a:latin typeface="Now Bold Bold" panose="00000A00000000000000"/>
                </a:rPr>
                <a:t>Thank you for playing!</a:t>
              </a:r>
              <a:endParaRPr lang="en-US" sz="7020" dirty="0">
                <a:solidFill>
                  <a:srgbClr val="00B0F0"/>
                </a:solidFill>
                <a:latin typeface="Now Bold Bold" panose="00000A00000000000000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497195" y="319892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146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19044" y="2849485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11077">
            <a:off x="239687" y="4571683"/>
            <a:ext cx="3508973" cy="3508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applause.wav"/>
          </p:stSnd>
        </p:sndAc>
      </p:transition>
    </mc:Choice>
    <mc:Fallback>
      <p:transition spd="slow">
        <p:random/>
        <p:sndAc>
          <p:stSnd>
            <p:snd r:embed="rId6" name="applaus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18739">
            <a:off x="1756310" y="1671076"/>
            <a:ext cx="7578116" cy="65834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221761">
            <a:off x="2375968" y="4117598"/>
            <a:ext cx="6013628" cy="291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THANK YOU!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64" y="1192954"/>
            <a:ext cx="8371179" cy="7901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w Bold Bold" panose="00000A00000000000000"/>
              </a:rPr>
              <a:t>Give me Five</a:t>
            </a:r>
            <a:endParaRPr lang="en-US" sz="60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27004">
            <a:off x="4416541" y="297747"/>
            <a:ext cx="2126272" cy="21076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48387" y="3449305"/>
            <a:ext cx="9170364" cy="6814835"/>
            <a:chOff x="1901426" y="726665"/>
            <a:chExt cx="5776453" cy="4416835"/>
          </a:xfrm>
        </p:grpSpPr>
        <p:pic>
          <p:nvPicPr>
            <p:cNvPr id="12" name="Picture 6" descr="We Buy And Sell Used Heavy Duty Truck Parts, Trucks, - Cartoon Eyes With  Glasses - (1298x500) Png Clipart Downlo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picture containing orange, handwear, colorful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14" name="Picture 13" descr="A red sign with white text&#10;&#10;Description automatically generated with low confidenc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15" name="Picture 14" descr="A cookie with a face on it&#10;&#10;Description automatically generated with low confidenc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16" name="Picture 15" descr="A picture containing clipart&#10;&#10;Description automatically generated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17" name="Picture 16" descr="A picture containing toy, doll, vector graphics&#10;&#10;Description automatically generated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32044" y="1206777"/>
            <a:ext cx="16503556" cy="117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9600" dirty="0">
                <a:solidFill>
                  <a:srgbClr val="000000"/>
                </a:solidFill>
                <a:latin typeface="Now Bold Bold" panose="00000A00000000000000"/>
              </a:rPr>
              <a:t>Look and Say</a:t>
            </a:r>
            <a:endParaRPr lang="en-US" sz="96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27004">
            <a:off x="3730741" y="390748"/>
            <a:ext cx="2126272" cy="21076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032" y="3311352"/>
            <a:ext cx="3918417" cy="47580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3476215"/>
            <a:ext cx="4071260" cy="45932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5023" y="3669147"/>
            <a:ext cx="3680279" cy="44163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6228" y="3775426"/>
            <a:ext cx="3805736" cy="43793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62542" y="8015113"/>
            <a:ext cx="2702606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  <a:endParaRPr lang="en-US" sz="600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9998" y="7958408"/>
            <a:ext cx="2582164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  <a:endParaRPr lang="en-US" sz="600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51431" y="8054666"/>
            <a:ext cx="2582164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  <a:endParaRPr lang="en-US" sz="600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83280" y="8035985"/>
            <a:ext cx="2902639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  <a:endParaRPr lang="en-US" sz="600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15536" y="631579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30180" y="1048854"/>
            <a:ext cx="1650355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w Bold Bold" panose="00000A00000000000000"/>
              </a:rPr>
              <a:t>Watch and Answer</a:t>
            </a:r>
            <a:endParaRPr lang="en-US" sz="60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27004">
            <a:off x="3883141" y="355241"/>
            <a:ext cx="2126272" cy="2107667"/>
          </a:xfrm>
          <a:prstGeom prst="rect">
            <a:avLst/>
          </a:prstGeom>
        </p:spPr>
      </p:pic>
      <p:pic>
        <p:nvPicPr>
          <p:cNvPr id="11" name="Unit 0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0125" y="3189032"/>
            <a:ext cx="12972762" cy="713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0" dirty="0">
                <a:solidFill>
                  <a:srgbClr val="000000"/>
                </a:solidFill>
                <a:latin typeface="Now Bold Bold" panose="00000A00000000000000"/>
              </a:rPr>
              <a:t>Look and Say</a:t>
            </a:r>
            <a:endParaRPr lang="en-US" sz="702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667" y="2933700"/>
            <a:ext cx="10798104" cy="707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0" dirty="0">
                <a:solidFill>
                  <a:srgbClr val="000000"/>
                </a:solidFill>
                <a:latin typeface="Now Bold Bold" panose="00000A00000000000000"/>
              </a:rPr>
              <a:t>Listen and Point</a:t>
            </a:r>
            <a:endParaRPr lang="en-US" sz="702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71" y="2857500"/>
            <a:ext cx="10798104" cy="707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102 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183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40552" y="1205770"/>
            <a:ext cx="1453785" cy="14537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258800" y="5036981"/>
            <a:ext cx="3756645" cy="2215991"/>
            <a:chOff x="526317" y="2727488"/>
            <a:chExt cx="1956490" cy="1220527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526317" y="2822367"/>
              <a:ext cx="1956490" cy="103230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5385" y="2727488"/>
              <a:ext cx="1163122" cy="12205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C00000"/>
                  </a:solidFill>
                  <a:latin typeface="Aptos Black" panose="020B0004020202020204" pitchFamily="34" charset="0"/>
                </a:rPr>
                <a:t>64</a:t>
              </a:r>
              <a:endParaRPr lang="en-US" sz="13800" b="0" cap="none" spc="0" dirty="0">
                <a:ln w="0"/>
                <a:solidFill>
                  <a:srgbClr val="C00000"/>
                </a:solidFill>
                <a:latin typeface="Aptos Black" panose="020B00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0" dirty="0">
                <a:solidFill>
                  <a:srgbClr val="000000"/>
                </a:solidFill>
                <a:latin typeface="Now Bold Bold" panose="00000A00000000000000"/>
              </a:rPr>
              <a:t>Listen and Repeat</a:t>
            </a:r>
            <a:endParaRPr lang="en-US" sz="702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567" y="2933700"/>
            <a:ext cx="10798104" cy="707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102 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154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2497" y="1272455"/>
            <a:ext cx="1371600" cy="1371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258800" y="5036981"/>
            <a:ext cx="3756645" cy="2215991"/>
            <a:chOff x="526317" y="2727488"/>
            <a:chExt cx="1956490" cy="1220527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526317" y="2822367"/>
              <a:ext cx="1956490" cy="103230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5385" y="2727488"/>
              <a:ext cx="1163122" cy="12205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C00000"/>
                  </a:solidFill>
                  <a:latin typeface="Aptos Black" panose="020B0004020202020204" pitchFamily="34" charset="0"/>
                </a:rPr>
                <a:t>64</a:t>
              </a:r>
              <a:endParaRPr lang="en-US" sz="13800" b="0" cap="none" spc="0" dirty="0">
                <a:ln w="0"/>
                <a:solidFill>
                  <a:srgbClr val="C00000"/>
                </a:solidFill>
                <a:latin typeface="Aptos Black" panose="020B00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</Words>
  <Application>WPS Presentation</Application>
  <PresentationFormat>Custom</PresentationFormat>
  <Paragraphs>80</Paragraphs>
  <Slides>25</Slides>
  <Notes>4</Notes>
  <HiddenSlides>0</HiddenSlides>
  <MMClips>6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SimSun</vt:lpstr>
      <vt:lpstr>Wingdings</vt:lpstr>
      <vt:lpstr>iCiel Cucho Bold</vt:lpstr>
      <vt:lpstr>Segoe Print</vt:lpstr>
      <vt:lpstr>Halimum Bold</vt:lpstr>
      <vt:lpstr>Harrington</vt:lpstr>
      <vt:lpstr>Now Bold Bold</vt:lpstr>
      <vt:lpstr>.VnVogue</vt:lpstr>
      <vt:lpstr>Aptos Black</vt:lpstr>
      <vt:lpstr>Calibri</vt:lpstr>
      <vt:lpstr>Microsoft YaHei</vt:lpstr>
      <vt:lpstr>Arial Unicode MS</vt:lpstr>
      <vt:lpstr>Bradley Hand ITC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Birthday Presentation</dc:title>
  <dc:creator>Trang Nguyen</dc:creator>
  <cp:lastModifiedBy>hue le</cp:lastModifiedBy>
  <cp:revision>14</cp:revision>
  <dcterms:created xsi:type="dcterms:W3CDTF">2006-08-16T00:00:00Z</dcterms:created>
  <dcterms:modified xsi:type="dcterms:W3CDTF">2025-02-25T16:19:57Z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F14A857ECD9747A69E1781D09BA778F2_13</vt:lpwstr>
  </property>
  <property fmtid="{D5CDD505-2E9C-101B-9397-08002B2CF9AE}" pid="3" name="KSOProductBuildVer">
    <vt:lpwstr>1033-12.2.0.19805</vt:lpwstr>
  </property>
</Properties>
</file>