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3.svg" ContentType="image/svg+xml"/>
  <Override PartName="/ppt/media/image44.svg" ContentType="image/svg+xml"/>
  <Override PartName="/ppt/media/image5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3"/>
    <p:sldId id="263" r:id="rId4"/>
    <p:sldId id="258" r:id="rId5"/>
    <p:sldId id="284" r:id="rId6"/>
    <p:sldId id="289" r:id="rId7"/>
    <p:sldId id="290" r:id="rId8"/>
    <p:sldId id="291" r:id="rId9"/>
    <p:sldId id="292" r:id="rId11"/>
    <p:sldId id="261" r:id="rId12"/>
    <p:sldId id="285" r:id="rId13"/>
    <p:sldId id="279" r:id="rId14"/>
    <p:sldId id="278" r:id="rId15"/>
    <p:sldId id="274" r:id="rId16"/>
    <p:sldId id="286" r:id="rId17"/>
    <p:sldId id="287" r:id="rId18"/>
    <p:sldId id="280" r:id="rId19"/>
    <p:sldId id="282" r:id="rId20"/>
    <p:sldId id="275" r:id="rId21"/>
    <p:sldId id="288" r:id="rId22"/>
    <p:sldId id="276" r:id="rId23"/>
    <p:sldId id="294" r:id="rId24"/>
    <p:sldId id="295" r:id="rId25"/>
    <p:sldId id="296" r:id="rId26"/>
    <p:sldId id="297" r:id="rId27"/>
    <p:sldId id="262" r:id="rId28"/>
  </p:sldIdLst>
  <p:sldSz cx="18288000" cy="10287000"/>
  <p:notesSz cx="6858000" cy="9144000"/>
  <p:embeddedFontLst>
    <p:embeddedFont>
      <p:font typeface="Harrington" panose="04040505050A02020702" pitchFamily="82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Calibri" panose="020F050202020403020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FF33CC"/>
    <a:srgbClr val="CCFFCC"/>
    <a:srgbClr val="CCFF99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0" d="100"/>
          <a:sy n="40" d="100"/>
        </p:scale>
        <p:origin x="58" y="19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font" Target="fonts/font9.fntdata"/><Relationship Id="rId4" Type="http://schemas.openxmlformats.org/officeDocument/2006/relationships/slide" Target="slides/slide2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1040C-AF3A-48F0-A5FE-0B320E763F4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1397-E6EF-4027-93CA-C042CAA1EC5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and Say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and Say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Read the chant again. Say the words with </a:t>
            </a:r>
            <a:r>
              <a:rPr lang="en-US" dirty="0" err="1"/>
              <a:t>dr</a:t>
            </a:r>
            <a:r>
              <a:rPr lang="en-US" dirty="0"/>
              <a:t>, tr, and cr.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1397-E6EF-4027-93CA-C042CAA1EC5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1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3.wav"/><Relationship Id="rId2" Type="http://schemas.openxmlformats.org/officeDocument/2006/relationships/image" Target="../media/image33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34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35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35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35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34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3.wav"/><Relationship Id="rId2" Type="http://schemas.openxmlformats.org/officeDocument/2006/relationships/image" Target="../media/image33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36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3.wav"/><Relationship Id="rId2" Type="http://schemas.openxmlformats.org/officeDocument/2006/relationships/image" Target="../media/image33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p3XPRgf4qG4" TargetMode="Externa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16.svg"/><Relationship Id="rId4" Type="http://schemas.openxmlformats.org/officeDocument/2006/relationships/image" Target="../media/image38.png"/><Relationship Id="rId3" Type="http://schemas.openxmlformats.org/officeDocument/2006/relationships/image" Target="../media/image14.svg"/><Relationship Id="rId2" Type="http://schemas.openxmlformats.org/officeDocument/2006/relationships/image" Target="../media/image37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image" Target="../media/image40.png"/><Relationship Id="rId6" Type="http://schemas.openxmlformats.org/officeDocument/2006/relationships/image" Target="../media/image16.svg"/><Relationship Id="rId5" Type="http://schemas.openxmlformats.org/officeDocument/2006/relationships/image" Target="../media/image38.png"/><Relationship Id="rId4" Type="http://schemas.openxmlformats.org/officeDocument/2006/relationships/image" Target="../media/image14.svg"/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image" Target="../media/image40.png"/><Relationship Id="rId6" Type="http://schemas.openxmlformats.org/officeDocument/2006/relationships/image" Target="../media/image16.svg"/><Relationship Id="rId5" Type="http://schemas.openxmlformats.org/officeDocument/2006/relationships/image" Target="../media/image38.png"/><Relationship Id="rId4" Type="http://schemas.openxmlformats.org/officeDocument/2006/relationships/image" Target="../media/image14.svg"/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image" Target="../media/image16.svg"/><Relationship Id="rId4" Type="http://schemas.openxmlformats.org/officeDocument/2006/relationships/image" Target="../media/image38.png"/><Relationship Id="rId3" Type="http://schemas.openxmlformats.org/officeDocument/2006/relationships/image" Target="../media/image14.svg"/><Relationship Id="rId2" Type="http://schemas.openxmlformats.org/officeDocument/2006/relationships/image" Target="../media/image37.pn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hyperlink" Target="https://www.youtube.com/watch?v=E7BRrNU25lE" TargetMode="External"/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image" Target="../media/image28.png"/><Relationship Id="rId6" Type="http://schemas.openxmlformats.org/officeDocument/2006/relationships/image" Target="../media/image3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1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05265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AE8A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1509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45084">
            <a:off x="6221549" y="3221795"/>
            <a:ext cx="4902795" cy="615647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10800000">
            <a:off x="-366324" y="657640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51912">
            <a:off x="1944219" y="3071844"/>
            <a:ext cx="4261686" cy="626718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267200" y="619926"/>
            <a:ext cx="12737131" cy="1646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dirty="0">
                <a:solidFill>
                  <a:srgbClr val="FFFF00"/>
                </a:solidFill>
                <a:latin typeface="iCiel Cucho Bold" pitchFamily="50" charset="0"/>
                <a:cs typeface="iCiel Cucho Bold" pitchFamily="50" charset="0"/>
              </a:rPr>
              <a:t>I’m dancing with dad</a:t>
            </a:r>
            <a:r>
              <a:rPr lang="en-US" sz="8000" dirty="0">
                <a:solidFill>
                  <a:srgbClr val="FFFF00"/>
                </a:solidFill>
                <a:latin typeface="Halimum Bold"/>
              </a:rPr>
              <a:t>. </a:t>
            </a:r>
            <a:endParaRPr lang="en-US" sz="8000" dirty="0">
              <a:solidFill>
                <a:srgbClr val="FFFF00"/>
              </a:solidFill>
              <a:latin typeface="Halimum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45711">
            <a:off x="11876169" y="3417079"/>
            <a:ext cx="5355736" cy="64236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20649839">
            <a:off x="331192" y="885764"/>
            <a:ext cx="392607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cs typeface="iCiel Cucho Bold" pitchFamily="50" charset="0"/>
              </a:rPr>
              <a:t>Unit 8</a:t>
            </a:r>
            <a:endParaRPr lang="en-US" sz="115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73338">
            <a:off x="13243953" y="4468429"/>
            <a:ext cx="3321202" cy="39182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253481">
            <a:off x="14693092" y="2166395"/>
            <a:ext cx="2314554" cy="34972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14161" y="2119466"/>
            <a:ext cx="5197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4: Phonics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85467" y="140388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Listen and Repeat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33" y="3600190"/>
            <a:ext cx="17699796" cy="42072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FAFSE National 3 SB Track 099 0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82800" y="1612569"/>
            <a:ext cx="1447800" cy="144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Good job!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-1066800" y="3429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Work in Pairs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sp>
        <p:nvSpPr>
          <p:cNvPr id="9" name="Google Shape;7545;p47"/>
          <p:cNvSpPr/>
          <p:nvPr/>
        </p:nvSpPr>
        <p:spPr>
          <a:xfrm rot="-4372744">
            <a:off x="4781790" y="2311034"/>
            <a:ext cx="7505220" cy="932915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254429"/>
            <a:ext cx="6950211" cy="4934296"/>
          </a:xfrm>
          <a:prstGeom prst="rect">
            <a:avLst/>
          </a:prstGeom>
        </p:spPr>
      </p:pic>
      <p:pic>
        <p:nvPicPr>
          <p:cNvPr id="12" name="noisesoul-smile-music-by-sound-gallery-by-dmitry-taras-96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88553" y="1063053"/>
            <a:ext cx="1455293" cy="14552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Listen and Point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568365"/>
            <a:ext cx="14984181" cy="67008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FAFSE National 3 SB Track 10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5600" y="1464464"/>
            <a:ext cx="1600200" cy="160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Listen and Repeat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568365"/>
            <a:ext cx="14984181" cy="67008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FAFSE National 3 SB Track 10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06600" y="1587814"/>
            <a:ext cx="1496681" cy="1496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Listen and Chant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568365"/>
            <a:ext cx="14984181" cy="67008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FAFSE National 3 SB Track 10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0" y="1333500"/>
            <a:ext cx="1725281" cy="1725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-1066800" y="3429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Work in Pairs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sp>
        <p:nvSpPr>
          <p:cNvPr id="9" name="Google Shape;7545;p47"/>
          <p:cNvSpPr/>
          <p:nvPr/>
        </p:nvSpPr>
        <p:spPr>
          <a:xfrm rot="-4372744">
            <a:off x="4781790" y="2311034"/>
            <a:ext cx="7505220" cy="932915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254429"/>
            <a:ext cx="6950211" cy="4934296"/>
          </a:xfrm>
          <a:prstGeom prst="rect">
            <a:avLst/>
          </a:prstGeom>
        </p:spPr>
      </p:pic>
      <p:pic>
        <p:nvPicPr>
          <p:cNvPr id="12" name="noisesoul-smile-music-by-sound-gallery-by-dmitry-taras-96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55516" y="1024953"/>
            <a:ext cx="1531493" cy="1531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Good job!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Listen and Write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85" y="3605745"/>
            <a:ext cx="17360891" cy="59307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1939158" y="7997204"/>
            <a:ext cx="27238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truck</a:t>
            </a:r>
            <a:endParaRPr lang="en-US" sz="9600" b="0" i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68524" y="7970857"/>
            <a:ext cx="284725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drum</a:t>
            </a:r>
            <a:endParaRPr lang="en-US" sz="9600" b="0" i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169489" y="7861026"/>
            <a:ext cx="35686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crayon</a:t>
            </a:r>
            <a:endParaRPr lang="en-US" sz="9600" b="0" i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FAFSE National 3 SB Track 1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01800" y="1603211"/>
            <a:ext cx="1265237" cy="1265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Good job!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89093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E88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17738" y="1301537"/>
            <a:ext cx="9727962" cy="121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020" dirty="0">
                <a:solidFill>
                  <a:srgbClr val="000000"/>
                </a:solidFill>
                <a:latin typeface="Now Bold Bold" panose="00000A00000000000000"/>
              </a:rPr>
              <a:t>HELLO SONG</a:t>
            </a:r>
            <a:endParaRPr lang="en-US" sz="702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497195" y="3198921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10800000">
            <a:off x="-366324" y="64146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418" y="3399408"/>
            <a:ext cx="13300772" cy="65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19044" y="671404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11077">
            <a:off x="239687" y="2393602"/>
            <a:ext cx="3508973" cy="3508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57011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066800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200" dirty="0">
                <a:latin typeface="Now Bold Bold" panose="00000A00000000000000"/>
              </a:rPr>
              <a:t>Game</a:t>
            </a:r>
            <a:endParaRPr lang="en-US" sz="72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ow Bold Bold" panose="00000A00000000000000"/>
              </a:rPr>
              <a:t>PICTURE GUESSING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ow Bold Bold" panose="00000A00000000000000"/>
            </a:endParaRPr>
          </a:p>
        </p:txBody>
      </p:sp>
      <p:pic>
        <p:nvPicPr>
          <p:cNvPr id="10" name="Picture 9" descr="Group of School Children on White Background, Vector Illustration Stock  Vector - Illustration of frame, face: 17433744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32703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4" name="happy-logoversion-3-13398.wav"/>
          </p:stSnd>
        </p:sndAc>
      </p:transition>
    </mc:Choice>
    <mc:Fallback>
      <p:transition spd="slow">
        <p:random/>
        <p:sndAc>
          <p:stSnd>
            <p:snd r:embed="rId4" name="happy-logoversion-3-13398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04214" y="2671753"/>
            <a:ext cx="12479573" cy="7615247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-503504" y="161926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E88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AutoShape 6"/>
          <p:cNvSpPr/>
          <p:nvPr/>
        </p:nvSpPr>
        <p:spPr>
          <a:xfrm rot="-10800000">
            <a:off x="-497195" y="2671754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10800000">
            <a:off x="-366324" y="114301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51845" y="269359"/>
            <a:ext cx="2119370" cy="3339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11077">
            <a:off x="1066320" y="1839324"/>
            <a:ext cx="2234498" cy="22344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8700" y="196733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200" dirty="0">
                <a:latin typeface="Now Bold Bold" panose="00000A00000000000000"/>
              </a:rPr>
              <a:t>Game</a:t>
            </a:r>
            <a:endParaRPr lang="en-US" sz="72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Now Bold Bold" panose="00000A00000000000000"/>
              </a:rPr>
              <a:t>PICTURE GUESSING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3399"/>
              </a:solidFill>
              <a:latin typeface="Now Bold Bold" panose="00000A0000000000000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6"/>
          <a:srcRect l="1309" t="16001" r="914" b="16443"/>
          <a:stretch>
            <a:fillRect/>
          </a:stretch>
        </p:blipFill>
        <p:spPr>
          <a:xfrm>
            <a:off x="6400800" y="3208994"/>
            <a:ext cx="5486400" cy="548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Rectangle 15"/>
          <p:cNvSpPr/>
          <p:nvPr/>
        </p:nvSpPr>
        <p:spPr>
          <a:xfrm>
            <a:off x="9144000" y="3208994"/>
            <a:ext cx="2743200" cy="2743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00800" y="3208994"/>
            <a:ext cx="2743200" cy="2743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144000" y="5952194"/>
            <a:ext cx="2743200" cy="2743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00800" y="5952194"/>
            <a:ext cx="2743200" cy="2743200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6780" t="48729" r="49152" b="7204"/>
          <a:stretch>
            <a:fillRect/>
          </a:stretch>
        </p:blipFill>
        <p:spPr>
          <a:xfrm>
            <a:off x="12772114" y="2721315"/>
            <a:ext cx="1981200" cy="1981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82465" y="8932798"/>
            <a:ext cx="232307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truck</a:t>
            </a:r>
            <a:endParaRPr lang="en-US" sz="6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8" name="chimes.wav"/>
          </p:stSnd>
        </p:sndAc>
      </p:transition>
    </mc:Choice>
    <mc:Fallback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04214" y="2671753"/>
            <a:ext cx="12479573" cy="7615247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/>
          <p:nvPr/>
        </p:nvPicPr>
        <p:blipFill>
          <a:blip r:embed="rId2"/>
          <a:stretch>
            <a:fillRect/>
          </a:stretch>
        </p:blipFill>
        <p:spPr>
          <a:xfrm>
            <a:off x="6400800" y="3208994"/>
            <a:ext cx="5486400" cy="54864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161926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E88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AutoShape 6"/>
          <p:cNvSpPr/>
          <p:nvPr/>
        </p:nvSpPr>
        <p:spPr>
          <a:xfrm rot="-10800000">
            <a:off x="-497195" y="2671754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10800000">
            <a:off x="-366324" y="114301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51845" y="269359"/>
            <a:ext cx="2119370" cy="3339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811077">
            <a:off x="1066320" y="1839324"/>
            <a:ext cx="2234498" cy="22344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8700" y="196733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200" dirty="0">
                <a:latin typeface="Now Bold Bold" panose="00000A00000000000000"/>
              </a:rPr>
              <a:t>Game</a:t>
            </a:r>
            <a:endParaRPr lang="en-US" sz="72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Now Bold Bold" panose="00000A00000000000000"/>
              </a:rPr>
              <a:t>PICTURE GUESSING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3399"/>
              </a:solidFill>
              <a:latin typeface="Now Bold Bold" panose="00000A0000000000000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144000" y="3208994"/>
            <a:ext cx="2743200" cy="2743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00800" y="3208994"/>
            <a:ext cx="2743200" cy="2743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144000" y="5952194"/>
            <a:ext cx="2743200" cy="2743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00800" y="5952194"/>
            <a:ext cx="2743200" cy="2743200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6780" t="48729" r="49152" b="7204"/>
          <a:stretch>
            <a:fillRect/>
          </a:stretch>
        </p:blipFill>
        <p:spPr>
          <a:xfrm>
            <a:off x="12772114" y="2721315"/>
            <a:ext cx="1981200" cy="1981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17971" y="8932798"/>
            <a:ext cx="28520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crayon</a:t>
            </a:r>
            <a:endParaRPr lang="en-US" sz="6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8" name="chimes.wav"/>
          </p:stSnd>
        </p:sndAc>
      </p:transition>
    </mc:Choice>
    <mc:Fallback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04214" y="2671753"/>
            <a:ext cx="12479573" cy="7615247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/>
          <p:nvPr/>
        </p:nvPicPr>
        <p:blipFill rotWithShape="1">
          <a:blip r:embed="rId2"/>
          <a:srcRect b="11956"/>
          <a:stretch>
            <a:fillRect/>
          </a:stretch>
        </p:blipFill>
        <p:spPr>
          <a:xfrm>
            <a:off x="6400800" y="3208994"/>
            <a:ext cx="5486400" cy="54864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161926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E88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AutoShape 6"/>
          <p:cNvSpPr/>
          <p:nvPr/>
        </p:nvSpPr>
        <p:spPr>
          <a:xfrm rot="-10800000">
            <a:off x="-497195" y="2671754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10800000">
            <a:off x="-366324" y="114301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51845" y="269359"/>
            <a:ext cx="2119370" cy="3339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811077">
            <a:off x="1066320" y="1839324"/>
            <a:ext cx="2234498" cy="22344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0" y="3208994"/>
            <a:ext cx="2743200" cy="2743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00800" y="3208994"/>
            <a:ext cx="2743200" cy="2743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144000" y="5952194"/>
            <a:ext cx="2743200" cy="2743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00800" y="5952194"/>
            <a:ext cx="2743200" cy="2743200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6780" t="48729" r="49152" b="7204"/>
          <a:stretch>
            <a:fillRect/>
          </a:stretch>
        </p:blipFill>
        <p:spPr>
          <a:xfrm>
            <a:off x="12772114" y="2721315"/>
            <a:ext cx="1981200" cy="1981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50593" y="8932798"/>
            <a:ext cx="218681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drum</a:t>
            </a:r>
            <a:endParaRPr lang="en-US" sz="6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8" name="chimes.wav"/>
          </p:stSnd>
        </p:sndAc>
      </p:transition>
    </mc:Choice>
    <mc:Fallback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503504" y="3840961"/>
            <a:ext cx="19295008" cy="2604158"/>
            <a:chOff x="-503504" y="641468"/>
            <a:chExt cx="19295008" cy="2604158"/>
          </a:xfrm>
        </p:grpSpPr>
        <p:grpSp>
          <p:nvGrpSpPr>
            <p:cNvPr id="3" name="Group 3"/>
            <p:cNvGrpSpPr/>
            <p:nvPr/>
          </p:nvGrpSpPr>
          <p:grpSpPr>
            <a:xfrm>
              <a:off x="-503504" y="688173"/>
              <a:ext cx="19295008" cy="2557453"/>
              <a:chOff x="0" y="-44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44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E8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3258583" y="1360547"/>
              <a:ext cx="11770834" cy="1212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0"/>
                </a:lnSpc>
              </a:pPr>
              <a:r>
                <a:rPr lang="en-US" sz="7020" dirty="0">
                  <a:solidFill>
                    <a:srgbClr val="0000FF"/>
                  </a:solidFill>
                  <a:latin typeface="Now Bold Bold" panose="00000A00000000000000"/>
                </a:rPr>
                <a:t>Thank you for playing!</a:t>
              </a:r>
              <a:endParaRPr lang="en-US" sz="7020" dirty="0">
                <a:solidFill>
                  <a:srgbClr val="0000FF"/>
                </a:solidFill>
                <a:latin typeface="Now Bold Bold" panose="00000A00000000000000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497195" y="3198921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 rot="-10800000">
              <a:off x="-366324" y="64146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19044" y="2849485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11077">
            <a:off x="239687" y="4571683"/>
            <a:ext cx="3508973" cy="3508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6" name="applause.wav"/>
          </p:stSnd>
        </p:sndAc>
      </p:transition>
    </mc:Choice>
    <mc:Fallback>
      <p:transition spd="slow">
        <p:random/>
        <p:sndAc>
          <p:stSnd>
            <p:snd r:embed="rId6" name="applaus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18739">
            <a:off x="1756310" y="1671076"/>
            <a:ext cx="7578116" cy="65834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221761">
            <a:off x="2375968" y="4117598"/>
            <a:ext cx="6013628" cy="2911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5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THANK YOU!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64" y="1192954"/>
            <a:ext cx="8371179" cy="7901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Now Bold Bold" panose="00000A00000000000000"/>
              </a:rPr>
              <a:t>Give me Five</a:t>
            </a:r>
            <a:endParaRPr lang="en-US" sz="60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27004">
            <a:off x="4416541" y="297747"/>
            <a:ext cx="2126272" cy="21076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4548387" y="3449305"/>
            <a:ext cx="9170364" cy="6814835"/>
            <a:chOff x="1901426" y="726665"/>
            <a:chExt cx="5776453" cy="4416835"/>
          </a:xfrm>
        </p:grpSpPr>
        <p:pic>
          <p:nvPicPr>
            <p:cNvPr id="12" name="Picture 6" descr="We Buy And Sell Used Heavy Duty Truck Parts, Trucks, - Cartoon Eyes With  Glasses - (1298x500) Png Clipart Downloa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picture containing orange, handwear, colorful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14" name="Picture 13" descr="A red sign with white text&#10;&#10;Description automatically generated with low confidenc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15" name="Picture 14" descr="A cookie with a face on it&#10;&#10;Description automatically generated with low confidenc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16" name="Picture 15" descr="A picture containing clipart&#10;&#10;Description automatically generated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17" name="Picture 16" descr="A picture containing toy, doll, vector graphics&#10;&#10;Description automatically generated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104900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200" dirty="0">
                <a:latin typeface="Now Bold Bold" panose="00000A00000000000000"/>
              </a:rPr>
              <a:t>Game</a:t>
            </a:r>
            <a:endParaRPr lang="en-US" sz="72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ow Bold Bold" panose="00000A00000000000000"/>
              </a:rPr>
              <a:t>SENTENCE PUZZLE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ow Bold Bold" panose="00000A0000000000000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Group of School Children on White Background, Vector Illustration Stock  Vector - Illustration of frame, face: 17433744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32703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happy-logoversion-3-13398.wav"/>
          </p:stSnd>
        </p:sndAc>
      </p:transition>
    </mc:Choice>
    <mc:Fallback>
      <p:transition spd="slow">
        <p:random/>
        <p:sndAc>
          <p:stSnd>
            <p:snd r:embed="rId5" name="happy-logoversion-3-13398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9" name="Round Diagonal Corner Rectangle 28"/>
          <p:cNvSpPr/>
          <p:nvPr/>
        </p:nvSpPr>
        <p:spPr>
          <a:xfrm>
            <a:off x="1524000" y="4311877"/>
            <a:ext cx="15392400" cy="3955821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93073" y="64563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26241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666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198700">
            <a:off x="16094190" y="8055382"/>
            <a:ext cx="1618582" cy="2550774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811077">
            <a:off x="2090904" y="1030602"/>
            <a:ext cx="2257657" cy="225765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321597" y="5220230"/>
            <a:ext cx="2311790" cy="91917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54851" y="5220230"/>
            <a:ext cx="2311790" cy="91917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car.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988105" y="5220230"/>
            <a:ext cx="2311790" cy="919173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Dad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821359" y="5220230"/>
            <a:ext cx="2311790" cy="91917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654614" y="5220230"/>
            <a:ext cx="2311790" cy="919173"/>
          </a:xfrm>
          <a:prstGeom prst="roundRect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washing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/>
          <p:nvPr/>
        </p:nvPicPr>
        <p:blipFill>
          <a:blip r:embed="rId7"/>
          <a:stretch>
            <a:fillRect/>
          </a:stretch>
        </p:blipFill>
        <p:spPr>
          <a:xfrm>
            <a:off x="14116050" y="1104092"/>
            <a:ext cx="3657600" cy="2743200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26" name="Rounded Rectangle 25"/>
          <p:cNvSpPr/>
          <p:nvPr/>
        </p:nvSpPr>
        <p:spPr>
          <a:xfrm>
            <a:off x="4641273" y="6586876"/>
            <a:ext cx="9005455" cy="91917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77534" y="6661742"/>
            <a:ext cx="67329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Dad is washing the car.</a:t>
            </a:r>
            <a:endParaRPr lang="en-US" sz="4400" b="1" dirty="0">
              <a:latin typeface="Comic Sans MS" panose="030F0702030302020204" pitchFamily="66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9326" t="15543" r="5740" b="20811"/>
          <a:stretch>
            <a:fillRect/>
          </a:stretch>
        </p:blipFill>
        <p:spPr>
          <a:xfrm>
            <a:off x="3219732" y="6860503"/>
            <a:ext cx="1472348" cy="950525"/>
          </a:xfrm>
          <a:prstGeom prst="rect">
            <a:avLst/>
          </a:prstGeom>
        </p:spPr>
      </p:pic>
      <p:sp>
        <p:nvSpPr>
          <p:cNvPr id="30" name="TextBox 11"/>
          <p:cNvSpPr txBox="1"/>
          <p:nvPr/>
        </p:nvSpPr>
        <p:spPr>
          <a:xfrm>
            <a:off x="1028700" y="74352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200" dirty="0">
                <a:latin typeface="Now Bold Bold" panose="00000A00000000000000"/>
              </a:rPr>
              <a:t>Game</a:t>
            </a:r>
            <a:endParaRPr lang="en-US" sz="72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ow Bold Bold" panose="00000A00000000000000"/>
              </a:rPr>
              <a:t>SENTENCE PUZZLE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ow Bold Bold" panose="00000A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9" name="chimes.wav"/>
          </p:stSnd>
        </p:sndAc>
      </p:transition>
    </mc:Choice>
    <mc:Fallback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9" name="Round Diagonal Corner Rectangle 28"/>
          <p:cNvSpPr/>
          <p:nvPr/>
        </p:nvSpPr>
        <p:spPr>
          <a:xfrm>
            <a:off x="1600200" y="4152900"/>
            <a:ext cx="15240000" cy="3886200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93073" y="1143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26241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666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98700">
            <a:off x="16094190" y="8055382"/>
            <a:ext cx="1618582" cy="2550774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11077">
            <a:off x="2090904" y="1030602"/>
            <a:ext cx="2257657" cy="225765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282208" y="4943456"/>
            <a:ext cx="2542969" cy="91917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photos.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62" y="4943456"/>
            <a:ext cx="2542969" cy="91917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My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948716" y="4943456"/>
            <a:ext cx="2542969" cy="919173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taking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781970" y="4943456"/>
            <a:ext cx="2542969" cy="91917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615225" y="4943456"/>
            <a:ext cx="2542969" cy="919173"/>
          </a:xfrm>
          <a:prstGeom prst="roundRect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brother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717473" y="6310102"/>
            <a:ext cx="9005455" cy="91917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9326" t="15543" r="5740" b="20811"/>
          <a:stretch>
            <a:fillRect/>
          </a:stretch>
        </p:blipFill>
        <p:spPr>
          <a:xfrm>
            <a:off x="3295932" y="6583729"/>
            <a:ext cx="1472348" cy="95052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153226" y="6384968"/>
            <a:ext cx="81339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My brother is taking photos.</a:t>
            </a:r>
            <a:endParaRPr lang="en-US" sz="4400" b="1" dirty="0">
              <a:latin typeface="Comic Sans MS" panose="030F0702030302020204" pitchFamily="66" charset="0"/>
            </a:endParaRPr>
          </a:p>
        </p:txBody>
      </p:sp>
      <p:sp>
        <p:nvSpPr>
          <p:cNvPr id="30" name="TextBox 11"/>
          <p:cNvSpPr txBox="1"/>
          <p:nvPr/>
        </p:nvSpPr>
        <p:spPr>
          <a:xfrm>
            <a:off x="1028700" y="74352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200" dirty="0">
                <a:latin typeface="Now Bold Bold" panose="00000A00000000000000"/>
              </a:rPr>
              <a:t>Game</a:t>
            </a:r>
            <a:endParaRPr lang="en-US" sz="72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ow Bold Bold" panose="00000A00000000000000"/>
              </a:rPr>
              <a:t>SENTENCE PUZZLE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ow Bold Bold" panose="00000A00000000000000"/>
            </a:endParaRPr>
          </a:p>
        </p:txBody>
      </p:sp>
      <p:pic>
        <p:nvPicPr>
          <p:cNvPr id="9" name="Picture 8"/>
          <p:cNvPicPr/>
          <p:nvPr/>
        </p:nvPicPr>
        <p:blipFill>
          <a:blip r:embed="rId7"/>
          <a:stretch>
            <a:fillRect/>
          </a:stretch>
        </p:blipFill>
        <p:spPr>
          <a:xfrm>
            <a:off x="14240966" y="929930"/>
            <a:ext cx="3657600" cy="2743200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8" name="chimes.wav"/>
          </p:stSnd>
        </p:sndAc>
      </p:transition>
    </mc:Choice>
    <mc:Fallback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Round Diagonal Corner Rectangle 9"/>
          <p:cNvSpPr/>
          <p:nvPr/>
        </p:nvSpPr>
        <p:spPr>
          <a:xfrm>
            <a:off x="2362200" y="5181580"/>
            <a:ext cx="13716000" cy="3352800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93073" y="1143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26241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666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98700">
            <a:off x="16094190" y="8055382"/>
            <a:ext cx="1618582" cy="2550774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11077">
            <a:off x="2090904" y="1030602"/>
            <a:ext cx="2257657" cy="225765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3389004" y="5638782"/>
            <a:ext cx="2542969" cy="91917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hair.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428812" y="5638782"/>
            <a:ext cx="2542969" cy="91917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I’m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68620" y="5638782"/>
            <a:ext cx="2542969" cy="919173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brushing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2508427" y="5638782"/>
            <a:ext cx="2542969" cy="91917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my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14153380" y="1732104"/>
            <a:ext cx="3753620" cy="27529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26" name="Rounded Rectangle 25"/>
          <p:cNvSpPr/>
          <p:nvPr/>
        </p:nvSpPr>
        <p:spPr>
          <a:xfrm>
            <a:off x="4717473" y="7005428"/>
            <a:ext cx="9005455" cy="91917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64721" y="7080294"/>
            <a:ext cx="61109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I’m brushing my hair.</a:t>
            </a:r>
            <a:endParaRPr lang="en-US" sz="4400" b="1" dirty="0">
              <a:latin typeface="Comic Sans MS" panose="030F0702030302020204" pitchFamily="66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9326" t="15543" r="5740" b="20811"/>
          <a:stretch>
            <a:fillRect/>
          </a:stretch>
        </p:blipFill>
        <p:spPr>
          <a:xfrm>
            <a:off x="3295932" y="7279055"/>
            <a:ext cx="1472348" cy="950525"/>
          </a:xfrm>
          <a:prstGeom prst="rect">
            <a:avLst/>
          </a:prstGeom>
        </p:spPr>
      </p:pic>
      <p:sp>
        <p:nvSpPr>
          <p:cNvPr id="29" name="TextBox 11"/>
          <p:cNvSpPr txBox="1"/>
          <p:nvPr/>
        </p:nvSpPr>
        <p:spPr>
          <a:xfrm>
            <a:off x="1028700" y="74352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200" dirty="0">
                <a:latin typeface="Now Bold Bold" panose="00000A00000000000000"/>
              </a:rPr>
              <a:t>Game</a:t>
            </a:r>
            <a:endParaRPr lang="en-US" sz="72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ow Bold Bold" panose="00000A00000000000000"/>
              </a:rPr>
              <a:t>SENTENCE PUZZLE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ow Bold Bold" panose="00000A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8" name="chimes.wav"/>
          </p:stSnd>
        </p:sndAc>
      </p:transition>
    </mc:Choice>
    <mc:Fallback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503504" y="3840961"/>
            <a:ext cx="19295008" cy="2604158"/>
            <a:chOff x="-503504" y="641468"/>
            <a:chExt cx="19295008" cy="2604158"/>
          </a:xfrm>
        </p:grpSpPr>
        <p:grpSp>
          <p:nvGrpSpPr>
            <p:cNvPr id="3" name="Group 3"/>
            <p:cNvGrpSpPr/>
            <p:nvPr/>
          </p:nvGrpSpPr>
          <p:grpSpPr>
            <a:xfrm>
              <a:off x="-503504" y="688173"/>
              <a:ext cx="19295008" cy="2557453"/>
              <a:chOff x="0" y="-44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44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E8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3258583" y="1360547"/>
              <a:ext cx="11770834" cy="1212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0"/>
                </a:lnSpc>
              </a:pPr>
              <a:r>
                <a:rPr lang="en-US" sz="7020" dirty="0">
                  <a:solidFill>
                    <a:srgbClr val="00B050"/>
                  </a:solidFill>
                  <a:latin typeface="Now Bold Bold" panose="00000A00000000000000"/>
                </a:rPr>
                <a:t>Thank you for playing!</a:t>
              </a:r>
              <a:endParaRPr lang="en-US" sz="7020" dirty="0">
                <a:solidFill>
                  <a:srgbClr val="00B050"/>
                </a:solidFill>
                <a:latin typeface="Now Bold Bold" panose="00000A00000000000000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497195" y="3198921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 rot="-10800000">
              <a:off x="-366324" y="64146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19044" y="2849485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11077">
            <a:off x="239687" y="4571683"/>
            <a:ext cx="3508973" cy="3508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6" name="applause.wav"/>
          </p:stSnd>
        </p:sndAc>
      </p:transition>
    </mc:Choice>
    <mc:Fallback>
      <p:transition spd="slow">
        <p:random/>
        <p:sndAc>
          <p:stSnd>
            <p:snd r:embed="rId6" name="applaus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Listen and Point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33" y="3600190"/>
            <a:ext cx="17699796" cy="42072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FAFSE National 3 SB Track 099 0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73200" y="1516569"/>
            <a:ext cx="1405695" cy="1405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571</Words>
  <Application>WPS Presentation</Application>
  <PresentationFormat>Custom</PresentationFormat>
  <Paragraphs>105</Paragraphs>
  <Slides>25</Slides>
  <Notes>8</Notes>
  <HiddenSlides>0</HiddenSlides>
  <MMClips>8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SimSun</vt:lpstr>
      <vt:lpstr>Wingdings</vt:lpstr>
      <vt:lpstr>iCiel Cucho Bold</vt:lpstr>
      <vt:lpstr>Segoe Print</vt:lpstr>
      <vt:lpstr>Halimum Bold</vt:lpstr>
      <vt:lpstr>Harrington</vt:lpstr>
      <vt:lpstr>Now Bold Bold</vt:lpstr>
      <vt:lpstr>Comic Sans MS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Birthday Presentation</dc:title>
  <dc:creator>Trang Nguyen</dc:creator>
  <cp:lastModifiedBy>hue le</cp:lastModifiedBy>
  <cp:revision>34</cp:revision>
  <dcterms:created xsi:type="dcterms:W3CDTF">2006-08-16T00:00:00Z</dcterms:created>
  <dcterms:modified xsi:type="dcterms:W3CDTF">2025-02-25T16:10:54Z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4C8BC94F9B6648918E9E0B0F3EF8D5CB_13</vt:lpwstr>
  </property>
  <property fmtid="{D5CDD505-2E9C-101B-9397-08002B2CF9AE}" pid="3" name="KSOProductBuildVer">
    <vt:lpwstr>1033-12.2.0.19805</vt:lpwstr>
  </property>
</Properties>
</file>