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5" r:id="rId2"/>
  </p:sldMasterIdLst>
  <p:notesMasterIdLst>
    <p:notesMasterId r:id="rId39"/>
  </p:notesMasterIdLst>
  <p:sldIdLst>
    <p:sldId id="384" r:id="rId3"/>
    <p:sldId id="558" r:id="rId4"/>
    <p:sldId id="553" r:id="rId5"/>
    <p:sldId id="256" r:id="rId6"/>
    <p:sldId id="257" r:id="rId7"/>
    <p:sldId id="554" r:id="rId8"/>
    <p:sldId id="555" r:id="rId9"/>
    <p:sldId id="556" r:id="rId10"/>
    <p:sldId id="557" r:id="rId11"/>
    <p:sldId id="530" r:id="rId12"/>
    <p:sldId id="559" r:id="rId13"/>
    <p:sldId id="560" r:id="rId14"/>
    <p:sldId id="561" r:id="rId15"/>
    <p:sldId id="562" r:id="rId16"/>
    <p:sldId id="563" r:id="rId17"/>
    <p:sldId id="564" r:id="rId18"/>
    <p:sldId id="565" r:id="rId19"/>
    <p:sldId id="517" r:id="rId20"/>
    <p:sldId id="567" r:id="rId21"/>
    <p:sldId id="568" r:id="rId22"/>
    <p:sldId id="569" r:id="rId23"/>
    <p:sldId id="570" r:id="rId24"/>
    <p:sldId id="571" r:id="rId25"/>
    <p:sldId id="572" r:id="rId26"/>
    <p:sldId id="573" r:id="rId27"/>
    <p:sldId id="574" r:id="rId28"/>
    <p:sldId id="576" r:id="rId29"/>
    <p:sldId id="582" r:id="rId30"/>
    <p:sldId id="581" r:id="rId31"/>
    <p:sldId id="575" r:id="rId32"/>
    <p:sldId id="577" r:id="rId33"/>
    <p:sldId id="578" r:id="rId34"/>
    <p:sldId id="579" r:id="rId35"/>
    <p:sldId id="580" r:id="rId36"/>
    <p:sldId id="413" r:id="rId37"/>
    <p:sldId id="35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4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4DAC26"/>
    <a:srgbClr val="F35A6D"/>
    <a:srgbClr val="B0F0FA"/>
    <a:srgbClr val="FBC3CA"/>
    <a:srgbClr val="66C714"/>
    <a:srgbClr val="E42723"/>
    <a:srgbClr val="FFFEF2"/>
    <a:srgbClr val="FF6242"/>
    <a:srgbClr val="46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54683-4FDF-43B4-944D-CCE8B463B9EF}" v="13" dt="2023-05-12T06:27:48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1" autoAdjust="0"/>
    <p:restoredTop sz="87500" autoAdjust="0"/>
  </p:normalViewPr>
  <p:slideViewPr>
    <p:cSldViewPr snapToGrid="0">
      <p:cViewPr varScale="1">
        <p:scale>
          <a:sx n="60" d="100"/>
          <a:sy n="60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56636-240A-40AF-9BCB-0797B6D990C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E8968-0AD4-4A98-931E-E8D0A08F7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5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02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8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82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50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09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20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98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8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0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43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2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7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5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D02C-F120-4972-7FF4-997708CAA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083C0-B919-269A-E2C8-B7BACF8F7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CE60-357A-C0F0-F016-48031BD1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76E0-F1C2-BB08-010C-1A123EED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F6A81-67B3-FD5A-174E-59BCCDA9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6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5152-CC7C-8343-8EDA-21ACD97E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4BFF9-9EF8-EA49-6CDF-F9E8B07D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C025-BD64-4FCA-D543-7ED66E9F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11D1B-8FFE-1555-A440-D255EC6B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3F03-5685-4544-F1A9-5051E6F2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2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6980-E465-0876-6738-E0B55DC5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413B3-8C68-54C7-1D41-09AD695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CC260-8A42-5E9C-FE10-6F512D3D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C1A8-19E5-BAD0-043B-3E0214F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D6B28-607D-00B8-93EC-C0FD03EC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6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6F14-4C69-A339-F9BC-36D05ABD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BD52B-0462-1171-4B9B-545F8A545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19572-32D6-DE91-A8B4-BB9E0558E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1F462-2431-FEA2-2A61-D332EC7F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4FC54-D253-8282-C195-FBA9B1B1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DA779-8D88-D196-D195-B498F085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08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CAD5-6EC2-A165-58AB-0C405036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2FC6E-EA30-D813-3B90-0EBDCEF2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6A3D0-E7C6-8EE6-61CB-5C5E46BEA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EB9BC-0E1D-9170-AC09-1F11F7974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2DC6B-260E-C5F2-3397-A92CF7929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1E840-CDC0-ADE4-CEBB-E0EF6970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8EECD-6730-C155-3BD0-70E44C51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46666-6785-1D1F-CCB3-2851697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4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37CC-3B28-6318-C219-40125BC8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F1F0C-35B8-B6F5-62DA-85B709E8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F8E93-FE86-0246-7FB8-7F7365DC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7BE4-3C86-7852-E1A2-B620216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CA35-B2A7-86F7-E8C6-4065BBD1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2D763-7FC3-5663-FAE4-59E9294E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D2146-EA1C-7B04-32CF-3EA3B452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05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AFB6-7025-64BA-C270-13E65627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C77ED-F675-9AC7-7F07-72D9F3DB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26764-6ACD-C591-E4BD-26FB858C2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4A013-496A-F8DD-9C2B-B16301B3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D1ED4-F26F-8ACE-3AE7-2F1D015B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32C47-341D-30AC-E824-E212B231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5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B893-DEB6-705C-B445-C2D1E4A0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D7C85-5579-73CC-3828-F949D4FAF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581A4-B37D-23D9-5B2E-84509625A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A997-ADB5-CF34-3A41-BDF9FF05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849DA-CA19-3027-4CEF-EA2FE2A8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885D7-4714-D06A-ED30-9D5C426D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5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9B54-4354-05DC-956A-C8D1C543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B9883-6DA3-B54F-6CE2-5ABC62648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7037B-F6B1-EB5A-B68E-E45155BC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C89C-3C01-1844-C85D-099F2717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F10-D624-F94A-C9E7-EAAF44B0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5B6303-C5B2-34F9-7E99-90D9E5B98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85C-5558-8D4A-CC63-C906C2E74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457F8-256B-C888-29ED-194DE28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51235-AF8D-6AB4-2E8C-B3EE13BA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42100-9500-1AF4-3109-D2129B8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2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0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0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23D686-50FE-C423-B35E-738EF0FFC3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E75CE-BAC5-4BC2-A059-F913E305BFA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986841A-6AB4-29A9-B8CA-0644ED1376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DD2D7DD-232A-63C1-CF8F-98D90B32747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3720" t="-2137" r="-136920" b="4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3BAEA3-2354-5CB0-BE3A-960193D4551C}"/>
              </a:ext>
            </a:extLst>
          </p:cNvPr>
          <p:cNvSpPr/>
          <p:nvPr userDrawn="1"/>
        </p:nvSpPr>
        <p:spPr>
          <a:xfrm>
            <a:off x="0" y="4281580"/>
            <a:ext cx="6096000" cy="2576420"/>
          </a:xfrm>
          <a:custGeom>
            <a:avLst/>
            <a:gdLst/>
            <a:ahLst/>
            <a:cxnLst/>
            <a:rect l="l" t="t" r="r" b="b"/>
            <a:pathLst>
              <a:path w="8642134" h="3629295">
                <a:moveTo>
                  <a:pt x="0" y="0"/>
                </a:moveTo>
                <a:lnTo>
                  <a:pt x="8642134" y="0"/>
                </a:lnTo>
                <a:lnTo>
                  <a:pt x="8642134" y="3629295"/>
                </a:lnTo>
                <a:lnTo>
                  <a:pt x="0" y="3629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75" r="-2150" b="-798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CC5FB5E-338D-5F2C-F6BB-C1ADB387F0E5}"/>
              </a:ext>
            </a:extLst>
          </p:cNvPr>
          <p:cNvSpPr/>
          <p:nvPr userDrawn="1"/>
        </p:nvSpPr>
        <p:spPr>
          <a:xfrm>
            <a:off x="6096000" y="4281579"/>
            <a:ext cx="6096000" cy="2576420"/>
          </a:xfrm>
          <a:custGeom>
            <a:avLst/>
            <a:gdLst/>
            <a:ahLst/>
            <a:cxnLst/>
            <a:rect l="l" t="t" r="r" b="b"/>
            <a:pathLst>
              <a:path w="8642134" h="3629295">
                <a:moveTo>
                  <a:pt x="0" y="0"/>
                </a:moveTo>
                <a:lnTo>
                  <a:pt x="8642134" y="0"/>
                </a:lnTo>
                <a:lnTo>
                  <a:pt x="8642134" y="3629295"/>
                </a:lnTo>
                <a:lnTo>
                  <a:pt x="0" y="3629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75" r="-2150" b="-7984"/>
            </a:stretch>
          </a:blipFill>
        </p:spPr>
      </p:sp>
    </p:spTree>
    <p:extLst>
      <p:ext uri="{BB962C8B-B14F-4D97-AF65-F5344CB8AC3E}">
        <p14:creationId xmlns:p14="http://schemas.microsoft.com/office/powerpoint/2010/main" val="252273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38.sv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49.sv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slide" Target="slide10.xm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openxmlformats.org/officeDocument/2006/relationships/slide" Target="slide5.xml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5.gif"/><Relationship Id="rId4" Type="http://schemas.openxmlformats.org/officeDocument/2006/relationships/slide" Target="slide4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5.gif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hai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24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2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702589"/>
            <a:ext cx="543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Đạo</a:t>
            </a:r>
            <a:r>
              <a:rPr lang="en-US" altLang="en-US" sz="4000" u="sng" dirty="0">
                <a:solidFill>
                  <a:srgbClr val="FF0000"/>
                </a:solidFill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</a:rPr>
              <a:t>đức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056" y="1451291"/>
            <a:ext cx="9618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Em </a:t>
            </a:r>
            <a:r>
              <a:rPr lang="en-US" altLang="en-US" sz="4000" b="1" dirty="0" err="1">
                <a:solidFill>
                  <a:srgbClr val="3333FF"/>
                </a:solidFill>
              </a:rPr>
              <a:t>lập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kế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hoạch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cá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nhân</a:t>
            </a:r>
            <a:r>
              <a:rPr lang="en-US" altLang="en-US" sz="4000" b="1" dirty="0">
                <a:solidFill>
                  <a:srgbClr val="3333FF"/>
                </a:solidFill>
              </a:rPr>
              <a:t> ( 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110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>
            <a:extLst>
              <a:ext uri="{FF2B5EF4-FFF2-40B4-BE49-F238E27FC236}">
                <a16:creationId xmlns:a16="http://schemas.microsoft.com/office/drawing/2014/main" id="{249EA968-1130-4318-7306-DA2E89B13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91644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DAB43913-C287-EA90-1066-550B9F41DBA3}"/>
              </a:ext>
            </a:extLst>
          </p:cNvPr>
          <p:cNvGrpSpPr/>
          <p:nvPr/>
        </p:nvGrpSpPr>
        <p:grpSpPr>
          <a:xfrm>
            <a:off x="450778" y="-966103"/>
            <a:ext cx="4823264" cy="5173116"/>
            <a:chOff x="160042" y="-14155"/>
            <a:chExt cx="4823264" cy="4502988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160042" y="-14155"/>
              <a:ext cx="4771849" cy="4280012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522967" y="2180509"/>
              <a:ext cx="44603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4"/>
                  </a:solidFill>
                  <a:latin typeface="#9Slide07 SVNNexa Rust Slab Bla" panose="020B0606040200020203" pitchFamily="34" charset="0"/>
                </a:rPr>
                <a:t>KIẾN TẠO TRI THỨC MỚI</a:t>
              </a:r>
              <a:endParaRPr lang="en-US" sz="4800" dirty="0">
                <a:solidFill>
                  <a:schemeClr val="accent4"/>
                </a:solidFill>
                <a:latin typeface="#9Slide07 SVNNexa Rust Slab Bla" panose="020B0606040200020203" pitchFamily="34" charset="0"/>
              </a:endParaRPr>
            </a:p>
          </p:txBody>
        </p:sp>
      </p:grp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5898016" y="1367421"/>
            <a:ext cx="5675458" cy="431561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51200FC3-032C-E2AE-2A7A-860AB550B8D3}"/>
              </a:ext>
            </a:extLst>
          </p:cNvPr>
          <p:cNvSpPr txBox="1"/>
          <p:nvPr/>
        </p:nvSpPr>
        <p:spPr>
          <a:xfrm>
            <a:off x="6164566" y="1911594"/>
            <a:ext cx="5118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75000"/>
                  </a:schemeClr>
                </a:solidFill>
                <a:latin typeface="#9Slide07 SVNBeachwood Sans" pitchFamily="2" charset="0"/>
              </a:rPr>
              <a:t>Đọc đoạn hội thoại và trả lời câu hỏi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#9Slide07 SVNBeachwood Sans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6250347" y="4185527"/>
            <a:ext cx="5675459" cy="2255754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83" y="3240909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293" y="1292652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0B0ED8F-871D-A3FB-798B-6549E1BA3378}"/>
              </a:ext>
            </a:extLst>
          </p:cNvPr>
          <p:cNvSpPr txBox="1"/>
          <p:nvPr/>
        </p:nvSpPr>
        <p:spPr>
          <a:xfrm>
            <a:off x="6886900" y="957851"/>
            <a:ext cx="378238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dirty="0">
                <a:solidFill>
                  <a:srgbClr val="FF0000"/>
                </a:solidFill>
                <a:latin typeface="UTM Showcard" panose="02040603050506020204" pitchFamily="18" charset="0"/>
              </a:rPr>
              <a:t>HOẠT </a:t>
            </a:r>
            <a:r>
              <a:rPr lang="en-US" sz="4000">
                <a:solidFill>
                  <a:srgbClr val="FF0000"/>
                </a:solidFill>
                <a:latin typeface="UTM Showcard" panose="02040603050506020204" pitchFamily="18" charset="0"/>
              </a:rPr>
              <a:t>ĐỘNG 3</a:t>
            </a:r>
            <a:endParaRPr lang="en-US" sz="4000" dirty="0"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5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199581" y="66052"/>
            <a:ext cx="11812044" cy="60992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58" y="5889299"/>
            <a:ext cx="5842761" cy="1033803"/>
          </a:xfrm>
          <a:prstGeom prst="rect">
            <a:avLst/>
          </a:prstGeom>
        </p:spPr>
      </p:pic>
      <p:pic>
        <p:nvPicPr>
          <p:cNvPr id="26" name="Picture 2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0B7E382A-C901-4C34-A6EF-B092C70D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14" y="5812324"/>
            <a:ext cx="6508738" cy="1151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4356B-DFFF-45D0-AFD1-6D7309EA3F37}"/>
              </a:ext>
            </a:extLst>
          </p:cNvPr>
          <p:cNvSpPr txBox="1"/>
          <p:nvPr/>
        </p:nvSpPr>
        <p:spPr>
          <a:xfrm>
            <a:off x="282608" y="180162"/>
            <a:ext cx="114554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libri "/>
              </a:rPr>
              <a:t>	Trong lúc học về cách xây dựng kế hoạch cá nhân, Na, Cốm, Tin và Bin thảo luận rất sôi nổi. Na mở đầu:</a:t>
            </a:r>
          </a:p>
          <a:p>
            <a:pPr algn="just"/>
            <a:r>
              <a:rPr lang="en-US" sz="2600">
                <a:latin typeface="Calibri "/>
              </a:rPr>
              <a:t>	– Việc đầu tiên của lập kế hoạch là phải xác định rõ mục tiêu và các mốc thời gian hoàn thành.</a:t>
            </a:r>
          </a:p>
          <a:p>
            <a:pPr algn="just"/>
            <a:r>
              <a:rPr lang="en-US" sz="2600">
                <a:latin typeface="Calibri 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EAB98-7411-4A9C-9F22-650B59FD0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r="2366"/>
          <a:stretch/>
        </p:blipFill>
        <p:spPr>
          <a:xfrm>
            <a:off x="7070218" y="1555280"/>
            <a:ext cx="4750834" cy="2755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76975-254D-4308-938C-ACCD9E8DCADE}"/>
              </a:ext>
            </a:extLst>
          </p:cNvPr>
          <p:cNvSpPr txBox="1"/>
          <p:nvPr/>
        </p:nvSpPr>
        <p:spPr>
          <a:xfrm>
            <a:off x="282608" y="1788535"/>
            <a:ext cx="67876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libri "/>
              </a:rPr>
              <a:t>	</a:t>
            </a:r>
            <a:r>
              <a:rPr lang="vi-VN" sz="2600">
                <a:latin typeface="Calibri "/>
              </a:rPr>
              <a:t>Cốm tiếp lời: </a:t>
            </a:r>
          </a:p>
          <a:p>
            <a:pPr algn="just"/>
            <a:r>
              <a:rPr lang="vi-VN" sz="2600">
                <a:latin typeface="Calibri "/>
              </a:rPr>
              <a:t>	– Sau đó, phải xác định việc cần làm để đạt được mục tiêu và sắp xếp thứ tự ưu tiên các việc đó. </a:t>
            </a:r>
          </a:p>
          <a:p>
            <a:pPr algn="just"/>
            <a:r>
              <a:rPr lang="vi-VN" sz="2600">
                <a:latin typeface="Calibri "/>
              </a:rPr>
              <a:t>	Tin nêu thêm ý kiến: </a:t>
            </a:r>
          </a:p>
          <a:p>
            <a:pPr algn="just"/>
            <a:r>
              <a:rPr lang="vi-VN" sz="2600">
                <a:latin typeface="Calibri "/>
              </a:rPr>
              <a:t>	– Tiếp theo, chúng ta cần xác định các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462305-22BE-4868-9950-00D78636E2EC}"/>
              </a:ext>
            </a:extLst>
          </p:cNvPr>
          <p:cNvSpPr txBox="1"/>
          <p:nvPr/>
        </p:nvSpPr>
        <p:spPr>
          <a:xfrm>
            <a:off x="437576" y="4637936"/>
            <a:ext cx="1138347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	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Bin chia sẻ: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	– Trong quá trình thực hiện, chúng ta có thể đánh giá, điều chỉnh lại kế hoạch và cần có thêm biện pháp dự phòng.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51C456-616C-4D98-82F0-E124A45EE991}"/>
              </a:ext>
            </a:extLst>
          </p:cNvPr>
          <p:cNvSpPr txBox="1"/>
          <p:nvPr/>
        </p:nvSpPr>
        <p:spPr>
          <a:xfrm>
            <a:off x="272126" y="4182576"/>
            <a:ext cx="120100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biện pháp cho từng việc làm. Đôi khi, cần xác định người hỗ trợ, giúp đỡ.</a:t>
            </a:r>
            <a:endParaRPr lang="en-US"/>
          </a:p>
        </p:txBody>
      </p:sp>
      <p:pic>
        <p:nvPicPr>
          <p:cNvPr id="35" name="Picture 3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93F12B6-8D6C-4668-8FCA-450C94485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r="68114"/>
          <a:stretch/>
        </p:blipFill>
        <p:spPr>
          <a:xfrm>
            <a:off x="4727417" y="5949473"/>
            <a:ext cx="2075365" cy="10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87140D9D-1846-4594-8C9B-C39874C5F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8348902" y="864296"/>
            <a:ext cx="3440960" cy="62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9EBF39-9A4F-4B9B-BC05-9142F7FA25F5}"/>
              </a:ext>
            </a:extLst>
          </p:cNvPr>
          <p:cNvGrpSpPr/>
          <p:nvPr/>
        </p:nvGrpSpPr>
        <p:grpSpPr>
          <a:xfrm>
            <a:off x="704870" y="1793340"/>
            <a:ext cx="7628344" cy="4459259"/>
            <a:chOff x="3443782" y="3258267"/>
            <a:chExt cx="9550137" cy="3125597"/>
          </a:xfrm>
        </p:grpSpPr>
        <p:sp>
          <p:nvSpPr>
            <p:cNvPr id="5" name="Speech Bubble: Rectangle with Corners Rounded 16">
              <a:extLst>
                <a:ext uri="{FF2B5EF4-FFF2-40B4-BE49-F238E27FC236}">
                  <a16:creationId xmlns:a16="http://schemas.microsoft.com/office/drawing/2014/main" id="{77F8ED08-173B-45F7-9E79-7F17B94A4FB7}"/>
                </a:ext>
              </a:extLst>
            </p:cNvPr>
            <p:cNvSpPr/>
            <p:nvPr/>
          </p:nvSpPr>
          <p:spPr>
            <a:xfrm>
              <a:off x="3443782" y="3258267"/>
              <a:ext cx="9550137" cy="3125597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AC5C0D-F68A-4789-A673-BFB7AE7433DB}"/>
                </a:ext>
              </a:extLst>
            </p:cNvPr>
            <p:cNvSpPr txBox="1"/>
            <p:nvPr/>
          </p:nvSpPr>
          <p:spPr>
            <a:xfrm>
              <a:off x="3761374" y="3622599"/>
              <a:ext cx="9089451" cy="1423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– Từ ý kiến của các bạn, việc lập kế hoạch cá nhân cần thực hiện theo các bước nào?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3480-BC79-4700-A238-6EE1C5DB13F2}"/>
                </a:ext>
              </a:extLst>
            </p:cNvPr>
            <p:cNvSpPr txBox="1"/>
            <p:nvPr/>
          </p:nvSpPr>
          <p:spPr>
            <a:xfrm>
              <a:off x="3761372" y="5240532"/>
              <a:ext cx="9089451" cy="949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- 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Khi lập kế hoạch cá nhân, em cần lưu ý điều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2CAEA001-7D32-408A-ADCF-0A2F0AEA5EEA}"/>
              </a:ext>
            </a:extLst>
          </p:cNvPr>
          <p:cNvGrpSpPr/>
          <p:nvPr/>
        </p:nvGrpSpPr>
        <p:grpSpPr>
          <a:xfrm>
            <a:off x="958552" y="1094974"/>
            <a:ext cx="6892105" cy="1015664"/>
            <a:chOff x="964389" y="306311"/>
            <a:chExt cx="6892105" cy="1015664"/>
          </a:xfrm>
        </p:grpSpPr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1D613282-E9DB-4806-AFAC-C8BE86A45D76}"/>
                </a:ext>
              </a:extLst>
            </p:cNvPr>
            <p:cNvSpPr txBox="1"/>
            <p:nvPr/>
          </p:nvSpPr>
          <p:spPr>
            <a:xfrm>
              <a:off x="964389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câu hỏi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57CD0E32-577C-4E9A-A888-C080738BB148}"/>
                </a:ext>
              </a:extLst>
            </p:cNvPr>
            <p:cNvSpPr txBox="1"/>
            <p:nvPr/>
          </p:nvSpPr>
          <p:spPr>
            <a:xfrm>
              <a:off x="1012102" y="306311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ln w="19050">
                    <a:solidFill>
                      <a:srgbClr val="E31C3A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câu hỏi 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E31C3A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45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80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557047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389C3CF-7AAE-4D46-88CB-2EACF2844F64}"/>
              </a:ext>
            </a:extLst>
          </p:cNvPr>
          <p:cNvSpPr/>
          <p:nvPr/>
        </p:nvSpPr>
        <p:spPr>
          <a:xfrm>
            <a:off x="2738981" y="-333235"/>
            <a:ext cx="9197657" cy="6455295"/>
          </a:xfrm>
          <a:prstGeom prst="roundRect">
            <a:avLst>
              <a:gd name="adj" fmla="val 9668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03E5A5B-8F82-48BF-8546-6B22E2F550DB}"/>
              </a:ext>
            </a:extLst>
          </p:cNvPr>
          <p:cNvSpPr txBox="1"/>
          <p:nvPr/>
        </p:nvSpPr>
        <p:spPr>
          <a:xfrm>
            <a:off x="3293866" y="-196152"/>
            <a:ext cx="84012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35A6D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 kế hoạch cá nhân cần thực hiện theo các bước </a:t>
            </a:r>
            <a:r>
              <a:rPr lang="en-US" sz="3200" b="1">
                <a:solidFill>
                  <a:srgbClr val="F35A6D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 :</a:t>
            </a:r>
            <a:endParaRPr lang="en-US" sz="3200" b="1" dirty="0">
              <a:solidFill>
                <a:srgbClr val="F35A6D"/>
              </a:solidFill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Nhóm 13">
            <a:extLst>
              <a:ext uri="{FF2B5EF4-FFF2-40B4-BE49-F238E27FC236}">
                <a16:creationId xmlns:a16="http://schemas.microsoft.com/office/drawing/2014/main" id="{C0063CB0-D72B-470C-B268-3B05ADB9164C}"/>
              </a:ext>
            </a:extLst>
          </p:cNvPr>
          <p:cNvGrpSpPr/>
          <p:nvPr/>
        </p:nvGrpSpPr>
        <p:grpSpPr>
          <a:xfrm>
            <a:off x="2894937" y="826181"/>
            <a:ext cx="8885743" cy="1710629"/>
            <a:chOff x="1237505" y="2070184"/>
            <a:chExt cx="9074036" cy="1710629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AC35CDC6-EA64-42CD-9842-B898975E4672}"/>
                </a:ext>
              </a:extLst>
            </p:cNvPr>
            <p:cNvSpPr txBox="1"/>
            <p:nvPr/>
          </p:nvSpPr>
          <p:spPr>
            <a:xfrm>
              <a:off x="2236229" y="2211153"/>
              <a:ext cx="8075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đầu tiên là xác định rõ mục tiêu và các mốc thời gian hoàn thành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909ECF91-1526-4736-AF2B-C83F0F3ED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pic>
        <p:nvPicPr>
          <p:cNvPr id="4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07F88F6F-6C10-4E3C-AF5A-F1747CAD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144231" y="868795"/>
            <a:ext cx="3226105" cy="58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Nhóm 13">
            <a:extLst>
              <a:ext uri="{FF2B5EF4-FFF2-40B4-BE49-F238E27FC236}">
                <a16:creationId xmlns:a16="http://schemas.microsoft.com/office/drawing/2014/main" id="{B95CD8E2-7675-47B6-AAC6-38C57E4F8D6D}"/>
              </a:ext>
            </a:extLst>
          </p:cNvPr>
          <p:cNvGrpSpPr/>
          <p:nvPr/>
        </p:nvGrpSpPr>
        <p:grpSpPr>
          <a:xfrm>
            <a:off x="2879078" y="2031881"/>
            <a:ext cx="8969004" cy="1113955"/>
            <a:chOff x="1365341" y="1984693"/>
            <a:chExt cx="9045298" cy="1113955"/>
          </a:xfrm>
        </p:grpSpPr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0726FD31-3AB4-4D12-B0BF-B560D71C2EE0}"/>
                </a:ext>
              </a:extLst>
            </p:cNvPr>
            <p:cNvSpPr txBox="1"/>
            <p:nvPr/>
          </p:nvSpPr>
          <p:spPr>
            <a:xfrm>
              <a:off x="2343990" y="2021430"/>
              <a:ext cx="80666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 đó, xác định việc cần làm để đạt được mục tiêu và sắp xếp thứ tự ưu tiên các việc đó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C7A6F890-1076-488A-A75A-7B669DDCC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65341" y="1984693"/>
              <a:ext cx="978649" cy="954107"/>
            </a:xfrm>
            <a:prstGeom prst="rect">
              <a:avLst/>
            </a:prstGeom>
          </p:spPr>
        </p:pic>
      </p:grpSp>
      <p:grpSp>
        <p:nvGrpSpPr>
          <p:cNvPr id="47" name="Nhóm 13">
            <a:extLst>
              <a:ext uri="{FF2B5EF4-FFF2-40B4-BE49-F238E27FC236}">
                <a16:creationId xmlns:a16="http://schemas.microsoft.com/office/drawing/2014/main" id="{EF93ACB1-7F27-45E8-BF26-C0F940A8339A}"/>
              </a:ext>
            </a:extLst>
          </p:cNvPr>
          <p:cNvGrpSpPr/>
          <p:nvPr/>
        </p:nvGrpSpPr>
        <p:grpSpPr>
          <a:xfrm>
            <a:off x="2867480" y="3264092"/>
            <a:ext cx="8964916" cy="1107343"/>
            <a:chOff x="1192466" y="1273915"/>
            <a:chExt cx="9041175" cy="1107343"/>
          </a:xfrm>
        </p:grpSpPr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50DAB88C-CCAD-4EE2-B6B0-6A38843A25C3}"/>
                </a:ext>
              </a:extLst>
            </p:cNvPr>
            <p:cNvSpPr txBox="1"/>
            <p:nvPr/>
          </p:nvSpPr>
          <p:spPr>
            <a:xfrm>
              <a:off x="2166992" y="1304040"/>
              <a:ext cx="80666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 theo, xác định các biện pháp cho từng việc làm, người hỗ trợ, giúp đỡ.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84A0B2E5-65B8-4BAF-AA5A-3FA24D3A1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192466" y="1273915"/>
              <a:ext cx="978649" cy="954107"/>
            </a:xfrm>
            <a:prstGeom prst="rect">
              <a:avLst/>
            </a:prstGeom>
          </p:spPr>
        </p:pic>
      </p:grpSp>
      <p:grpSp>
        <p:nvGrpSpPr>
          <p:cNvPr id="50" name="Nhóm 13">
            <a:extLst>
              <a:ext uri="{FF2B5EF4-FFF2-40B4-BE49-F238E27FC236}">
                <a16:creationId xmlns:a16="http://schemas.microsoft.com/office/drawing/2014/main" id="{328A52EC-F4D4-4238-A59A-589C06442346}"/>
              </a:ext>
            </a:extLst>
          </p:cNvPr>
          <p:cNvGrpSpPr/>
          <p:nvPr/>
        </p:nvGrpSpPr>
        <p:grpSpPr>
          <a:xfrm>
            <a:off x="2894937" y="4426061"/>
            <a:ext cx="8964916" cy="1599785"/>
            <a:chOff x="1192466" y="1273915"/>
            <a:chExt cx="9041175" cy="1599785"/>
          </a:xfrm>
        </p:grpSpPr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2F50A3B9-538A-4F98-A9DB-726C1A6AEB00}"/>
                </a:ext>
              </a:extLst>
            </p:cNvPr>
            <p:cNvSpPr txBox="1"/>
            <p:nvPr/>
          </p:nvSpPr>
          <p:spPr>
            <a:xfrm>
              <a:off x="2166992" y="1304040"/>
              <a:ext cx="80666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 quá trình thực hiện, có thể đánh giá, điều chỉnh kế hoạch và cần có thêm biện pháp dự phòng.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086E2C42-E7BA-46B9-99B5-336B213BE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192466" y="1273915"/>
              <a:ext cx="978649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6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389C3CF-7AAE-4D46-88CB-2EACF2844F64}"/>
              </a:ext>
            </a:extLst>
          </p:cNvPr>
          <p:cNvSpPr/>
          <p:nvPr/>
        </p:nvSpPr>
        <p:spPr>
          <a:xfrm>
            <a:off x="211775" y="113497"/>
            <a:ext cx="10318325" cy="6644950"/>
          </a:xfrm>
          <a:prstGeom prst="roundRect">
            <a:avLst>
              <a:gd name="adj" fmla="val 9668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4DAC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03E5A5B-8F82-48BF-8546-6B22E2F550DB}"/>
              </a:ext>
            </a:extLst>
          </p:cNvPr>
          <p:cNvSpPr txBox="1"/>
          <p:nvPr/>
        </p:nvSpPr>
        <p:spPr>
          <a:xfrm>
            <a:off x="352483" y="258505"/>
            <a:ext cx="10177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rgbClr val="00B050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lưu ý khi lập kế hoạch cá nhân: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07F88F6F-6C10-4E3C-AF5A-F1747CAD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309032" y="1225272"/>
            <a:ext cx="3220353" cy="58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346F5E-D57A-40D9-B513-D5107359B149}"/>
              </a:ext>
            </a:extLst>
          </p:cNvPr>
          <p:cNvGrpSpPr/>
          <p:nvPr/>
        </p:nvGrpSpPr>
        <p:grpSpPr>
          <a:xfrm>
            <a:off x="348515" y="685154"/>
            <a:ext cx="10044844" cy="979259"/>
            <a:chOff x="397185" y="1067547"/>
            <a:chExt cx="10044844" cy="979259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AC35CDC6-EA64-42CD-9842-B898975E4672}"/>
                </a:ext>
              </a:extLst>
            </p:cNvPr>
            <p:cNvSpPr txBox="1"/>
            <p:nvPr/>
          </p:nvSpPr>
          <p:spPr>
            <a:xfrm>
              <a:off x="1322809" y="1067547"/>
              <a:ext cx="911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đúng tầm quan trọng của việc lập kế hoạch, khi nào nên lập kế hoạch.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BCE49649-EADA-4ED0-BE9A-32E2A07DE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85" y="1086036"/>
              <a:ext cx="960770" cy="96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8FE59A-390F-4749-8183-495FEB1642CB}"/>
              </a:ext>
            </a:extLst>
          </p:cNvPr>
          <p:cNvGrpSpPr/>
          <p:nvPr/>
        </p:nvGrpSpPr>
        <p:grpSpPr>
          <a:xfrm>
            <a:off x="356123" y="1546490"/>
            <a:ext cx="10029627" cy="916279"/>
            <a:chOff x="360247" y="1803955"/>
            <a:chExt cx="10029627" cy="9162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BD037-AFD1-4E24-BD37-BFC52A575E13}"/>
                </a:ext>
              </a:extLst>
            </p:cNvPr>
            <p:cNvGrpSpPr/>
            <p:nvPr/>
          </p:nvGrpSpPr>
          <p:grpSpPr>
            <a:xfrm>
              <a:off x="360247" y="1803955"/>
              <a:ext cx="10003194" cy="903437"/>
              <a:chOff x="426490" y="1038930"/>
              <a:chExt cx="10003194" cy="903437"/>
            </a:xfrm>
          </p:grpSpPr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8AF1E214-80DC-4207-96AE-666B53A35B24}"/>
                  </a:ext>
                </a:extLst>
              </p:cNvPr>
              <p:cNvSpPr txBox="1"/>
              <p:nvPr/>
            </p:nvSpPr>
            <p:spPr>
              <a:xfrm>
                <a:off x="1310464" y="1038930"/>
                <a:ext cx="91192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Mục tiêu cụ thể, rõ ràng, phù hợp với khả năng.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2" name="Picture 2" descr="Mặt Trời Tròn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79B62A6E-1FA5-4718-86F6-ADF25CB03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490" y="1057683"/>
                <a:ext cx="884684" cy="884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0E371B9-E0E6-4E2D-A92D-16E38B6BEE62}"/>
                </a:ext>
              </a:extLst>
            </p:cNvPr>
            <p:cNvSpPr txBox="1"/>
            <p:nvPr/>
          </p:nvSpPr>
          <p:spPr>
            <a:xfrm>
              <a:off x="1270654" y="2197014"/>
              <a:ext cx="9119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mốc thời gian cụ thể.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236789-FD3A-45BF-A755-600B227BD0A1}"/>
              </a:ext>
            </a:extLst>
          </p:cNvPr>
          <p:cNvGrpSpPr/>
          <p:nvPr/>
        </p:nvGrpSpPr>
        <p:grpSpPr>
          <a:xfrm>
            <a:off x="346824" y="2390928"/>
            <a:ext cx="9603025" cy="1384995"/>
            <a:chOff x="424457" y="827033"/>
            <a:chExt cx="9603025" cy="1384995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0F9F39B3-62C5-49B9-A040-768A98652D05}"/>
                </a:ext>
              </a:extLst>
            </p:cNvPr>
            <p:cNvSpPr txBox="1"/>
            <p:nvPr/>
          </p:nvSpPr>
          <p:spPr>
            <a:xfrm>
              <a:off x="1317730" y="827033"/>
              <a:ext cx="87097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Sắp xếp các công việc cần làm theo trình tự nhất định, tuỳ theo mức độ quan trọng và thời gian thực hiện hoạt động đó nhiều hay ít.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D87D370A-D22C-4535-936F-AC9A298BD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57" y="1001643"/>
              <a:ext cx="907065" cy="9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6770AC-8F08-460B-B7BC-28460328C327}"/>
              </a:ext>
            </a:extLst>
          </p:cNvPr>
          <p:cNvGrpSpPr/>
          <p:nvPr/>
        </p:nvGrpSpPr>
        <p:grpSpPr>
          <a:xfrm>
            <a:off x="354488" y="3679828"/>
            <a:ext cx="9100947" cy="954107"/>
            <a:chOff x="468266" y="617427"/>
            <a:chExt cx="9639789" cy="954107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9671DA00-2270-4725-94FF-5783F13E9A4F}"/>
                </a:ext>
              </a:extLst>
            </p:cNvPr>
            <p:cNvSpPr txBox="1"/>
            <p:nvPr/>
          </p:nvSpPr>
          <p:spPr>
            <a:xfrm>
              <a:off x="1398303" y="617427"/>
              <a:ext cx="87097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cụ thể cách thức và biện pháp thực hiện từng hoạt động.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C07E7E21-B0E3-4F43-9BE2-03271D484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66" y="629054"/>
              <a:ext cx="960770" cy="84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193893-67F0-4541-B56F-1003664CE4C5}"/>
              </a:ext>
            </a:extLst>
          </p:cNvPr>
          <p:cNvGrpSpPr/>
          <p:nvPr/>
        </p:nvGrpSpPr>
        <p:grpSpPr>
          <a:xfrm>
            <a:off x="307465" y="4546199"/>
            <a:ext cx="9947992" cy="954107"/>
            <a:chOff x="437278" y="799909"/>
            <a:chExt cx="9630429" cy="954107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38B21150-CFF8-4B75-915E-B74143FA8100}"/>
                </a:ext>
              </a:extLst>
            </p:cNvPr>
            <p:cNvSpPr txBox="1"/>
            <p:nvPr/>
          </p:nvSpPr>
          <p:spPr>
            <a:xfrm>
              <a:off x="1357955" y="799909"/>
              <a:ext cx="87097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và động viên, huy động nguồn tài lực, nhân lực, vật lực để thực hiện kế hoạch.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30FDD022-CA61-45F8-8E2D-01ED793A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78" y="837906"/>
              <a:ext cx="878110" cy="87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F9309D-FF1D-4F99-AB1B-462BA364CEF7}"/>
              </a:ext>
            </a:extLst>
          </p:cNvPr>
          <p:cNvGrpSpPr/>
          <p:nvPr/>
        </p:nvGrpSpPr>
        <p:grpSpPr>
          <a:xfrm>
            <a:off x="269051" y="5369710"/>
            <a:ext cx="10068478" cy="1815882"/>
            <a:chOff x="416482" y="406717"/>
            <a:chExt cx="9632237" cy="1815882"/>
          </a:xfrm>
        </p:grpSpPr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AB50D508-7B80-42CE-A270-10C90014114F}"/>
                </a:ext>
              </a:extLst>
            </p:cNvPr>
            <p:cNvSpPr txBox="1"/>
            <p:nvPr/>
          </p:nvSpPr>
          <p:spPr>
            <a:xfrm>
              <a:off x="1338967" y="406717"/>
              <a:ext cx="870975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Thường xuyên đánh giá, điều chỉnh kế hoạch cho phù hợp với điều kiện thực tế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 Luôn chuẩn bị sẵn biện pháp dự phòng các trường hợp bất khả kháng </a:t>
              </a:r>
              <a:endParaRPr lang="en-US" sz="180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FB0A7F27-7B95-4997-9586-65FF08DC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82" y="549370"/>
              <a:ext cx="907332" cy="90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47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5C1B6ECA-E786-284A-A519-D263BADA6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68510" y="-278"/>
            <a:ext cx="12775321" cy="8271164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B39EE3-E120-BEF0-C1CE-CEDACAA0D90A}"/>
              </a:ext>
            </a:extLst>
          </p:cNvPr>
          <p:cNvGrpSpPr/>
          <p:nvPr/>
        </p:nvGrpSpPr>
        <p:grpSpPr>
          <a:xfrm>
            <a:off x="159475" y="-23067"/>
            <a:ext cx="4912497" cy="4280012"/>
            <a:chOff x="159475" y="-23067"/>
            <a:chExt cx="4912497" cy="4280012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159475" y="-23067"/>
              <a:ext cx="4912497" cy="4280012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363678" y="2174999"/>
              <a:ext cx="45830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5806631" y="1801558"/>
            <a:ext cx="5675458" cy="5015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51200FC3-032C-E2AE-2A7A-860AB550B8D3}"/>
              </a:ext>
            </a:extLst>
          </p:cNvPr>
          <p:cNvSpPr txBox="1"/>
          <p:nvPr/>
        </p:nvSpPr>
        <p:spPr>
          <a:xfrm>
            <a:off x="6644655" y="2209791"/>
            <a:ext cx="3795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>
                <a:solidFill>
                  <a:srgbClr val="5B9BD5">
                    <a:lumMod val="75000"/>
                  </a:srgbClr>
                </a:solidFill>
                <a:latin typeface="#9Slide07 SVNBeachwood Sans" pitchFamily="2" charset="0"/>
              </a:rPr>
              <a:t>Nhận xét các ý kiến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7 SVNBeachwood Sans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5825803" y="4135304"/>
            <a:ext cx="6210464" cy="2722696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15" y="2497677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09" y="1973618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0B0ED8F-871D-A3FB-798B-6549E1BA3378}"/>
              </a:ext>
            </a:extLst>
          </p:cNvPr>
          <p:cNvSpPr txBox="1"/>
          <p:nvPr/>
        </p:nvSpPr>
        <p:spPr>
          <a:xfrm>
            <a:off x="6795515" y="1391989"/>
            <a:ext cx="378238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HOẠT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82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87140D9D-1846-4594-8C9B-C39874C5F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8567711" y="1802405"/>
            <a:ext cx="3440960" cy="62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811CC-F7C1-4082-9769-6AFA36D85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0" y="163080"/>
            <a:ext cx="8400540" cy="6661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CA1D0-26C2-49B8-9EF5-5593DCD31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0" y="381554"/>
            <a:ext cx="3875417" cy="1859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E930AE-6F76-4489-AE3A-D67F28C85A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/>
          <a:stretch/>
        </p:blipFill>
        <p:spPr>
          <a:xfrm>
            <a:off x="4272172" y="339786"/>
            <a:ext cx="3875417" cy="1947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630355-464E-41A8-8A8F-EEA0A989A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9" y="2325838"/>
            <a:ext cx="3875417" cy="1866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CE48D0-EC31-445F-B592-62F310DB7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2294290"/>
            <a:ext cx="3875417" cy="19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3CCF7C-D935-422F-9725-18ED60B91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2" y="4192828"/>
            <a:ext cx="3551085" cy="2179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EDC80B-E3F9-44BB-8B2E-E656C7DD0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4192828"/>
            <a:ext cx="3756964" cy="2198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1B185FA-3156-470E-8DED-6C9E29589434}"/>
              </a:ext>
            </a:extLst>
          </p:cNvPr>
          <p:cNvGrpSpPr/>
          <p:nvPr/>
        </p:nvGrpSpPr>
        <p:grpSpPr>
          <a:xfrm>
            <a:off x="8314760" y="163080"/>
            <a:ext cx="3650711" cy="2364250"/>
            <a:chOff x="3010543" y="1828541"/>
            <a:chExt cx="12067846" cy="855515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74AF8A4E-74B7-427A-BBC7-C9D84C356CFD}"/>
                </a:ext>
              </a:extLst>
            </p:cNvPr>
            <p:cNvSpPr/>
            <p:nvPr/>
          </p:nvSpPr>
          <p:spPr>
            <a:xfrm>
              <a:off x="3010543" y="1828541"/>
              <a:ext cx="12067846" cy="848621"/>
            </a:xfrm>
            <a:prstGeom prst="wedgeRoundRectCallout">
              <a:avLst>
                <a:gd name="adj1" fmla="val -6654"/>
                <a:gd name="adj2" fmla="val 62155"/>
                <a:gd name="adj3" fmla="val 16667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7C2BE3-5F1A-434A-8E4E-9F02DA9A5FB8}"/>
                </a:ext>
              </a:extLst>
            </p:cNvPr>
            <p:cNvSpPr txBox="1"/>
            <p:nvPr/>
          </p:nvSpPr>
          <p:spPr>
            <a:xfrm>
              <a:off x="3207779" y="1848778"/>
              <a:ext cx="11374490" cy="83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hận xét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Đúng 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hoặc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Sai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 với mỗi ý kiến bên và giải thích</a:t>
              </a:r>
              <a:endParaRPr kumimoji="0" lang="vi-VN" sz="3600" b="1" i="0" u="none" strike="noStrike" kern="1200" cap="none" spc="0" normalizeH="0" baseline="0" noProof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77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38CDD-8A9F-B41A-71CA-E8BAAD2DC5FD}"/>
              </a:ext>
            </a:extLst>
          </p:cNvPr>
          <p:cNvGrpSpPr/>
          <p:nvPr/>
        </p:nvGrpSpPr>
        <p:grpSpPr>
          <a:xfrm>
            <a:off x="7405653" y="-76301"/>
            <a:ext cx="4342789" cy="6815101"/>
            <a:chOff x="1931527" y="2199622"/>
            <a:chExt cx="8187316" cy="17661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CABD95-75CD-71FC-FBF1-4EBB16C5A5CD}"/>
                </a:ext>
              </a:extLst>
            </p:cNvPr>
            <p:cNvSpPr txBox="1"/>
            <p:nvPr/>
          </p:nvSpPr>
          <p:spPr>
            <a:xfrm>
              <a:off x="2199632" y="2203568"/>
              <a:ext cx="7423051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76200">
                    <a:solidFill>
                      <a:srgbClr val="FFFF66"/>
                    </a:solidFill>
                  </a:ln>
                  <a:solidFill>
                    <a:srgbClr val="FFFF66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148E7C-4ADC-5774-E363-9BB107AAFD26}"/>
                </a:ext>
              </a:extLst>
            </p:cNvPr>
            <p:cNvSpPr txBox="1"/>
            <p:nvPr/>
          </p:nvSpPr>
          <p:spPr>
            <a:xfrm>
              <a:off x="1931527" y="2199622"/>
              <a:ext cx="8187316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381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A422A9E0-6490-0CE1-F4DB-942B60DAC2D1}"/>
              </a:ext>
            </a:extLst>
          </p:cNvPr>
          <p:cNvSpPr/>
          <p:nvPr/>
        </p:nvSpPr>
        <p:spPr>
          <a:xfrm rot="-816925">
            <a:off x="1219506" y="5082066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686B779-D1E9-EC3B-ED55-FC7DE667E4BA}"/>
              </a:ext>
            </a:extLst>
          </p:cNvPr>
          <p:cNvSpPr/>
          <p:nvPr/>
        </p:nvSpPr>
        <p:spPr>
          <a:xfrm rot="21423536">
            <a:off x="208576" y="5923164"/>
            <a:ext cx="663983" cy="859030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7FD76A1-4F77-555A-5209-7D9BA285CAFC}"/>
              </a:ext>
            </a:extLst>
          </p:cNvPr>
          <p:cNvSpPr/>
          <p:nvPr/>
        </p:nvSpPr>
        <p:spPr>
          <a:xfrm rot="421590">
            <a:off x="71328" y="4446718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C3DC1278-C5C9-1DD5-412B-C0C05A667B1D}"/>
              </a:ext>
            </a:extLst>
          </p:cNvPr>
          <p:cNvSpPr/>
          <p:nvPr/>
        </p:nvSpPr>
        <p:spPr>
          <a:xfrm rot="421590">
            <a:off x="11508804" y="5962305"/>
            <a:ext cx="603477" cy="780748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C621791-D968-9556-D26C-9B6E1C8506CC}"/>
              </a:ext>
            </a:extLst>
          </p:cNvPr>
          <p:cNvSpPr/>
          <p:nvPr/>
        </p:nvSpPr>
        <p:spPr>
          <a:xfrm rot="421590">
            <a:off x="11144409" y="6271493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056F27-B710-422F-2DBA-C10CDFEB2F03}"/>
              </a:ext>
            </a:extLst>
          </p:cNvPr>
          <p:cNvSpPr/>
          <p:nvPr/>
        </p:nvSpPr>
        <p:spPr>
          <a:xfrm rot="374153">
            <a:off x="3385489" y="5251942"/>
            <a:ext cx="773134" cy="1000241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91A0EBEE-12DD-C339-9A20-F44CD91812FD}"/>
              </a:ext>
            </a:extLst>
          </p:cNvPr>
          <p:cNvSpPr/>
          <p:nvPr/>
        </p:nvSpPr>
        <p:spPr>
          <a:xfrm rot="-816925">
            <a:off x="7570196" y="5489361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8718BC9-1C85-4C0C-8A70-01E424352A1A}"/>
              </a:ext>
            </a:extLst>
          </p:cNvPr>
          <p:cNvSpPr/>
          <p:nvPr/>
        </p:nvSpPr>
        <p:spPr>
          <a:xfrm>
            <a:off x="864740" y="468179"/>
            <a:ext cx="6471673" cy="6027222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230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39366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1BEFE472-B2E4-598B-3221-AD0F4738554B}"/>
              </a:ext>
            </a:extLst>
          </p:cNvPr>
          <p:cNvGrpSpPr/>
          <p:nvPr/>
        </p:nvGrpSpPr>
        <p:grpSpPr>
          <a:xfrm rot="447621">
            <a:off x="683506" y="-769601"/>
            <a:ext cx="5251873" cy="5128332"/>
            <a:chOff x="226881" y="-121470"/>
            <a:chExt cx="4618331" cy="4319878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226881" y="-121470"/>
              <a:ext cx="4607623" cy="4319878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262195" y="2114228"/>
              <a:ext cx="4583017" cy="1944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6502521" y="2453103"/>
            <a:ext cx="5287548" cy="2457000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81" y="3073341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76" y="740653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litter Bling Sticker for iOS &amp; Android | GIPHY">
            <a:extLst>
              <a:ext uri="{FF2B5EF4-FFF2-40B4-BE49-F238E27FC236}">
                <a16:creationId xmlns:a16="http://schemas.microsoft.com/office/drawing/2014/main" id="{5FC78222-EC4A-4D3C-9031-864443D3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85" y="3791311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85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508ECA-CEAB-4F2D-A4D3-A9B5AA14B1B7}"/>
              </a:ext>
            </a:extLst>
          </p:cNvPr>
          <p:cNvGrpSpPr/>
          <p:nvPr/>
        </p:nvGrpSpPr>
        <p:grpSpPr>
          <a:xfrm>
            <a:off x="828801" y="1084468"/>
            <a:ext cx="5414791" cy="2633348"/>
            <a:chOff x="249409" y="1910072"/>
            <a:chExt cx="5414791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249409" y="1910072"/>
              <a:ext cx="5414791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3AABDA-1D6B-4FB0-B6E6-957A10468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04" y="1998584"/>
              <a:ext cx="4941199" cy="2371216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587187" y="1544023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633265" y="1031304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292292" y="4281258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</a:rPr>
                <a:t>Đ</a:t>
              </a:r>
              <a:r>
                <a:rPr lang="en-US" sz="8800" b="1" spc="144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latin typeface="iCiel Soup of Justice" pitchFamily="2" charset="0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474068" y="496206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704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9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356407" y="4424475"/>
            <a:ext cx="6319933" cy="1492274"/>
            <a:chOff x="-387638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387638" y="486542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sai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33582" y="711168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7118C8-8BAA-4600-80E4-E5E1A4BF932C}"/>
              </a:ext>
            </a:extLst>
          </p:cNvPr>
          <p:cNvGrpSpPr/>
          <p:nvPr/>
        </p:nvGrpSpPr>
        <p:grpSpPr>
          <a:xfrm>
            <a:off x="5975732" y="1156705"/>
            <a:ext cx="5459395" cy="2689474"/>
            <a:chOff x="784197" y="1084468"/>
            <a:chExt cx="5459395" cy="268947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784197" y="1084468"/>
              <a:ext cx="5459395" cy="2689474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B8B016-8104-478B-BB63-BB28C09D5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r="3381"/>
            <a:stretch/>
          </p:blipFill>
          <p:spPr>
            <a:xfrm>
              <a:off x="921031" y="1201747"/>
              <a:ext cx="5156200" cy="2477519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BAA02D6-0C7E-422D-B8DD-CE0F45168FEA}"/>
              </a:ext>
            </a:extLst>
          </p:cNvPr>
          <p:cNvGrpSpPr/>
          <p:nvPr/>
        </p:nvGrpSpPr>
        <p:grpSpPr>
          <a:xfrm rot="1969152">
            <a:off x="3488905" y="1050622"/>
            <a:ext cx="2027324" cy="2746426"/>
            <a:chOff x="2262554" y="1503134"/>
            <a:chExt cx="2130118" cy="307403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F88CB9-94A4-46D6-A239-BE28BC2E1FF7}"/>
                </a:ext>
              </a:extLst>
            </p:cNvPr>
            <p:cNvSpPr/>
            <p:nvPr/>
          </p:nvSpPr>
          <p:spPr>
            <a:xfrm rot="20528815">
              <a:off x="3580639" y="3335059"/>
              <a:ext cx="185824" cy="1242109"/>
            </a:xfrm>
            <a:prstGeom prst="rect">
              <a:avLst/>
            </a:prstGeom>
            <a:solidFill>
              <a:srgbClr val="761C04"/>
            </a:solidFill>
            <a:ln>
              <a:solidFill>
                <a:srgbClr val="761C04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" descr="Free Vector | Cross and check mark symbol set">
              <a:extLst>
                <a:ext uri="{FF2B5EF4-FFF2-40B4-BE49-F238E27FC236}">
                  <a16:creationId xmlns:a16="http://schemas.microsoft.com/office/drawing/2014/main" id="{F7B46425-C636-4CC3-A243-B21B3186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00" b="67400" l="51917" r="83387">
                          <a14:foregroundMark x1="63898" y1="29000" x2="70128" y2="30600"/>
                          <a14:foregroundMark x1="81949" y1="41800" x2="79712" y2="51000"/>
                          <a14:foregroundMark x1="52077" y1="46600" x2="51917" y2="51000"/>
                          <a14:foregroundMark x1="60703" y1="37400" x2="68850" y2="52000"/>
                          <a14:foregroundMark x1="68850" y1="52000" x2="69329" y2="54000"/>
                          <a14:foregroundMark x1="73482" y1="39000" x2="58626" y2="58000"/>
                          <a14:foregroundMark x1="62939" y1="42000" x2="73802" y2="54200"/>
                          <a14:foregroundMark x1="73802" y1="54200" x2="73802" y2="54600"/>
                          <a14:foregroundMark x1="83387" y1="49800" x2="83387" y2="49800"/>
                          <a14:foregroundMark x1="66773" y1="67400" x2="66773" y2="67400"/>
                          <a14:foregroundMark x1="70288" y1="37200" x2="75559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1" t="25106" r="14774" b="28680"/>
            <a:stretch/>
          </p:blipFill>
          <p:spPr bwMode="auto">
            <a:xfrm rot="20834757">
              <a:off x="2262554" y="1503134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8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587187" y="1544023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633265" y="1031304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292292" y="4281258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Đ</a:t>
              </a: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474068" y="496206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704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1E78ED-2646-481C-9CB2-C3CDABFF7F86}"/>
              </a:ext>
            </a:extLst>
          </p:cNvPr>
          <p:cNvGrpSpPr/>
          <p:nvPr/>
        </p:nvGrpSpPr>
        <p:grpSpPr>
          <a:xfrm>
            <a:off x="844510" y="1098359"/>
            <a:ext cx="5414791" cy="2633348"/>
            <a:chOff x="828801" y="1084468"/>
            <a:chExt cx="5414791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828801" y="1084468"/>
              <a:ext cx="5414791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358A53-1ACA-43A0-83C7-93F1E75F5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668" y="1187593"/>
              <a:ext cx="5075409" cy="244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5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356407" y="4424475"/>
            <a:ext cx="6319933" cy="1492274"/>
            <a:chOff x="-387638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387638" y="486542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sai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33582" y="711168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BAA02D6-0C7E-422D-B8DD-CE0F45168FEA}"/>
              </a:ext>
            </a:extLst>
          </p:cNvPr>
          <p:cNvGrpSpPr/>
          <p:nvPr/>
        </p:nvGrpSpPr>
        <p:grpSpPr>
          <a:xfrm rot="1969152">
            <a:off x="3488905" y="1050622"/>
            <a:ext cx="2027324" cy="2746426"/>
            <a:chOff x="2262554" y="1503134"/>
            <a:chExt cx="2130118" cy="307403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F88CB9-94A4-46D6-A239-BE28BC2E1FF7}"/>
                </a:ext>
              </a:extLst>
            </p:cNvPr>
            <p:cNvSpPr/>
            <p:nvPr/>
          </p:nvSpPr>
          <p:spPr>
            <a:xfrm rot="20528815">
              <a:off x="3580639" y="3335059"/>
              <a:ext cx="185824" cy="1242109"/>
            </a:xfrm>
            <a:prstGeom prst="rect">
              <a:avLst/>
            </a:prstGeom>
            <a:solidFill>
              <a:srgbClr val="761C04"/>
            </a:solidFill>
            <a:ln>
              <a:solidFill>
                <a:srgbClr val="761C04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" descr="Free Vector | Cross and check mark symbol set">
              <a:extLst>
                <a:ext uri="{FF2B5EF4-FFF2-40B4-BE49-F238E27FC236}">
                  <a16:creationId xmlns:a16="http://schemas.microsoft.com/office/drawing/2014/main" id="{F7B46425-C636-4CC3-A243-B21B3186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00" b="67400" l="51917" r="83387">
                          <a14:foregroundMark x1="63898" y1="29000" x2="70128" y2="30600"/>
                          <a14:foregroundMark x1="81949" y1="41800" x2="79712" y2="51000"/>
                          <a14:foregroundMark x1="52077" y1="46600" x2="51917" y2="51000"/>
                          <a14:foregroundMark x1="60703" y1="37400" x2="68850" y2="52000"/>
                          <a14:foregroundMark x1="68850" y1="52000" x2="69329" y2="54000"/>
                          <a14:foregroundMark x1="73482" y1="39000" x2="58626" y2="58000"/>
                          <a14:foregroundMark x1="62939" y1="42000" x2="73802" y2="54200"/>
                          <a14:foregroundMark x1="73802" y1="54200" x2="73802" y2="54600"/>
                          <a14:foregroundMark x1="83387" y1="49800" x2="83387" y2="49800"/>
                          <a14:foregroundMark x1="66773" y1="67400" x2="66773" y2="67400"/>
                          <a14:foregroundMark x1="70288" y1="37200" x2="75559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1" t="25106" r="14774" b="28680"/>
            <a:stretch/>
          </p:blipFill>
          <p:spPr bwMode="auto">
            <a:xfrm rot="20834757">
              <a:off x="2262554" y="1503134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E7FC4E-DC5A-4ADE-A36A-989D9313FC8E}"/>
              </a:ext>
            </a:extLst>
          </p:cNvPr>
          <p:cNvGrpSpPr/>
          <p:nvPr/>
        </p:nvGrpSpPr>
        <p:grpSpPr>
          <a:xfrm>
            <a:off x="5951165" y="1001041"/>
            <a:ext cx="5326435" cy="2633348"/>
            <a:chOff x="5951165" y="1001041"/>
            <a:chExt cx="5326435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5951165" y="1001041"/>
              <a:ext cx="5326435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205367B-22FE-44E2-BAC0-783A6E9A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03" y="1060264"/>
              <a:ext cx="4932350" cy="247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1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421681" y="1528896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501642" y="1028877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487941" y="4634953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Đ</a:t>
              </a: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323521" y="498530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609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DC6F9F-11F0-49E6-AB3D-D32CAD82AF1C}"/>
              </a:ext>
            </a:extLst>
          </p:cNvPr>
          <p:cNvGrpSpPr/>
          <p:nvPr/>
        </p:nvGrpSpPr>
        <p:grpSpPr>
          <a:xfrm>
            <a:off x="811977" y="893541"/>
            <a:ext cx="5414791" cy="3288064"/>
            <a:chOff x="828801" y="647700"/>
            <a:chExt cx="5414791" cy="328806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828801" y="647700"/>
              <a:ext cx="5414791" cy="3288064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01EAA7C-1C6A-4ACD-93BF-71403FBA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75" y="778818"/>
              <a:ext cx="4903966" cy="3010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542273" y="4406057"/>
            <a:ext cx="6319933" cy="1492274"/>
            <a:chOff x="-234221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234221" y="489859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spc="144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latin typeface="iCiel Soup of Justice" pitchFamily="2" charset="0"/>
                </a:rPr>
                <a:t>đúng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70531" y="620597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1D6AA-C0C0-4302-A2EA-3F70B12688B4}"/>
              </a:ext>
            </a:extLst>
          </p:cNvPr>
          <p:cNvGrpSpPr/>
          <p:nvPr/>
        </p:nvGrpSpPr>
        <p:grpSpPr>
          <a:xfrm>
            <a:off x="6340158" y="922570"/>
            <a:ext cx="4795442" cy="2953106"/>
            <a:chOff x="5988115" y="590713"/>
            <a:chExt cx="4795442" cy="2953106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5988115" y="590713"/>
              <a:ext cx="4795442" cy="2953106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8086F1-872D-4979-BEB1-35169B6F8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7"/>
            <a:stretch/>
          </p:blipFill>
          <p:spPr>
            <a:xfrm>
              <a:off x="6170692" y="732439"/>
              <a:ext cx="4423909" cy="270515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4612AC-3555-493C-8B94-FBD5C440E002}"/>
              </a:ext>
            </a:extLst>
          </p:cNvPr>
          <p:cNvGrpSpPr/>
          <p:nvPr/>
        </p:nvGrpSpPr>
        <p:grpSpPr>
          <a:xfrm rot="360424" flipH="1">
            <a:off x="3759116" y="918130"/>
            <a:ext cx="2055297" cy="2893293"/>
            <a:chOff x="7606391" y="1404298"/>
            <a:chExt cx="2000157" cy="321696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E48D2EE-1ADD-45D1-8B7C-5BC13AAC0910}"/>
                </a:ext>
              </a:extLst>
            </p:cNvPr>
            <p:cNvSpPr/>
            <p:nvPr/>
          </p:nvSpPr>
          <p:spPr>
            <a:xfrm rot="21084452">
              <a:off x="8786678" y="3295450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80B6CFCC-3409-4E5A-8F74-FEE6A35C4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 flipH="1">
              <a:off x="7606391" y="1404298"/>
              <a:ext cx="2000157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2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DCF0ED31-558C-4DE0-BB48-6587D30117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723174" h="6809216">
                <a:moveTo>
                  <a:pt x="0" y="0"/>
                </a:moveTo>
                <a:lnTo>
                  <a:pt x="10723174" y="0"/>
                </a:lnTo>
                <a:lnTo>
                  <a:pt x="10723174" y="6809216"/>
                </a:lnTo>
                <a:lnTo>
                  <a:pt x="0" y="680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C6DB58E-4EBB-4672-AB60-65221220673A}"/>
              </a:ext>
            </a:extLst>
          </p:cNvPr>
          <p:cNvSpPr/>
          <p:nvPr/>
        </p:nvSpPr>
        <p:spPr>
          <a:xfrm>
            <a:off x="1160995" y="3136900"/>
            <a:ext cx="5481106" cy="3490445"/>
          </a:xfrm>
          <a:custGeom>
            <a:avLst/>
            <a:gdLst/>
            <a:ahLst/>
            <a:cxnLst/>
            <a:rect l="l" t="t" r="r" b="b"/>
            <a:pathLst>
              <a:path w="7538979" h="5145353">
                <a:moveTo>
                  <a:pt x="0" y="0"/>
                </a:moveTo>
                <a:lnTo>
                  <a:pt x="7538980" y="0"/>
                </a:lnTo>
                <a:lnTo>
                  <a:pt x="7538980" y="5145354"/>
                </a:lnTo>
                <a:lnTo>
                  <a:pt x="0" y="5145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4ACA4B7-0AFF-45D4-A4C6-BE0AED3FDF09}"/>
              </a:ext>
            </a:extLst>
          </p:cNvPr>
          <p:cNvSpPr txBox="1"/>
          <p:nvPr/>
        </p:nvSpPr>
        <p:spPr>
          <a:xfrm>
            <a:off x="969667" y="303411"/>
            <a:ext cx="787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hoạt động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AE7326-194D-4B3E-A51B-B88F26CB4359}"/>
              </a:ext>
            </a:extLst>
          </p:cNvPr>
          <p:cNvSpPr/>
          <p:nvPr/>
        </p:nvSpPr>
        <p:spPr>
          <a:xfrm>
            <a:off x="3289300" y="987842"/>
            <a:ext cx="483369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Bày tỏ thái độ </a:t>
            </a:r>
            <a:r>
              <a:rPr lang="en-US" sz="440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  <a:cs typeface="iCiel Gotham Ultra" pitchFamily="50" charset="0"/>
              </a:rPr>
              <a:t>Đ</a:t>
            </a: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ồng tình hoặc </a:t>
            </a:r>
            <a:r>
              <a:rPr lang="en-US" sz="440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  <a:cs typeface="iCiel Gotham Ultra" pitchFamily="50" charset="0"/>
              </a:rPr>
              <a:t>K</a:t>
            </a: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hông đồng tình</a:t>
            </a:r>
            <a:endParaRPr kumimoji="0" lang="en-US" sz="4400" b="0" i="0" u="none" strike="noStrike" kern="1200" cap="none" spc="0" normalizeH="0" baseline="0" noProof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Pequen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5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CA0A889-B8BC-48F1-A84E-02C59BE37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42622" y="12700"/>
            <a:ext cx="12149378" cy="6921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CFF92-CF3C-4373-801D-35F936223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9" y="1109184"/>
            <a:ext cx="11065789" cy="547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3F398-6DF3-47BB-94F6-74CB2A5A7091}"/>
              </a:ext>
            </a:extLst>
          </p:cNvPr>
          <p:cNvSpPr txBox="1"/>
          <p:nvPr/>
        </p:nvSpPr>
        <p:spPr>
          <a:xfrm>
            <a:off x="489769" y="281262"/>
            <a:ext cx="11347497" cy="95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2.</a:t>
            </a:r>
            <a:r>
              <a:rPr lang="en-US" sz="2800" b="1"/>
              <a:t> Em đồng tình hay không đồng tình với việc làm nào của các bạn sau đây? Vì sao?</a:t>
            </a:r>
          </a:p>
        </p:txBody>
      </p:sp>
    </p:spTree>
    <p:extLst>
      <p:ext uri="{BB962C8B-B14F-4D97-AF65-F5344CB8AC3E}">
        <p14:creationId xmlns:p14="http://schemas.microsoft.com/office/powerpoint/2010/main" val="23750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38CDD-8A9F-B41A-71CA-E8BAAD2DC5FD}"/>
              </a:ext>
            </a:extLst>
          </p:cNvPr>
          <p:cNvGrpSpPr/>
          <p:nvPr/>
        </p:nvGrpSpPr>
        <p:grpSpPr>
          <a:xfrm>
            <a:off x="7405653" y="-76301"/>
            <a:ext cx="4342789" cy="6815101"/>
            <a:chOff x="1931527" y="2199622"/>
            <a:chExt cx="8187316" cy="17661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CABD95-75CD-71FC-FBF1-4EBB16C5A5CD}"/>
                </a:ext>
              </a:extLst>
            </p:cNvPr>
            <p:cNvSpPr txBox="1"/>
            <p:nvPr/>
          </p:nvSpPr>
          <p:spPr>
            <a:xfrm>
              <a:off x="2199632" y="2203568"/>
              <a:ext cx="7423051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76200">
                    <a:solidFill>
                      <a:srgbClr val="FFFF66"/>
                    </a:solidFill>
                  </a:ln>
                  <a:solidFill>
                    <a:srgbClr val="FFFF66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148E7C-4ADC-5774-E363-9BB107AAFD26}"/>
                </a:ext>
              </a:extLst>
            </p:cNvPr>
            <p:cNvSpPr txBox="1"/>
            <p:nvPr/>
          </p:nvSpPr>
          <p:spPr>
            <a:xfrm>
              <a:off x="1931527" y="2199622"/>
              <a:ext cx="8187316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381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A422A9E0-6490-0CE1-F4DB-942B60DAC2D1}"/>
              </a:ext>
            </a:extLst>
          </p:cNvPr>
          <p:cNvSpPr/>
          <p:nvPr/>
        </p:nvSpPr>
        <p:spPr>
          <a:xfrm rot="-816925">
            <a:off x="1219506" y="5082066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686B779-D1E9-EC3B-ED55-FC7DE667E4BA}"/>
              </a:ext>
            </a:extLst>
          </p:cNvPr>
          <p:cNvSpPr/>
          <p:nvPr/>
        </p:nvSpPr>
        <p:spPr>
          <a:xfrm rot="21423536">
            <a:off x="208576" y="5923164"/>
            <a:ext cx="663983" cy="859030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7FD76A1-4F77-555A-5209-7D9BA285CAFC}"/>
              </a:ext>
            </a:extLst>
          </p:cNvPr>
          <p:cNvSpPr/>
          <p:nvPr/>
        </p:nvSpPr>
        <p:spPr>
          <a:xfrm rot="421590">
            <a:off x="71328" y="4446718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C3DC1278-C5C9-1DD5-412B-C0C05A667B1D}"/>
              </a:ext>
            </a:extLst>
          </p:cNvPr>
          <p:cNvSpPr/>
          <p:nvPr/>
        </p:nvSpPr>
        <p:spPr>
          <a:xfrm rot="421590">
            <a:off x="11508804" y="5962305"/>
            <a:ext cx="603477" cy="780748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C621791-D968-9556-D26C-9B6E1C8506CC}"/>
              </a:ext>
            </a:extLst>
          </p:cNvPr>
          <p:cNvSpPr/>
          <p:nvPr/>
        </p:nvSpPr>
        <p:spPr>
          <a:xfrm rot="421590">
            <a:off x="11144409" y="6271493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056F27-B710-422F-2DBA-C10CDFEB2F03}"/>
              </a:ext>
            </a:extLst>
          </p:cNvPr>
          <p:cNvSpPr/>
          <p:nvPr/>
        </p:nvSpPr>
        <p:spPr>
          <a:xfrm rot="374153">
            <a:off x="3385489" y="5251942"/>
            <a:ext cx="773134" cy="1000241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91A0EBEE-12DD-C339-9A20-F44CD91812FD}"/>
              </a:ext>
            </a:extLst>
          </p:cNvPr>
          <p:cNvSpPr/>
          <p:nvPr/>
        </p:nvSpPr>
        <p:spPr>
          <a:xfrm rot="-816925">
            <a:off x="7570196" y="5489361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8718BC9-1C85-4C0C-8A70-01E424352A1A}"/>
              </a:ext>
            </a:extLst>
          </p:cNvPr>
          <p:cNvSpPr/>
          <p:nvPr/>
        </p:nvSpPr>
        <p:spPr>
          <a:xfrm>
            <a:off x="864740" y="468179"/>
            <a:ext cx="6471673" cy="6027222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858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75" t="5026" r="6201" b="117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4" y="-277886"/>
            <a:ext cx="6194179" cy="1707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0" y="1898187"/>
            <a:ext cx="5457079" cy="251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799" y="0"/>
            <a:ext cx="6503039" cy="3282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4" cy="4719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09" y="1785836"/>
            <a:ext cx="1634665" cy="4072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5" y="3002618"/>
            <a:ext cx="1397045" cy="360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8" cy="3371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4"/>
            <a:ext cx="2351624" cy="359708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226" y="206939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5266" y="2563333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BiRTHDAY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1804554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zh-CN" altLang="en-US" sz="1050" kern="0" dirty="0">
                <a:solidFill>
                  <a:srgbClr val="94BC7E"/>
                </a:solidFill>
                <a:latin typeface="Arial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709440" cy="5999545"/>
            <a:chOff x="7031851" y="1488455"/>
            <a:chExt cx="570944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57124" y="2005466"/>
              <a:ext cx="3084167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lang="zh-CN" altLang="en-US" sz="1050" kern="0" dirty="0">
                  <a:solidFill>
                    <a:srgbClr val="94BC7E"/>
                  </a:solidFill>
                  <a:latin typeface="Arial"/>
                  <a:ea typeface="宋体" panose="02010600030101010101" pitchFamily="2" charset="-122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7999253" y="2606036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102985" y="2483689"/>
              <a:ext cx="41377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a. Cứ chờ đến lúc gần kiểm tra định kì thì Bin mới lập kế hoạch ôn tập</a:t>
              </a:r>
              <a:endParaRPr lang="en-US" sz="4000" b="1" dirty="0">
                <a:solidFill>
                  <a:srgbClr val="0070C0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229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278618" flipH="1">
            <a:off x="5890093" y="3716531"/>
            <a:ext cx="3172816" cy="1257026"/>
            <a:chOff x="3516604" y="4409405"/>
            <a:chExt cx="3188933" cy="106942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62319" y="4409405"/>
              <a:ext cx="2872447" cy="1069422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 rot="21319295">
              <a:off x="3516604" y="4641720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29846" y="1388826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6969635" y="2280476"/>
              <a:ext cx="4450803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b. Khi lập kế hoạch, Tin đã xác định các mục tiêu quá sức của mình để có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động lực phấn đấu tốt hơn.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AE6DCF-8497-4645-A906-A8A4B55177AC}"/>
              </a:ext>
            </a:extLst>
          </p:cNvPr>
          <p:cNvGrpSpPr/>
          <p:nvPr/>
        </p:nvGrpSpPr>
        <p:grpSpPr>
          <a:xfrm>
            <a:off x="5694116" y="858124"/>
            <a:ext cx="6064758" cy="6003346"/>
            <a:chOff x="5694116" y="858124"/>
            <a:chExt cx="6064758" cy="600334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 flipH="1">
              <a:off x="5694116" y="1674454"/>
              <a:ext cx="3340929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150616" y="2597795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  <p:pic>
          <p:nvPicPr>
            <p:cNvPr id="17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AAE195D6-3C63-4537-A0E1-C64666338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64"/>
            <a:stretch/>
          </p:blipFill>
          <p:spPr bwMode="auto">
            <a:xfrm>
              <a:off x="7476502" y="858124"/>
              <a:ext cx="4282372" cy="600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561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709440" cy="5999545"/>
            <a:chOff x="7031851" y="1488455"/>
            <a:chExt cx="570944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57124" y="2005466"/>
              <a:ext cx="3084167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7999253" y="2606036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060035" y="2491609"/>
              <a:ext cx="41807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c. Sau khi lập kế hoạch, Cốm chờ đến khi có hứng thú mới thực hiện.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342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278618" flipH="1">
            <a:off x="5890093" y="3716531"/>
            <a:ext cx="3172816" cy="1257026"/>
            <a:chOff x="3516604" y="4409405"/>
            <a:chExt cx="3188933" cy="106942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62319" y="4409405"/>
              <a:ext cx="2872447" cy="1069422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 rot="21319295">
              <a:off x="3516604" y="4641720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29846" y="1388826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6957304" y="2473838"/>
              <a:ext cx="44508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d. Trong bản kế hoạch của Tin, việc nào thích làm thì được ưu tiên hơn.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AE6DCF-8497-4645-A906-A8A4B55177AC}"/>
              </a:ext>
            </a:extLst>
          </p:cNvPr>
          <p:cNvGrpSpPr/>
          <p:nvPr/>
        </p:nvGrpSpPr>
        <p:grpSpPr>
          <a:xfrm>
            <a:off x="5694116" y="858124"/>
            <a:ext cx="6064758" cy="6003346"/>
            <a:chOff x="5694116" y="858124"/>
            <a:chExt cx="6064758" cy="600334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 flipH="1">
              <a:off x="5694116" y="1674454"/>
              <a:ext cx="3340929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150616" y="2597795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  <p:pic>
          <p:nvPicPr>
            <p:cNvPr id="17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AAE195D6-3C63-4537-A0E1-C64666338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64"/>
            <a:stretch/>
          </p:blipFill>
          <p:spPr bwMode="auto">
            <a:xfrm>
              <a:off x="7476502" y="858124"/>
              <a:ext cx="4282372" cy="600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369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671460" cy="5999545"/>
            <a:chOff x="7031851" y="1488455"/>
            <a:chExt cx="567146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19144" y="2159454"/>
              <a:ext cx="3084167" cy="1496440"/>
              <a:chOff x="7885869" y="2586825"/>
              <a:chExt cx="3084167" cy="1496440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885869" y="2586825"/>
                <a:ext cx="3084167" cy="1496440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4DAC2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031655" y="2981102"/>
                <a:ext cx="28574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014510" y="2204956"/>
              <a:ext cx="436105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e. Khi không thực hiện được kế hoạch, Na xem lại nguyên nhân và tìm cách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khắc phục.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48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F3DD19-AD78-49FC-9ECC-97D47DE81121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4B6668E8-70EE-680E-1C08-AA3F99B98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668026" y="483329"/>
            <a:ext cx="7287260" cy="511055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6A3C59D-AC1E-FDB0-3516-3BF1701A29C0}"/>
              </a:ext>
            </a:extLst>
          </p:cNvPr>
          <p:cNvSpPr txBox="1"/>
          <p:nvPr/>
        </p:nvSpPr>
        <p:spPr>
          <a:xfrm>
            <a:off x="1386049" y="940256"/>
            <a:ext cx="666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800" b="1" spc="300" dirty="0">
                <a:solidFill>
                  <a:srgbClr val="FF0000"/>
                </a:solidFill>
                <a:latin typeface="iCiel Pony" panose="02000000000000000000" pitchFamily="2" charset="0"/>
              </a:rPr>
              <a:t>CỦNG CỐ DẶN DÒ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F221EAD-430B-83A2-8282-E41B2D45C3C4}"/>
              </a:ext>
            </a:extLst>
          </p:cNvPr>
          <p:cNvSpPr txBox="1"/>
          <p:nvPr/>
        </p:nvSpPr>
        <p:spPr>
          <a:xfrm>
            <a:off x="1661630" y="1873732"/>
            <a:ext cx="51500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Các bước lập kế hoạch cá nhân. 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4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Những lưu ý khi lập kế hoạch cá nhân</a:t>
            </a:r>
          </a:p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02D1E85-901C-93DD-136B-1A12996DA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7955286" y="-104660"/>
            <a:ext cx="4054410" cy="73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D6F50800-CC1F-4AC5-9041-1A681209D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74" y="5739503"/>
            <a:ext cx="6668892" cy="1179976"/>
          </a:xfrm>
          <a:prstGeom prst="rect">
            <a:avLst/>
          </a:prstGeom>
        </p:spPr>
      </p:pic>
      <p:pic>
        <p:nvPicPr>
          <p:cNvPr id="10" name="Picture 9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FC76A0C-2C8D-461D-9090-F74C4C12B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98" y="5782645"/>
            <a:ext cx="6668892" cy="1179976"/>
          </a:xfrm>
          <a:prstGeom prst="rect">
            <a:avLst/>
          </a:prstGeom>
        </p:spPr>
      </p:pic>
      <p:pic>
        <p:nvPicPr>
          <p:cNvPr id="11" name="Picture 1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4B13C61-149F-4E0C-8A7D-CDD8EA7F2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2" y="5782645"/>
            <a:ext cx="6668892" cy="11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F9A2815A-2215-13E7-32E8-08B8F2322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8510" y="-1413164"/>
            <a:ext cx="12775321" cy="8271164"/>
          </a:xfrm>
          <a:prstGeom prst="rect">
            <a:avLst/>
          </a:prstGeom>
        </p:spPr>
      </p:pic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SVNBeachwood Sans" pitchFamily="2" charset="0"/>
              </a:rPr>
              <a:t>Tạm biệt </a:t>
            </a:r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Beachwood Sans" pitchFamily="2" charset="0"/>
              </a:rPr>
              <a:t>Hẹn gặp lại!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21490" y="113599"/>
            <a:ext cx="1067623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Tạm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biệt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Hẹn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gặp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lại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!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SẺ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0601" cy="9870279"/>
          </a:xfrm>
          <a:prstGeom prst="rect">
            <a:avLst/>
          </a:prstGeom>
        </p:spPr>
      </p:pic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4" y="-277886"/>
            <a:ext cx="6194179" cy="1707218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8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0" y="1898187"/>
            <a:ext cx="5457079" cy="2519598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799" y="0"/>
            <a:ext cx="6503039" cy="3282066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4" cy="4719747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09" y="1785836"/>
            <a:ext cx="1634665" cy="4072325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5" y="3002618"/>
            <a:ext cx="1397045" cy="3601180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8" cy="3371754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4"/>
            <a:ext cx="2351624" cy="3597083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-39488"/>
            <a:ext cx="1187007" cy="1168388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" y="-39488"/>
            <a:ext cx="1215406" cy="1201106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13" y="-39488"/>
            <a:ext cx="1196618" cy="1187196"/>
          </a:xfrm>
          <a:prstGeom prst="rect">
            <a:avLst/>
          </a:prstGeom>
        </p:spPr>
      </p:pic>
      <p:pic>
        <p:nvPicPr>
          <p:cNvPr id="23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8" y="-39488"/>
            <a:ext cx="1172677" cy="1154283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21" y="-39488"/>
            <a:ext cx="1167900" cy="1149581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9" y="268302"/>
            <a:ext cx="2710876" cy="27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18C03C-5ED1-22AC-38E9-BF90D618025B}"/>
              </a:ext>
            </a:extLst>
          </p:cNvPr>
          <p:cNvSpPr/>
          <p:nvPr/>
        </p:nvSpPr>
        <p:spPr>
          <a:xfrm>
            <a:off x="-1638300" y="7353300"/>
            <a:ext cx="16306800" cy="4486602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0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4249" y="407999"/>
            <a:ext cx="10301154" cy="320231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9606" y="3830229"/>
            <a:ext cx="5550824" cy="86702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làm việc 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487" y="4849779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quét 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9606" y="4822154"/>
            <a:ext cx="5654107" cy="869494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giặt quần 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809" y="3824597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học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9190" y="37103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0371" y="4697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8452" y="47497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01496" y="35539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UVN Banh Mi" pitchFamily="2" charset="0"/>
              </a:rPr>
              <a:t>Câu 1:</a:t>
            </a:r>
            <a:endParaRPr lang="en-US" sz="5400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D5664-CE82-4F9D-9F36-6CB7F47E7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87" b="91732" l="4124" r="94502">
                        <a14:foregroundMark x1="6529" y1="7087" x2="88660" y2="8268"/>
                        <a14:foregroundMark x1="88660" y1="8268" x2="92784" y2="44488"/>
                        <a14:foregroundMark x1="92784" y1="44488" x2="88316" y2="72441"/>
                        <a14:foregroundMark x1="88316" y1="72441" x2="81443" y2="85039"/>
                        <a14:foregroundMark x1="86254" y1="87008" x2="7216" y2="86220"/>
                        <a14:foregroundMark x1="7904" y1="90551" x2="2749" y2="57480"/>
                        <a14:foregroundMark x1="2749" y1="57480" x2="4467" y2="16142"/>
                        <a14:foregroundMark x1="4467" y1="16142" x2="4811" y2="15354"/>
                        <a14:foregroundMark x1="3436" y1="9843" x2="17182" y2="4724"/>
                        <a14:foregroundMark x1="17182" y1="4724" x2="28866" y2="4724"/>
                        <a14:foregroundMark x1="28866" y1="4724" x2="81443" y2="8661"/>
                        <a14:foregroundMark x1="81443" y1="8661" x2="91753" y2="18110"/>
                        <a14:foregroundMark x1="91753" y1="18110" x2="94502" y2="37008"/>
                        <a14:foregroundMark x1="81787" y1="18110" x2="63230" y2="35433"/>
                        <a14:foregroundMark x1="65979" y1="26772" x2="61168" y2="37008"/>
                        <a14:foregroundMark x1="59794" y1="14961" x2="77663" y2="31890"/>
                        <a14:foregroundMark x1="77663" y1="31890" x2="79381" y2="31890"/>
                        <a14:foregroundMark x1="53265" y1="20079" x2="78007" y2="27559"/>
                        <a14:foregroundMark x1="80069" y1="20472" x2="82131" y2="37795"/>
                        <a14:foregroundMark x1="83162" y1="24016" x2="74570" y2="33465"/>
                        <a14:foregroundMark x1="74570" y1="33465" x2="45704" y2="30709"/>
                        <a14:foregroundMark x1="42612" y1="28740" x2="41924" y2="27559"/>
                        <a14:foregroundMark x1="60137" y1="12992" x2="54296" y2="25591"/>
                        <a14:foregroundMark x1="54296" y1="25591" x2="63574" y2="41339"/>
                        <a14:foregroundMark x1="63574" y1="41339" x2="72852" y2="36220"/>
                        <a14:foregroundMark x1="73196" y1="32677" x2="73196" y2="32677"/>
                        <a14:foregroundMark x1="67354" y1="18110" x2="78351" y2="21654"/>
                        <a14:foregroundMark x1="78351" y1="21654" x2="85223" y2="40945"/>
                        <a14:foregroundMark x1="85223" y1="40945" x2="64948" y2="38976"/>
                        <a14:foregroundMark x1="64948" y1="38976" x2="60481" y2="37008"/>
                        <a14:foregroundMark x1="38144" y1="14961" x2="20962" y2="16929"/>
                        <a14:foregroundMark x1="20962" y1="16929" x2="31271" y2="28740"/>
                        <a14:foregroundMark x1="31271" y1="28740" x2="45704" y2="27165"/>
                        <a14:foregroundMark x1="30928" y1="16535" x2="25430" y2="29134"/>
                        <a14:foregroundMark x1="25430" y1="29134" x2="29210" y2="32677"/>
                        <a14:foregroundMark x1="21649" y1="11024" x2="20619" y2="24803"/>
                        <a14:foregroundMark x1="20619" y1="24803" x2="24399" y2="29134"/>
                        <a14:foregroundMark x1="10997" y1="12598" x2="14089" y2="26772"/>
                        <a14:foregroundMark x1="7904" y1="18898" x2="9622" y2="32283"/>
                        <a14:foregroundMark x1="9622" y1="32283" x2="17182" y2="38583"/>
                        <a14:foregroundMark x1="27491" y1="29921" x2="44330" y2="42126"/>
                        <a14:foregroundMark x1="38832" y1="33465" x2="65292" y2="44488"/>
                        <a14:foregroundMark x1="74227" y1="74016" x2="29897" y2="74016"/>
                        <a14:foregroundMark x1="50515" y1="70079" x2="71821" y2="78740"/>
                        <a14:foregroundMark x1="89003" y1="68110" x2="90378" y2="84646"/>
                        <a14:foregroundMark x1="90378" y1="84646" x2="90378" y2="84646"/>
                        <a14:foregroundMark x1="91753" y1="78740" x2="88660" y2="87795"/>
                        <a14:foregroundMark x1="92440" y1="75591" x2="63230" y2="89764"/>
                        <a14:foregroundMark x1="63230" y1="89764" x2="11340" y2="90157"/>
                        <a14:foregroundMark x1="31959" y1="92913" x2="48797" y2="90157"/>
                        <a14:foregroundMark x1="48797" y1="90157" x2="55670" y2="91732"/>
                        <a14:foregroundMark x1="39863" y1="17717" x2="27835" y2="18504"/>
                        <a14:foregroundMark x1="39175" y1="18898" x2="44674" y2="275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36" y="475657"/>
            <a:ext cx="3626134" cy="31650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1261830" y="1404713"/>
            <a:ext cx="5870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sát tranh và cho biết bức tranh bên nêu loại kế hoạch cá nhân nào ?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166" y="138461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2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9606" y="2664896"/>
            <a:ext cx="5432431" cy="1384903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dọn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vệ sinh đường làng, ngõ, xóm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119" y="4304965"/>
            <a:ext cx="4529133" cy="1351267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tổ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chức lễ kỉ niệm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6847" y="4249764"/>
            <a:ext cx="5654107" cy="1384904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tổ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chức lễ khai giảng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9119" y="2700623"/>
            <a:ext cx="4529133" cy="127788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chăm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sóc sức khoẻ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1916" y="27788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0176" y="44453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0948" y="442716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37249" y="280818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2: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197134" y="754575"/>
            <a:ext cx="77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Theo em đâu là kế hoạch cá nhân trong các kế hoạch sau ?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903" y="-32080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69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4249" y="407999"/>
            <a:ext cx="10301154" cy="30422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1292" y="3693479"/>
            <a:ext cx="4231681" cy="102934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Kế hoạch tập luyện thể dục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2147" y="5062767"/>
            <a:ext cx="4183835" cy="106510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chăm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sóc sức khoẻ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1292" y="4998810"/>
            <a:ext cx="4183835" cy="1065105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chạy bộ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1365" y="3659006"/>
            <a:ext cx="4683803" cy="1180399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trở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thành vận động viên quốc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7003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6059" y="49330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1793" y="49988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92360" y="35640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3: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1212147" y="1285930"/>
            <a:ext cx="5870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sát tranh và cho biết bức tranh bên nêu loại kế hoạch cá nhân nào ?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6B7B27-A40E-49A9-8BA7-BA52C596C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8" b="89963" l="2614" r="95425">
                        <a14:foregroundMark x1="3268" y1="13755" x2="47059" y2="13011"/>
                        <a14:foregroundMark x1="47059" y1="13011" x2="71895" y2="17100"/>
                        <a14:foregroundMark x1="71895" y1="17100" x2="82026" y2="23792"/>
                        <a14:foregroundMark x1="82026" y1="23792" x2="86275" y2="57621"/>
                        <a14:foregroundMark x1="10784" y1="25279" x2="8497" y2="45725"/>
                        <a14:foregroundMark x1="19935" y1="23048" x2="21242" y2="37175"/>
                        <a14:foregroundMark x1="21242" y1="37175" x2="26471" y2="42751"/>
                        <a14:foregroundMark x1="27451" y1="26766" x2="25817" y2="37175"/>
                        <a14:foregroundMark x1="17974" y1="14870" x2="14052" y2="35688"/>
                        <a14:foregroundMark x1="14052" y1="35688" x2="14052" y2="35688"/>
                        <a14:foregroundMark x1="6209" y1="17844" x2="7516" y2="38290"/>
                        <a14:foregroundMark x1="7516" y1="38290" x2="8824" y2="42379"/>
                        <a14:foregroundMark x1="11765" y1="18216" x2="39542" y2="41636"/>
                        <a14:foregroundMark x1="27778" y1="18959" x2="48039" y2="22677"/>
                        <a14:foregroundMark x1="48039" y1="22677" x2="81046" y2="42379"/>
                        <a14:foregroundMark x1="81046" y1="42379" x2="84967" y2="47212"/>
                        <a14:foregroundMark x1="70588" y1="15242" x2="87582" y2="25279"/>
                        <a14:foregroundMark x1="87582" y1="25279" x2="87908" y2="30855"/>
                        <a14:foregroundMark x1="86601" y1="8922" x2="91830" y2="33829"/>
                        <a14:foregroundMark x1="91830" y1="33829" x2="91176" y2="36803"/>
                        <a14:foregroundMark x1="90196" y1="9294" x2="91503" y2="28996"/>
                        <a14:foregroundMark x1="90523" y1="9665" x2="91830" y2="23792"/>
                        <a14:foregroundMark x1="92157" y1="14870" x2="95425" y2="32714"/>
                        <a14:foregroundMark x1="89869" y1="8550" x2="92810" y2="16357"/>
                        <a14:foregroundMark x1="91176" y1="8922" x2="92157" y2="18959"/>
                        <a14:foregroundMark x1="65033" y1="21933" x2="60458" y2="41636"/>
                        <a14:foregroundMark x1="60458" y1="41636" x2="71895" y2="43123"/>
                        <a14:foregroundMark x1="93464" y1="34201" x2="68301" y2="42379"/>
                        <a14:foregroundMark x1="68301" y1="42379" x2="46405" y2="39405"/>
                        <a14:foregroundMark x1="46405" y1="39405" x2="69281" y2="28625"/>
                        <a14:foregroundMark x1="69281" y1="28625" x2="71895" y2="29368"/>
                        <a14:foregroundMark x1="16340" y1="27881" x2="53922" y2="27881"/>
                        <a14:foregroundMark x1="41176" y1="27881" x2="69281" y2="45725"/>
                        <a14:foregroundMark x1="69281" y1="45725" x2="73203" y2="46097"/>
                        <a14:foregroundMark x1="54575" y1="46097" x2="81699" y2="47212"/>
                        <a14:foregroundMark x1="83333" y1="44610" x2="68301" y2="42007"/>
                        <a14:foregroundMark x1="68627" y1="30483" x2="80719" y2="31227"/>
                        <a14:foregroundMark x1="59150" y1="56877" x2="23856" y2="46097"/>
                        <a14:foregroundMark x1="30392" y1="44610" x2="38889" y2="45725"/>
                        <a14:foregroundMark x1="32026" y1="44238" x2="31373" y2="46468"/>
                        <a14:foregroundMark x1="45752" y1="24164" x2="57516" y2="20818"/>
                        <a14:foregroundMark x1="57516" y1="20818" x2="74183" y2="21190"/>
                        <a14:foregroundMark x1="74183" y1="21190" x2="75490" y2="22677"/>
                        <a14:foregroundMark x1="86601" y1="28253" x2="87908" y2="43123"/>
                        <a14:foregroundMark x1="5882" y1="81413" x2="6209" y2="84015"/>
                        <a14:foregroundMark x1="4575" y1="84387" x2="4575" y2="87361"/>
                        <a14:foregroundMark x1="4248" y1="84015" x2="3922" y2="87361"/>
                        <a14:foregroundMark x1="3268" y1="83729" x2="3268" y2="84758"/>
                        <a14:foregroundMark x1="2716" y1="83713" x2="2614" y2="84758"/>
                        <a14:foregroundMark x1="2703" y1="83712" x2="2941" y2="85874"/>
                        <a14:backgroundMark x1="654" y1="69145" x2="327" y2="83643"/>
                        <a14:backgroundMark x1="327" y1="83643" x2="654" y2="840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95" y="274311"/>
            <a:ext cx="3884650" cy="341493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196" y="116391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0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991" y="2534576"/>
            <a:ext cx="4901927" cy="124101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70C0"/>
                </a:solidFill>
                <a:latin typeface="Montserrat Alternates Black" panose="00000A00000000000000" pitchFamily="50" charset="0"/>
              </a:rPr>
              <a:t>Tiết kiệm tiền bạc, công sức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4651" y="4112211"/>
            <a:ext cx="4660503" cy="188969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D</a:t>
            </a:r>
            <a:r>
              <a:rPr lang="vi-VN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ễ dàng vượt qua khó khăn để hoàn thành tốt công việc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1661" y="4366927"/>
            <a:ext cx="4514042" cy="1311670"/>
          </a:xfrm>
          <a:prstGeom prst="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Cả 3 đáp án trên đều 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0081" y="2505292"/>
            <a:ext cx="4529133" cy="127825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Sắp xếp hiệu quả thời gian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2613" y="255068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0866" y="25145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7792" y="44693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26063" y="439885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4: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219620" y="697322"/>
            <a:ext cx="7106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</a:rPr>
              <a:t>Ý nghĩa của việc lập kế hoạch cá nhân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4599" y="128569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09252" y="2715872"/>
            <a:ext cx="4263830" cy="110686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Rèn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luyện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8918" y="4280937"/>
            <a:ext cx="4046418" cy="11703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>
                <a:solidFill>
                  <a:srgbClr val="0070C0"/>
                </a:solidFill>
                <a:latin typeface="Montserrat Alternates Black" panose="00000A00000000000000" pitchFamily="50" charset="0"/>
              </a:rPr>
              <a:t>Tiết kiệm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9252" y="4357612"/>
            <a:ext cx="4416156" cy="1075687"/>
          </a:xfrm>
          <a:prstGeom prst="rect">
            <a:avLst/>
          </a:prstGeom>
          <a:solidFill>
            <a:srgbClr val="FFFEF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trì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8918" y="2697046"/>
            <a:ext cx="4046418" cy="11703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Khoa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26982" y="2663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1024" y="43126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236" y="42497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5537" y="26082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5: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197134" y="754575"/>
            <a:ext cx="77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</a:rPr>
              <a:t>Lập kế hoạch cá nhân là cách làm việc như thế nào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33" y="108882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4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1695</TotalTime>
  <Words>1038</Words>
  <Application>Microsoft Office PowerPoint</Application>
  <PresentationFormat>Widescreen</PresentationFormat>
  <Paragraphs>146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#9Slide05 SVNClementine</vt:lpstr>
      <vt:lpstr>#9Slide07 SVNBeachwood Sans</vt:lpstr>
      <vt:lpstr>#9Slide07 SVNNexa Rust Slab Bla</vt:lpstr>
      <vt:lpstr>Arial</vt:lpstr>
      <vt:lpstr>Bungee Inline</vt:lpstr>
      <vt:lpstr>Calibri</vt:lpstr>
      <vt:lpstr>Calibri </vt:lpstr>
      <vt:lpstr>Calibri bold</vt:lpstr>
      <vt:lpstr>Calibri Light</vt:lpstr>
      <vt:lpstr>iCiel Cadena</vt:lpstr>
      <vt:lpstr>iCiel Pequena</vt:lpstr>
      <vt:lpstr>iCiel Pony</vt:lpstr>
      <vt:lpstr>iCiel Soup of Justice</vt:lpstr>
      <vt:lpstr>Montserrat Alternates Black</vt:lpstr>
      <vt:lpstr>SVN-Gretoon</vt:lpstr>
      <vt:lpstr>Times New Roman</vt:lpstr>
      <vt:lpstr>UTM Showcard</vt:lpstr>
      <vt:lpstr>UVN Banh Mi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32</cp:revision>
  <dcterms:created xsi:type="dcterms:W3CDTF">2022-05-25T09:53:07Z</dcterms:created>
  <dcterms:modified xsi:type="dcterms:W3CDTF">2025-02-19T14:50:32Z</dcterms:modified>
  <cp:category>9Slide.vn</cp:category>
</cp:coreProperties>
</file>