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Lst>
  <p:notesMasterIdLst>
    <p:notesMasterId r:id="rId31"/>
  </p:notesMasterIdLst>
  <p:sldIdLst>
    <p:sldId id="384" r:id="rId4"/>
    <p:sldId id="496" r:id="rId5"/>
    <p:sldId id="287" r:id="rId6"/>
    <p:sldId id="501" r:id="rId7"/>
    <p:sldId id="503" r:id="rId8"/>
    <p:sldId id="505" r:id="rId9"/>
    <p:sldId id="499" r:id="rId10"/>
    <p:sldId id="498" r:id="rId11"/>
    <p:sldId id="508" r:id="rId12"/>
    <p:sldId id="507" r:id="rId13"/>
    <p:sldId id="509" r:id="rId14"/>
    <p:sldId id="510" r:id="rId15"/>
    <p:sldId id="511" r:id="rId16"/>
    <p:sldId id="512" r:id="rId17"/>
    <p:sldId id="513" r:id="rId18"/>
    <p:sldId id="514" r:id="rId19"/>
    <p:sldId id="515" r:id="rId20"/>
    <p:sldId id="516" r:id="rId21"/>
    <p:sldId id="522" r:id="rId22"/>
    <p:sldId id="518" r:id="rId23"/>
    <p:sldId id="519" r:id="rId24"/>
    <p:sldId id="520" r:id="rId25"/>
    <p:sldId id="521" r:id="rId26"/>
    <p:sldId id="325" r:id="rId27"/>
    <p:sldId id="276" r:id="rId28"/>
    <p:sldId id="278"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B7F1FF"/>
    <a:srgbClr val="FFE61B"/>
    <a:srgbClr val="45D419"/>
    <a:srgbClr val="E6E6E6"/>
    <a:srgbClr val="B35E57"/>
    <a:srgbClr val="FFC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3202" autoAdjust="0"/>
  </p:normalViewPr>
  <p:slideViewPr>
    <p:cSldViewPr snapToGrid="0">
      <p:cViewPr varScale="1">
        <p:scale>
          <a:sx n="67" d="100"/>
          <a:sy n="67" d="100"/>
        </p:scale>
        <p:origin x="7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70AA8-158B-4BDB-B0E5-BD020B3057A4}"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8AFA5-F1EC-4212-9088-E978CFD7B7AE}" type="slidenum">
              <a:rPr lang="en-US" smtClean="0"/>
              <a:t>‹#›</a:t>
            </a:fld>
            <a:endParaRPr lang="en-US"/>
          </a:p>
        </p:txBody>
      </p:sp>
    </p:spTree>
    <p:extLst>
      <p:ext uri="{BB962C8B-B14F-4D97-AF65-F5344CB8AC3E}">
        <p14:creationId xmlns:p14="http://schemas.microsoft.com/office/powerpoint/2010/main" val="24961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342085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886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97298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829451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868314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7256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380705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24685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093770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6400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p:txBody>
          <a:bodyPr/>
          <a:lstStyle/>
          <a:p>
            <a:fld id="{F42AFE8E-4DCC-4F6D-870F-8C81ECDBBB1C}" type="datetimeFigureOut">
              <a:rPr lang="en-US" smtClean="0"/>
              <a:t>1/4/2025</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48321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611399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2247705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5330474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2432655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121380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041479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541237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1238482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7741003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2279401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8761227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5476470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530729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643845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7020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1/4/2025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3BE37AF-1A77-B5AC-CEF8-C10CD7040A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606CD16-E8A4-E061-B321-E03B623B14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AF49063-9B4E-4B5E-99D8-069EE6DFC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D1EC7-4F0E-4485-ADAF-D70D860685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E06BB-242B-46D2-99F6-324B610B9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AFE8E-4DCC-4F6D-870F-8C81ECDBBB1C}" type="datetimeFigureOut">
              <a:rPr lang="en-US" smtClean="0"/>
              <a:t>1/4/2025</a:t>
            </a:fld>
            <a:endParaRPr lang="en-US"/>
          </a:p>
        </p:txBody>
      </p:sp>
      <p:sp>
        <p:nvSpPr>
          <p:cNvPr id="5" name="Footer Placeholder 4">
            <a:extLst>
              <a:ext uri="{FF2B5EF4-FFF2-40B4-BE49-F238E27FC236}">
                <a16:creationId xmlns:a16="http://schemas.microsoft.com/office/drawing/2014/main" id="{778B06ED-0E11-45B1-A646-6FB8FE847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A35A4F-6D21-4A12-AE33-3E7B898B9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E7856-307B-4BC5-AAD3-8539638FDE7E}" type="slidenum">
              <a:rPr lang="en-US" smtClean="0"/>
              <a:t>‹#›</a:t>
            </a:fld>
            <a:endParaRPr lang="en-US"/>
          </a:p>
        </p:txBody>
      </p:sp>
    </p:spTree>
    <p:extLst>
      <p:ext uri="{BB962C8B-B14F-4D97-AF65-F5344CB8AC3E}">
        <p14:creationId xmlns:p14="http://schemas.microsoft.com/office/powerpoint/2010/main" val="10824602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6F366C2-5DBA-C0A1-C66D-F7E69AA029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2025/1/4</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92249151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4.wdp"/><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9.wdp"/><Relationship Id="rId7"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9.wdp"/><Relationship Id="rId7"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9.wdp"/><Relationship Id="rId7"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3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702589"/>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Đạo</a:t>
            </a:r>
            <a:r>
              <a:rPr lang="en-US" altLang="en-US" sz="4000" u="sng" dirty="0">
                <a:solidFill>
                  <a:srgbClr val="FF0000"/>
                </a:solidFill>
              </a:rPr>
              <a:t> </a:t>
            </a:r>
            <a:r>
              <a:rPr lang="en-US" altLang="en-US" sz="4000" u="sng" dirty="0" err="1">
                <a:solidFill>
                  <a:srgbClr val="FF0000"/>
                </a:solidFill>
              </a:rPr>
              <a:t>đức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233056" y="1451291"/>
            <a:ext cx="9618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a:solidFill>
                  <a:srgbClr val="3333FF"/>
                </a:solidFill>
              </a:rPr>
              <a:t>Em </a:t>
            </a:r>
            <a:r>
              <a:rPr lang="en-US" altLang="en-US" sz="4000" b="1" dirty="0" err="1">
                <a:solidFill>
                  <a:srgbClr val="3333FF"/>
                </a:solidFill>
              </a:rPr>
              <a:t>bảo</a:t>
            </a:r>
            <a:r>
              <a:rPr lang="en-US" altLang="en-US" sz="4000" b="1" dirty="0">
                <a:solidFill>
                  <a:srgbClr val="3333FF"/>
                </a:solidFill>
              </a:rPr>
              <a:t> </a:t>
            </a:r>
            <a:r>
              <a:rPr lang="en-US" altLang="en-US" sz="4000" b="1" dirty="0" err="1">
                <a:solidFill>
                  <a:srgbClr val="3333FF"/>
                </a:solidFill>
              </a:rPr>
              <a:t>vệ</a:t>
            </a:r>
            <a:r>
              <a:rPr lang="en-US" altLang="en-US" sz="4000" b="1" dirty="0">
                <a:solidFill>
                  <a:srgbClr val="3333FF"/>
                </a:solidFill>
              </a:rPr>
              <a:t> </a:t>
            </a:r>
            <a:r>
              <a:rPr lang="en-US" altLang="en-US" sz="4000" b="1" dirty="0" err="1">
                <a:solidFill>
                  <a:srgbClr val="3333FF"/>
                </a:solidFill>
              </a:rPr>
              <a:t>môi</a:t>
            </a:r>
            <a:r>
              <a:rPr lang="en-US" altLang="en-US" sz="4000" b="1" dirty="0">
                <a:solidFill>
                  <a:srgbClr val="3333FF"/>
                </a:solidFill>
              </a:rPr>
              <a:t> </a:t>
            </a:r>
            <a:r>
              <a:rPr lang="en-US" altLang="en-US" sz="4000" b="1" dirty="0" err="1">
                <a:solidFill>
                  <a:srgbClr val="3333FF"/>
                </a:solidFill>
              </a:rPr>
              <a:t>trường</a:t>
            </a:r>
            <a:r>
              <a:rPr lang="en-US" altLang="en-US" sz="4000" b="1" dirty="0">
                <a:solidFill>
                  <a:srgbClr val="3333FF"/>
                </a:solidFill>
              </a:rPr>
              <a:t> </a:t>
            </a:r>
            <a:r>
              <a:rPr lang="en-US" altLang="en-US" sz="4000" b="1" dirty="0" err="1">
                <a:solidFill>
                  <a:srgbClr val="3333FF"/>
                </a:solidFill>
              </a:rPr>
              <a:t>sống</a:t>
            </a:r>
            <a:r>
              <a:rPr lang="en-US" altLang="en-US" sz="4000" b="1" dirty="0">
                <a:solidFill>
                  <a:srgbClr val="3333FF"/>
                </a:solidFill>
              </a:rPr>
              <a:t> ( </a:t>
            </a:r>
            <a:r>
              <a:rPr lang="en-US" altLang="en-US" sz="4000" b="1" dirty="0" err="1">
                <a:solidFill>
                  <a:srgbClr val="3333FF"/>
                </a:solidFill>
              </a:rPr>
              <a:t>tiết</a:t>
            </a:r>
            <a:r>
              <a:rPr lang="en-US" altLang="en-US" sz="4000" b="1" dirty="0">
                <a:solidFill>
                  <a:srgbClr val="3333FF"/>
                </a:solidFill>
              </a:rPr>
              <a:t> 1)</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duotone>
              <a:prstClr val="black"/>
              <a:schemeClr val="accent6">
                <a:lumMod val="75000"/>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3264" y="460841"/>
            <a:ext cx="11845472" cy="6281451"/>
          </a:xfrm>
          <a:prstGeom prst="rect">
            <a:avLst/>
          </a:prstGeom>
        </p:spPr>
      </p:pic>
      <p:grpSp>
        <p:nvGrpSpPr>
          <p:cNvPr id="2" name="Group 1">
            <a:extLst>
              <a:ext uri="{FF2B5EF4-FFF2-40B4-BE49-F238E27FC236}">
                <a16:creationId xmlns:a16="http://schemas.microsoft.com/office/drawing/2014/main" id="{B0317E97-0437-4D2E-B878-99A8EC267F27}"/>
              </a:ext>
            </a:extLst>
          </p:cNvPr>
          <p:cNvGrpSpPr/>
          <p:nvPr/>
        </p:nvGrpSpPr>
        <p:grpSpPr>
          <a:xfrm>
            <a:off x="639599" y="667265"/>
            <a:ext cx="10912802" cy="5352206"/>
            <a:chOff x="561068" y="702323"/>
            <a:chExt cx="10991772" cy="5315749"/>
          </a:xfrm>
        </p:grpSpPr>
        <p:sp>
          <p:nvSpPr>
            <p:cNvPr id="8" name="Rectangle 7">
              <a:extLst>
                <a:ext uri="{FF2B5EF4-FFF2-40B4-BE49-F238E27FC236}">
                  <a16:creationId xmlns:a16="http://schemas.microsoft.com/office/drawing/2014/main" id="{C87F29B5-89A1-0763-702D-45097FC552EA}"/>
                </a:ext>
              </a:extLst>
            </p:cNvPr>
            <p:cNvSpPr/>
            <p:nvPr/>
          </p:nvSpPr>
          <p:spPr>
            <a:xfrm>
              <a:off x="561068" y="1387019"/>
              <a:ext cx="10991772" cy="46310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	</a:t>
              </a:r>
              <a:r>
                <a:rPr kumimoji="0" lang="vi-VN" sz="27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Ngày Trái Đất là ngày vận động mọi người nâng cao nhận thức và hành động nhằm bảo vệ giá trị của môi trường sống. Ngày Trái Đất được đề xuất lần đầu ở Mỹ năm 1970, năm 2009 đã được Liên hợp quốc công nhận, tổ chức vào ngày 22 tháng 4 hằng năm, nhằm khuyến khích các phong trào hoạt động bảo vệ môi trường trên toàn thế giới, ngăn chặn các thảm hoạ đang xảy ra thường xuyên hơn do biến đổi khí hậu và tàn phá môi trường. Các hoạt động thường được tổ chức trong Ngày Trái Đất như tuyên truyền mọi người bảo vệ môi trường sống, trồng cây xanh, thu gom rác thải,... Hiện nay, Ngày Trái Đất không chỉ là một sự kiện quốc gia mà đã trở thành sự kiện toàn cầu, diễn ra không chỉ trong một ngày, mà cả tuần.</a:t>
              </a:r>
              <a:endParaRPr kumimoji="0" lang="en-US" sz="27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1BEC0D4-2E17-EAD3-5068-BFB9B601D83C}"/>
                </a:ext>
              </a:extLst>
            </p:cNvPr>
            <p:cNvSpPr/>
            <p:nvPr/>
          </p:nvSpPr>
          <p:spPr>
            <a:xfrm>
              <a:off x="1187365" y="702323"/>
              <a:ext cx="950423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Thông tin 2</a:t>
              </a:r>
            </a:p>
          </p:txBody>
        </p:sp>
      </p:grpSp>
      <p:sp>
        <p:nvSpPr>
          <p:cNvPr id="7" name="Rectangle 6">
            <a:extLst>
              <a:ext uri="{FF2B5EF4-FFF2-40B4-BE49-F238E27FC236}">
                <a16:creationId xmlns:a16="http://schemas.microsoft.com/office/drawing/2014/main" id="{BCADCEAB-B67D-49F5-BF85-ADFAD58BAE63}"/>
              </a:ext>
            </a:extLst>
          </p:cNvPr>
          <p:cNvSpPr/>
          <p:nvPr/>
        </p:nvSpPr>
        <p:spPr>
          <a:xfrm>
            <a:off x="5161668" y="5932156"/>
            <a:ext cx="11071356" cy="492443"/>
          </a:xfrm>
          <a:prstGeom prst="rect">
            <a:avLst/>
          </a:prstGeom>
          <a:noFill/>
        </p:spPr>
        <p:txBody>
          <a:bodyPr wrap="square" lIns="91440" tIns="45720" rIns="91440" bIns="45720">
            <a:spAutoFit/>
          </a:bodyPr>
          <a:lstStyle/>
          <a:p>
            <a:pPr lvl="0" algn="just"/>
            <a:r>
              <a:rPr lang="vi-VN" sz="2600">
                <a:ln>
                  <a:solidFill>
                    <a:sysClr val="windowText" lastClr="000000"/>
                  </a:solidFill>
                </a:ln>
                <a:solidFill>
                  <a:srgbClr val="202124"/>
                </a:solidFill>
                <a:latin typeface="Arial" panose="020B0604020202020204" pitchFamily="34" charset="0"/>
                <a:cs typeface="Arial" panose="020B0604020202020204" pitchFamily="34" charset="0"/>
              </a:rPr>
              <a:t>(Theo </a:t>
            </a:r>
            <a:r>
              <a:rPr lang="vi-VN" sz="2600" i="1">
                <a:ln>
                  <a:solidFill>
                    <a:sysClr val="windowText" lastClr="000000"/>
                  </a:solidFill>
                </a:ln>
                <a:solidFill>
                  <a:srgbClr val="202124"/>
                </a:solidFill>
                <a:latin typeface="Arial" panose="020B0604020202020204" pitchFamily="34" charset="0"/>
                <a:cs typeface="Arial" panose="020B0604020202020204" pitchFamily="34" charset="0"/>
              </a:rPr>
              <a:t>Tạp chí Kinh tế Môi trường</a:t>
            </a:r>
            <a:r>
              <a:rPr lang="vi-VN" sz="2600">
                <a:ln>
                  <a:solidFill>
                    <a:sysClr val="windowText" lastClr="000000"/>
                  </a:solidFill>
                </a:ln>
                <a:solidFill>
                  <a:srgbClr val="202124"/>
                </a:solidFill>
                <a:latin typeface="Arial" panose="020B0604020202020204" pitchFamily="34" charset="0"/>
                <a:cs typeface="Arial" panose="020B0604020202020204" pitchFamily="34" charset="0"/>
              </a:rPr>
              <a:t>, 2022(*))</a:t>
            </a:r>
            <a:endParaRPr kumimoji="0" lang="en-US" sz="26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1028" name="Picture 4" descr="Hình ảnh Một Cái đinh Ghim Màu Vàng Và đen PNG , Màu Vàng, đen, đinh Bấm  PNG và Vector với nền trong suốt để tải xuống miễn phí">
            <a:extLst>
              <a:ext uri="{FF2B5EF4-FFF2-40B4-BE49-F238E27FC236}">
                <a16:creationId xmlns:a16="http://schemas.microsoft.com/office/drawing/2014/main" id="{5DAEE8CA-EFA4-467C-9B22-2D958F38E9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35013" y="-108254"/>
            <a:ext cx="2104687" cy="210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922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310809" y="367890"/>
            <a:ext cx="14087003" cy="2321153"/>
            <a:chOff x="2199633" y="2193848"/>
            <a:chExt cx="9940537" cy="1758698"/>
          </a:xfrm>
        </p:grpSpPr>
        <p:sp>
          <p:nvSpPr>
            <p:cNvPr id="3" name="TextBox 2">
              <a:extLst>
                <a:ext uri="{FF2B5EF4-FFF2-40B4-BE49-F238E27FC236}">
                  <a16:creationId xmlns:a16="http://schemas.microsoft.com/office/drawing/2014/main" id="{FCCABD95-75CD-71FC-FBF1-4EBB16C5A5CD}"/>
                </a:ext>
              </a:extLst>
            </p:cNvPr>
            <p:cNvSpPr txBox="1"/>
            <p:nvPr/>
          </p:nvSpPr>
          <p:spPr>
            <a:xfrm>
              <a:off x="2199633" y="2203568"/>
              <a:ext cx="8658725"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w="76200">
                    <a:solidFill>
                      <a:srgbClr val="FFFF66"/>
                    </a:solidFill>
                  </a:ln>
                  <a:solidFill>
                    <a:srgbClr val="FFE61B"/>
                  </a:solidFill>
                  <a:effectLst/>
                  <a:uLnTx/>
                  <a:uFillTx/>
                  <a:latin typeface="#9Slide05 SVNClementine" panose="020F0502020204030203" pitchFamily="34" charset="0"/>
                  <a:ea typeface="+mn-ea"/>
                  <a:cs typeface="+mn-cs"/>
                </a:rPr>
                <a:t>THẢO LUẬN NHÓM TRẢ LỜI CÂU HỎI</a:t>
              </a:r>
            </a:p>
          </p:txBody>
        </p:sp>
        <p:sp>
          <p:nvSpPr>
            <p:cNvPr id="4" name="TextBox 3">
              <a:extLst>
                <a:ext uri="{FF2B5EF4-FFF2-40B4-BE49-F238E27FC236}">
                  <a16:creationId xmlns:a16="http://schemas.microsoft.com/office/drawing/2014/main" id="{8E148E7C-4ADC-5774-E363-9BB107AAFD26}"/>
                </a:ext>
              </a:extLst>
            </p:cNvPr>
            <p:cNvSpPr txBox="1"/>
            <p:nvPr/>
          </p:nvSpPr>
          <p:spPr>
            <a:xfrm>
              <a:off x="2215308" y="2193848"/>
              <a:ext cx="9924862" cy="9094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w="38100">
                    <a:solidFill>
                      <a:sysClr val="windowText" lastClr="000000"/>
                    </a:solidFill>
                  </a:ln>
                  <a:solidFill>
                    <a:srgbClr val="FFE61B"/>
                  </a:solidFill>
                  <a:effectLst/>
                  <a:uLnTx/>
                  <a:uFillTx/>
                  <a:latin typeface="#9Slide05 SVNClementine" panose="020F0502020204030203" pitchFamily="34" charset="0"/>
                  <a:ea typeface="+mn-ea"/>
                  <a:cs typeface="+mn-cs"/>
                </a:rPr>
                <a:t>THẢO LUẬN NHÓM</a:t>
              </a:r>
              <a:r>
                <a:rPr lang="en-US" sz="7200">
                  <a:ln w="38100">
                    <a:solidFill>
                      <a:sysClr val="windowText" lastClr="000000"/>
                    </a:solidFill>
                  </a:ln>
                  <a:solidFill>
                    <a:srgbClr val="FFE61B"/>
                  </a:solidFill>
                  <a:latin typeface="#9Slide05 SVNClementine" panose="020F0502020204030203" pitchFamily="34" charset="0"/>
                </a:rPr>
                <a:t> TRẢ LỜI CÂU HỎI</a:t>
              </a:r>
              <a:endParaRPr kumimoji="0" lang="vi-VN" sz="7200" b="0" i="0" u="none" strike="noStrike" kern="1200" cap="none" spc="0" normalizeH="0" baseline="0" noProof="0">
                <a:ln w="38100">
                  <a:solidFill>
                    <a:sysClr val="windowText" lastClr="000000"/>
                  </a:solidFill>
                </a:ln>
                <a:solidFill>
                  <a:srgbClr val="FFE61B"/>
                </a:solidFill>
                <a:effectLst/>
                <a:uLnTx/>
                <a:uFillTx/>
                <a:latin typeface="#9Slide05 SVNClementine" panose="020F0502020204030203" pitchFamily="34" charset="0"/>
                <a:ea typeface="+mn-ea"/>
                <a:cs typeface="+mn-cs"/>
              </a:endParaRPr>
            </a:p>
          </p:txBody>
        </p:sp>
      </p:grpSp>
      <p:grpSp>
        <p:nvGrpSpPr>
          <p:cNvPr id="11" name="Group 10">
            <a:extLst>
              <a:ext uri="{FF2B5EF4-FFF2-40B4-BE49-F238E27FC236}">
                <a16:creationId xmlns:a16="http://schemas.microsoft.com/office/drawing/2014/main" id="{47B14A5B-2A23-1ED9-A121-A5E4BCD140B2}"/>
              </a:ext>
            </a:extLst>
          </p:cNvPr>
          <p:cNvGrpSpPr/>
          <p:nvPr/>
        </p:nvGrpSpPr>
        <p:grpSpPr>
          <a:xfrm>
            <a:off x="3002859" y="1546725"/>
            <a:ext cx="2445427" cy="3764550"/>
            <a:chOff x="110342" y="1922413"/>
            <a:chExt cx="2852648" cy="2397966"/>
          </a:xfrm>
        </p:grpSpPr>
        <p:sp>
          <p:nvSpPr>
            <p:cNvPr id="12" name="Speech Bubble: Oval 11">
              <a:extLst>
                <a:ext uri="{FF2B5EF4-FFF2-40B4-BE49-F238E27FC236}">
                  <a16:creationId xmlns:a16="http://schemas.microsoft.com/office/drawing/2014/main" id="{4B1090CD-D432-2AE2-6565-F0D0985A2A4D}"/>
                </a:ext>
              </a:extLst>
            </p:cNvPr>
            <p:cNvSpPr/>
            <p:nvPr/>
          </p:nvSpPr>
          <p:spPr>
            <a:xfrm>
              <a:off x="110342" y="1922413"/>
              <a:ext cx="2852648" cy="2397966"/>
            </a:xfrm>
            <a:prstGeom prst="wedgeEllipseCallout">
              <a:avLst>
                <a:gd name="adj1" fmla="val -68364"/>
                <a:gd name="adj2" fmla="val -2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B438695-62FB-EE84-8353-90BC978B34D9}"/>
                </a:ext>
              </a:extLst>
            </p:cNvPr>
            <p:cNvSpPr txBox="1"/>
            <p:nvPr/>
          </p:nvSpPr>
          <p:spPr>
            <a:xfrm>
              <a:off x="433652" y="2041520"/>
              <a:ext cx="2241050" cy="21761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rPr>
                <a:t>Ý nghĩa của Giờ Trái Đất, Ngày Trái Đất là gì?</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55F391B-34FB-5439-FDC2-F092601B76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26711" y="1558569"/>
            <a:ext cx="3367091" cy="5500231"/>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01848473-ECE6-CBD9-6753-3DD7B2FDEEEA}"/>
              </a:ext>
            </a:extLst>
          </p:cNvPr>
          <p:cNvGrpSpPr/>
          <p:nvPr/>
        </p:nvGrpSpPr>
        <p:grpSpPr>
          <a:xfrm>
            <a:off x="5722943" y="1809670"/>
            <a:ext cx="3316992" cy="4522572"/>
            <a:chOff x="9360478" y="876629"/>
            <a:chExt cx="3316992" cy="4648480"/>
          </a:xfrm>
        </p:grpSpPr>
        <p:sp>
          <p:nvSpPr>
            <p:cNvPr id="9" name="Speech Bubble: Oval 8">
              <a:extLst>
                <a:ext uri="{FF2B5EF4-FFF2-40B4-BE49-F238E27FC236}">
                  <a16:creationId xmlns:a16="http://schemas.microsoft.com/office/drawing/2014/main" id="{59F0DCEF-8A72-1211-F080-CFBF5D1E6759}"/>
                </a:ext>
              </a:extLst>
            </p:cNvPr>
            <p:cNvSpPr/>
            <p:nvPr/>
          </p:nvSpPr>
          <p:spPr>
            <a:xfrm>
              <a:off x="9360478" y="876629"/>
              <a:ext cx="3316992" cy="4648480"/>
            </a:xfrm>
            <a:prstGeom prst="wedgeEllipseCallout">
              <a:avLst>
                <a:gd name="adj1" fmla="val 63612"/>
                <a:gd name="adj2" fmla="val -1831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20537F8-E29C-42DB-4249-C323433727EF}"/>
                </a:ext>
              </a:extLst>
            </p:cNvPr>
            <p:cNvSpPr txBox="1"/>
            <p:nvPr/>
          </p:nvSpPr>
          <p:spPr>
            <a:xfrm>
              <a:off x="9705263" y="1173144"/>
              <a:ext cx="2595377" cy="40808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rPr>
                <a:t> Em có thể hưởng ứng Giờ Trái Đất và Ngày Trái Đất bằng những việc làm nào</a:t>
              </a:r>
              <a:r>
                <a:rPr kumimoji="0" lang="en-US"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029"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9" name="Picture 18">
            <a:extLst>
              <a:ext uri="{FF2B5EF4-FFF2-40B4-BE49-F238E27FC236}">
                <a16:creationId xmlns:a16="http://schemas.microsoft.com/office/drawing/2014/main" id="{6FEF4689-31B4-F235-453C-E9068D80F7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8988755" y="1534881"/>
            <a:ext cx="3317910" cy="55151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82551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3D780-E64E-458D-9E4C-FD67BEA8BC88}"/>
              </a:ext>
            </a:extLst>
          </p:cNvPr>
          <p:cNvGrpSpPr/>
          <p:nvPr/>
        </p:nvGrpSpPr>
        <p:grpSpPr>
          <a:xfrm>
            <a:off x="1335935" y="-125517"/>
            <a:ext cx="10421437" cy="1756803"/>
            <a:chOff x="647021" y="272054"/>
            <a:chExt cx="10421437" cy="1756803"/>
          </a:xfrm>
        </p:grpSpPr>
        <p:sp>
          <p:nvSpPr>
            <p:cNvPr id="3" name="Rectangle: Rounded Corners 2">
              <a:extLst>
                <a:ext uri="{FF2B5EF4-FFF2-40B4-BE49-F238E27FC236}">
                  <a16:creationId xmlns:a16="http://schemas.microsoft.com/office/drawing/2014/main" id="{D88C68D5-95A8-4685-AF86-E5FEC4CC7F43}"/>
                </a:ext>
              </a:extLst>
            </p:cNvPr>
            <p:cNvSpPr/>
            <p:nvPr/>
          </p:nvSpPr>
          <p:spPr>
            <a:xfrm>
              <a:off x="1906221" y="819328"/>
              <a:ext cx="8013951" cy="9288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36CDA7-F4C5-AD29-6C2A-B590E628624D}"/>
                </a:ext>
              </a:extLst>
            </p:cNvPr>
            <p:cNvSpPr/>
            <p:nvPr/>
          </p:nvSpPr>
          <p:spPr>
            <a:xfrm>
              <a:off x="894000" y="968625"/>
              <a:ext cx="10174458" cy="584775"/>
            </a:xfrm>
            <a:prstGeom prst="rect">
              <a:avLst/>
            </a:prstGeom>
          </p:spPr>
          <p:txBody>
            <a:bodyPr wrap="square">
              <a:spAutoFit/>
            </a:bodyPr>
            <a:lstStyle/>
            <a:p>
              <a:pPr lvl="0" algn="ctr"/>
              <a:r>
                <a:rPr lang="vi-VN" altLang="en-US" sz="3200">
                  <a:latin typeface="UTM Flamenco" panose="02040603050506020204" pitchFamily="18" charset="0"/>
                </a:rPr>
                <a:t>Ý nghĩa của Giờ Trái Đất, Ngày Trái Đất là gì?</a:t>
              </a:r>
            </a:p>
          </p:txBody>
        </p:sp>
        <p:pic>
          <p:nvPicPr>
            <p:cNvPr id="2050" name="Picture 2" descr="Câu Hỏi Hình ảnh PNG | Vector Và Các Tập Tin PSD | Tải Về Miễn Phí Trên  Pngtree">
              <a:extLst>
                <a:ext uri="{FF2B5EF4-FFF2-40B4-BE49-F238E27FC236}">
                  <a16:creationId xmlns:a16="http://schemas.microsoft.com/office/drawing/2014/main" id="{A63E3A97-BB34-4241-9D41-D3E12C098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8750" y1="69917" x2="38750" y2="69917"/>
                          <a14:foregroundMark x1="38750" y1="69917" x2="38750" y2="69917"/>
                          <a14:foregroundMark x1="43667" y1="66333" x2="35667" y2="68833"/>
                          <a14:foregroundMark x1="35667" y1="68833" x2="41500" y2="65917"/>
                          <a14:foregroundMark x1="40917" y1="65583" x2="38750" y2="73167"/>
                          <a14:foregroundMark x1="38750" y1="73167" x2="33083" y2="67833"/>
                          <a14:foregroundMark x1="33083" y1="67833" x2="39667" y2="65417"/>
                          <a14:foregroundMark x1="39667" y1="65417" x2="40250" y2="65417"/>
                          <a14:foregroundMark x1="52250" y1="77500" x2="52667" y2="77833"/>
                          <a14:foregroundMark x1="54083" y1="79500" x2="53000" y2="79500"/>
                          <a14:foregroundMark x1="51167" y1="78167" x2="51167" y2="80500"/>
                          <a14:foregroundMark x1="49583" y1="79083" x2="53000" y2="80917"/>
                          <a14:foregroundMark x1="52667" y1="78167" x2="54583" y2="79500"/>
                          <a14:foregroundMark x1="53917" y1="77833" x2="55500" y2="80333"/>
                          <a14:foregroundMark x1="52250" y1="77083" x2="55500" y2="78583"/>
                          <a14:foregroundMark x1="73750" y1="81417" x2="73750" y2="81250"/>
                          <a14:foregroundMark x1="71750" y1="81583" x2="73583" y2="83750"/>
                          <a14:foregroundMark x1="73333" y1="80917" x2="73583" y2="83583"/>
                          <a14:foregroundMark x1="73583" y1="80167" x2="72667" y2="82917"/>
                        </a14:backgroundRemoval>
                      </a14:imgEffect>
                    </a14:imgLayer>
                  </a14:imgProps>
                </a:ext>
                <a:ext uri="{28A0092B-C50C-407E-A947-70E740481C1C}">
                  <a14:useLocalDpi xmlns:a14="http://schemas.microsoft.com/office/drawing/2010/main" val="0"/>
                </a:ext>
              </a:extLst>
            </a:blip>
            <a:srcRect/>
            <a:stretch>
              <a:fillRect/>
            </a:stretch>
          </p:blipFill>
          <p:spPr bwMode="auto">
            <a:xfrm rot="19974909">
              <a:off x="647021" y="272054"/>
              <a:ext cx="1756803" cy="1756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F9B366A2-7E2E-44C4-89EF-3EFD8C7C140F}"/>
              </a:ext>
            </a:extLst>
          </p:cNvPr>
          <p:cNvGrpSpPr/>
          <p:nvPr/>
        </p:nvGrpSpPr>
        <p:grpSpPr>
          <a:xfrm>
            <a:off x="494891" y="1679936"/>
            <a:ext cx="7802080" cy="2240921"/>
            <a:chOff x="507247" y="1721341"/>
            <a:chExt cx="7802080" cy="2240921"/>
          </a:xfrm>
        </p:grpSpPr>
        <p:sp>
          <p:nvSpPr>
            <p:cNvPr id="8" name="Speech Bubble: Rectangle with Corners Rounded 7">
              <a:extLst>
                <a:ext uri="{FF2B5EF4-FFF2-40B4-BE49-F238E27FC236}">
                  <a16:creationId xmlns:a16="http://schemas.microsoft.com/office/drawing/2014/main" id="{1FECA0E9-BDCA-41DB-A183-5D05D7E7089D}"/>
                </a:ext>
              </a:extLst>
            </p:cNvPr>
            <p:cNvSpPr/>
            <p:nvPr/>
          </p:nvSpPr>
          <p:spPr>
            <a:xfrm>
              <a:off x="507247" y="1721341"/>
              <a:ext cx="7802080" cy="2240921"/>
            </a:xfrm>
            <a:prstGeom prst="wedgeRoundRectCallout">
              <a:avLst>
                <a:gd name="adj1" fmla="val 59145"/>
                <a:gd name="adj2" fmla="val 3148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A272913-D9C3-4415-A4D8-DAA00597B46E}"/>
                </a:ext>
              </a:extLst>
            </p:cNvPr>
            <p:cNvSpPr txBox="1"/>
            <p:nvPr/>
          </p:nvSpPr>
          <p:spPr>
            <a:xfrm>
              <a:off x="507247" y="1777048"/>
              <a:ext cx="7654419"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Ý nghĩa của Giờ Trái Đất: Nâng cao ý thức của cộng đồng về tiết kiệm năng lượng, bảo vệ môi trường, ứng phó với biến đổi khí hậu trên toàn thế giới</a:t>
              </a:r>
              <a:endParaRPr kumimoji="0" lang="en-029" sz="34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pic>
        <p:nvPicPr>
          <p:cNvPr id="27" name="Picture 26">
            <a:extLst>
              <a:ext uri="{FF2B5EF4-FFF2-40B4-BE49-F238E27FC236}">
                <a16:creationId xmlns:a16="http://schemas.microsoft.com/office/drawing/2014/main" id="{49B5712A-4209-4929-962F-36C5FC20E1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745891" y="629090"/>
            <a:ext cx="3707456" cy="6583533"/>
          </a:xfrm>
          <a:prstGeom prst="rect">
            <a:avLst/>
          </a:prstGeom>
          <a:effectLst>
            <a:outerShdw blurRad="63500" sx="102000" sy="102000" algn="ctr" rotWithShape="0">
              <a:prstClr val="black">
                <a:alpha val="40000"/>
              </a:prstClr>
            </a:outerShdw>
          </a:effectLst>
        </p:spPr>
      </p:pic>
      <p:grpSp>
        <p:nvGrpSpPr>
          <p:cNvPr id="29" name="Group 28">
            <a:extLst>
              <a:ext uri="{FF2B5EF4-FFF2-40B4-BE49-F238E27FC236}">
                <a16:creationId xmlns:a16="http://schemas.microsoft.com/office/drawing/2014/main" id="{D94C182D-9C0A-4FCE-824C-865240234FDE}"/>
              </a:ext>
            </a:extLst>
          </p:cNvPr>
          <p:cNvGrpSpPr/>
          <p:nvPr/>
        </p:nvGrpSpPr>
        <p:grpSpPr>
          <a:xfrm>
            <a:off x="1266597" y="4250147"/>
            <a:ext cx="7030374" cy="2240921"/>
            <a:chOff x="507247" y="1721341"/>
            <a:chExt cx="6844507" cy="2240921"/>
          </a:xfrm>
          <a:solidFill>
            <a:schemeClr val="bg1"/>
          </a:solidFill>
        </p:grpSpPr>
        <p:sp>
          <p:nvSpPr>
            <p:cNvPr id="30" name="Speech Bubble: Rectangle with Corners Rounded 29">
              <a:extLst>
                <a:ext uri="{FF2B5EF4-FFF2-40B4-BE49-F238E27FC236}">
                  <a16:creationId xmlns:a16="http://schemas.microsoft.com/office/drawing/2014/main" id="{71EE1168-6245-4D1E-AD1D-087DE30F325C}"/>
                </a:ext>
              </a:extLst>
            </p:cNvPr>
            <p:cNvSpPr/>
            <p:nvPr/>
          </p:nvSpPr>
          <p:spPr>
            <a:xfrm>
              <a:off x="507247" y="1721341"/>
              <a:ext cx="6844507" cy="2240921"/>
            </a:xfrm>
            <a:prstGeom prst="wedgeRoundRectCallout">
              <a:avLst>
                <a:gd name="adj1" fmla="val 58580"/>
                <a:gd name="adj2" fmla="val -44059"/>
                <a:gd name="adj3" fmla="val 16667"/>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9AC9F2A-F2E5-49B1-88E6-576F08964A25}"/>
                </a:ext>
              </a:extLst>
            </p:cNvPr>
            <p:cNvSpPr txBox="1"/>
            <p:nvPr/>
          </p:nvSpPr>
          <p:spPr>
            <a:xfrm>
              <a:off x="507247" y="1777048"/>
              <a:ext cx="6700750" cy="218521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Ý nghĩa của Ngày Trái Đất: </a:t>
              </a:r>
              <a:r>
                <a:rPr kumimoji="0" lang="vi-VN" sz="3400" b="1"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Ngày vận động mọi người nâng cao nhận thức và hành động nhằm bảo vệ giá trị của môi trường sống</a:t>
              </a:r>
              <a:endParaRPr kumimoji="0" lang="en-029" sz="3400" b="1"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8615302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3D780-E64E-458D-9E4C-FD67BEA8BC88}"/>
              </a:ext>
            </a:extLst>
          </p:cNvPr>
          <p:cNvGrpSpPr/>
          <p:nvPr/>
        </p:nvGrpSpPr>
        <p:grpSpPr>
          <a:xfrm>
            <a:off x="331145" y="-104721"/>
            <a:ext cx="11529709" cy="1756803"/>
            <a:chOff x="-529284" y="263930"/>
            <a:chExt cx="11529709" cy="1756803"/>
          </a:xfrm>
        </p:grpSpPr>
        <p:sp>
          <p:nvSpPr>
            <p:cNvPr id="3" name="Rectangle: Rounded Corners 2">
              <a:extLst>
                <a:ext uri="{FF2B5EF4-FFF2-40B4-BE49-F238E27FC236}">
                  <a16:creationId xmlns:a16="http://schemas.microsoft.com/office/drawing/2014/main" id="{D88C68D5-95A8-4685-AF86-E5FEC4CC7F43}"/>
                </a:ext>
              </a:extLst>
            </p:cNvPr>
            <p:cNvSpPr/>
            <p:nvPr/>
          </p:nvSpPr>
          <p:spPr>
            <a:xfrm>
              <a:off x="719756" y="842414"/>
              <a:ext cx="10280669" cy="7675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36CDA7-F4C5-AD29-6C2A-B590E628624D}"/>
                </a:ext>
              </a:extLst>
            </p:cNvPr>
            <p:cNvSpPr/>
            <p:nvPr/>
          </p:nvSpPr>
          <p:spPr>
            <a:xfrm>
              <a:off x="825967" y="849943"/>
              <a:ext cx="101744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Em có thể hưởng ứng Giờ Trái Đất bằng những việc làm nào ?</a:t>
              </a:r>
            </a:p>
          </p:txBody>
        </p:sp>
        <p:pic>
          <p:nvPicPr>
            <p:cNvPr id="2050" name="Picture 2" descr="Câu Hỏi Hình ảnh PNG | Vector Và Các Tập Tin PSD | Tải Về Miễn Phí Trên  Pngtree">
              <a:extLst>
                <a:ext uri="{FF2B5EF4-FFF2-40B4-BE49-F238E27FC236}">
                  <a16:creationId xmlns:a16="http://schemas.microsoft.com/office/drawing/2014/main" id="{A63E3A97-BB34-4241-9D41-D3E12C098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8750" y1="69917" x2="38750" y2="69917"/>
                          <a14:foregroundMark x1="38750" y1="69917" x2="38750" y2="69917"/>
                          <a14:foregroundMark x1="43667" y1="66333" x2="35667" y2="68833"/>
                          <a14:foregroundMark x1="35667" y1="68833" x2="41500" y2="65917"/>
                          <a14:foregroundMark x1="40917" y1="65583" x2="38750" y2="73167"/>
                          <a14:foregroundMark x1="38750" y1="73167" x2="33083" y2="67833"/>
                          <a14:foregroundMark x1="33083" y1="67833" x2="39667" y2="65417"/>
                          <a14:foregroundMark x1="39667" y1="65417" x2="40250" y2="65417"/>
                          <a14:foregroundMark x1="52250" y1="77500" x2="52667" y2="77833"/>
                          <a14:foregroundMark x1="54083" y1="79500" x2="53000" y2="79500"/>
                          <a14:foregroundMark x1="51167" y1="78167" x2="51167" y2="80500"/>
                          <a14:foregroundMark x1="49583" y1="79083" x2="53000" y2="80917"/>
                          <a14:foregroundMark x1="52667" y1="78167" x2="54583" y2="79500"/>
                          <a14:foregroundMark x1="53917" y1="77833" x2="55500" y2="80333"/>
                          <a14:foregroundMark x1="52250" y1="77083" x2="55500" y2="78583"/>
                          <a14:foregroundMark x1="73750" y1="81417" x2="73750" y2="81250"/>
                          <a14:foregroundMark x1="71750" y1="81583" x2="73583" y2="83750"/>
                          <a14:foregroundMark x1="73333" y1="80917" x2="73583" y2="83583"/>
                          <a14:foregroundMark x1="73583" y1="80167" x2="72667" y2="82917"/>
                        </a14:backgroundRemoval>
                      </a14:imgEffect>
                    </a14:imgLayer>
                  </a14:imgProps>
                </a:ext>
                <a:ext uri="{28A0092B-C50C-407E-A947-70E740481C1C}">
                  <a14:useLocalDpi xmlns:a14="http://schemas.microsoft.com/office/drawing/2010/main" val="0"/>
                </a:ext>
              </a:extLst>
            </a:blip>
            <a:srcRect/>
            <a:stretch>
              <a:fillRect/>
            </a:stretch>
          </p:blipFill>
          <p:spPr bwMode="auto">
            <a:xfrm rot="19974909">
              <a:off x="-529284" y="263930"/>
              <a:ext cx="1756803" cy="175680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2C8263C7-C0A0-42FC-AB04-5A87596E6D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434231" y="1507737"/>
            <a:ext cx="3291681" cy="5845218"/>
          </a:xfrm>
          <a:prstGeom prst="rect">
            <a:avLst/>
          </a:prstGeom>
          <a:effectLst>
            <a:outerShdw blurRad="63500" sx="102000" sy="102000" algn="ctr" rotWithShape="0">
              <a:prstClr val="black">
                <a:alpha val="40000"/>
              </a:prstClr>
            </a:outerShdw>
          </a:effectLst>
        </p:spPr>
      </p:pic>
      <p:grpSp>
        <p:nvGrpSpPr>
          <p:cNvPr id="18" name="Group 17">
            <a:extLst>
              <a:ext uri="{FF2B5EF4-FFF2-40B4-BE49-F238E27FC236}">
                <a16:creationId xmlns:a16="http://schemas.microsoft.com/office/drawing/2014/main" id="{FF056431-B25B-4C11-8813-F797BEC425C7}"/>
              </a:ext>
            </a:extLst>
          </p:cNvPr>
          <p:cNvGrpSpPr/>
          <p:nvPr/>
        </p:nvGrpSpPr>
        <p:grpSpPr>
          <a:xfrm>
            <a:off x="2919646" y="1507737"/>
            <a:ext cx="3429960" cy="4913568"/>
            <a:chOff x="-61087" y="1743269"/>
            <a:chExt cx="8129835" cy="2170474"/>
          </a:xfrm>
        </p:grpSpPr>
        <p:sp>
          <p:nvSpPr>
            <p:cNvPr id="20" name="Speech Bubble: Rectangle with Corners Rounded 19">
              <a:extLst>
                <a:ext uri="{FF2B5EF4-FFF2-40B4-BE49-F238E27FC236}">
                  <a16:creationId xmlns:a16="http://schemas.microsoft.com/office/drawing/2014/main" id="{27336990-1A30-4EF2-A075-DD8448BA627E}"/>
                </a:ext>
              </a:extLst>
            </p:cNvPr>
            <p:cNvSpPr/>
            <p:nvPr/>
          </p:nvSpPr>
          <p:spPr>
            <a:xfrm>
              <a:off x="-61087" y="1743269"/>
              <a:ext cx="8129835" cy="2170474"/>
            </a:xfrm>
            <a:prstGeom prst="wedgeRoundRectCallout">
              <a:avLst>
                <a:gd name="adj1" fmla="val -66245"/>
                <a:gd name="adj2" fmla="val -975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8081CCF-3110-4357-BDA7-90A15AA724FA}"/>
                </a:ext>
              </a:extLst>
            </p:cNvPr>
            <p:cNvSpPr txBox="1"/>
            <p:nvPr/>
          </p:nvSpPr>
          <p:spPr>
            <a:xfrm>
              <a:off x="-61087" y="1768062"/>
              <a:ext cx="8129835" cy="21208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w="0"/>
                  <a:solidFill>
                    <a:srgbClr val="EC3E74"/>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Tắt các thiết bị điện không ảnh hưởng đến sinh hoạt trong 60 phút, từ 20 giờ 30 đến 21 giờ 30 ngày thứ Bảy cuối cùng của tháng Ba hằng năm</a:t>
              </a:r>
            </a:p>
          </p:txBody>
        </p:sp>
      </p:grpSp>
      <p:pic>
        <p:nvPicPr>
          <p:cNvPr id="22" name="Picture 21">
            <a:extLst>
              <a:ext uri="{FF2B5EF4-FFF2-40B4-BE49-F238E27FC236}">
                <a16:creationId xmlns:a16="http://schemas.microsoft.com/office/drawing/2014/main" id="{60678E6E-B040-46F9-8DD6-3E5D5A8C778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9102090" y="1066067"/>
            <a:ext cx="3461376" cy="6146556"/>
          </a:xfrm>
          <a:prstGeom prst="rect">
            <a:avLst/>
          </a:prstGeom>
          <a:effectLst>
            <a:outerShdw blurRad="63500" sx="102000" sy="102000" algn="ctr" rotWithShape="0">
              <a:prstClr val="black">
                <a:alpha val="40000"/>
              </a:prstClr>
            </a:outerShdw>
          </a:effectLst>
        </p:spPr>
      </p:pic>
      <p:grpSp>
        <p:nvGrpSpPr>
          <p:cNvPr id="24" name="Group 23">
            <a:extLst>
              <a:ext uri="{FF2B5EF4-FFF2-40B4-BE49-F238E27FC236}">
                <a16:creationId xmlns:a16="http://schemas.microsoft.com/office/drawing/2014/main" id="{AD987C65-1459-4436-A0D4-AE50F3899886}"/>
              </a:ext>
            </a:extLst>
          </p:cNvPr>
          <p:cNvGrpSpPr/>
          <p:nvPr/>
        </p:nvGrpSpPr>
        <p:grpSpPr>
          <a:xfrm>
            <a:off x="6773625" y="1726775"/>
            <a:ext cx="2632814" cy="4065158"/>
            <a:chOff x="1032884" y="1743269"/>
            <a:chExt cx="6240406" cy="1795705"/>
          </a:xfrm>
        </p:grpSpPr>
        <p:sp>
          <p:nvSpPr>
            <p:cNvPr id="25" name="Speech Bubble: Rectangle with Corners Rounded 24">
              <a:extLst>
                <a:ext uri="{FF2B5EF4-FFF2-40B4-BE49-F238E27FC236}">
                  <a16:creationId xmlns:a16="http://schemas.microsoft.com/office/drawing/2014/main" id="{411B1526-0427-4BF8-89D5-8B3F0D11FA25}"/>
                </a:ext>
              </a:extLst>
            </p:cNvPr>
            <p:cNvSpPr/>
            <p:nvPr/>
          </p:nvSpPr>
          <p:spPr>
            <a:xfrm>
              <a:off x="1180303" y="1743269"/>
              <a:ext cx="5945567" cy="1795705"/>
            </a:xfrm>
            <a:prstGeom prst="wedgeRoundRectCallout">
              <a:avLst>
                <a:gd name="adj1" fmla="val 63809"/>
                <a:gd name="adj2" fmla="val -975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A7541E4-8391-41E4-BF2F-B9948FF984FF}"/>
                </a:ext>
              </a:extLst>
            </p:cNvPr>
            <p:cNvSpPr txBox="1"/>
            <p:nvPr/>
          </p:nvSpPr>
          <p:spPr>
            <a:xfrm>
              <a:off x="1032884" y="1811800"/>
              <a:ext cx="6240406" cy="1658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Phát động tuyên truyền và khuyến khích mọi người cùng hưởng ứng Giờ Trái Đất</a:t>
              </a:r>
              <a:endParaRPr kumimoji="0" lang="vi-VN" sz="34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6167850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3D780-E64E-458D-9E4C-FD67BEA8BC88}"/>
              </a:ext>
            </a:extLst>
          </p:cNvPr>
          <p:cNvGrpSpPr/>
          <p:nvPr/>
        </p:nvGrpSpPr>
        <p:grpSpPr>
          <a:xfrm>
            <a:off x="106917" y="-14557"/>
            <a:ext cx="11818321" cy="1756803"/>
            <a:chOff x="-529284" y="263930"/>
            <a:chExt cx="11818321" cy="1756803"/>
          </a:xfrm>
        </p:grpSpPr>
        <p:sp>
          <p:nvSpPr>
            <p:cNvPr id="3" name="Rectangle: Rounded Corners 2">
              <a:extLst>
                <a:ext uri="{FF2B5EF4-FFF2-40B4-BE49-F238E27FC236}">
                  <a16:creationId xmlns:a16="http://schemas.microsoft.com/office/drawing/2014/main" id="{D88C68D5-95A8-4685-AF86-E5FEC4CC7F43}"/>
                </a:ext>
              </a:extLst>
            </p:cNvPr>
            <p:cNvSpPr/>
            <p:nvPr/>
          </p:nvSpPr>
          <p:spPr>
            <a:xfrm>
              <a:off x="719756" y="842414"/>
              <a:ext cx="10431887" cy="7675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36CDA7-F4C5-AD29-6C2A-B590E628624D}"/>
                </a:ext>
              </a:extLst>
            </p:cNvPr>
            <p:cNvSpPr/>
            <p:nvPr/>
          </p:nvSpPr>
          <p:spPr>
            <a:xfrm>
              <a:off x="705930" y="897020"/>
              <a:ext cx="1058310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Em có thể hưởng ứng </a:t>
              </a:r>
              <a:r>
                <a:rPr kumimoji="0" lang="en-US"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Ngày</a:t>
              </a:r>
              <a:r>
                <a:rPr kumimoji="0" lang="vi-VN"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 Trái Đất bằng những việc làm nào ?</a:t>
              </a:r>
            </a:p>
          </p:txBody>
        </p:sp>
        <p:pic>
          <p:nvPicPr>
            <p:cNvPr id="2050" name="Picture 2" descr="Câu Hỏi Hình ảnh PNG | Vector Và Các Tập Tin PSD | Tải Về Miễn Phí Trên  Pngtree">
              <a:extLst>
                <a:ext uri="{FF2B5EF4-FFF2-40B4-BE49-F238E27FC236}">
                  <a16:creationId xmlns:a16="http://schemas.microsoft.com/office/drawing/2014/main" id="{A63E3A97-BB34-4241-9D41-D3E12C098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8750" y1="69917" x2="38750" y2="69917"/>
                          <a14:foregroundMark x1="38750" y1="69917" x2="38750" y2="69917"/>
                          <a14:foregroundMark x1="43667" y1="66333" x2="35667" y2="68833"/>
                          <a14:foregroundMark x1="35667" y1="68833" x2="41500" y2="65917"/>
                          <a14:foregroundMark x1="40917" y1="65583" x2="38750" y2="73167"/>
                          <a14:foregroundMark x1="38750" y1="73167" x2="33083" y2="67833"/>
                          <a14:foregroundMark x1="33083" y1="67833" x2="39667" y2="65417"/>
                          <a14:foregroundMark x1="39667" y1="65417" x2="40250" y2="65417"/>
                          <a14:foregroundMark x1="52250" y1="77500" x2="52667" y2="77833"/>
                          <a14:foregroundMark x1="54083" y1="79500" x2="53000" y2="79500"/>
                          <a14:foregroundMark x1="51167" y1="78167" x2="51167" y2="80500"/>
                          <a14:foregroundMark x1="49583" y1="79083" x2="53000" y2="80917"/>
                          <a14:foregroundMark x1="52667" y1="78167" x2="54583" y2="79500"/>
                          <a14:foregroundMark x1="53917" y1="77833" x2="55500" y2="80333"/>
                          <a14:foregroundMark x1="52250" y1="77083" x2="55500" y2="78583"/>
                          <a14:foregroundMark x1="73750" y1="81417" x2="73750" y2="81250"/>
                          <a14:foregroundMark x1="71750" y1="81583" x2="73583" y2="83750"/>
                          <a14:foregroundMark x1="73333" y1="80917" x2="73583" y2="83583"/>
                          <a14:foregroundMark x1="73583" y1="80167" x2="72667" y2="82917"/>
                        </a14:backgroundRemoval>
                      </a14:imgEffect>
                    </a14:imgLayer>
                  </a14:imgProps>
                </a:ext>
                <a:ext uri="{28A0092B-C50C-407E-A947-70E740481C1C}">
                  <a14:useLocalDpi xmlns:a14="http://schemas.microsoft.com/office/drawing/2010/main" val="0"/>
                </a:ext>
              </a:extLst>
            </a:blip>
            <a:srcRect/>
            <a:stretch>
              <a:fillRect/>
            </a:stretch>
          </p:blipFill>
          <p:spPr bwMode="auto">
            <a:xfrm rot="19974909">
              <a:off x="-529284" y="263930"/>
              <a:ext cx="1756803" cy="1756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F056431-B25B-4C11-8813-F797BEC425C7}"/>
              </a:ext>
            </a:extLst>
          </p:cNvPr>
          <p:cNvGrpSpPr/>
          <p:nvPr/>
        </p:nvGrpSpPr>
        <p:grpSpPr>
          <a:xfrm>
            <a:off x="3208603" y="1846848"/>
            <a:ext cx="2887397" cy="2364030"/>
            <a:chOff x="-61089" y="1814263"/>
            <a:chExt cx="6971615" cy="1044265"/>
          </a:xfrm>
        </p:grpSpPr>
        <p:sp>
          <p:nvSpPr>
            <p:cNvPr id="20" name="Speech Bubble: Rectangle with Corners Rounded 19">
              <a:extLst>
                <a:ext uri="{FF2B5EF4-FFF2-40B4-BE49-F238E27FC236}">
                  <a16:creationId xmlns:a16="http://schemas.microsoft.com/office/drawing/2014/main" id="{27336990-1A30-4EF2-A075-DD8448BA627E}"/>
                </a:ext>
              </a:extLst>
            </p:cNvPr>
            <p:cNvSpPr/>
            <p:nvPr/>
          </p:nvSpPr>
          <p:spPr>
            <a:xfrm>
              <a:off x="-61089" y="1814263"/>
              <a:ext cx="6971615" cy="1044265"/>
            </a:xfrm>
            <a:prstGeom prst="wedgeRoundRectCallout">
              <a:avLst>
                <a:gd name="adj1" fmla="val -66667"/>
                <a:gd name="adj2" fmla="val 2711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8081CCF-3110-4357-BDA7-90A15AA724FA}"/>
                </a:ext>
              </a:extLst>
            </p:cNvPr>
            <p:cNvSpPr txBox="1"/>
            <p:nvPr/>
          </p:nvSpPr>
          <p:spPr>
            <a:xfrm>
              <a:off x="131878" y="1819910"/>
              <a:ext cx="6585677" cy="1019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B05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a:t>
              </a:r>
              <a:r>
                <a:rPr kumimoji="0" lang="vi-VN" sz="3600" b="1" i="0" u="none" strike="noStrike" kern="1200" cap="none" spc="0" normalizeH="0" baseline="0" noProof="0">
                  <a:ln w="0"/>
                  <a:solidFill>
                    <a:srgbClr val="00B05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uyên truyền mọi người bảo vệ môi trường sống</a:t>
              </a:r>
            </a:p>
          </p:txBody>
        </p:sp>
      </p:grpSp>
      <p:pic>
        <p:nvPicPr>
          <p:cNvPr id="15" name="Picture 14">
            <a:extLst>
              <a:ext uri="{FF2B5EF4-FFF2-40B4-BE49-F238E27FC236}">
                <a16:creationId xmlns:a16="http://schemas.microsoft.com/office/drawing/2014/main" id="{1BAE4324-6D44-4117-9164-834D975CEAC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0" y="1563864"/>
            <a:ext cx="3367091" cy="5500231"/>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B4013AAA-B125-4AE9-BAC7-1C6FE434AD4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8913888" y="1548971"/>
            <a:ext cx="3317910" cy="5515124"/>
          </a:xfrm>
          <a:prstGeom prst="rect">
            <a:avLst/>
          </a:prstGeom>
          <a:effectLst>
            <a:outerShdw blurRad="63500" sx="102000" sy="102000" algn="ctr" rotWithShape="0">
              <a:prstClr val="black">
                <a:alpha val="40000"/>
              </a:prstClr>
            </a:outerShdw>
          </a:effectLst>
        </p:spPr>
      </p:pic>
      <p:grpSp>
        <p:nvGrpSpPr>
          <p:cNvPr id="17" name="Group 16">
            <a:extLst>
              <a:ext uri="{FF2B5EF4-FFF2-40B4-BE49-F238E27FC236}">
                <a16:creationId xmlns:a16="http://schemas.microsoft.com/office/drawing/2014/main" id="{4928E80C-E8B6-434A-B2BF-CE77345EA322}"/>
              </a:ext>
            </a:extLst>
          </p:cNvPr>
          <p:cNvGrpSpPr/>
          <p:nvPr/>
        </p:nvGrpSpPr>
        <p:grpSpPr>
          <a:xfrm>
            <a:off x="6379574" y="1907021"/>
            <a:ext cx="2693661" cy="1317537"/>
            <a:chOff x="323656" y="1814264"/>
            <a:chExt cx="6503841" cy="581996"/>
          </a:xfrm>
        </p:grpSpPr>
        <p:sp>
          <p:nvSpPr>
            <p:cNvPr id="19" name="Speech Bubble: Rectangle with Corners Rounded 18">
              <a:extLst>
                <a:ext uri="{FF2B5EF4-FFF2-40B4-BE49-F238E27FC236}">
                  <a16:creationId xmlns:a16="http://schemas.microsoft.com/office/drawing/2014/main" id="{5208E6F3-BC94-4E05-87F1-5671C9289C5A}"/>
                </a:ext>
              </a:extLst>
            </p:cNvPr>
            <p:cNvSpPr/>
            <p:nvPr/>
          </p:nvSpPr>
          <p:spPr>
            <a:xfrm>
              <a:off x="551843" y="1814264"/>
              <a:ext cx="5890910" cy="581996"/>
            </a:xfrm>
            <a:prstGeom prst="wedgeRoundRectCallout">
              <a:avLst>
                <a:gd name="adj1" fmla="val 67002"/>
                <a:gd name="adj2" fmla="val 32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5DE4948-CC62-42E1-B013-1A24DAEE31C6}"/>
                </a:ext>
              </a:extLst>
            </p:cNvPr>
            <p:cNvSpPr txBox="1"/>
            <p:nvPr/>
          </p:nvSpPr>
          <p:spPr>
            <a:xfrm>
              <a:off x="323656" y="1854479"/>
              <a:ext cx="6503841" cy="5302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Trồng nhiều cây xanh</a:t>
              </a:r>
              <a:endParaRPr kumimoji="0" lang="vi-VN" sz="3600" b="1" i="0"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27" name="Group 26">
            <a:extLst>
              <a:ext uri="{FF2B5EF4-FFF2-40B4-BE49-F238E27FC236}">
                <a16:creationId xmlns:a16="http://schemas.microsoft.com/office/drawing/2014/main" id="{C2E541B8-16A5-4EB5-8D60-50346C0394CA}"/>
              </a:ext>
            </a:extLst>
          </p:cNvPr>
          <p:cNvGrpSpPr/>
          <p:nvPr/>
        </p:nvGrpSpPr>
        <p:grpSpPr>
          <a:xfrm>
            <a:off x="3367091" y="4763555"/>
            <a:ext cx="2818441" cy="1321191"/>
            <a:chOff x="-477235" y="1749991"/>
            <a:chExt cx="6805121" cy="583610"/>
          </a:xfrm>
        </p:grpSpPr>
        <p:sp>
          <p:nvSpPr>
            <p:cNvPr id="28" name="Speech Bubble: Rectangle with Corners Rounded 27">
              <a:extLst>
                <a:ext uri="{FF2B5EF4-FFF2-40B4-BE49-F238E27FC236}">
                  <a16:creationId xmlns:a16="http://schemas.microsoft.com/office/drawing/2014/main" id="{4B778995-60AE-4B21-AFDF-CFA76E96BF5B}"/>
                </a:ext>
              </a:extLst>
            </p:cNvPr>
            <p:cNvSpPr/>
            <p:nvPr/>
          </p:nvSpPr>
          <p:spPr>
            <a:xfrm>
              <a:off x="-477235" y="1749991"/>
              <a:ext cx="6805121" cy="581996"/>
            </a:xfrm>
            <a:prstGeom prst="wedgeRoundRectCallout">
              <a:avLst>
                <a:gd name="adj1" fmla="val -75435"/>
                <a:gd name="adj2" fmla="val -6104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971A5-3BD6-4C7C-B694-717ED54043C3}"/>
                </a:ext>
              </a:extLst>
            </p:cNvPr>
            <p:cNvSpPr txBox="1"/>
            <p:nvPr/>
          </p:nvSpPr>
          <p:spPr>
            <a:xfrm>
              <a:off x="-434682" y="1803379"/>
              <a:ext cx="6503840" cy="5302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EC3E74"/>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Thu gom rác thải</a:t>
              </a:r>
              <a:endParaRPr kumimoji="0" lang="vi-VN" sz="3600" b="1" i="0" u="none" strike="noStrike" kern="1200" cap="none" spc="0" normalizeH="0" baseline="0" noProof="0">
                <a:ln w="0"/>
                <a:solidFill>
                  <a:srgbClr val="EC3E74"/>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30" name="Group 29">
            <a:extLst>
              <a:ext uri="{FF2B5EF4-FFF2-40B4-BE49-F238E27FC236}">
                <a16:creationId xmlns:a16="http://schemas.microsoft.com/office/drawing/2014/main" id="{BBD264A5-7BB4-4B86-9AD0-F4A5969C03CB}"/>
              </a:ext>
            </a:extLst>
          </p:cNvPr>
          <p:cNvGrpSpPr/>
          <p:nvPr/>
        </p:nvGrpSpPr>
        <p:grpSpPr>
          <a:xfrm>
            <a:off x="6734182" y="3839851"/>
            <a:ext cx="2570421" cy="2359936"/>
            <a:chOff x="1731303" y="1837790"/>
            <a:chExt cx="5038600" cy="1042455"/>
          </a:xfrm>
        </p:grpSpPr>
        <p:sp>
          <p:nvSpPr>
            <p:cNvPr id="31" name="Speech Bubble: Rectangle with Corners Rounded 30">
              <a:extLst>
                <a:ext uri="{FF2B5EF4-FFF2-40B4-BE49-F238E27FC236}">
                  <a16:creationId xmlns:a16="http://schemas.microsoft.com/office/drawing/2014/main" id="{2B8FCFED-F550-4745-A8AA-7974425BA78E}"/>
                </a:ext>
              </a:extLst>
            </p:cNvPr>
            <p:cNvSpPr/>
            <p:nvPr/>
          </p:nvSpPr>
          <p:spPr>
            <a:xfrm>
              <a:off x="1759566" y="1837790"/>
              <a:ext cx="4782567" cy="1042455"/>
            </a:xfrm>
            <a:prstGeom prst="wedgeRoundRectCallout">
              <a:avLst>
                <a:gd name="adj1" fmla="val 63293"/>
                <a:gd name="adj2" fmla="val -3537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E20AA8F-7306-418D-B5BE-F4FFBF05E643}"/>
                </a:ext>
              </a:extLst>
            </p:cNvPr>
            <p:cNvSpPr txBox="1"/>
            <p:nvPr/>
          </p:nvSpPr>
          <p:spPr>
            <a:xfrm>
              <a:off x="1731303" y="1860589"/>
              <a:ext cx="5038600" cy="1019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Vệ sinh đường làng ngõ xóm hàng tuần</a:t>
              </a:r>
              <a:endParaRPr kumimoji="0" lang="vi-VN" sz="36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21282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315C92-F1BE-FF33-B0A4-02B3E7871D11}"/>
              </a:ext>
            </a:extLst>
          </p:cNvPr>
          <p:cNvPicPr>
            <a:picLocks noChangeAspect="1"/>
          </p:cNvPicPr>
          <p:nvPr/>
        </p:nvPicPr>
        <p:blipFill rotWithShape="1">
          <a:blip r:embed="rId2"/>
          <a:srcRect t="52964"/>
          <a:stretch/>
        </p:blipFill>
        <p:spPr>
          <a:xfrm flipV="1">
            <a:off x="-148208" y="3237672"/>
            <a:ext cx="12042174" cy="3222980"/>
          </a:xfrm>
          <a:prstGeom prst="rect">
            <a:avLst/>
          </a:prstGeom>
        </p:spPr>
      </p:pic>
      <p:sp>
        <p:nvSpPr>
          <p:cNvPr id="8" name="Rectangle 7">
            <a:extLst>
              <a:ext uri="{FF2B5EF4-FFF2-40B4-BE49-F238E27FC236}">
                <a16:creationId xmlns:a16="http://schemas.microsoft.com/office/drawing/2014/main" id="{B19E60A8-E296-6A6C-454D-74C2395C499F}"/>
              </a:ext>
            </a:extLst>
          </p:cNvPr>
          <p:cNvSpPr/>
          <p:nvPr/>
        </p:nvSpPr>
        <p:spPr>
          <a:xfrm>
            <a:off x="1014605" y="6460652"/>
            <a:ext cx="10201839" cy="175962"/>
          </a:xfrm>
          <a:prstGeom prst="rect">
            <a:avLst/>
          </a:prstGeom>
          <a:solidFill>
            <a:srgbClr val="E29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F60B7-B9B0-3C2E-D861-5265D0CFFBE7}"/>
              </a:ext>
            </a:extLst>
          </p:cNvPr>
          <p:cNvSpPr/>
          <p:nvPr/>
        </p:nvSpPr>
        <p:spPr>
          <a:xfrm>
            <a:off x="1252025" y="6368184"/>
            <a:ext cx="9692640" cy="92468"/>
          </a:xfrm>
          <a:prstGeom prst="rect">
            <a:avLst/>
          </a:prstGeom>
          <a:solidFill>
            <a:srgbClr val="144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5BBE38C-7477-373C-1AC1-CF3725D204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68" b="41731" l="9098" r="69675">
                        <a14:foregroundMark x1="15842" y1="12212" x2="18947" y2="27214"/>
                        <a14:foregroundMark x1="34716" y1="18722" x2="36439" y2="34452"/>
                        <a14:foregroundMark x1="63901" y1="17873" x2="62615" y2="35261"/>
                        <a14:foregroundMark x1="30058" y1="18237" x2="29500" y2="30287"/>
                        <a14:foregroundMark x1="67831" y1="22240" x2="67176" y2="29397"/>
                        <a14:foregroundMark x1="67176" y1="29397" x2="66715" y2="30732"/>
                        <a14:foregroundMark x1="59510" y1="39911" x2="59510" y2="39911"/>
                        <a14:foregroundMark x1="59995" y1="39345" x2="64119" y2="39264"/>
                        <a14:foregroundMark x1="64119" y1="39264" x2="64119" y2="39264"/>
                        <a14:foregroundMark x1="19214" y1="10190" x2="19772" y2="22321"/>
                        <a14:foregroundMark x1="19772" y1="22321" x2="19772" y2="22321"/>
                        <a14:foregroundMark x1="10044" y1="19895" x2="12494" y2="18884"/>
                        <a14:foregroundMark x1="12009" y1="21957" x2="12834" y2="24060"/>
                        <a14:foregroundMark x1="15066" y1="38132" x2="16060" y2="40073"/>
                        <a14:foregroundMark x1="24066" y1="26122" x2="24066" y2="26122"/>
                        <a14:foregroundMark x1="24333" y1="26769" x2="24212" y2="27052"/>
                        <a14:foregroundMark x1="9098" y1="32309" x2="13295" y2="29317"/>
                        <a14:foregroundMark x1="13295" y1="29317" x2="14119" y2="27861"/>
                        <a14:foregroundMark x1="17443" y1="7764" x2="18341" y2="9543"/>
                        <a14:foregroundMark x1="47550" y1="6308" x2="48496" y2="6672"/>
                        <a14:foregroundMark x1="32266" y1="39426" x2="35832" y2="38981"/>
                        <a14:foregroundMark x1="36172" y1="38132" x2="35226" y2="37687"/>
                        <a14:foregroundMark x1="32727" y1="37970" x2="33600" y2="37687"/>
                        <a14:foregroundMark x1="35177" y1="37485" x2="36172" y2="38334"/>
                        <a14:foregroundMark x1="24066" y1="26203" x2="24770" y2="27295"/>
                        <a14:foregroundMark x1="24406" y1="26324" x2="24284" y2="26122"/>
                        <a14:foregroundMark x1="16327" y1="33603" x2="18947" y2="39547"/>
                        <a14:foregroundMark x1="66279" y1="41771" x2="63950" y2="38981"/>
                        <a14:foregroundMark x1="57957" y1="41771" x2="58879" y2="41003"/>
                        <a14:foregroundMark x1="58394" y1="41488" x2="58952" y2="40477"/>
                        <a14:foregroundMark x1="36439" y1="15002" x2="36172" y2="21472"/>
                        <a14:foregroundMark x1="37045" y1="14517" x2="35662" y2="22766"/>
                        <a14:foregroundMark x1="35662" y1="22766" x2="35662" y2="22766"/>
                        <a14:foregroundMark x1="36050" y1="15932" x2="36342" y2="20906"/>
                        <a14:foregroundMark x1="13052" y1="14355" x2="15211" y2="12212"/>
                        <a14:foregroundMark x1="20233" y1="11282" x2="21228" y2="15447"/>
                        <a14:foregroundMark x1="21276" y1="10999" x2="22999" y2="18601"/>
                        <a14:foregroundMark x1="22732" y1="17590" x2="23168" y2="21108"/>
                        <a14:foregroundMark x1="23338" y1="18884" x2="22052" y2="19531"/>
                        <a14:foregroundMark x1="44954" y1="40841" x2="44881" y2="39264"/>
                        <a14:foregroundMark x1="44784" y1="41205" x2="44784" y2="41205"/>
                        <a14:foregroundMark x1="44784" y1="41205" x2="44784" y2="41205"/>
                        <a14:foregroundMark x1="52935" y1="36029" x2="52887" y2="38051"/>
                        <a14:foregroundMark x1="52450" y1="41488" x2="52790" y2="39547"/>
                        <a14:foregroundMark x1="53227" y1="40194" x2="53227" y2="40194"/>
                        <a14:foregroundMark x1="53105" y1="40194" x2="53105" y2="40194"/>
                        <a14:foregroundMark x1="52838" y1="39830" x2="52838" y2="39830"/>
                        <a14:foregroundMark x1="24551" y1="29883" x2="24042" y2="31905"/>
                        <a14:foregroundMark x1="35104" y1="37161" x2="36220" y2="37889"/>
                        <a14:foregroundMark x1="32339" y1="37849" x2="32848" y2="37485"/>
                        <a14:foregroundMark x1="33261" y1="38091" x2="33261" y2="38091"/>
                        <a14:foregroundMark x1="32897" y1="37525" x2="33479" y2="37404"/>
                        <a14:foregroundMark x1="33066" y1="37485" x2="33406" y2="37485"/>
                        <a14:foregroundMark x1="23823" y1="28104" x2="23823" y2="28104"/>
                        <a14:foregroundMark x1="69675" y1="24060" x2="69675" y2="24060"/>
                        <a14:foregroundMark x1="69529" y1="23413" x2="69529" y2="23413"/>
                        <a14:foregroundMark x1="30204" y1="40841" x2="30204" y2="40841"/>
                        <a14:foregroundMark x1="38282" y1="41690" x2="38282" y2="41690"/>
                        <a14:foregroundMark x1="24357" y1="25152" x2="24357" y2="25152"/>
                        <a14:foregroundMark x1="25158" y1="26163" x2="25158" y2="26163"/>
                        <a14:foregroundMark x1="23435" y1="26365" x2="23435" y2="26365"/>
                        <a14:foregroundMark x1="23872" y1="25354" x2="23872" y2="25354"/>
                        <a14:backgroundMark x1="45560" y1="37970" x2="45609" y2="38617"/>
                        <a14:backgroundMark x1="51989" y1="36191" x2="52329" y2="37485"/>
                        <a14:backgroundMark x1="23290" y1="24990" x2="23290" y2="24990"/>
                        <a14:backgroundMark x1="24139" y1="30004" x2="24139" y2="30004"/>
                        <a14:backgroundMark x1="23993" y1="29276" x2="23920" y2="30368"/>
                        <a14:backgroundMark x1="23508" y1="30691" x2="23508" y2="31298"/>
                        <a14:backgroundMark x1="24042" y1="28831" x2="23678" y2="30044"/>
                        <a14:backgroundMark x1="23265" y1="31985" x2="23435" y2="31338"/>
                        <a14:backgroundMark x1="23848" y1="28589" x2="23848" y2="28589"/>
                        <a14:backgroundMark x1="23969" y1="28589" x2="23969" y2="28589"/>
                        <a14:backgroundMark x1="23969" y1="28508" x2="23969" y2="28751"/>
                        <a14:backgroundMark x1="24187" y1="28346" x2="23557" y2="28993"/>
                        <a14:backgroundMark x1="23848" y1="29195" x2="23823" y2="29640"/>
                        <a14:backgroundMark x1="23751" y1="28831" x2="23557" y2="30125"/>
                        <a14:backgroundMark x1="24115" y1="28225" x2="23751" y2="28953"/>
                        <a14:backgroundMark x1="23775" y1="28751" x2="24042" y2="28467"/>
                        <a14:backgroundMark x1="23993" y1="28508" x2="24139" y2="29155"/>
                        <a14:backgroundMark x1="23581" y1="25960" x2="23581" y2="25960"/>
                        <a14:backgroundMark x1="24163" y1="25394" x2="24163" y2="25394"/>
                        <a14:backgroundMark x1="23726" y1="25960" x2="23484" y2="25960"/>
                        <a14:backgroundMark x1="17492" y1="41448" x2="17492" y2="41448"/>
                      </a14:backgroundRemoval>
                    </a14:imgEffect>
                  </a14:imgLayer>
                </a14:imgProps>
              </a:ext>
              <a:ext uri="{28A0092B-C50C-407E-A947-70E740481C1C}">
                <a14:useLocalDpi xmlns:a14="http://schemas.microsoft.com/office/drawing/2010/main" val="0"/>
              </a:ext>
            </a:extLst>
          </a:blip>
          <a:srcRect l="7220" t="5161" r="29443" b="54249"/>
          <a:stretch/>
        </p:blipFill>
        <p:spPr>
          <a:xfrm>
            <a:off x="1676399" y="287867"/>
            <a:ext cx="8839201" cy="3398942"/>
          </a:xfrm>
          <a:prstGeom prst="rect">
            <a:avLst/>
          </a:prstGeom>
          <a:effectLst>
            <a:outerShdw blurRad="63500" sx="102000" sy="102000" algn="ctr" rotWithShape="0">
              <a:prstClr val="black">
                <a:alpha val="40000"/>
              </a:prstClr>
            </a:outerShdw>
          </a:effectLst>
        </p:spPr>
      </p:pic>
      <p:sp>
        <p:nvSpPr>
          <p:cNvPr id="13" name="Freeform 11">
            <a:extLst>
              <a:ext uri="{FF2B5EF4-FFF2-40B4-BE49-F238E27FC236}">
                <a16:creationId xmlns:a16="http://schemas.microsoft.com/office/drawing/2014/main" id="{D41E72E2-327F-CBF3-62D8-635D65F25AD2}"/>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40C91DAB-DD2F-DDF0-E63C-889E936EDE68}"/>
              </a:ext>
            </a:extLst>
          </p:cNvPr>
          <p:cNvSpPr/>
          <p:nvPr/>
        </p:nvSpPr>
        <p:spPr>
          <a:xfrm rot="421590">
            <a:off x="11441981" y="577207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00CA894D-C199-BBCE-65F6-DC8A8C585F1A}"/>
              </a:ext>
            </a:extLst>
          </p:cNvPr>
          <p:cNvSpPr/>
          <p:nvPr/>
        </p:nvSpPr>
        <p:spPr>
          <a:xfrm rot="421590">
            <a:off x="11684425" y="4787721"/>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EEE8ADC1-2208-13FE-452E-750FEF8BA173}"/>
              </a:ext>
            </a:extLst>
          </p:cNvPr>
          <p:cNvSpPr/>
          <p:nvPr/>
        </p:nvSpPr>
        <p:spPr>
          <a:xfrm rot="421590">
            <a:off x="11203811" y="4136216"/>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463A3693-E466-9603-C2BD-7FC3D189F42B}"/>
              </a:ext>
            </a:extLst>
          </p:cNvPr>
          <p:cNvSpPr/>
          <p:nvPr/>
        </p:nvSpPr>
        <p:spPr>
          <a:xfrm rot="421590">
            <a:off x="296602" y="416741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64AFA1A-8FF5-4F96-9368-803D6CDD4204}"/>
              </a:ext>
            </a:extLst>
          </p:cNvPr>
          <p:cNvGrpSpPr/>
          <p:nvPr/>
        </p:nvGrpSpPr>
        <p:grpSpPr>
          <a:xfrm>
            <a:off x="1958826" y="3072845"/>
            <a:ext cx="8041618" cy="1511661"/>
            <a:chOff x="1884652" y="3078659"/>
            <a:chExt cx="8041618" cy="1511661"/>
          </a:xfrm>
        </p:grpSpPr>
        <p:sp>
          <p:nvSpPr>
            <p:cNvPr id="15" name="TextBox 11">
              <a:extLst>
                <a:ext uri="{FF2B5EF4-FFF2-40B4-BE49-F238E27FC236}">
                  <a16:creationId xmlns:a16="http://schemas.microsoft.com/office/drawing/2014/main" id="{41F73983-F165-40E9-BF89-F39605744556}"/>
                </a:ext>
              </a:extLst>
            </p:cNvPr>
            <p:cNvSpPr txBox="1"/>
            <p:nvPr/>
          </p:nvSpPr>
          <p:spPr>
            <a:xfrm>
              <a:off x="1884652" y="3078659"/>
              <a:ext cx="8041618" cy="1431161"/>
            </a:xfrm>
            <a:prstGeom prst="rect">
              <a:avLst/>
            </a:prstGeom>
          </p:spPr>
          <p:txBody>
            <a:bodyPr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60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Hoat động 2 :</a:t>
              </a:r>
              <a:endParaRPr kumimoji="0" lang="en-US" sz="60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sp>
          <p:nvSpPr>
            <p:cNvPr id="19" name="TextBox 11">
              <a:extLst>
                <a:ext uri="{FF2B5EF4-FFF2-40B4-BE49-F238E27FC236}">
                  <a16:creationId xmlns:a16="http://schemas.microsoft.com/office/drawing/2014/main" id="{5420A591-862F-45FD-9974-E317E76E84E5}"/>
                </a:ext>
              </a:extLst>
            </p:cNvPr>
            <p:cNvSpPr txBox="1"/>
            <p:nvPr/>
          </p:nvSpPr>
          <p:spPr>
            <a:xfrm>
              <a:off x="4647676" y="3228409"/>
              <a:ext cx="509934" cy="1361911"/>
            </a:xfrm>
            <a:prstGeom prst="rect">
              <a:avLst/>
            </a:prstGeom>
          </p:spPr>
          <p:txBody>
            <a:bodyPr wrap="square"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48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a:t>
              </a:r>
              <a:endParaRPr kumimoji="0" lang="en-US" sz="48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grpSp>
      <p:sp>
        <p:nvSpPr>
          <p:cNvPr id="21" name="TextBox 20">
            <a:extLst>
              <a:ext uri="{FF2B5EF4-FFF2-40B4-BE49-F238E27FC236}">
                <a16:creationId xmlns:a16="http://schemas.microsoft.com/office/drawing/2014/main" id="{EA8FD563-8906-40D4-8050-11AA03D96418}"/>
              </a:ext>
            </a:extLst>
          </p:cNvPr>
          <p:cNvSpPr txBox="1"/>
          <p:nvPr/>
        </p:nvSpPr>
        <p:spPr>
          <a:xfrm>
            <a:off x="1205699" y="4236988"/>
            <a:ext cx="9780599" cy="2123658"/>
          </a:xfrm>
          <a:prstGeom prst="rect">
            <a:avLst/>
          </a:prstGeom>
          <a:noFill/>
        </p:spPr>
        <p:txBody>
          <a:bodyPr wrap="square">
            <a:spAutoFit/>
          </a:bodyPr>
          <a:lstStyle/>
          <a:p>
            <a:pPr lvl="0" algn="ctr">
              <a:defRPr/>
            </a:pPr>
            <a:r>
              <a:rPr lang="en-US" sz="6600">
                <a:ln w="0">
                  <a:noFill/>
                </a:ln>
                <a:solidFill>
                  <a:srgbClr val="FFFF00"/>
                </a:solidFill>
                <a:effectLst>
                  <a:outerShdw blurRad="38100" dist="19050" dir="2700000" algn="tl" rotWithShape="0">
                    <a:prstClr val="black">
                      <a:alpha val="40000"/>
                    </a:prstClr>
                  </a:outerShdw>
                </a:effectLst>
                <a:latin typeface="iCiel Pequena" pitchFamily="50" charset="0"/>
                <a:cs typeface="iCiel Gotham Ultra" pitchFamily="50" charset="0"/>
              </a:rPr>
              <a:t>Quan sát tranh và thực hiện yêu cầu </a:t>
            </a:r>
            <a:endParaRPr kumimoji="0" lang="en-US" sz="36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92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75636" y="180890"/>
            <a:ext cx="7903209" cy="6570361"/>
          </a:xfrm>
          <a:prstGeom prst="rect">
            <a:avLst/>
          </a:prstGeom>
        </p:spPr>
      </p:pic>
      <p:grpSp>
        <p:nvGrpSpPr>
          <p:cNvPr id="9" name="Group 8">
            <a:extLst>
              <a:ext uri="{FF2B5EF4-FFF2-40B4-BE49-F238E27FC236}">
                <a16:creationId xmlns:a16="http://schemas.microsoft.com/office/drawing/2014/main" id="{B0D71B74-43EA-4248-8420-1386814476D6}"/>
              </a:ext>
            </a:extLst>
          </p:cNvPr>
          <p:cNvGrpSpPr/>
          <p:nvPr/>
        </p:nvGrpSpPr>
        <p:grpSpPr>
          <a:xfrm>
            <a:off x="6978486" y="489771"/>
            <a:ext cx="5125521" cy="2062103"/>
            <a:chOff x="1083181" y="1736628"/>
            <a:chExt cx="13428401" cy="910894"/>
          </a:xfrm>
        </p:grpSpPr>
        <p:sp>
          <p:nvSpPr>
            <p:cNvPr id="10" name="Speech Bubble: Rectangle with Corners Rounded 9">
              <a:extLst>
                <a:ext uri="{FF2B5EF4-FFF2-40B4-BE49-F238E27FC236}">
                  <a16:creationId xmlns:a16="http://schemas.microsoft.com/office/drawing/2014/main" id="{CB26373A-2927-4D43-8C2C-B904A7F7CF1D}"/>
                </a:ext>
              </a:extLst>
            </p:cNvPr>
            <p:cNvSpPr/>
            <p:nvPr/>
          </p:nvSpPr>
          <p:spPr>
            <a:xfrm>
              <a:off x="1180304" y="1736628"/>
              <a:ext cx="13234158" cy="904253"/>
            </a:xfrm>
            <a:prstGeom prst="wedgeRoundRectCallout">
              <a:avLst>
                <a:gd name="adj1" fmla="val -1088"/>
                <a:gd name="adj2" fmla="val 8002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BDBCE5A7-F46C-4639-91FB-C5EF212B7A97}"/>
                </a:ext>
              </a:extLst>
            </p:cNvPr>
            <p:cNvSpPr txBox="1"/>
            <p:nvPr/>
          </p:nvSpPr>
          <p:spPr>
            <a:xfrm>
              <a:off x="1083181" y="1736628"/>
              <a:ext cx="13428401" cy="9108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Quan sát các bức trang và n</a:t>
              </a:r>
              <a:r>
                <a:rPr lang="vi-VN" sz="32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êu những việc làm bảo vệ môi trường sống thể hiện qua các tranh trên.</a:t>
              </a:r>
            </a:p>
          </p:txBody>
        </p:sp>
      </p:grpSp>
      <p:pic>
        <p:nvPicPr>
          <p:cNvPr id="2" name="Picture 1">
            <a:extLst>
              <a:ext uri="{FF2B5EF4-FFF2-40B4-BE49-F238E27FC236}">
                <a16:creationId xmlns:a16="http://schemas.microsoft.com/office/drawing/2014/main" id="{ECC0CFE3-8B12-4401-ABA0-3028444B26BC}"/>
              </a:ext>
            </a:extLst>
          </p:cNvPr>
          <p:cNvPicPr>
            <a:picLocks noChangeAspect="1"/>
          </p:cNvPicPr>
          <p:nvPr/>
        </p:nvPicPr>
        <p:blipFill>
          <a:blip r:embed="rId4"/>
          <a:stretch>
            <a:fillRect/>
          </a:stretch>
        </p:blipFill>
        <p:spPr>
          <a:xfrm flipH="1">
            <a:off x="8871156" y="2291564"/>
            <a:ext cx="3320844" cy="4652004"/>
          </a:xfrm>
          <a:prstGeom prst="rect">
            <a:avLst/>
          </a:prstGeom>
        </p:spPr>
      </p:pic>
      <p:pic>
        <p:nvPicPr>
          <p:cNvPr id="4" name="Picture 3">
            <a:extLst>
              <a:ext uri="{FF2B5EF4-FFF2-40B4-BE49-F238E27FC236}">
                <a16:creationId xmlns:a16="http://schemas.microsoft.com/office/drawing/2014/main" id="{7990858A-90CF-4706-86F1-C4F896EC8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11" y="556016"/>
            <a:ext cx="3149375" cy="2821865"/>
          </a:xfrm>
          <a:prstGeom prst="rect">
            <a:avLst/>
          </a:prstGeom>
        </p:spPr>
      </p:pic>
      <p:pic>
        <p:nvPicPr>
          <p:cNvPr id="15" name="Picture 14">
            <a:extLst>
              <a:ext uri="{FF2B5EF4-FFF2-40B4-BE49-F238E27FC236}">
                <a16:creationId xmlns:a16="http://schemas.microsoft.com/office/drawing/2014/main" id="{D01CCD3F-0422-45EE-9B57-56BDD5441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256" y="556017"/>
            <a:ext cx="3161290" cy="2821864"/>
          </a:xfrm>
          <a:prstGeom prst="rect">
            <a:avLst/>
          </a:prstGeom>
        </p:spPr>
      </p:pic>
      <p:pic>
        <p:nvPicPr>
          <p:cNvPr id="17" name="Picture 16">
            <a:extLst>
              <a:ext uri="{FF2B5EF4-FFF2-40B4-BE49-F238E27FC236}">
                <a16:creationId xmlns:a16="http://schemas.microsoft.com/office/drawing/2014/main" id="{C857D011-F20F-479F-8130-A6F1C0424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203" y="3384727"/>
            <a:ext cx="3468053" cy="2761310"/>
          </a:xfrm>
          <a:prstGeom prst="rect">
            <a:avLst/>
          </a:prstGeom>
        </p:spPr>
      </p:pic>
      <p:pic>
        <p:nvPicPr>
          <p:cNvPr id="19" name="Picture 18">
            <a:extLst>
              <a:ext uri="{FF2B5EF4-FFF2-40B4-BE49-F238E27FC236}">
                <a16:creationId xmlns:a16="http://schemas.microsoft.com/office/drawing/2014/main" id="{50B0C4A1-95F4-49A9-8453-BF47E765F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7089" y="3324173"/>
            <a:ext cx="3540157" cy="2821864"/>
          </a:xfrm>
          <a:prstGeom prst="rect">
            <a:avLst/>
          </a:prstGeom>
        </p:spPr>
      </p:pic>
    </p:spTree>
    <p:extLst>
      <p:ext uri="{BB962C8B-B14F-4D97-AF65-F5344CB8AC3E}">
        <p14:creationId xmlns:p14="http://schemas.microsoft.com/office/powerpoint/2010/main" val="21777515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66D983CE-8E6B-BBDF-46C8-38A5DE761870}"/>
              </a:ext>
            </a:extLst>
          </p:cNvPr>
          <p:cNvSpPr/>
          <p:nvPr/>
        </p:nvSpPr>
        <p:spPr>
          <a:xfrm rot="421590">
            <a:off x="685992" y="60305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19E6061D-3AE6-8AA4-0D8A-8AB827BB4134}"/>
              </a:ext>
            </a:extLst>
          </p:cNvPr>
          <p:cNvSpPr/>
          <p:nvPr/>
        </p:nvSpPr>
        <p:spPr>
          <a:xfrm rot="421590">
            <a:off x="9498090" y="568315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295998" y="4370388"/>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159870" y="4947356"/>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0724231D-E7FE-F01F-C51A-87BDD6B82DDD}"/>
              </a:ext>
            </a:extLst>
          </p:cNvPr>
          <p:cNvSpPr/>
          <p:nvPr/>
        </p:nvSpPr>
        <p:spPr>
          <a:xfrm rot="421590">
            <a:off x="7838605" y="5948045"/>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083C6EAF-D4A7-FF41-F1B2-EA855F70A9A5}"/>
              </a:ext>
            </a:extLst>
          </p:cNvPr>
          <p:cNvSpPr/>
          <p:nvPr/>
        </p:nvSpPr>
        <p:spPr>
          <a:xfrm rot="421590">
            <a:off x="9684746" y="4539500"/>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C628586-B5E6-4B5F-9319-3A8A2CB9C7DF}"/>
              </a:ext>
            </a:extLst>
          </p:cNvPr>
          <p:cNvGrpSpPr/>
          <p:nvPr/>
        </p:nvGrpSpPr>
        <p:grpSpPr>
          <a:xfrm>
            <a:off x="6629822" y="449783"/>
            <a:ext cx="5298109" cy="2898315"/>
            <a:chOff x="6629822" y="449783"/>
            <a:chExt cx="5298109" cy="2898315"/>
          </a:xfrm>
        </p:grpSpPr>
        <p:sp>
          <p:nvSpPr>
            <p:cNvPr id="11" name="Cloud 10">
              <a:extLst>
                <a:ext uri="{FF2B5EF4-FFF2-40B4-BE49-F238E27FC236}">
                  <a16:creationId xmlns:a16="http://schemas.microsoft.com/office/drawing/2014/main" id="{1F07CB77-EB14-B2A7-64CB-0A7D3C49B180}"/>
                </a:ext>
              </a:extLst>
            </p:cNvPr>
            <p:cNvSpPr/>
            <p:nvPr/>
          </p:nvSpPr>
          <p:spPr>
            <a:xfrm>
              <a:off x="6629822" y="449783"/>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B1DFDE-36FF-8300-5952-7CB8357F68FD}"/>
                </a:ext>
              </a:extLst>
            </p:cNvPr>
            <p:cNvSpPr/>
            <p:nvPr/>
          </p:nvSpPr>
          <p:spPr>
            <a:xfrm>
              <a:off x="7233030" y="868839"/>
              <a:ext cx="4091691"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38100">
                    <a:solidFill>
                      <a:srgbClr val="00B050"/>
                    </a:solidFill>
                  </a:ln>
                  <a:solidFill>
                    <a:srgbClr val="00B050"/>
                  </a:solidFill>
                  <a:effectLst/>
                  <a:uLnTx/>
                  <a:uFillTx/>
                  <a:latin typeface="UTM Avo" panose="02040603050506020204" pitchFamily="18" charset="0"/>
                  <a:ea typeface="+mn-ea"/>
                  <a:cs typeface="Arial" panose="020B0604020202020204" pitchFamily="34" charset="0"/>
                </a:rPr>
                <a:t>Thảo</a:t>
              </a:r>
              <a:r>
                <a:rPr kumimoji="0" lang="en-US" sz="6000" b="0" i="0" u="none" strike="noStrike" kern="1200" cap="none" spc="0" normalizeH="0" noProof="0">
                  <a:ln w="38100">
                    <a:solidFill>
                      <a:srgbClr val="00B050"/>
                    </a:solidFill>
                  </a:ln>
                  <a:solidFill>
                    <a:srgbClr val="00B050"/>
                  </a:solidFill>
                  <a:effectLst/>
                  <a:uLnTx/>
                  <a:uFillTx/>
                  <a:latin typeface="UTM Avo" panose="02040603050506020204" pitchFamily="18" charset="0"/>
                  <a:ea typeface="+mn-ea"/>
                  <a:cs typeface="Arial" panose="020B0604020202020204" pitchFamily="34" charset="0"/>
                </a:rPr>
                <a:t> luận nhóm nhỏ</a:t>
              </a:r>
              <a:endParaRPr kumimoji="0" lang="vi-VN" sz="6000" b="0" i="0" u="none" strike="noStrike" kern="1200" cap="none" spc="0" normalizeH="0" baseline="0" noProof="0">
                <a:ln w="38100">
                  <a:solidFill>
                    <a:srgbClr val="00B050"/>
                  </a:solidFill>
                </a:ln>
                <a:solidFill>
                  <a:srgbClr val="00B050"/>
                </a:solidFill>
                <a:effectLst/>
                <a:uLnTx/>
                <a:uFillTx/>
                <a:latin typeface="SVN-Franko" panose="02040603050506020204" pitchFamily="18" charset="0"/>
                <a:ea typeface="+mn-ea"/>
                <a:cs typeface="Arial" panose="020B0604020202020204" pitchFamily="34" charset="0"/>
              </a:endParaRPr>
            </a:p>
          </p:txBody>
        </p:sp>
      </p:grpSp>
      <p:sp>
        <p:nvSpPr>
          <p:cNvPr id="22" name="Freeform 2">
            <a:extLst>
              <a:ext uri="{FF2B5EF4-FFF2-40B4-BE49-F238E27FC236}">
                <a16:creationId xmlns:a16="http://schemas.microsoft.com/office/drawing/2014/main" id="{80D8C453-286B-435F-9D17-24EB1BAD2941}"/>
              </a:ext>
            </a:extLst>
          </p:cNvPr>
          <p:cNvSpPr/>
          <p:nvPr/>
        </p:nvSpPr>
        <p:spPr>
          <a:xfrm>
            <a:off x="659901" y="1501715"/>
            <a:ext cx="6492824" cy="516512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8655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1000" fill="hold"/>
                                        <p:tgtEl>
                                          <p:spTgt spid="22"/>
                                        </p:tgtEl>
                                        <p:attrNameLst>
                                          <p:attrName>ppt_w</p:attrName>
                                        </p:attrNameLst>
                                      </p:cBhvr>
                                      <p:tavLst>
                                        <p:tav tm="0">
                                          <p:val>
                                            <p:fltVal val="0"/>
                                          </p:val>
                                        </p:tav>
                                        <p:tav tm="100000">
                                          <p:val>
                                            <p:strVal val="#ppt_w"/>
                                          </p:val>
                                        </p:tav>
                                      </p:tavLst>
                                    </p:anim>
                                    <p:anim calcmode="lin" valueType="num">
                                      <p:cBhvr>
                                        <p:cTn id="11" dur="1000" fill="hold"/>
                                        <p:tgtEl>
                                          <p:spTgt spid="22"/>
                                        </p:tgtEl>
                                        <p:attrNameLst>
                                          <p:attrName>ppt_h</p:attrName>
                                        </p:attrNameLst>
                                      </p:cBhvr>
                                      <p:tavLst>
                                        <p:tav tm="0">
                                          <p:val>
                                            <p:fltVal val="0"/>
                                          </p:val>
                                        </p:tav>
                                        <p:tav tm="100000">
                                          <p:val>
                                            <p:strVal val="#ppt_h"/>
                                          </p:val>
                                        </p:tav>
                                      </p:tavLst>
                                    </p:anim>
                                    <p:anim calcmode="lin" valueType="num">
                                      <p:cBhvr>
                                        <p:cTn id="12" dur="1000" fill="hold"/>
                                        <p:tgtEl>
                                          <p:spTgt spid="22"/>
                                        </p:tgtEl>
                                        <p:attrNameLst>
                                          <p:attrName>style.rotation</p:attrName>
                                        </p:attrNameLst>
                                      </p:cBhvr>
                                      <p:tavLst>
                                        <p:tav tm="0">
                                          <p:val>
                                            <p:fltVal val="90"/>
                                          </p:val>
                                        </p:tav>
                                        <p:tav tm="100000">
                                          <p:val>
                                            <p:fltVal val="0"/>
                                          </p:val>
                                        </p:tav>
                                      </p:tavLst>
                                    </p:anim>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455997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E03C5DB-8D31-FA43-401C-59EE0E3CC3FA}"/>
              </a:ext>
            </a:extLst>
          </p:cNvPr>
          <p:cNvGrpSpPr/>
          <p:nvPr/>
        </p:nvGrpSpPr>
        <p:grpSpPr>
          <a:xfrm>
            <a:off x="13661504" y="1035268"/>
            <a:ext cx="4022255" cy="4787464"/>
            <a:chOff x="3748879" y="95187"/>
            <a:chExt cx="3805188" cy="4787464"/>
          </a:xfrm>
        </p:grpSpPr>
        <p:sp>
          <p:nvSpPr>
            <p:cNvPr id="3" name="TextBox 2">
              <a:extLst>
                <a:ext uri="{FF2B5EF4-FFF2-40B4-BE49-F238E27FC236}">
                  <a16:creationId xmlns:a16="http://schemas.microsoft.com/office/drawing/2014/main" id="{4B89C560-DBFF-B51A-D158-D8EFA0D49297}"/>
                </a:ext>
              </a:extLst>
            </p:cNvPr>
            <p:cNvSpPr txBox="1"/>
            <p:nvPr/>
          </p:nvSpPr>
          <p:spPr>
            <a:xfrm>
              <a:off x="3748879" y="95187"/>
              <a:ext cx="3805188" cy="4787464"/>
            </a:xfrm>
            <a:prstGeom prst="rect">
              <a:avLst/>
            </a:prstGeom>
            <a:noFill/>
          </p:spPr>
          <p:txBody>
            <a:bodyPr wrap="none" rtlCol="0">
              <a:spAutoFit/>
            </a:bodyPr>
            <a:lstStyle/>
            <a:p>
              <a:pPr algn="ctr" defTabSz="1219170">
                <a:lnSpc>
                  <a:spcPct val="150000"/>
                </a:lnSpc>
                <a:buClr>
                  <a:srgbClr val="000000"/>
                </a:buClr>
              </a:pPr>
              <a:r>
                <a:rPr lang="en-US" sz="115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khởi </a:t>
              </a:r>
            </a:p>
            <a:p>
              <a:pPr algn="ctr" defTabSz="1219170">
                <a:lnSpc>
                  <a:spcPct val="150000"/>
                </a:lnSpc>
                <a:buClr>
                  <a:srgbClr val="000000"/>
                </a:buClr>
              </a:pPr>
              <a:r>
                <a:rPr lang="en-US" sz="115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Động</a:t>
              </a:r>
            </a:p>
          </p:txBody>
        </p:sp>
        <p:sp>
          <p:nvSpPr>
            <p:cNvPr id="4" name="TextBox 3">
              <a:extLst>
                <a:ext uri="{FF2B5EF4-FFF2-40B4-BE49-F238E27FC236}">
                  <a16:creationId xmlns:a16="http://schemas.microsoft.com/office/drawing/2014/main" id="{85382E86-E830-70E0-B0C5-7E135F311B5F}"/>
                </a:ext>
              </a:extLst>
            </p:cNvPr>
            <p:cNvSpPr txBox="1"/>
            <p:nvPr/>
          </p:nvSpPr>
          <p:spPr>
            <a:xfrm>
              <a:off x="3748879" y="95187"/>
              <a:ext cx="3805188" cy="4787464"/>
            </a:xfrm>
            <a:prstGeom prst="rect">
              <a:avLst/>
            </a:prstGeom>
            <a:noFill/>
          </p:spPr>
          <p:txBody>
            <a:bodyPr wrap="none" rtlCol="0">
              <a:spAutoFit/>
            </a:bodyPr>
            <a:lstStyle/>
            <a:p>
              <a:pPr algn="ctr" defTabSz="1219170">
                <a:lnSpc>
                  <a:spcPct val="150000"/>
                </a:lnSpc>
                <a:buClr>
                  <a:srgbClr val="000000"/>
                </a:buClr>
              </a:pPr>
              <a:r>
                <a:rPr lang="en-US" sz="11500" kern="0">
                  <a:ln>
                    <a:solidFill>
                      <a:sysClr val="windowText" lastClr="000000"/>
                    </a:solidFill>
                  </a:ln>
                  <a:solidFill>
                    <a:srgbClr val="92D050"/>
                  </a:solidFill>
                  <a:latin typeface="iCiel Crocante" panose="02000000000000000000" pitchFamily="50" charset="0"/>
                  <a:cs typeface="Arial"/>
                  <a:sym typeface="Arial"/>
                </a:rPr>
                <a:t>k</a:t>
              </a:r>
              <a:r>
                <a:rPr lang="en-US" sz="11500" kern="0">
                  <a:ln>
                    <a:solidFill>
                      <a:sysClr val="windowText" lastClr="000000"/>
                    </a:solidFill>
                  </a:ln>
                  <a:solidFill>
                    <a:srgbClr val="FFC1CC"/>
                  </a:solidFill>
                  <a:latin typeface="iCiel Crocante" panose="02000000000000000000" pitchFamily="50" charset="0"/>
                  <a:cs typeface="Arial"/>
                  <a:sym typeface="Arial"/>
                </a:rPr>
                <a:t>h</a:t>
              </a:r>
              <a:r>
                <a:rPr lang="en-US" sz="11500" kern="0">
                  <a:ln>
                    <a:solidFill>
                      <a:sysClr val="windowText" lastClr="000000"/>
                    </a:solidFill>
                  </a:ln>
                  <a:solidFill>
                    <a:srgbClr val="00B0F0"/>
                  </a:solidFill>
                  <a:latin typeface="iCiel Crocante" panose="02000000000000000000" pitchFamily="50" charset="0"/>
                  <a:cs typeface="Arial"/>
                  <a:sym typeface="Arial"/>
                </a:rPr>
                <a:t>ở</a:t>
              </a:r>
              <a:r>
                <a:rPr lang="en-US" sz="11500" kern="0">
                  <a:ln>
                    <a:solidFill>
                      <a:sysClr val="windowText" lastClr="000000"/>
                    </a:solidFill>
                  </a:ln>
                  <a:solidFill>
                    <a:srgbClr val="FFFF00"/>
                  </a:solidFill>
                  <a:latin typeface="iCiel Crocante" panose="02000000000000000000" pitchFamily="50" charset="0"/>
                  <a:cs typeface="Arial"/>
                  <a:sym typeface="Arial"/>
                </a:rPr>
                <a:t>i</a:t>
              </a:r>
              <a:r>
                <a:rPr lang="en-US" sz="11500" kern="0">
                  <a:ln>
                    <a:solidFill>
                      <a:sysClr val="windowText" lastClr="000000"/>
                    </a:solidFill>
                  </a:ln>
                  <a:solidFill>
                    <a:srgbClr val="000000"/>
                  </a:solidFill>
                  <a:latin typeface="iCiel Crocante" panose="02000000000000000000" pitchFamily="50" charset="0"/>
                  <a:cs typeface="Arial"/>
                  <a:sym typeface="Arial"/>
                </a:rPr>
                <a:t> </a:t>
              </a:r>
            </a:p>
            <a:p>
              <a:pPr algn="ctr" defTabSz="1219170">
                <a:lnSpc>
                  <a:spcPct val="150000"/>
                </a:lnSpc>
                <a:buClr>
                  <a:srgbClr val="000000"/>
                </a:buClr>
              </a:pPr>
              <a:r>
                <a:rPr lang="en-US" sz="11500" kern="0">
                  <a:ln>
                    <a:solidFill>
                      <a:sysClr val="windowText" lastClr="000000"/>
                    </a:solidFill>
                  </a:ln>
                  <a:solidFill>
                    <a:srgbClr val="B35E57"/>
                  </a:solidFill>
                  <a:latin typeface="iCiel Crocante" panose="02000000000000000000" pitchFamily="50" charset="0"/>
                  <a:cs typeface="Arial"/>
                  <a:sym typeface="Arial"/>
                </a:rPr>
                <a:t>Đ</a:t>
              </a:r>
              <a:r>
                <a:rPr lang="en-US" sz="11500" kern="0">
                  <a:ln>
                    <a:solidFill>
                      <a:sysClr val="windowText" lastClr="000000"/>
                    </a:solidFill>
                  </a:ln>
                  <a:solidFill>
                    <a:srgbClr val="00FFFF"/>
                  </a:solidFill>
                  <a:latin typeface="iCiel Crocante" panose="02000000000000000000" pitchFamily="50" charset="0"/>
                  <a:cs typeface="Arial"/>
                  <a:sym typeface="Arial"/>
                </a:rPr>
                <a:t>ộ</a:t>
              </a:r>
              <a:r>
                <a:rPr lang="en-US" sz="11500" kern="0">
                  <a:ln>
                    <a:solidFill>
                      <a:sysClr val="windowText" lastClr="000000"/>
                    </a:solidFill>
                  </a:ln>
                  <a:solidFill>
                    <a:srgbClr val="FF00FF"/>
                  </a:solidFill>
                  <a:latin typeface="iCiel Crocante" panose="02000000000000000000" pitchFamily="50" charset="0"/>
                  <a:cs typeface="Arial"/>
                  <a:sym typeface="Arial"/>
                </a:rPr>
                <a:t>n</a:t>
              </a:r>
              <a:r>
                <a:rPr lang="en-US" sz="11500" kern="0">
                  <a:ln>
                    <a:solidFill>
                      <a:sysClr val="windowText" lastClr="000000"/>
                    </a:solidFill>
                  </a:ln>
                  <a:solidFill>
                    <a:schemeClr val="accent2"/>
                  </a:solidFill>
                  <a:latin typeface="iCiel Crocante" panose="02000000000000000000" pitchFamily="50" charset="0"/>
                  <a:cs typeface="Arial"/>
                  <a:sym typeface="Arial"/>
                </a:rPr>
                <a:t>g</a:t>
              </a:r>
              <a:endParaRPr lang="en-US" sz="11500" kern="0" dirty="0">
                <a:ln>
                  <a:solidFill>
                    <a:sysClr val="windowText" lastClr="000000"/>
                  </a:solidFill>
                </a:ln>
                <a:solidFill>
                  <a:schemeClr val="accent2"/>
                </a:solidFill>
                <a:latin typeface="iCiel Crocante" panose="02000000000000000000" pitchFamily="50" charset="0"/>
                <a:cs typeface="Arial"/>
                <a:sym typeface="Arial"/>
              </a:endParaRPr>
            </a:p>
          </p:txBody>
        </p:sp>
      </p:grpSp>
      <p:pic>
        <p:nvPicPr>
          <p:cNvPr id="5" name="Picture 4">
            <a:extLst>
              <a:ext uri="{FF2B5EF4-FFF2-40B4-BE49-F238E27FC236}">
                <a16:creationId xmlns:a16="http://schemas.microsoft.com/office/drawing/2014/main" id="{326DADEC-EF31-7C00-195A-C41DCC84F63B}"/>
              </a:ext>
            </a:extLst>
          </p:cNvPr>
          <p:cNvPicPr>
            <a:picLocks noChangeAspect="1"/>
          </p:cNvPicPr>
          <p:nvPr/>
        </p:nvPicPr>
        <p:blipFill>
          <a:blip r:embed="rId5"/>
          <a:stretch>
            <a:fillRect/>
          </a:stretch>
        </p:blipFill>
        <p:spPr>
          <a:xfrm>
            <a:off x="7395602" y="714641"/>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3866144" y="274358"/>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691104" y="509282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DD3150C9-A2A2-1070-5B07-BF59BC55F67C}"/>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F77A625-EA00-FF7A-1DE8-6E85850A8F3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86" b="94490" l="2817" r="26577">
                        <a14:foregroundMark x1="14881" y1="24286" x2="15126" y2="32551"/>
                        <a14:foregroundMark x1="12186" y1="28878" x2="20208" y2="44082"/>
                        <a14:foregroundMark x1="12002" y1="42041" x2="12982" y2="54796"/>
                        <a14:foregroundMark x1="16105" y1="46122" x2="15860" y2="55510"/>
                        <a14:foregroundMark x1="15860" y1="55510" x2="15983" y2="55714"/>
                        <a14:foregroundMark x1="25781" y1="45918" x2="25781" y2="49796"/>
                        <a14:foregroundMark x1="11206" y1="74592" x2="11206" y2="74592"/>
                        <a14:foregroundMark x1="14881" y1="63469" x2="17208" y2="77041"/>
                        <a14:foregroundMark x1="20637" y1="66531" x2="15677" y2="79286"/>
                        <a14:foregroundMark x1="15003" y1="59286" x2="18126" y2="63367"/>
                        <a14:foregroundMark x1="22535" y1="57245" x2="17636" y2="59490"/>
                        <a14:foregroundMark x1="17636" y1="59490" x2="17636" y2="59490"/>
                        <a14:foregroundMark x1="16656" y1="60408" x2="15432" y2="62755"/>
                        <a14:foregroundMark x1="11635" y1="65000" x2="12431" y2="65204"/>
                        <a14:foregroundMark x1="21127" y1="56633" x2="21127" y2="56633"/>
                        <a14:foregroundMark x1="21555" y1="56327" x2="21678" y2="59286"/>
                        <a14:foregroundMark x1="21617" y1="55612" x2="22229" y2="58469"/>
                        <a14:foregroundMark x1="21984" y1="56429" x2="22168" y2="58469"/>
                        <a14:foregroundMark x1="22413" y1="57551" x2="22290" y2="59184"/>
                        <a14:foregroundMark x1="22107" y1="58061" x2="22596" y2="58571"/>
                        <a14:foregroundMark x1="18187" y1="57347" x2="18065" y2="59898"/>
                        <a14:foregroundMark x1="17820" y1="56531" x2="17820" y2="56531"/>
                        <a14:foregroundMark x1="10349" y1="44694" x2="11880" y2="48469"/>
                        <a14:foregroundMark x1="19290" y1="74388" x2="20048" y2="83815"/>
                        <a14:foregroundMark x1="19799" y1="85277" x2="19228" y2="87245"/>
                        <a14:foregroundMark x1="19473" y1="93061" x2="18555" y2="91531"/>
                        <a14:foregroundMark x1="20331" y1="94490" x2="19167" y2="93469"/>
                        <a14:foregroundMark x1="11926" y1="93113" x2="14146" y2="88469"/>
                        <a14:foregroundMark x1="14146" y1="88469" x2="14085" y2="88265"/>
                        <a14:foregroundMark x1="12002" y1="93223" x2="13717" y2="92449"/>
                        <a14:foregroundMark x1="10778" y1="93776" x2="11351" y2="93517"/>
                        <a14:foregroundMark x1="17820" y1="92245" x2="20576" y2="93776"/>
                        <a14:foregroundMark x1="20821" y1="93469" x2="20453" y2="94490"/>
                        <a14:foregroundMark x1="18432" y1="88980" x2="18371" y2="90306"/>
                        <a14:backgroundMark x1="18065" y1="56020" x2="18065" y2="56020"/>
                        <a14:backgroundMark x1="10594" y1="94592" x2="11084" y2="95306"/>
                        <a14:backgroundMark x1="16718" y1="83265" x2="16412" y2="85408"/>
                        <a14:backgroundMark x1="16718" y1="82041" x2="16167" y2="85816"/>
                        <a14:backgroundMark x1="20514" y1="84082" x2="20208" y2="85510"/>
                        <a14:backgroundMark x1="17024" y1="80816" x2="16412" y2="85918"/>
                        <a14:backgroundMark x1="16105" y1="23776" x2="16105" y2="23776"/>
                        <a14:backgroundMark x1="15922" y1="24490" x2="15922" y2="24490"/>
                      </a14:backgroundRemoval>
                    </a14:imgEffect>
                  </a14:imgLayer>
                </a14:imgProps>
              </a:ext>
              <a:ext uri="{28A0092B-C50C-407E-A947-70E740481C1C}">
                <a14:useLocalDpi xmlns:a14="http://schemas.microsoft.com/office/drawing/2010/main" val="0"/>
              </a:ext>
            </a:extLst>
          </a:blip>
          <a:srcRect t="18148" r="70449"/>
          <a:stretch/>
        </p:blipFill>
        <p:spPr>
          <a:xfrm>
            <a:off x="127054" y="556987"/>
            <a:ext cx="3741993" cy="6220046"/>
          </a:xfrm>
          <a:prstGeom prst="rect">
            <a:avLst/>
          </a:prstGeom>
          <a:effectLst>
            <a:outerShdw blurRad="63500" sx="102000" sy="102000" algn="ctr" rotWithShape="0">
              <a:prstClr val="black">
                <a:alpha val="40000"/>
              </a:prstClr>
            </a:outerShdw>
          </a:effectLst>
        </p:spPr>
      </p:pic>
      <p:sp>
        <p:nvSpPr>
          <p:cNvPr id="12" name="Hình chữ nhật: Góc Tròn 1">
            <a:extLst>
              <a:ext uri="{FF2B5EF4-FFF2-40B4-BE49-F238E27FC236}">
                <a16:creationId xmlns:a16="http://schemas.microsoft.com/office/drawing/2014/main" id="{C766EF7B-4DBC-D07E-DFBE-B1A464D00706}"/>
              </a:ext>
            </a:extLst>
          </p:cNvPr>
          <p:cNvSpPr/>
          <p:nvPr/>
        </p:nvSpPr>
        <p:spPr>
          <a:xfrm>
            <a:off x="4873783" y="4187844"/>
            <a:ext cx="6108700" cy="1767524"/>
          </a:xfrm>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35314" y="141520"/>
                  <a:pt x="143910" y="25035"/>
                  <a:pt x="294593" y="0"/>
                </a:cubicBezTo>
                <a:cubicBezTo>
                  <a:pt x="1391336" y="215684"/>
                  <a:pt x="4372044" y="-70638"/>
                  <a:pt x="5814107" y="0"/>
                </a:cubicBezTo>
                <a:cubicBezTo>
                  <a:pt x="5967821" y="-6848"/>
                  <a:pt x="6123985" y="101078"/>
                  <a:pt x="6108700" y="294593"/>
                </a:cubicBezTo>
                <a:cubicBezTo>
                  <a:pt x="6102326" y="741061"/>
                  <a:pt x="6129739" y="927219"/>
                  <a:pt x="6108700" y="1472931"/>
                </a:cubicBezTo>
                <a:cubicBezTo>
                  <a:pt x="6065569" y="1651256"/>
                  <a:pt x="5949692" y="1763086"/>
                  <a:pt x="5814107" y="1767524"/>
                </a:cubicBezTo>
                <a:cubicBezTo>
                  <a:pt x="3432626" y="1412134"/>
                  <a:pt x="2132116" y="1831938"/>
                  <a:pt x="294593" y="1767524"/>
                </a:cubicBezTo>
                <a:cubicBezTo>
                  <a:pt x="115857" y="1764285"/>
                  <a:pt x="-35705" y="1619455"/>
                  <a:pt x="0" y="1472931"/>
                </a:cubicBezTo>
                <a:cubicBezTo>
                  <a:pt x="87100" y="1166076"/>
                  <a:pt x="20761" y="701999"/>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Calibri "/>
              </a:rPr>
              <a:t>Tranh 1</a:t>
            </a:r>
          </a:p>
          <a:p>
            <a:pPr lvl="0" algn="ctr"/>
            <a:r>
              <a:rPr lang="en-US" sz="5400" b="1">
                <a:solidFill>
                  <a:srgbClr val="00B050"/>
                </a:solidFill>
                <a:latin typeface="Calibri "/>
              </a:rPr>
              <a:t>Trồng cây xanh</a:t>
            </a:r>
            <a:endParaRPr kumimoji="0" lang="vi-VN" sz="5400" b="1" i="0" u="none" strike="noStrike" kern="1200" cap="none" spc="0" normalizeH="0" baseline="0" noProof="0" dirty="0">
              <a:ln>
                <a:noFill/>
              </a:ln>
              <a:solidFill>
                <a:srgbClr val="00B050"/>
              </a:solidFill>
              <a:effectLst/>
              <a:uLnTx/>
              <a:uFillTx/>
              <a:latin typeface="Calibri "/>
            </a:endParaRPr>
          </a:p>
        </p:txBody>
      </p:sp>
      <p:pic>
        <p:nvPicPr>
          <p:cNvPr id="13" name="Picture 12">
            <a:extLst>
              <a:ext uri="{FF2B5EF4-FFF2-40B4-BE49-F238E27FC236}">
                <a16:creationId xmlns:a16="http://schemas.microsoft.com/office/drawing/2014/main" id="{C53476D1-DBBE-4FC3-96D9-848A1FF6F8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676" y="787581"/>
            <a:ext cx="3794903" cy="3400263"/>
          </a:xfrm>
          <a:prstGeom prst="rect">
            <a:avLst/>
          </a:prstGeom>
        </p:spPr>
      </p:pic>
    </p:spTree>
    <p:extLst>
      <p:ext uri="{BB962C8B-B14F-4D97-AF65-F5344CB8AC3E}">
        <p14:creationId xmlns:p14="http://schemas.microsoft.com/office/powerpoint/2010/main" val="2324647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159547" y="279400"/>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11328352" y="597531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DD3150C9-A2A2-1070-5B07-BF59BC55F67C}"/>
              </a:ext>
            </a:extLst>
          </p:cNvPr>
          <p:cNvSpPr/>
          <p:nvPr/>
        </p:nvSpPr>
        <p:spPr>
          <a:xfrm rot="21423536">
            <a:off x="9282137" y="5808502"/>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10528784" y="552355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878145" y="602484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521930" y="6200084"/>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ình chữ nhật: Góc Tròn 1">
            <a:extLst>
              <a:ext uri="{FF2B5EF4-FFF2-40B4-BE49-F238E27FC236}">
                <a16:creationId xmlns:a16="http://schemas.microsoft.com/office/drawing/2014/main" id="{C766EF7B-4DBC-D07E-DFBE-B1A464D00706}"/>
              </a:ext>
            </a:extLst>
          </p:cNvPr>
          <p:cNvSpPr/>
          <p:nvPr/>
        </p:nvSpPr>
        <p:spPr>
          <a:xfrm>
            <a:off x="867612" y="4167371"/>
            <a:ext cx="6685356" cy="1767524"/>
          </a:xfrm>
          <a:custGeom>
            <a:avLst/>
            <a:gdLst>
              <a:gd name="connsiteX0" fmla="*/ 0 w 6685356"/>
              <a:gd name="connsiteY0" fmla="*/ 294593 h 1767524"/>
              <a:gd name="connsiteX1" fmla="*/ 322402 w 6685356"/>
              <a:gd name="connsiteY1" fmla="*/ 0 h 1767524"/>
              <a:gd name="connsiteX2" fmla="*/ 6362953 w 6685356"/>
              <a:gd name="connsiteY2" fmla="*/ 0 h 1767524"/>
              <a:gd name="connsiteX3" fmla="*/ 6685356 w 6685356"/>
              <a:gd name="connsiteY3" fmla="*/ 294593 h 1767524"/>
              <a:gd name="connsiteX4" fmla="*/ 6685356 w 6685356"/>
              <a:gd name="connsiteY4" fmla="*/ 1472931 h 1767524"/>
              <a:gd name="connsiteX5" fmla="*/ 6362953 w 6685356"/>
              <a:gd name="connsiteY5" fmla="*/ 1767524 h 1767524"/>
              <a:gd name="connsiteX6" fmla="*/ 322402 w 6685356"/>
              <a:gd name="connsiteY6" fmla="*/ 1767524 h 1767524"/>
              <a:gd name="connsiteX7" fmla="*/ 0 w 6685356"/>
              <a:gd name="connsiteY7" fmla="*/ 1472931 h 1767524"/>
              <a:gd name="connsiteX8" fmla="*/ 0 w 6685356"/>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5356" h="1767524" extrusionOk="0">
                <a:moveTo>
                  <a:pt x="0" y="294593"/>
                </a:moveTo>
                <a:cubicBezTo>
                  <a:pt x="43068" y="143227"/>
                  <a:pt x="160029" y="31509"/>
                  <a:pt x="322402" y="0"/>
                </a:cubicBezTo>
                <a:cubicBezTo>
                  <a:pt x="1407582" y="147123"/>
                  <a:pt x="4708509" y="21530"/>
                  <a:pt x="6362953" y="0"/>
                </a:cubicBezTo>
                <a:cubicBezTo>
                  <a:pt x="6517913" y="-17310"/>
                  <a:pt x="6696516" y="111017"/>
                  <a:pt x="6685356" y="294593"/>
                </a:cubicBezTo>
                <a:cubicBezTo>
                  <a:pt x="6668016" y="747880"/>
                  <a:pt x="6698243" y="932592"/>
                  <a:pt x="6685356" y="1472931"/>
                </a:cubicBezTo>
                <a:cubicBezTo>
                  <a:pt x="6624577" y="1656662"/>
                  <a:pt x="6515028" y="1763320"/>
                  <a:pt x="6362953" y="1767524"/>
                </a:cubicBezTo>
                <a:cubicBezTo>
                  <a:pt x="3745455" y="1348244"/>
                  <a:pt x="2255223" y="1874809"/>
                  <a:pt x="322402" y="1767524"/>
                </a:cubicBezTo>
                <a:cubicBezTo>
                  <a:pt x="125896" y="1764038"/>
                  <a:pt x="-42455" y="1616981"/>
                  <a:pt x="0" y="1472931"/>
                </a:cubicBezTo>
                <a:cubicBezTo>
                  <a:pt x="90576" y="1184816"/>
                  <a:pt x="44409" y="695562"/>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
                <a:ea typeface="+mn-ea"/>
                <a:cs typeface="+mn-cs"/>
              </a:rPr>
              <a:t>Tranh </a:t>
            </a:r>
            <a:r>
              <a:rPr kumimoji="0" lang="en-US" sz="4000" b="1" i="0" u="none" strike="noStrike" kern="1200" cap="none" spc="0" normalizeH="0" baseline="0" noProof="0">
                <a:ln>
                  <a:noFill/>
                </a:ln>
                <a:solidFill>
                  <a:srgbClr val="FF0000"/>
                </a:solidFill>
                <a:effectLst/>
                <a:uLnTx/>
                <a:uFillTx/>
                <a:latin typeface="Calibri "/>
                <a:ea typeface="+mn-ea"/>
                <a:cs typeface="+mn-cs"/>
              </a:rPr>
              <a:t>2</a:t>
            </a:r>
            <a:endParaRPr kumimoji="0" lang="vi-VN" sz="4000" b="1" i="0" u="none" strike="noStrike" kern="1200" cap="none" spc="0" normalizeH="0" baseline="0" noProof="0">
              <a:ln>
                <a:noFill/>
              </a:ln>
              <a:solidFill>
                <a:srgbClr val="FF0000"/>
              </a:solidFill>
              <a:effectLst/>
              <a:uLnTx/>
              <a:uFillTx/>
              <a:latin typeface="Calibri "/>
              <a:ea typeface="+mn-ea"/>
              <a:cs typeface="+mn-cs"/>
            </a:endParaRPr>
          </a:p>
          <a:p>
            <a:pPr lvl="0" algn="ctr"/>
            <a:r>
              <a:rPr lang="vi-VN" sz="4400" b="1">
                <a:solidFill>
                  <a:srgbClr val="7030A0"/>
                </a:solidFill>
                <a:latin typeface="Calibri "/>
              </a:rPr>
              <a:t>Phân loại rác và bỏ rác đúng nơi quy định. </a:t>
            </a:r>
            <a:endParaRPr kumimoji="0" lang="vi-VN" sz="4400" b="1" i="0" u="none" strike="noStrike" kern="1200" cap="none" spc="0" normalizeH="0" baseline="0" noProof="0" dirty="0">
              <a:ln>
                <a:noFill/>
              </a:ln>
              <a:solidFill>
                <a:srgbClr val="7030A0"/>
              </a:solidFill>
              <a:effectLst/>
              <a:uLnTx/>
              <a:uFillTx/>
              <a:latin typeface="Calibri "/>
            </a:endParaRPr>
          </a:p>
        </p:txBody>
      </p:sp>
      <p:pic>
        <p:nvPicPr>
          <p:cNvPr id="14" name="Picture 13">
            <a:extLst>
              <a:ext uri="{FF2B5EF4-FFF2-40B4-BE49-F238E27FC236}">
                <a16:creationId xmlns:a16="http://schemas.microsoft.com/office/drawing/2014/main" id="{EB16994B-071F-423F-892D-2026B0CBB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5824" y="676981"/>
            <a:ext cx="3883926" cy="3466911"/>
          </a:xfrm>
          <a:prstGeom prst="rect">
            <a:avLst/>
          </a:prstGeom>
        </p:spPr>
      </p:pic>
      <p:pic>
        <p:nvPicPr>
          <p:cNvPr id="15" name="Picture 14">
            <a:extLst>
              <a:ext uri="{FF2B5EF4-FFF2-40B4-BE49-F238E27FC236}">
                <a16:creationId xmlns:a16="http://schemas.microsoft.com/office/drawing/2014/main" id="{3018C2A2-1389-4AB6-9219-EF213C5DA611}"/>
              </a:ext>
            </a:extLst>
          </p:cNvPr>
          <p:cNvPicPr>
            <a:picLocks noChangeAspect="1"/>
          </p:cNvPicPr>
          <p:nvPr/>
        </p:nvPicPr>
        <p:blipFill>
          <a:blip r:embed="rId7"/>
          <a:stretch>
            <a:fillRect/>
          </a:stretch>
        </p:blipFill>
        <p:spPr>
          <a:xfrm flipH="1">
            <a:off x="8094214" y="576005"/>
            <a:ext cx="4073234" cy="5705990"/>
          </a:xfrm>
          <a:prstGeom prst="rect">
            <a:avLst/>
          </a:prstGeom>
        </p:spPr>
      </p:pic>
    </p:spTree>
    <p:extLst>
      <p:ext uri="{BB962C8B-B14F-4D97-AF65-F5344CB8AC3E}">
        <p14:creationId xmlns:p14="http://schemas.microsoft.com/office/powerpoint/2010/main" val="222610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3866144" y="274358"/>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691104" y="509282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DD3150C9-A2A2-1070-5B07-BF59BC55F67C}"/>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ình chữ nhật: Góc Tròn 1">
            <a:extLst>
              <a:ext uri="{FF2B5EF4-FFF2-40B4-BE49-F238E27FC236}">
                <a16:creationId xmlns:a16="http://schemas.microsoft.com/office/drawing/2014/main" id="{C766EF7B-4DBC-D07E-DFBE-B1A464D00706}"/>
              </a:ext>
            </a:extLst>
          </p:cNvPr>
          <p:cNvSpPr/>
          <p:nvPr/>
        </p:nvSpPr>
        <p:spPr>
          <a:xfrm>
            <a:off x="4546110" y="4030263"/>
            <a:ext cx="6724700" cy="1767524"/>
          </a:xfrm>
          <a:custGeom>
            <a:avLst/>
            <a:gdLst>
              <a:gd name="connsiteX0" fmla="*/ 0 w 6724700"/>
              <a:gd name="connsiteY0" fmla="*/ 294593 h 1767524"/>
              <a:gd name="connsiteX1" fmla="*/ 324299 w 6724700"/>
              <a:gd name="connsiteY1" fmla="*/ 0 h 1767524"/>
              <a:gd name="connsiteX2" fmla="*/ 6400400 w 6724700"/>
              <a:gd name="connsiteY2" fmla="*/ 0 h 1767524"/>
              <a:gd name="connsiteX3" fmla="*/ 6724699 w 6724700"/>
              <a:gd name="connsiteY3" fmla="*/ 294593 h 1767524"/>
              <a:gd name="connsiteX4" fmla="*/ 6724699 w 6724700"/>
              <a:gd name="connsiteY4" fmla="*/ 1472931 h 1767524"/>
              <a:gd name="connsiteX5" fmla="*/ 6400400 w 6724700"/>
              <a:gd name="connsiteY5" fmla="*/ 1767524 h 1767524"/>
              <a:gd name="connsiteX6" fmla="*/ 324299 w 6724700"/>
              <a:gd name="connsiteY6" fmla="*/ 1767524 h 1767524"/>
              <a:gd name="connsiteX7" fmla="*/ 0 w 6724700"/>
              <a:gd name="connsiteY7" fmla="*/ 1472931 h 1767524"/>
              <a:gd name="connsiteX8" fmla="*/ 0 w 6724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700" h="1767524" extrusionOk="0">
                <a:moveTo>
                  <a:pt x="0" y="294593"/>
                </a:moveTo>
                <a:cubicBezTo>
                  <a:pt x="23767" y="137939"/>
                  <a:pt x="156211" y="21707"/>
                  <a:pt x="324299" y="0"/>
                </a:cubicBezTo>
                <a:cubicBezTo>
                  <a:pt x="1486366" y="194621"/>
                  <a:pt x="4701496" y="63070"/>
                  <a:pt x="6400400" y="0"/>
                </a:cubicBezTo>
                <a:cubicBezTo>
                  <a:pt x="6559896" y="-14631"/>
                  <a:pt x="6737424" y="107973"/>
                  <a:pt x="6724699" y="294593"/>
                </a:cubicBezTo>
                <a:cubicBezTo>
                  <a:pt x="6708375" y="746847"/>
                  <a:pt x="6730843" y="937417"/>
                  <a:pt x="6724699" y="1472931"/>
                </a:cubicBezTo>
                <a:cubicBezTo>
                  <a:pt x="6665401" y="1656059"/>
                  <a:pt x="6543633" y="1761704"/>
                  <a:pt x="6400400" y="1767524"/>
                </a:cubicBezTo>
                <a:cubicBezTo>
                  <a:pt x="3799228" y="1475573"/>
                  <a:pt x="2382301" y="1816188"/>
                  <a:pt x="324299" y="1767524"/>
                </a:cubicBezTo>
                <a:cubicBezTo>
                  <a:pt x="114205" y="1761521"/>
                  <a:pt x="-31270" y="1622088"/>
                  <a:pt x="0" y="1472931"/>
                </a:cubicBezTo>
                <a:cubicBezTo>
                  <a:pt x="93637" y="1175898"/>
                  <a:pt x="25157" y="702863"/>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Calibri "/>
                <a:ea typeface="+mn-ea"/>
                <a:cs typeface="+mn-cs"/>
              </a:rPr>
              <a:t>Tranh </a:t>
            </a:r>
            <a:r>
              <a:rPr kumimoji="0" lang="en-US" sz="4400" b="1" i="0" u="none" strike="noStrike" kern="1200" cap="none" spc="0" normalizeH="0" baseline="0" noProof="0">
                <a:ln>
                  <a:noFill/>
                </a:ln>
                <a:solidFill>
                  <a:srgbClr val="FF0000"/>
                </a:solidFill>
                <a:effectLst/>
                <a:uLnTx/>
                <a:uFillTx/>
                <a:latin typeface="Calibri "/>
                <a:ea typeface="+mn-ea"/>
                <a:cs typeface="+mn-cs"/>
              </a:rPr>
              <a:t>3</a:t>
            </a:r>
            <a:endParaRPr kumimoji="0" lang="vi-VN" sz="4400" b="1" i="0" u="none" strike="noStrike" kern="1200" cap="none" spc="0" normalizeH="0" baseline="0" noProof="0">
              <a:ln>
                <a:noFill/>
              </a:ln>
              <a:solidFill>
                <a:srgbClr val="FF0000"/>
              </a:solidFill>
              <a:effectLst/>
              <a:uLnTx/>
              <a:uFillTx/>
              <a:latin typeface="Calibri "/>
              <a:ea typeface="+mn-ea"/>
              <a:cs typeface="+mn-cs"/>
            </a:endParaRPr>
          </a:p>
          <a:p>
            <a:pPr lvl="0" algn="ctr"/>
            <a:r>
              <a:rPr lang="vi-VN" sz="4800" b="1">
                <a:solidFill>
                  <a:srgbClr val="00B0F0"/>
                </a:solidFill>
                <a:latin typeface="Calibri "/>
              </a:rPr>
              <a:t>Tiết kiệm nước sạch trong sinh hoạt. </a:t>
            </a:r>
            <a:endParaRPr kumimoji="0" lang="vi-VN" sz="4800" b="1" i="0" u="none" strike="noStrike" kern="1200" cap="none" spc="0" normalizeH="0" baseline="0" noProof="0" dirty="0">
              <a:ln>
                <a:noFill/>
              </a:ln>
              <a:solidFill>
                <a:srgbClr val="00B0F0"/>
              </a:solidFill>
              <a:effectLst/>
              <a:uLnTx/>
              <a:uFillTx/>
              <a:latin typeface="Calibri "/>
            </a:endParaRPr>
          </a:p>
        </p:txBody>
      </p:sp>
      <p:pic>
        <p:nvPicPr>
          <p:cNvPr id="14" name="Picture 13">
            <a:extLst>
              <a:ext uri="{FF2B5EF4-FFF2-40B4-BE49-F238E27FC236}">
                <a16:creationId xmlns:a16="http://schemas.microsoft.com/office/drawing/2014/main" id="{C12F52AD-AA9A-4990-BCA5-502C1798D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17659" y="441209"/>
            <a:ext cx="3928184" cy="6416791"/>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BE34EB1D-0D11-4573-8AD2-1FAF49F7F4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4755" y="743467"/>
            <a:ext cx="3928184" cy="3127672"/>
          </a:xfrm>
          <a:prstGeom prst="rect">
            <a:avLst/>
          </a:prstGeom>
        </p:spPr>
      </p:pic>
    </p:spTree>
    <p:extLst>
      <p:ext uri="{BB962C8B-B14F-4D97-AF65-F5344CB8AC3E}">
        <p14:creationId xmlns:p14="http://schemas.microsoft.com/office/powerpoint/2010/main" val="755064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159547" y="279400"/>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11328352" y="597531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10528784" y="552355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878145" y="602484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521930" y="6200084"/>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ình chữ nhật: Góc Tròn 1">
            <a:extLst>
              <a:ext uri="{FF2B5EF4-FFF2-40B4-BE49-F238E27FC236}">
                <a16:creationId xmlns:a16="http://schemas.microsoft.com/office/drawing/2014/main" id="{C766EF7B-4DBC-D07E-DFBE-B1A464D00706}"/>
              </a:ext>
            </a:extLst>
          </p:cNvPr>
          <p:cNvSpPr/>
          <p:nvPr/>
        </p:nvSpPr>
        <p:spPr>
          <a:xfrm>
            <a:off x="484019" y="4039588"/>
            <a:ext cx="7415912" cy="1767524"/>
          </a:xfrm>
          <a:custGeom>
            <a:avLst/>
            <a:gdLst>
              <a:gd name="connsiteX0" fmla="*/ 0 w 7415912"/>
              <a:gd name="connsiteY0" fmla="*/ 294593 h 1767524"/>
              <a:gd name="connsiteX1" fmla="*/ 357633 w 7415912"/>
              <a:gd name="connsiteY1" fmla="*/ 0 h 1767524"/>
              <a:gd name="connsiteX2" fmla="*/ 7058278 w 7415912"/>
              <a:gd name="connsiteY2" fmla="*/ 0 h 1767524"/>
              <a:gd name="connsiteX3" fmla="*/ 7415911 w 7415912"/>
              <a:gd name="connsiteY3" fmla="*/ 294593 h 1767524"/>
              <a:gd name="connsiteX4" fmla="*/ 7415911 w 7415912"/>
              <a:gd name="connsiteY4" fmla="*/ 1472931 h 1767524"/>
              <a:gd name="connsiteX5" fmla="*/ 7058278 w 7415912"/>
              <a:gd name="connsiteY5" fmla="*/ 1767524 h 1767524"/>
              <a:gd name="connsiteX6" fmla="*/ 357633 w 7415912"/>
              <a:gd name="connsiteY6" fmla="*/ 1767524 h 1767524"/>
              <a:gd name="connsiteX7" fmla="*/ 0 w 7415912"/>
              <a:gd name="connsiteY7" fmla="*/ 1472931 h 1767524"/>
              <a:gd name="connsiteX8" fmla="*/ 0 w 7415912"/>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912" h="1767524" extrusionOk="0">
                <a:moveTo>
                  <a:pt x="0" y="294593"/>
                </a:moveTo>
                <a:cubicBezTo>
                  <a:pt x="25732" y="137987"/>
                  <a:pt x="171498" y="21063"/>
                  <a:pt x="357633" y="0"/>
                </a:cubicBezTo>
                <a:cubicBezTo>
                  <a:pt x="1564950" y="152145"/>
                  <a:pt x="5122538" y="152685"/>
                  <a:pt x="7058278" y="0"/>
                </a:cubicBezTo>
                <a:cubicBezTo>
                  <a:pt x="7222579" y="-24647"/>
                  <a:pt x="7439771" y="87468"/>
                  <a:pt x="7415911" y="294593"/>
                </a:cubicBezTo>
                <a:cubicBezTo>
                  <a:pt x="7398094" y="745114"/>
                  <a:pt x="7432154" y="929544"/>
                  <a:pt x="7415911" y="1472931"/>
                </a:cubicBezTo>
                <a:cubicBezTo>
                  <a:pt x="7348805" y="1657704"/>
                  <a:pt x="7218619" y="1761549"/>
                  <a:pt x="7058278" y="1767524"/>
                </a:cubicBezTo>
                <a:cubicBezTo>
                  <a:pt x="4173309" y="1395361"/>
                  <a:pt x="2460572" y="1903510"/>
                  <a:pt x="357633" y="1767524"/>
                </a:cubicBezTo>
                <a:cubicBezTo>
                  <a:pt x="141433" y="1764293"/>
                  <a:pt x="-31742" y="1622574"/>
                  <a:pt x="0" y="1472931"/>
                </a:cubicBezTo>
                <a:cubicBezTo>
                  <a:pt x="109641" y="1155615"/>
                  <a:pt x="49569" y="696607"/>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
                <a:ea typeface="+mn-ea"/>
                <a:cs typeface="+mn-cs"/>
              </a:rPr>
              <a:t>Tranh </a:t>
            </a:r>
            <a:r>
              <a:rPr kumimoji="0" lang="en-US" sz="4000" b="1" i="0" u="none" strike="noStrike" kern="1200" cap="none" spc="0" normalizeH="0" baseline="0" noProof="0">
                <a:ln>
                  <a:noFill/>
                </a:ln>
                <a:solidFill>
                  <a:srgbClr val="FF0000"/>
                </a:solidFill>
                <a:effectLst/>
                <a:uLnTx/>
                <a:uFillTx/>
                <a:latin typeface="Calibri "/>
                <a:ea typeface="+mn-ea"/>
                <a:cs typeface="+mn-cs"/>
              </a:rPr>
              <a:t>4</a:t>
            </a:r>
            <a:endParaRPr kumimoji="0" lang="vi-VN" sz="4000" b="1" i="0" u="none" strike="noStrike" kern="1200" cap="none" spc="0" normalizeH="0" baseline="0" noProof="0">
              <a:ln>
                <a:noFill/>
              </a:ln>
              <a:solidFill>
                <a:srgbClr val="FF0000"/>
              </a:solidFill>
              <a:effectLst/>
              <a:uLnTx/>
              <a:uFillTx/>
              <a:latin typeface="Calibri "/>
              <a:ea typeface="+mn-ea"/>
              <a:cs typeface="+mn-cs"/>
            </a:endParaRPr>
          </a:p>
          <a:p>
            <a:pPr lvl="0" algn="ctr"/>
            <a:r>
              <a:rPr lang="vi-VN" sz="4000" b="1">
                <a:solidFill>
                  <a:srgbClr val="EC3E74"/>
                </a:solidFill>
                <a:latin typeface="Calibri "/>
              </a:rPr>
              <a:t>Sử dụng sản phẩm thân thiện với môi trường (vật liệu tái chế). </a:t>
            </a:r>
            <a:endParaRPr kumimoji="0" lang="vi-VN" sz="4000" b="1" i="0" u="none" strike="noStrike" kern="1200" cap="none" spc="0" normalizeH="0" baseline="0" noProof="0" dirty="0">
              <a:ln>
                <a:noFill/>
              </a:ln>
              <a:solidFill>
                <a:srgbClr val="EC3E74"/>
              </a:solidFill>
              <a:effectLst/>
              <a:uLnTx/>
              <a:uFillTx/>
              <a:latin typeface="Calibri "/>
            </a:endParaRPr>
          </a:p>
        </p:txBody>
      </p:sp>
      <p:pic>
        <p:nvPicPr>
          <p:cNvPr id="13" name="Picture 12">
            <a:extLst>
              <a:ext uri="{FF2B5EF4-FFF2-40B4-BE49-F238E27FC236}">
                <a16:creationId xmlns:a16="http://schemas.microsoft.com/office/drawing/2014/main" id="{48EBE3E4-B38A-4443-8396-89B89434533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8094776" y="257830"/>
            <a:ext cx="3937677" cy="6545318"/>
          </a:xfrm>
          <a:prstGeom prst="rect">
            <a:avLst/>
          </a:prstGeom>
          <a:effectLst>
            <a:outerShdw blurRad="63500" sx="102000" sy="102000" algn="ctr" rotWithShape="0">
              <a:prstClr val="black">
                <a:alpha val="40000"/>
              </a:prstClr>
            </a:outerShdw>
          </a:effectLst>
        </p:spPr>
      </p:pic>
      <p:sp>
        <p:nvSpPr>
          <p:cNvPr id="6" name="Freeform 10">
            <a:extLst>
              <a:ext uri="{FF2B5EF4-FFF2-40B4-BE49-F238E27FC236}">
                <a16:creationId xmlns:a16="http://schemas.microsoft.com/office/drawing/2014/main" id="{DD3150C9-A2A2-1070-5B07-BF59BC55F67C}"/>
              </a:ext>
            </a:extLst>
          </p:cNvPr>
          <p:cNvSpPr/>
          <p:nvPr/>
        </p:nvSpPr>
        <p:spPr>
          <a:xfrm rot="21423536">
            <a:off x="9282137" y="5808502"/>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C80745C-49BA-4540-9CFF-3A5AD6A2B7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7818" y="694873"/>
            <a:ext cx="4074701" cy="3247950"/>
          </a:xfrm>
          <a:prstGeom prst="rect">
            <a:avLst/>
          </a:prstGeom>
        </p:spPr>
      </p:pic>
    </p:spTree>
    <p:extLst>
      <p:ext uri="{BB962C8B-B14F-4D97-AF65-F5344CB8AC3E}">
        <p14:creationId xmlns:p14="http://schemas.microsoft.com/office/powerpoint/2010/main" val="30819983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4855" y="21150"/>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626BC3B8-5BFF-44BE-84D5-39DD4C4DE331}"/>
              </a:ext>
            </a:extLst>
          </p:cNvPr>
          <p:cNvGrpSpPr/>
          <p:nvPr/>
        </p:nvGrpSpPr>
        <p:grpSpPr>
          <a:xfrm>
            <a:off x="4424942" y="354048"/>
            <a:ext cx="6995194" cy="1720015"/>
            <a:chOff x="109503" y="1709424"/>
            <a:chExt cx="18482116" cy="759783"/>
          </a:xfrm>
        </p:grpSpPr>
        <p:sp>
          <p:nvSpPr>
            <p:cNvPr id="6" name="Speech Bubble: Rectangle with Corners Rounded 5">
              <a:extLst>
                <a:ext uri="{FF2B5EF4-FFF2-40B4-BE49-F238E27FC236}">
                  <a16:creationId xmlns:a16="http://schemas.microsoft.com/office/drawing/2014/main" id="{1AEE2EAD-CC21-4E4B-BE47-20EA2B42225A}"/>
                </a:ext>
              </a:extLst>
            </p:cNvPr>
            <p:cNvSpPr/>
            <p:nvPr/>
          </p:nvSpPr>
          <p:spPr>
            <a:xfrm>
              <a:off x="109503" y="1709424"/>
              <a:ext cx="18482116" cy="759783"/>
            </a:xfrm>
            <a:prstGeom prst="wedgeRoundRectCallout">
              <a:avLst>
                <a:gd name="adj1" fmla="val -58477"/>
                <a:gd name="adj2" fmla="val 30847"/>
                <a:gd name="adj3" fmla="val 16667"/>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93075765-7658-4B1C-9025-60825852BAF7}"/>
                </a:ext>
              </a:extLst>
            </p:cNvPr>
            <p:cNvSpPr txBox="1"/>
            <p:nvPr/>
          </p:nvSpPr>
          <p:spPr>
            <a:xfrm>
              <a:off x="109503" y="1735054"/>
              <a:ext cx="18482116" cy="7341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K</a:t>
              </a:r>
              <a:r>
                <a:rPr lang="vi-VN" sz="34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ể thêm một số việc làm cụ thể khác để bảo vệ môi trường sống ở nhà, ở trường, ở nơi công cộng</a:t>
              </a:r>
            </a:p>
          </p:txBody>
        </p:sp>
      </p:grpSp>
      <p:grpSp>
        <p:nvGrpSpPr>
          <p:cNvPr id="8" name="Group 7">
            <a:extLst>
              <a:ext uri="{FF2B5EF4-FFF2-40B4-BE49-F238E27FC236}">
                <a16:creationId xmlns:a16="http://schemas.microsoft.com/office/drawing/2014/main" id="{A6067000-822A-44DB-93AB-F3D80F771104}"/>
              </a:ext>
            </a:extLst>
          </p:cNvPr>
          <p:cNvGrpSpPr/>
          <p:nvPr/>
        </p:nvGrpSpPr>
        <p:grpSpPr>
          <a:xfrm flipH="1">
            <a:off x="9841717" y="2279438"/>
            <a:ext cx="2335428" cy="2186593"/>
            <a:chOff x="36581" y="3941544"/>
            <a:chExt cx="3548101" cy="2306583"/>
          </a:xfrm>
        </p:grpSpPr>
        <p:sp>
          <p:nvSpPr>
            <p:cNvPr id="9" name="Speech Bubble: Oval 8">
              <a:extLst>
                <a:ext uri="{FF2B5EF4-FFF2-40B4-BE49-F238E27FC236}">
                  <a16:creationId xmlns:a16="http://schemas.microsoft.com/office/drawing/2014/main" id="{DAC761D8-E64F-4B2F-8637-B49D8DFB427E}"/>
                </a:ext>
              </a:extLst>
            </p:cNvPr>
            <p:cNvSpPr/>
            <p:nvPr/>
          </p:nvSpPr>
          <p:spPr>
            <a:xfrm>
              <a:off x="36581" y="3941544"/>
              <a:ext cx="3548101" cy="2306583"/>
            </a:xfrm>
            <a:prstGeom prst="wedgeEllipseCallout">
              <a:avLst>
                <a:gd name="adj1" fmla="val 56355"/>
                <a:gd name="adj2" fmla="val 340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EFFC32-8D35-4C22-8FE5-8644125C8DCB}"/>
                </a:ext>
              </a:extLst>
            </p:cNvPr>
            <p:cNvSpPr txBox="1"/>
            <p:nvPr/>
          </p:nvSpPr>
          <p:spPr>
            <a:xfrm>
              <a:off x="186767" y="4131003"/>
              <a:ext cx="3223036" cy="18505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Tắt điện khi không sử dụng</a:t>
              </a:r>
              <a:endParaRPr kumimoji="0" lang="en-029" sz="36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56450E6-EAEB-454F-AC3D-DEE5FD18A8D5}"/>
              </a:ext>
            </a:extLst>
          </p:cNvPr>
          <p:cNvGrpSpPr/>
          <p:nvPr/>
        </p:nvGrpSpPr>
        <p:grpSpPr>
          <a:xfrm flipH="1">
            <a:off x="3929444" y="2333920"/>
            <a:ext cx="2669061" cy="1558458"/>
            <a:chOff x="-470285" y="3941544"/>
            <a:chExt cx="4054973" cy="1643979"/>
          </a:xfrm>
        </p:grpSpPr>
        <p:sp>
          <p:nvSpPr>
            <p:cNvPr id="16" name="Speech Bubble: Oval 15">
              <a:extLst>
                <a:ext uri="{FF2B5EF4-FFF2-40B4-BE49-F238E27FC236}">
                  <a16:creationId xmlns:a16="http://schemas.microsoft.com/office/drawing/2014/main" id="{AF1CB19C-17C7-4441-9FBF-A47353509266}"/>
                </a:ext>
              </a:extLst>
            </p:cNvPr>
            <p:cNvSpPr/>
            <p:nvPr/>
          </p:nvSpPr>
          <p:spPr>
            <a:xfrm>
              <a:off x="-470285" y="3941544"/>
              <a:ext cx="4054973" cy="1643979"/>
            </a:xfrm>
            <a:prstGeom prst="wedgeEllipseCallout">
              <a:avLst>
                <a:gd name="adj1" fmla="val 56355"/>
                <a:gd name="adj2" fmla="val 340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5173EC3-FD40-47D0-9073-C75954796152}"/>
                </a:ext>
              </a:extLst>
            </p:cNvPr>
            <p:cNvSpPr txBox="1"/>
            <p:nvPr/>
          </p:nvSpPr>
          <p:spPr>
            <a:xfrm>
              <a:off x="-138298" y="4131003"/>
              <a:ext cx="3548101" cy="126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Không xả rác bừa bãi</a:t>
              </a:r>
              <a:endParaRPr kumimoji="0" lang="en-029" sz="36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8" name="Group 17">
            <a:extLst>
              <a:ext uri="{FF2B5EF4-FFF2-40B4-BE49-F238E27FC236}">
                <a16:creationId xmlns:a16="http://schemas.microsoft.com/office/drawing/2014/main" id="{B323076F-6EB2-41EB-A094-141336AEBDFB}"/>
              </a:ext>
            </a:extLst>
          </p:cNvPr>
          <p:cNvGrpSpPr/>
          <p:nvPr/>
        </p:nvGrpSpPr>
        <p:grpSpPr>
          <a:xfrm flipH="1">
            <a:off x="4424942" y="4311562"/>
            <a:ext cx="3115349" cy="2127253"/>
            <a:chOff x="-1148308" y="3890358"/>
            <a:chExt cx="4732997" cy="2243986"/>
          </a:xfrm>
        </p:grpSpPr>
        <p:sp>
          <p:nvSpPr>
            <p:cNvPr id="19" name="Speech Bubble: Oval 18">
              <a:extLst>
                <a:ext uri="{FF2B5EF4-FFF2-40B4-BE49-F238E27FC236}">
                  <a16:creationId xmlns:a16="http://schemas.microsoft.com/office/drawing/2014/main" id="{E7555C1A-CF48-4EE4-A604-220FCA995C3E}"/>
                </a:ext>
              </a:extLst>
            </p:cNvPr>
            <p:cNvSpPr/>
            <p:nvPr/>
          </p:nvSpPr>
          <p:spPr>
            <a:xfrm>
              <a:off x="-1148308" y="3890358"/>
              <a:ext cx="4732997" cy="2243986"/>
            </a:xfrm>
            <a:prstGeom prst="wedgeEllipseCallout">
              <a:avLst>
                <a:gd name="adj1" fmla="val -59454"/>
                <a:gd name="adj2" fmla="val -393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08677DE-D743-4EAE-B342-F93E624CAE83}"/>
                </a:ext>
              </a:extLst>
            </p:cNvPr>
            <p:cNvSpPr txBox="1"/>
            <p:nvPr/>
          </p:nvSpPr>
          <p:spPr>
            <a:xfrm>
              <a:off x="-1065697" y="4188358"/>
              <a:ext cx="4268396" cy="18505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Sử dụng chai nhựa làm đồ tái chế.</a:t>
              </a:r>
              <a:endParaRPr kumimoji="0" lang="en-029"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1" name="Group 20">
            <a:extLst>
              <a:ext uri="{FF2B5EF4-FFF2-40B4-BE49-F238E27FC236}">
                <a16:creationId xmlns:a16="http://schemas.microsoft.com/office/drawing/2014/main" id="{04D73BD9-D6B9-4CE1-925D-DD59027CE4BD}"/>
              </a:ext>
            </a:extLst>
          </p:cNvPr>
          <p:cNvGrpSpPr/>
          <p:nvPr/>
        </p:nvGrpSpPr>
        <p:grpSpPr>
          <a:xfrm>
            <a:off x="216676" y="1929332"/>
            <a:ext cx="1827881" cy="2592098"/>
            <a:chOff x="-470285" y="3941544"/>
            <a:chExt cx="4054973" cy="1660309"/>
          </a:xfrm>
        </p:grpSpPr>
        <p:sp>
          <p:nvSpPr>
            <p:cNvPr id="22" name="Speech Bubble: Oval 21">
              <a:extLst>
                <a:ext uri="{FF2B5EF4-FFF2-40B4-BE49-F238E27FC236}">
                  <a16:creationId xmlns:a16="http://schemas.microsoft.com/office/drawing/2014/main" id="{03C68BA0-3B3F-436D-A00F-0856C49AE4BF}"/>
                </a:ext>
              </a:extLst>
            </p:cNvPr>
            <p:cNvSpPr/>
            <p:nvPr/>
          </p:nvSpPr>
          <p:spPr>
            <a:xfrm>
              <a:off x="-470285" y="3941544"/>
              <a:ext cx="4054973" cy="1643979"/>
            </a:xfrm>
            <a:prstGeom prst="wedgeEllipseCallout">
              <a:avLst>
                <a:gd name="adj1" fmla="val 56355"/>
                <a:gd name="adj2" fmla="val 340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299A5F1-FB43-40C2-919B-72A36F5186E5}"/>
                </a:ext>
              </a:extLst>
            </p:cNvPr>
            <p:cNvSpPr txBox="1"/>
            <p:nvPr/>
          </p:nvSpPr>
          <p:spPr>
            <a:xfrm>
              <a:off x="-216850" y="4006858"/>
              <a:ext cx="3548102" cy="159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Kh</a:t>
              </a:r>
              <a:r>
                <a:rPr lang="en-US" sz="3600" b="1">
                  <a:ln w="0"/>
                  <a:solidFill>
                    <a:srgbClr val="7030A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ông hái hoa bẻ cành </a:t>
              </a:r>
              <a:endParaRPr kumimoji="0" lang="en-029" sz="36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73073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309124" y="840258"/>
            <a:ext cx="7982260" cy="6017740"/>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675361" y="1340749"/>
            <a:ext cx="7258040" cy="5016758"/>
          </a:xfrm>
          <a:prstGeom prst="rect">
            <a:avLst/>
          </a:prstGeom>
          <a:noFill/>
        </p:spPr>
        <p:txBody>
          <a:bodyPr wrap="square">
            <a:spAutoFit/>
          </a:bodyPr>
          <a:lstStyle/>
          <a:p>
            <a:pPr algn="just"/>
            <a:r>
              <a:rPr lang="vi-VN" sz="3200" b="1" i="0">
                <a:solidFill>
                  <a:srgbClr val="0070C0"/>
                </a:solidFill>
                <a:effectLst/>
                <a:latin typeface="Calibri "/>
              </a:rPr>
              <a:t>– Trồng và bảo vệ cây xanh, không hái hoa, bẻ cành, tàn phá cây xanh.</a:t>
            </a:r>
          </a:p>
          <a:p>
            <a:pPr algn="just"/>
            <a:r>
              <a:rPr lang="vi-VN" sz="3200" b="1" i="0">
                <a:solidFill>
                  <a:srgbClr val="0070C0"/>
                </a:solidFill>
                <a:effectLst/>
                <a:latin typeface="Calibri "/>
              </a:rPr>
              <a:t>– Phân loại rác thải, bỏ rác đúng nơi quy định và biết nhắc nhở mọi người giữ gìn vệ sinh ở nhà, ở trường, ở nơi công cộng. </a:t>
            </a:r>
          </a:p>
          <a:p>
            <a:pPr algn="just"/>
            <a:r>
              <a:rPr lang="vi-VN" sz="3200" b="1" i="0">
                <a:solidFill>
                  <a:srgbClr val="0070C0"/>
                </a:solidFill>
                <a:effectLst/>
                <a:latin typeface="Calibri "/>
              </a:rPr>
              <a:t>– Tiết kiệm điện và nước sạch trong sinh hoạt. </a:t>
            </a:r>
          </a:p>
          <a:p>
            <a:pPr algn="just"/>
            <a:r>
              <a:rPr lang="vi-VN" sz="3200" b="1" i="0">
                <a:solidFill>
                  <a:srgbClr val="0070C0"/>
                </a:solidFill>
                <a:effectLst/>
                <a:latin typeface="Calibri "/>
              </a:rPr>
              <a:t>– Sử dụng các vật liệu tái chế (có thể sử dụng nhiều lần) để sinh hoạt như: bao vải, li thuỷ tinh, bình nước xách tay,…</a:t>
            </a:r>
          </a:p>
        </p:txBody>
      </p:sp>
      <p:sp>
        <p:nvSpPr>
          <p:cNvPr id="8" name="TextBox 7">
            <a:extLst>
              <a:ext uri="{FF2B5EF4-FFF2-40B4-BE49-F238E27FC236}">
                <a16:creationId xmlns:a16="http://schemas.microsoft.com/office/drawing/2014/main" id="{86A72BC5-13BB-7A84-59DB-68F610E1FC1F}"/>
              </a:ext>
            </a:extLst>
          </p:cNvPr>
          <p:cNvSpPr txBox="1"/>
          <p:nvPr/>
        </p:nvSpPr>
        <p:spPr>
          <a:xfrm>
            <a:off x="2211961" y="0"/>
            <a:ext cx="7181455" cy="1569660"/>
          </a:xfrm>
          <a:prstGeom prst="rect">
            <a:avLst/>
          </a:prstGeom>
          <a:noFill/>
        </p:spPr>
        <p:txBody>
          <a:bodyPr wrap="square">
            <a:spAutoFit/>
          </a:bodyPr>
          <a:lstStyle/>
          <a:p>
            <a:pPr algn="just"/>
            <a:r>
              <a:rPr lang="vi-VN" sz="9600" b="1">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rPr>
              <a:t>Kết luận</a:t>
            </a:r>
            <a:endParaRPr lang="en-US" sz="9600" b="1" dirty="0">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9262A72-CFC9-4AF3-B72E-E702714C01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64" b="46387" l="77960" r="97632">
                        <a14:foregroundMark x1="77987" y1="19096" x2="79090" y2="21276"/>
                        <a14:foregroundMark x1="87648" y1="20589" x2="88536" y2="21356"/>
                        <a14:foregroundMark x1="87594" y1="20751" x2="88940" y2="22406"/>
                        <a14:foregroundMark x1="91604" y1="46387" x2="91416" y2="45620"/>
                      </a14:backgroundRemoval>
                    </a14:imgEffect>
                  </a14:imgLayer>
                </a14:imgProps>
              </a:ext>
              <a:ext uri="{28A0092B-C50C-407E-A947-70E740481C1C}">
                <a14:useLocalDpi xmlns:a14="http://schemas.microsoft.com/office/drawing/2010/main" val="0"/>
              </a:ext>
            </a:extLst>
          </a:blip>
          <a:srcRect l="76541" b="51852"/>
          <a:stretch/>
        </p:blipFill>
        <p:spPr>
          <a:xfrm>
            <a:off x="8404131" y="1840320"/>
            <a:ext cx="3478745" cy="4759374"/>
          </a:xfrm>
          <a:prstGeom prst="rect">
            <a:avLst/>
          </a:prstGeom>
          <a:effectLst>
            <a:outerShdw blurRad="63500" sx="102000" sy="102000" algn="ctr" rotWithShape="0">
              <a:prstClr val="black">
                <a:alpha val="40000"/>
              </a:prstClr>
            </a:outerShdw>
          </a:effectLst>
        </p:spPr>
      </p:pic>
      <p:grpSp>
        <p:nvGrpSpPr>
          <p:cNvPr id="15" name="Group 14">
            <a:extLst>
              <a:ext uri="{FF2B5EF4-FFF2-40B4-BE49-F238E27FC236}">
                <a16:creationId xmlns:a16="http://schemas.microsoft.com/office/drawing/2014/main" id="{F961BA20-4527-483D-AF33-C22B4C07E8B3}"/>
              </a:ext>
            </a:extLst>
          </p:cNvPr>
          <p:cNvGrpSpPr/>
          <p:nvPr/>
        </p:nvGrpSpPr>
        <p:grpSpPr>
          <a:xfrm>
            <a:off x="8005765" y="268945"/>
            <a:ext cx="3948548" cy="2062103"/>
            <a:chOff x="4166744" y="1736628"/>
            <a:chExt cx="10344838" cy="910894"/>
          </a:xfrm>
        </p:grpSpPr>
        <p:sp>
          <p:nvSpPr>
            <p:cNvPr id="16" name="Speech Bubble: Rectangle with Corners Rounded 15">
              <a:extLst>
                <a:ext uri="{FF2B5EF4-FFF2-40B4-BE49-F238E27FC236}">
                  <a16:creationId xmlns:a16="http://schemas.microsoft.com/office/drawing/2014/main" id="{0072D0CA-1240-4152-98E3-F6B1D6CABCE0}"/>
                </a:ext>
              </a:extLst>
            </p:cNvPr>
            <p:cNvSpPr/>
            <p:nvPr/>
          </p:nvSpPr>
          <p:spPr>
            <a:xfrm>
              <a:off x="4166744" y="1741364"/>
              <a:ext cx="10247716" cy="906158"/>
            </a:xfrm>
            <a:prstGeom prst="wedgeRoundRectCallout">
              <a:avLst>
                <a:gd name="adj1" fmla="val -12145"/>
                <a:gd name="adj2" fmla="val 70388"/>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4625CEF1-662D-4993-9DCB-B55ACBA7348A}"/>
                </a:ext>
              </a:extLst>
            </p:cNvPr>
            <p:cNvSpPr txBox="1"/>
            <p:nvPr/>
          </p:nvSpPr>
          <p:spPr>
            <a:xfrm>
              <a:off x="4263867" y="1736628"/>
              <a:ext cx="10247715" cy="9108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0"/>
                  <a:solidFill>
                    <a:srgbClr val="EC3E74"/>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M</a:t>
              </a:r>
              <a:r>
                <a:rPr lang="vi-VN" sz="3200" b="1">
                  <a:ln w="0"/>
                  <a:solidFill>
                    <a:srgbClr val="EC3E74"/>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ột số việc làm bảo vệ môi trường sống ở nhà, ở trường, ở nơi công cộng: </a:t>
              </a:r>
            </a:p>
          </p:txBody>
        </p:sp>
      </p:grpSp>
    </p:spTree>
    <p:extLst>
      <p:ext uri="{BB962C8B-B14F-4D97-AF65-F5344CB8AC3E}">
        <p14:creationId xmlns:p14="http://schemas.microsoft.com/office/powerpoint/2010/main" val="2826237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507426" y="643034"/>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UTM Avo" panose="02040603050506020204" pitchFamily="18" charset="0"/>
                <a:cs typeface="Arial" panose="020B0604020202020204" pitchFamily="34" charset="0"/>
              </a:rPr>
              <a:t>Chuẩn bị bài mới</a:t>
            </a:r>
            <a:endParaRPr lang="vi-VN" sz="6000">
              <a:ln w="38100">
                <a:solidFill>
                  <a:srgbClr val="00B050"/>
                </a:solidFill>
              </a:ln>
              <a:solidFill>
                <a:srgbClr val="00B050"/>
              </a:solidFill>
              <a:latin typeface="SVN-Franko" panose="0204060305050602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Xem lại</a:t>
            </a:r>
            <a:endParaRPr lang="vi-VN" sz="6000">
              <a:ln w="28575">
                <a:solidFill>
                  <a:srgbClr val="FF3399"/>
                </a:solidFill>
              </a:ln>
              <a:solidFill>
                <a:srgbClr val="FF3399"/>
              </a:solidFill>
              <a:latin typeface="SVN-Franko" panose="02040603050506020204" pitchFamily="18" charset="0"/>
              <a:cs typeface="Arial" panose="020B0604020202020204" pitchFamily="34" charset="0"/>
            </a:endParaRPr>
          </a:p>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ổng hợp 800 Background powerpoint bảo vệ môi trường Chất lượng cao, tải  miễn phí">
            <a:extLst>
              <a:ext uri="{FF2B5EF4-FFF2-40B4-BE49-F238E27FC236}">
                <a16:creationId xmlns:a16="http://schemas.microsoft.com/office/drawing/2014/main" id="{AE29AC28-C6D0-4A1A-8901-1DE1880D8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02" y="0"/>
            <a:ext cx="14170702" cy="718337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DEBB8A7-C3FC-5960-8502-6D5A01041B62}"/>
              </a:ext>
            </a:extLst>
          </p:cNvPr>
          <p:cNvSpPr/>
          <p:nvPr/>
        </p:nvSpPr>
        <p:spPr>
          <a:xfrm>
            <a:off x="558190" y="431512"/>
            <a:ext cx="5417889" cy="3548383"/>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Google Shape;1015;p32">
            <a:extLst>
              <a:ext uri="{FF2B5EF4-FFF2-40B4-BE49-F238E27FC236}">
                <a16:creationId xmlns:a16="http://schemas.microsoft.com/office/drawing/2014/main" id="{780AF65F-9908-E4C7-E6A5-A732AD5BD64F}"/>
              </a:ext>
            </a:extLst>
          </p:cNvPr>
          <p:cNvSpPr txBox="1">
            <a:spLocks noGrp="1"/>
          </p:cNvSpPr>
          <p:nvPr>
            <p:ph type="ctrTitle"/>
          </p:nvPr>
        </p:nvSpPr>
        <p:spPr>
          <a:xfrm>
            <a:off x="679356" y="2033157"/>
            <a:ext cx="5175555" cy="1946738"/>
          </a:xfrm>
          <a:prstGeom prst="rect">
            <a:avLst/>
          </a:prstGeom>
        </p:spPr>
        <p:txBody>
          <a:bodyPr spcFirstLastPara="1" wrap="square" lIns="121900" tIns="121900" rIns="121900" bIns="121900" anchor="b" anchorCtr="0">
            <a:noAutofit/>
          </a:bodyPr>
          <a:lstStyle/>
          <a:p>
            <a:pPr>
              <a:lnSpc>
                <a:spcPct val="100000"/>
              </a:lnSpc>
              <a:tabLst>
                <a:tab pos="3432175" algn="l"/>
              </a:tabLst>
            </a:pPr>
            <a:r>
              <a:rPr lang="en-US" sz="72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XIN CHÀO VÀ HẸN GẶP LẠI !</a:t>
            </a:r>
            <a:endParaRPr sz="80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077F1F-4FB8-B884-2C27-2E65221CDA95}"/>
              </a:ext>
            </a:extLst>
          </p:cNvPr>
          <p:cNvPicPr>
            <a:picLocks noChangeAspect="1"/>
          </p:cNvPicPr>
          <p:nvPr/>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id="{16E37821-6EF9-D224-0226-21D8590B7351}"/>
              </a:ext>
            </a:extLst>
          </p:cNvPr>
          <p:cNvPicPr>
            <a:picLocks noChangeAspect="1"/>
          </p:cNvPicPr>
          <p:nvPr/>
        </p:nvPicPr>
        <p:blipFill rotWithShape="1">
          <a:blip r:embed="rId3"/>
          <a:srcRect b="1796"/>
          <a:stretch/>
        </p:blipFill>
        <p:spPr>
          <a:xfrm>
            <a:off x="0" y="1984500"/>
            <a:ext cx="12192000" cy="4861052"/>
          </a:xfrm>
          <a:prstGeom prst="rect">
            <a:avLst/>
          </a:prstGeom>
        </p:spPr>
      </p:pic>
      <p:pic>
        <p:nvPicPr>
          <p:cNvPr id="14" name="Picture 13">
            <a:extLst>
              <a:ext uri="{FF2B5EF4-FFF2-40B4-BE49-F238E27FC236}">
                <a16:creationId xmlns:a16="http://schemas.microsoft.com/office/drawing/2014/main" id="{499488C7-62C9-A3F1-9B9E-2A0C66070C53}"/>
              </a:ext>
            </a:extLst>
          </p:cNvPr>
          <p:cNvPicPr>
            <a:picLocks noChangeAspect="1"/>
          </p:cNvPicPr>
          <p:nvPr/>
        </p:nvPicPr>
        <p:blipFill>
          <a:blip r:embed="rId4"/>
          <a:stretch>
            <a:fillRect/>
          </a:stretch>
        </p:blipFill>
        <p:spPr>
          <a:xfrm>
            <a:off x="1710848" y="152473"/>
            <a:ext cx="1081000" cy="1692000"/>
          </a:xfrm>
          <a:prstGeom prst="rect">
            <a:avLst/>
          </a:prstGeom>
        </p:spPr>
      </p:pic>
      <p:pic>
        <p:nvPicPr>
          <p:cNvPr id="15" name="Picture 14">
            <a:extLst>
              <a:ext uri="{FF2B5EF4-FFF2-40B4-BE49-F238E27FC236}">
                <a16:creationId xmlns:a16="http://schemas.microsoft.com/office/drawing/2014/main" id="{EFB3E3D2-4F9F-FE3A-58CF-0D98AB0D8AC8}"/>
              </a:ext>
            </a:extLst>
          </p:cNvPr>
          <p:cNvPicPr>
            <a:picLocks noChangeAspect="1"/>
          </p:cNvPicPr>
          <p:nvPr/>
        </p:nvPicPr>
        <p:blipFill>
          <a:blip r:embed="rId5"/>
          <a:stretch>
            <a:fillRect/>
          </a:stretch>
        </p:blipFill>
        <p:spPr>
          <a:xfrm>
            <a:off x="-176982" y="-2"/>
            <a:ext cx="12545960" cy="2134836"/>
          </a:xfrm>
          <a:prstGeom prst="rect">
            <a:avLst/>
          </a:prstGeom>
        </p:spPr>
      </p:pic>
      <p:pic>
        <p:nvPicPr>
          <p:cNvPr id="19" name="Picture 18" descr="Icon&#10;&#10;Description automatically generated">
            <a:extLst>
              <a:ext uri="{FF2B5EF4-FFF2-40B4-BE49-F238E27FC236}">
                <a16:creationId xmlns:a16="http://schemas.microsoft.com/office/drawing/2014/main" id="{34D07245-2337-5DAA-77F1-B688237EFC6F}"/>
              </a:ext>
            </a:extLst>
          </p:cNvPr>
          <p:cNvPicPr>
            <a:picLocks noChangeAspect="1"/>
          </p:cNvPicPr>
          <p:nvPr/>
        </p:nvPicPr>
        <p:blipFill rotWithShape="1">
          <a:blip r:embed="rId6">
            <a:extLst>
              <a:ext uri="{28A0092B-C50C-407E-A947-70E740481C1C}">
                <a14:useLocalDpi xmlns:a14="http://schemas.microsoft.com/office/drawing/2010/main" val="0"/>
              </a:ext>
            </a:extLst>
          </a:blip>
          <a:srcRect l="11004" t="24977" r="10831" b="21362"/>
          <a:stretch/>
        </p:blipFill>
        <p:spPr>
          <a:xfrm>
            <a:off x="980325" y="1209027"/>
            <a:ext cx="9207771" cy="5564725"/>
          </a:xfrm>
          <a:prstGeom prst="rect">
            <a:avLst/>
          </a:prstGeom>
          <a:effectLst>
            <a:innerShdw blurRad="63500">
              <a:schemeClr val="bg1">
                <a:lumMod val="65000"/>
                <a:alpha val="30000"/>
              </a:schemeClr>
            </a:innerShdw>
          </a:effectLst>
        </p:spPr>
      </p:pic>
      <p:pic>
        <p:nvPicPr>
          <p:cNvPr id="13" name="Picture 12">
            <a:extLst>
              <a:ext uri="{FF2B5EF4-FFF2-40B4-BE49-F238E27FC236}">
                <a16:creationId xmlns:a16="http://schemas.microsoft.com/office/drawing/2014/main" id="{9AD0D653-683A-22B0-92C5-B08FE34B01B7}"/>
              </a:ext>
            </a:extLst>
          </p:cNvPr>
          <p:cNvPicPr>
            <a:picLocks noChangeAspect="1"/>
          </p:cNvPicPr>
          <p:nvPr/>
        </p:nvPicPr>
        <p:blipFill rotWithShape="1">
          <a:blip r:embed="rId7"/>
          <a:srcRect t="22152" b="45297"/>
          <a:stretch/>
        </p:blipFill>
        <p:spPr>
          <a:xfrm>
            <a:off x="10300298" y="5100894"/>
            <a:ext cx="1714721" cy="2340000"/>
          </a:xfrm>
          <a:prstGeom prst="rect">
            <a:avLst/>
          </a:prstGeom>
        </p:spPr>
      </p:pic>
      <p:pic>
        <p:nvPicPr>
          <p:cNvPr id="16" name="Picture 15">
            <a:extLst>
              <a:ext uri="{FF2B5EF4-FFF2-40B4-BE49-F238E27FC236}">
                <a16:creationId xmlns:a16="http://schemas.microsoft.com/office/drawing/2014/main" id="{B2B4532C-F8FB-378A-FDEA-1D6AF41FD81D}"/>
              </a:ext>
            </a:extLst>
          </p:cNvPr>
          <p:cNvPicPr>
            <a:picLocks noChangeAspect="1"/>
          </p:cNvPicPr>
          <p:nvPr/>
        </p:nvPicPr>
        <p:blipFill>
          <a:blip r:embed="rId8"/>
          <a:stretch>
            <a:fillRect/>
          </a:stretch>
        </p:blipFill>
        <p:spPr>
          <a:xfrm>
            <a:off x="112202" y="4864097"/>
            <a:ext cx="12192000" cy="1932431"/>
          </a:xfrm>
          <a:prstGeom prst="rect">
            <a:avLst/>
          </a:prstGeom>
        </p:spPr>
      </p:pic>
      <p:pic>
        <p:nvPicPr>
          <p:cNvPr id="12" name="Picture 11">
            <a:extLst>
              <a:ext uri="{FF2B5EF4-FFF2-40B4-BE49-F238E27FC236}">
                <a16:creationId xmlns:a16="http://schemas.microsoft.com/office/drawing/2014/main" id="{FBEA2B1B-EA52-DD74-BB7C-BF3171E90A13}"/>
              </a:ext>
            </a:extLst>
          </p:cNvPr>
          <p:cNvPicPr>
            <a:picLocks noChangeAspect="1"/>
          </p:cNvPicPr>
          <p:nvPr/>
        </p:nvPicPr>
        <p:blipFill rotWithShape="1">
          <a:blip r:embed="rId9"/>
          <a:srcRect l="1961" r="1961"/>
          <a:stretch/>
        </p:blipFill>
        <p:spPr>
          <a:xfrm>
            <a:off x="-176981" y="6017935"/>
            <a:ext cx="1858332" cy="2520000"/>
          </a:xfrm>
          <a:prstGeom prst="rect">
            <a:avLst/>
          </a:prstGeom>
        </p:spPr>
      </p:pic>
      <p:pic>
        <p:nvPicPr>
          <p:cNvPr id="17" name="Picture 16">
            <a:extLst>
              <a:ext uri="{FF2B5EF4-FFF2-40B4-BE49-F238E27FC236}">
                <a16:creationId xmlns:a16="http://schemas.microsoft.com/office/drawing/2014/main" id="{F83F91A5-9B1B-5DB6-BCC9-FBA977EA13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255053" y="2400117"/>
            <a:ext cx="2936947" cy="3885116"/>
          </a:xfrm>
          <a:prstGeom prst="rect">
            <a:avLst/>
          </a:prstGeom>
          <a:effectLst>
            <a:outerShdw blurRad="76200" dir="13500000" sy="23000" kx="1200000" algn="br" rotWithShape="0">
              <a:prstClr val="black">
                <a:alpha val="20000"/>
              </a:prstClr>
            </a:outerShdw>
          </a:effectLst>
        </p:spPr>
      </p:pic>
      <p:sp>
        <p:nvSpPr>
          <p:cNvPr id="20" name="TextBox 19">
            <a:extLst>
              <a:ext uri="{FF2B5EF4-FFF2-40B4-BE49-F238E27FC236}">
                <a16:creationId xmlns:a16="http://schemas.microsoft.com/office/drawing/2014/main" id="{EE9C967F-1519-4A9C-B2C4-F8992C62EB5A}"/>
              </a:ext>
            </a:extLst>
          </p:cNvPr>
          <p:cNvSpPr txBox="1"/>
          <p:nvPr/>
        </p:nvSpPr>
        <p:spPr>
          <a:xfrm>
            <a:off x="2378802" y="2595450"/>
            <a:ext cx="6876251" cy="2800767"/>
          </a:xfrm>
          <a:prstGeom prst="rect">
            <a:avLst/>
          </a:prstGeom>
          <a:noFill/>
        </p:spPr>
        <p:txBody>
          <a:bodyPr wrap="square">
            <a:spAutoFit/>
          </a:bodyPr>
          <a:lstStyle/>
          <a:p>
            <a:pPr algn="ctr"/>
            <a:r>
              <a:rPr kumimoji="0" lang="vi-VN" sz="4400" b="0" i="0" u="none" strike="noStrike" kern="1200" cap="none" spc="0" normalizeH="0" baseline="0" noProof="0">
                <a:ln w="0">
                  <a:noFill/>
                </a:ln>
                <a:solidFill>
                  <a:srgbClr val="0070C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Nghe và vận động theo bài hát </a:t>
            </a:r>
            <a:r>
              <a:rPr kumimoji="0" lang="vi-VN" sz="4400" b="0" i="0" u="none" strike="noStrike" kern="1200" cap="none" spc="0" normalizeH="0" baseline="0" noProof="0">
                <a:ln w="0">
                  <a:noFill/>
                </a:ln>
                <a:solidFill>
                  <a:srgbClr val="EC3E74"/>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Điều đó tuỳ thuộc hành động của bạn</a:t>
            </a:r>
            <a:r>
              <a:rPr kumimoji="0" lang="en-US" sz="4400" b="0" i="0" u="none" strike="noStrike" kern="1200" cap="none" spc="0" normalizeH="0" baseline="0" noProof="0">
                <a:ln w="0">
                  <a:noFill/>
                </a:ln>
                <a:solidFill>
                  <a:srgbClr val="EC3E74"/>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 </a:t>
            </a:r>
          </a:p>
          <a:p>
            <a:pPr algn="ctr"/>
            <a:r>
              <a:rPr kumimoji="0" lang="vi-VN" sz="4400" b="0" i="0" u="none" strike="noStrike" kern="1200" cap="none" spc="0" normalizeH="0" baseline="0" noProof="0">
                <a:ln w="0">
                  <a:noFill/>
                </a:ln>
                <a:solidFill>
                  <a:srgbClr val="0070C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(Nhạc và lời: Vũ Kim Dung)</a:t>
            </a:r>
          </a:p>
        </p:txBody>
      </p:sp>
    </p:spTree>
    <p:extLst>
      <p:ext uri="{BB962C8B-B14F-4D97-AF65-F5344CB8AC3E}">
        <p14:creationId xmlns:p14="http://schemas.microsoft.com/office/powerpoint/2010/main" val="17462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51113170">
            <a:hlinkClick r:id="" action="ppaction://media"/>
            <a:extLst>
              <a:ext uri="{FF2B5EF4-FFF2-40B4-BE49-F238E27FC236}">
                <a16:creationId xmlns:a16="http://schemas.microsoft.com/office/drawing/2014/main" id="{B75BE696-DB48-4812-8B01-D96A290700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558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B83D8F-0612-2D2B-9D52-03A74A036134}"/>
              </a:ext>
            </a:extLst>
          </p:cNvPr>
          <p:cNvGrpSpPr/>
          <p:nvPr/>
        </p:nvGrpSpPr>
        <p:grpSpPr>
          <a:xfrm>
            <a:off x="3943876" y="2041975"/>
            <a:ext cx="7365895" cy="2048721"/>
            <a:chOff x="9579618" y="4491970"/>
            <a:chExt cx="2198129" cy="626932"/>
          </a:xfrm>
        </p:grpSpPr>
        <p:sp>
          <p:nvSpPr>
            <p:cNvPr id="8" name="Speech Bubble: Rectangle with Corners Rounded 11">
              <a:extLst>
                <a:ext uri="{FF2B5EF4-FFF2-40B4-BE49-F238E27FC236}">
                  <a16:creationId xmlns:a16="http://schemas.microsoft.com/office/drawing/2014/main" id="{5CC5AB36-D6AD-6195-8F2F-C1F1E0B261E7}"/>
                </a:ext>
              </a:extLst>
            </p:cNvPr>
            <p:cNvSpPr/>
            <p:nvPr/>
          </p:nvSpPr>
          <p:spPr>
            <a:xfrm flipH="1">
              <a:off x="9579618" y="4491970"/>
              <a:ext cx="2198129" cy="506045"/>
            </a:xfrm>
            <a:custGeom>
              <a:avLst/>
              <a:gdLst>
                <a:gd name="connsiteX0" fmla="*/ 0 w 6676444"/>
                <a:gd name="connsiteY0" fmla="*/ 662118 h 3972630"/>
                <a:gd name="connsiteX1" fmla="*/ 662118 w 6676444"/>
                <a:gd name="connsiteY1" fmla="*/ 0 h 3972630"/>
                <a:gd name="connsiteX2" fmla="*/ 3894592 w 6676444"/>
                <a:gd name="connsiteY2" fmla="*/ 0 h 3972630"/>
                <a:gd name="connsiteX3" fmla="*/ 3894592 w 6676444"/>
                <a:gd name="connsiteY3" fmla="*/ 0 h 3972630"/>
                <a:gd name="connsiteX4" fmla="*/ 5563703 w 6676444"/>
                <a:gd name="connsiteY4" fmla="*/ 0 h 3972630"/>
                <a:gd name="connsiteX5" fmla="*/ 6014326 w 6676444"/>
                <a:gd name="connsiteY5" fmla="*/ 0 h 3972630"/>
                <a:gd name="connsiteX6" fmla="*/ 6676444 w 6676444"/>
                <a:gd name="connsiteY6" fmla="*/ 662118 h 3972630"/>
                <a:gd name="connsiteX7" fmla="*/ 6676444 w 6676444"/>
                <a:gd name="connsiteY7" fmla="*/ 2317368 h 3972630"/>
                <a:gd name="connsiteX8" fmla="*/ 7649669 w 6676444"/>
                <a:gd name="connsiteY8" fmla="*/ 2559129 h 3972630"/>
                <a:gd name="connsiteX9" fmla="*/ 6676444 w 6676444"/>
                <a:gd name="connsiteY9" fmla="*/ 3310525 h 3972630"/>
                <a:gd name="connsiteX10" fmla="*/ 6676444 w 6676444"/>
                <a:gd name="connsiteY10" fmla="*/ 3310512 h 3972630"/>
                <a:gd name="connsiteX11" fmla="*/ 6014326 w 6676444"/>
                <a:gd name="connsiteY11" fmla="*/ 3972630 h 3972630"/>
                <a:gd name="connsiteX12" fmla="*/ 5563703 w 6676444"/>
                <a:gd name="connsiteY12" fmla="*/ 3972630 h 3972630"/>
                <a:gd name="connsiteX13" fmla="*/ 3894592 w 6676444"/>
                <a:gd name="connsiteY13" fmla="*/ 3972630 h 3972630"/>
                <a:gd name="connsiteX14" fmla="*/ 3894592 w 6676444"/>
                <a:gd name="connsiteY14" fmla="*/ 3972630 h 3972630"/>
                <a:gd name="connsiteX15" fmla="*/ 662118 w 6676444"/>
                <a:gd name="connsiteY15" fmla="*/ 3972630 h 3972630"/>
                <a:gd name="connsiteX16" fmla="*/ 0 w 6676444"/>
                <a:gd name="connsiteY16" fmla="*/ 3310512 h 3972630"/>
                <a:gd name="connsiteX17" fmla="*/ 0 w 6676444"/>
                <a:gd name="connsiteY17" fmla="*/ 3310525 h 3972630"/>
                <a:gd name="connsiteX18" fmla="*/ 0 w 6676444"/>
                <a:gd name="connsiteY18" fmla="*/ 2317368 h 3972630"/>
                <a:gd name="connsiteX19" fmla="*/ 0 w 6676444"/>
                <a:gd name="connsiteY19" fmla="*/ 2317368 h 3972630"/>
                <a:gd name="connsiteX20" fmla="*/ 0 w 6676444"/>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86604 w 7649669"/>
                <a:gd name="connsiteY7" fmla="*/ 282028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67554 w 7649669"/>
                <a:gd name="connsiteY7" fmla="*/ 247103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31051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159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51486 w 7668719"/>
                <a:gd name="connsiteY11" fmla="*/ 395739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68719" h="3972630">
                  <a:moveTo>
                    <a:pt x="0" y="662118"/>
                  </a:moveTo>
                  <a:cubicBezTo>
                    <a:pt x="0" y="296440"/>
                    <a:pt x="296440" y="0"/>
                    <a:pt x="662118" y="0"/>
                  </a:cubicBezTo>
                  <a:lnTo>
                    <a:pt x="3894592" y="0"/>
                  </a:lnTo>
                  <a:lnTo>
                    <a:pt x="3894592" y="0"/>
                  </a:lnTo>
                  <a:lnTo>
                    <a:pt x="5563703" y="0"/>
                  </a:lnTo>
                  <a:lnTo>
                    <a:pt x="6014326" y="0"/>
                  </a:lnTo>
                  <a:cubicBezTo>
                    <a:pt x="6380004" y="0"/>
                    <a:pt x="6676444" y="296440"/>
                    <a:pt x="6676444" y="662118"/>
                  </a:cubicBezTo>
                  <a:cubicBezTo>
                    <a:pt x="6679831" y="1381508"/>
                    <a:pt x="6664167" y="1751648"/>
                    <a:pt x="6667554" y="2471038"/>
                  </a:cubicBezTo>
                  <a:lnTo>
                    <a:pt x="7668719" y="2813129"/>
                  </a:lnTo>
                  <a:lnTo>
                    <a:pt x="7095544" y="2942225"/>
                  </a:lnTo>
                  <a:lnTo>
                    <a:pt x="6676444" y="3050162"/>
                  </a:lnTo>
                  <a:cubicBezTo>
                    <a:pt x="6676444" y="3415840"/>
                    <a:pt x="6517164" y="3957390"/>
                    <a:pt x="6151486" y="3957390"/>
                  </a:cubicBezTo>
                  <a:lnTo>
                    <a:pt x="5563703" y="3972630"/>
                  </a:lnTo>
                  <a:lnTo>
                    <a:pt x="3894592" y="3972630"/>
                  </a:lnTo>
                  <a:lnTo>
                    <a:pt x="3894592" y="3972630"/>
                  </a:lnTo>
                  <a:lnTo>
                    <a:pt x="662118" y="3972630"/>
                  </a:lnTo>
                  <a:cubicBezTo>
                    <a:pt x="296440" y="3972630"/>
                    <a:pt x="0" y="3676190"/>
                    <a:pt x="0" y="3310512"/>
                  </a:cubicBezTo>
                  <a:lnTo>
                    <a:pt x="0" y="3310525"/>
                  </a:lnTo>
                  <a:lnTo>
                    <a:pt x="0" y="2317368"/>
                  </a:lnTo>
                  <a:lnTo>
                    <a:pt x="0" y="2317368"/>
                  </a:lnTo>
                  <a:lnTo>
                    <a:pt x="0" y="662118"/>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D0CE4B6-AC30-279D-46BF-0D2E89674CCC}"/>
                </a:ext>
              </a:extLst>
            </p:cNvPr>
            <p:cNvSpPr/>
            <p:nvPr/>
          </p:nvSpPr>
          <p:spPr>
            <a:xfrm>
              <a:off x="9908357" y="4525548"/>
              <a:ext cx="1834297" cy="593354"/>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Theo em, bài hát trên truyền tải thông điệp gì?</a:t>
              </a:r>
              <a:endPar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0E7A99C-BC5B-E30D-FA6A-8853FC26C26F}"/>
              </a:ext>
            </a:extLst>
          </p:cNvPr>
          <p:cNvGrpSpPr/>
          <p:nvPr/>
        </p:nvGrpSpPr>
        <p:grpSpPr>
          <a:xfrm>
            <a:off x="309123" y="1451702"/>
            <a:ext cx="3666867" cy="5277987"/>
            <a:chOff x="62471" y="1278631"/>
            <a:chExt cx="3666867" cy="5277987"/>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5B815778-5A22-263B-EF8A-1FAAAC9575E0}"/>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5CFE954B-F396-037C-3660-33DE82C40DFC}"/>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FD6111A-3028-16C2-FA79-637A598D33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5" name="Freeform 10">
            <a:extLst>
              <a:ext uri="{FF2B5EF4-FFF2-40B4-BE49-F238E27FC236}">
                <a16:creationId xmlns:a16="http://schemas.microsoft.com/office/drawing/2014/main" id="{C4256CD5-6B46-5F5A-797F-805EDB111ED7}"/>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0">
            <a:extLst>
              <a:ext uri="{FF2B5EF4-FFF2-40B4-BE49-F238E27FC236}">
                <a16:creationId xmlns:a16="http://schemas.microsoft.com/office/drawing/2014/main" id="{AA53417F-0624-FBC6-897E-76986DEDA9C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1">
            <a:extLst>
              <a:ext uri="{FF2B5EF4-FFF2-40B4-BE49-F238E27FC236}">
                <a16:creationId xmlns:a16="http://schemas.microsoft.com/office/drawing/2014/main" id="{74A3736C-538B-48AE-12D4-06C2EBC4752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09CD7237-40E1-3AF2-6453-27F87DC04D1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346A5A01-DB01-7FD6-2EB1-BABC02696BDE}"/>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ACB1EC0-E0EF-4353-B45E-C2EA1129FB19}"/>
              </a:ext>
            </a:extLst>
          </p:cNvPr>
          <p:cNvGrpSpPr/>
          <p:nvPr/>
        </p:nvGrpSpPr>
        <p:grpSpPr>
          <a:xfrm>
            <a:off x="2935469" y="209415"/>
            <a:ext cx="5409398" cy="1172864"/>
            <a:chOff x="779645" y="668069"/>
            <a:chExt cx="5409398" cy="1172864"/>
          </a:xfrm>
        </p:grpSpPr>
        <p:sp>
          <p:nvSpPr>
            <p:cNvPr id="2" name="Rectangle: Rounded Corners 1">
              <a:extLst>
                <a:ext uri="{FF2B5EF4-FFF2-40B4-BE49-F238E27FC236}">
                  <a16:creationId xmlns:a16="http://schemas.microsoft.com/office/drawing/2014/main" id="{86796416-C2CB-496F-B9C6-53EECA0A5F86}"/>
                </a:ext>
              </a:extLst>
            </p:cNvPr>
            <p:cNvSpPr/>
            <p:nvPr/>
          </p:nvSpPr>
          <p:spPr>
            <a:xfrm>
              <a:off x="779645" y="668069"/>
              <a:ext cx="5409397" cy="1172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42E3ECF-5C0C-43F3-B58A-02186665F12D}"/>
                </a:ext>
              </a:extLst>
            </p:cNvPr>
            <p:cNvSpPr txBox="1"/>
            <p:nvPr/>
          </p:nvSpPr>
          <p:spPr>
            <a:xfrm>
              <a:off x="1040644" y="732937"/>
              <a:ext cx="5148399" cy="830997"/>
            </a:xfrm>
            <a:prstGeom prst="rect">
              <a:avLst/>
            </a:prstGeom>
            <a:noFill/>
          </p:spPr>
          <p:txBody>
            <a:bodyPr wrap="square">
              <a:spAutoFit/>
            </a:bodyPr>
            <a:lstStyle/>
            <a:p>
              <a:pPr algn="just"/>
              <a:r>
                <a:rPr lang="en-US" sz="4800" b="1">
                  <a:ln w="28575">
                    <a:solidFill>
                      <a:sysClr val="windowText" lastClr="000000"/>
                    </a:solidFill>
                  </a:ln>
                  <a:solidFill>
                    <a:srgbClr val="FFE6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Trả lời câu hỏi :</a:t>
              </a:r>
              <a:endParaRPr lang="en-US" sz="4800" b="1" dirty="0">
                <a:ln w="28575">
                  <a:solidFill>
                    <a:sysClr val="windowText" lastClr="000000"/>
                  </a:solidFill>
                </a:ln>
                <a:solidFill>
                  <a:srgbClr val="FFE6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F2EB47D7-FB54-42A9-8C3E-361974692354}"/>
              </a:ext>
            </a:extLst>
          </p:cNvPr>
          <p:cNvGrpSpPr/>
          <p:nvPr/>
        </p:nvGrpSpPr>
        <p:grpSpPr>
          <a:xfrm flipV="1">
            <a:off x="3766943" y="4181339"/>
            <a:ext cx="7679586" cy="2658078"/>
            <a:chOff x="9579618" y="4317998"/>
            <a:chExt cx="2198129" cy="680018"/>
          </a:xfrm>
        </p:grpSpPr>
        <p:sp>
          <p:nvSpPr>
            <p:cNvPr id="22" name="Speech Bubble: Rectangle with Corners Rounded 11">
              <a:extLst>
                <a:ext uri="{FF2B5EF4-FFF2-40B4-BE49-F238E27FC236}">
                  <a16:creationId xmlns:a16="http://schemas.microsoft.com/office/drawing/2014/main" id="{FA3BDBC4-6D07-4DE8-BBD8-2D49EF67B618}"/>
                </a:ext>
              </a:extLst>
            </p:cNvPr>
            <p:cNvSpPr/>
            <p:nvPr/>
          </p:nvSpPr>
          <p:spPr>
            <a:xfrm flipH="1">
              <a:off x="9579618" y="4445858"/>
              <a:ext cx="2198129" cy="552158"/>
            </a:xfrm>
            <a:custGeom>
              <a:avLst/>
              <a:gdLst>
                <a:gd name="connsiteX0" fmla="*/ 0 w 6676444"/>
                <a:gd name="connsiteY0" fmla="*/ 662118 h 3972630"/>
                <a:gd name="connsiteX1" fmla="*/ 662118 w 6676444"/>
                <a:gd name="connsiteY1" fmla="*/ 0 h 3972630"/>
                <a:gd name="connsiteX2" fmla="*/ 3894592 w 6676444"/>
                <a:gd name="connsiteY2" fmla="*/ 0 h 3972630"/>
                <a:gd name="connsiteX3" fmla="*/ 3894592 w 6676444"/>
                <a:gd name="connsiteY3" fmla="*/ 0 h 3972630"/>
                <a:gd name="connsiteX4" fmla="*/ 5563703 w 6676444"/>
                <a:gd name="connsiteY4" fmla="*/ 0 h 3972630"/>
                <a:gd name="connsiteX5" fmla="*/ 6014326 w 6676444"/>
                <a:gd name="connsiteY5" fmla="*/ 0 h 3972630"/>
                <a:gd name="connsiteX6" fmla="*/ 6676444 w 6676444"/>
                <a:gd name="connsiteY6" fmla="*/ 662118 h 3972630"/>
                <a:gd name="connsiteX7" fmla="*/ 6676444 w 6676444"/>
                <a:gd name="connsiteY7" fmla="*/ 2317368 h 3972630"/>
                <a:gd name="connsiteX8" fmla="*/ 7649669 w 6676444"/>
                <a:gd name="connsiteY8" fmla="*/ 2559129 h 3972630"/>
                <a:gd name="connsiteX9" fmla="*/ 6676444 w 6676444"/>
                <a:gd name="connsiteY9" fmla="*/ 3310525 h 3972630"/>
                <a:gd name="connsiteX10" fmla="*/ 6676444 w 6676444"/>
                <a:gd name="connsiteY10" fmla="*/ 3310512 h 3972630"/>
                <a:gd name="connsiteX11" fmla="*/ 6014326 w 6676444"/>
                <a:gd name="connsiteY11" fmla="*/ 3972630 h 3972630"/>
                <a:gd name="connsiteX12" fmla="*/ 5563703 w 6676444"/>
                <a:gd name="connsiteY12" fmla="*/ 3972630 h 3972630"/>
                <a:gd name="connsiteX13" fmla="*/ 3894592 w 6676444"/>
                <a:gd name="connsiteY13" fmla="*/ 3972630 h 3972630"/>
                <a:gd name="connsiteX14" fmla="*/ 3894592 w 6676444"/>
                <a:gd name="connsiteY14" fmla="*/ 3972630 h 3972630"/>
                <a:gd name="connsiteX15" fmla="*/ 662118 w 6676444"/>
                <a:gd name="connsiteY15" fmla="*/ 3972630 h 3972630"/>
                <a:gd name="connsiteX16" fmla="*/ 0 w 6676444"/>
                <a:gd name="connsiteY16" fmla="*/ 3310512 h 3972630"/>
                <a:gd name="connsiteX17" fmla="*/ 0 w 6676444"/>
                <a:gd name="connsiteY17" fmla="*/ 3310525 h 3972630"/>
                <a:gd name="connsiteX18" fmla="*/ 0 w 6676444"/>
                <a:gd name="connsiteY18" fmla="*/ 2317368 h 3972630"/>
                <a:gd name="connsiteX19" fmla="*/ 0 w 6676444"/>
                <a:gd name="connsiteY19" fmla="*/ 2317368 h 3972630"/>
                <a:gd name="connsiteX20" fmla="*/ 0 w 6676444"/>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86604 w 7649669"/>
                <a:gd name="connsiteY7" fmla="*/ 282028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67554 w 7649669"/>
                <a:gd name="connsiteY7" fmla="*/ 247103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31051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159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51486 w 7668719"/>
                <a:gd name="connsiteY11" fmla="*/ 395739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68719" h="3972630">
                  <a:moveTo>
                    <a:pt x="0" y="662118"/>
                  </a:moveTo>
                  <a:cubicBezTo>
                    <a:pt x="0" y="296440"/>
                    <a:pt x="296440" y="0"/>
                    <a:pt x="662118" y="0"/>
                  </a:cubicBezTo>
                  <a:lnTo>
                    <a:pt x="3894592" y="0"/>
                  </a:lnTo>
                  <a:lnTo>
                    <a:pt x="3894592" y="0"/>
                  </a:lnTo>
                  <a:lnTo>
                    <a:pt x="5563703" y="0"/>
                  </a:lnTo>
                  <a:lnTo>
                    <a:pt x="6014326" y="0"/>
                  </a:lnTo>
                  <a:cubicBezTo>
                    <a:pt x="6380004" y="0"/>
                    <a:pt x="6676444" y="296440"/>
                    <a:pt x="6676444" y="662118"/>
                  </a:cubicBezTo>
                  <a:cubicBezTo>
                    <a:pt x="6679831" y="1381508"/>
                    <a:pt x="6664167" y="1751648"/>
                    <a:pt x="6667554" y="2471038"/>
                  </a:cubicBezTo>
                  <a:lnTo>
                    <a:pt x="7668719" y="2813129"/>
                  </a:lnTo>
                  <a:lnTo>
                    <a:pt x="7095544" y="2942225"/>
                  </a:lnTo>
                  <a:lnTo>
                    <a:pt x="6676444" y="3050162"/>
                  </a:lnTo>
                  <a:cubicBezTo>
                    <a:pt x="6676444" y="3415840"/>
                    <a:pt x="6517164" y="3957390"/>
                    <a:pt x="6151486" y="3957390"/>
                  </a:cubicBezTo>
                  <a:lnTo>
                    <a:pt x="5563703" y="3972630"/>
                  </a:lnTo>
                  <a:lnTo>
                    <a:pt x="3894592" y="3972630"/>
                  </a:lnTo>
                  <a:lnTo>
                    <a:pt x="3894592" y="3972630"/>
                  </a:lnTo>
                  <a:lnTo>
                    <a:pt x="662118" y="3972630"/>
                  </a:lnTo>
                  <a:cubicBezTo>
                    <a:pt x="296440" y="3972630"/>
                    <a:pt x="0" y="3676190"/>
                    <a:pt x="0" y="3310512"/>
                  </a:cubicBezTo>
                  <a:lnTo>
                    <a:pt x="0" y="3310525"/>
                  </a:lnTo>
                  <a:lnTo>
                    <a:pt x="0" y="2317368"/>
                  </a:lnTo>
                  <a:lnTo>
                    <a:pt x="0" y="2317368"/>
                  </a:lnTo>
                  <a:lnTo>
                    <a:pt x="0" y="662118"/>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93B5093-69A4-4DB2-BEC5-0B66E6096814}"/>
                </a:ext>
              </a:extLst>
            </p:cNvPr>
            <p:cNvSpPr/>
            <p:nvPr/>
          </p:nvSpPr>
          <p:spPr>
            <a:xfrm rot="10800000">
              <a:off x="9911449" y="4317998"/>
              <a:ext cx="1834297" cy="6535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Hãy chia sẻ: </a:t>
              </a:r>
              <a:r>
                <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Em đã làm gì để góp phần bảo vệ môi trường?</a:t>
              </a: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1822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619176" y="1212112"/>
            <a:ext cx="8002251" cy="4990870"/>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E74D885-10A7-4CE1-3ABF-C78EEF85ED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493904" y="89624"/>
            <a:ext cx="3974870" cy="705839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7A52E9CA-BC53-A5F1-5847-090111497699}"/>
              </a:ext>
            </a:extLst>
          </p:cNvPr>
          <p:cNvSpPr txBox="1"/>
          <p:nvPr/>
        </p:nvSpPr>
        <p:spPr>
          <a:xfrm>
            <a:off x="1032495" y="1518718"/>
            <a:ext cx="7374019"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srgbClr val="C00000"/>
                </a:solidFill>
                <a:effectLst/>
                <a:uLnTx/>
                <a:uFillTx/>
                <a:ea typeface="+mn-ea"/>
                <a:cs typeface="+mn-cs"/>
              </a:rPr>
              <a:t>Bảo vệ môi trường sống là trách nhiệm của mỗi cá nhân. Trái Đất của chúng ta có giữ được màu xanh hay không, tất cả phụ thuộc vào sự nỗ lực bảo vệ và chăm sóc của các thế hệ HS tương lai. Trong bài học ngày hôm nay, chúng ta sẽ cùng tìm hiểu một số việc làm cụ thể để bảo vệ môi trường sống ở nhà, ở trường, ở nơi công cộng. </a:t>
            </a:r>
          </a:p>
        </p:txBody>
      </p:sp>
      <p:sp>
        <p:nvSpPr>
          <p:cNvPr id="9" name="Freeform 10">
            <a:extLst>
              <a:ext uri="{FF2B5EF4-FFF2-40B4-BE49-F238E27FC236}">
                <a16:creationId xmlns:a16="http://schemas.microsoft.com/office/drawing/2014/main" id="{3C0DA95B-9B78-34E3-86A3-3E814CDCF6FD}"/>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A16EB5E-2336-BC57-2370-2329412610F5}"/>
              </a:ext>
            </a:extLst>
          </p:cNvPr>
          <p:cNvPicPr>
            <a:picLocks noChangeAspect="1"/>
          </p:cNvPicPr>
          <p:nvPr/>
        </p:nvPicPr>
        <p:blipFill>
          <a:blip r:embed="rId6"/>
          <a:stretch>
            <a:fillRect/>
          </a:stretch>
        </p:blipFill>
        <p:spPr>
          <a:xfrm>
            <a:off x="2693986" y="0"/>
            <a:ext cx="7181710" cy="1566808"/>
          </a:xfrm>
          <a:prstGeom prst="rect">
            <a:avLst/>
          </a:prstGeom>
        </p:spPr>
      </p:pic>
    </p:spTree>
    <p:extLst>
      <p:ext uri="{BB962C8B-B14F-4D97-AF65-F5344CB8AC3E}">
        <p14:creationId xmlns:p14="http://schemas.microsoft.com/office/powerpoint/2010/main" val="81434140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A849899-BF6A-7252-B6ED-11E426CCFF99}"/>
              </a:ext>
            </a:extLst>
          </p:cNvPr>
          <p:cNvGrpSpPr/>
          <p:nvPr/>
        </p:nvGrpSpPr>
        <p:grpSpPr>
          <a:xfrm>
            <a:off x="13221881" y="786549"/>
            <a:ext cx="4902874" cy="5510807"/>
            <a:chOff x="308997" y="221796"/>
            <a:chExt cx="7795270" cy="5510807"/>
          </a:xfrm>
        </p:grpSpPr>
        <p:sp>
          <p:nvSpPr>
            <p:cNvPr id="3" name="TextBox 2">
              <a:extLst>
                <a:ext uri="{FF2B5EF4-FFF2-40B4-BE49-F238E27FC236}">
                  <a16:creationId xmlns:a16="http://schemas.microsoft.com/office/drawing/2014/main" id="{E26B3911-D720-27CE-144C-AD2FCB942597}"/>
                </a:ext>
              </a:extLst>
            </p:cNvPr>
            <p:cNvSpPr txBox="1"/>
            <p:nvPr/>
          </p:nvSpPr>
          <p:spPr>
            <a:xfrm>
              <a:off x="308997" y="221796"/>
              <a:ext cx="7795270" cy="550920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kiến </a:t>
              </a:r>
            </a:p>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tạo tri thức mới</a:t>
              </a:r>
            </a:p>
          </p:txBody>
        </p:sp>
        <p:sp>
          <p:nvSpPr>
            <p:cNvPr id="4" name="TextBox 3">
              <a:extLst>
                <a:ext uri="{FF2B5EF4-FFF2-40B4-BE49-F238E27FC236}">
                  <a16:creationId xmlns:a16="http://schemas.microsoft.com/office/drawing/2014/main" id="{FD7BFD5D-C9D6-A9E8-BAE8-15EBD0609E1F}"/>
                </a:ext>
              </a:extLst>
            </p:cNvPr>
            <p:cNvSpPr txBox="1"/>
            <p:nvPr/>
          </p:nvSpPr>
          <p:spPr>
            <a:xfrm>
              <a:off x="460742" y="223403"/>
              <a:ext cx="7491779" cy="550920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a:solidFill>
                      <a:sysClr val="windowText" lastClr="000000"/>
                    </a:solidFill>
                  </a:ln>
                  <a:solidFill>
                    <a:srgbClr val="45D419"/>
                  </a:solidFill>
                  <a:effectLst/>
                  <a:uLnTx/>
                  <a:uFillTx/>
                  <a:latin typeface="iCiel Crocante" panose="02000000000000000000" pitchFamily="50" charset="0"/>
                  <a:ea typeface="+mn-ea"/>
                  <a:cs typeface="Arial"/>
                  <a:sym typeface="Arial"/>
                </a:rPr>
                <a:t>k</a:t>
              </a:r>
              <a:r>
                <a:rPr kumimoji="0" lang="en-US" sz="8800" b="0" i="0" u="none" strike="noStrike" kern="0" cap="none" spc="0" normalizeH="0" baseline="0" noProof="0">
                  <a:ln>
                    <a:solidFill>
                      <a:sysClr val="windowText" lastClr="000000"/>
                    </a:solidFill>
                  </a:ln>
                  <a:solidFill>
                    <a:srgbClr val="EC3E74"/>
                  </a:solidFill>
                  <a:effectLst/>
                  <a:uLnTx/>
                  <a:uFillTx/>
                  <a:latin typeface="iCiel Crocante" panose="02000000000000000000" pitchFamily="50" charset="0"/>
                  <a:ea typeface="+mn-ea"/>
                  <a:cs typeface="Arial"/>
                  <a:sym typeface="Arial"/>
                </a:rPr>
                <a:t>i</a:t>
              </a:r>
              <a:r>
                <a:rPr kumimoji="0" lang="en-US" sz="8800" b="0" i="0" u="none" strike="noStrike" kern="0" cap="none" spc="0" normalizeH="0" baseline="0" noProof="0">
                  <a:ln>
                    <a:solidFill>
                      <a:sysClr val="windowText" lastClr="000000"/>
                    </a:solidFill>
                  </a:ln>
                  <a:solidFill>
                    <a:srgbClr val="00B0F0"/>
                  </a:solidFill>
                  <a:effectLst/>
                  <a:uLnTx/>
                  <a:uFillTx/>
                  <a:latin typeface="iCiel Crocante" panose="02000000000000000000" pitchFamily="50" charset="0"/>
                  <a:ea typeface="+mn-ea"/>
                  <a:cs typeface="Arial"/>
                  <a:sym typeface="Arial"/>
                </a:rPr>
                <a:t>ế</a:t>
              </a:r>
              <a:r>
                <a:rPr kumimoji="0" lang="en-US" sz="8800" b="0" i="0" u="none" strike="noStrike" kern="0" cap="none" spc="0" normalizeH="0" baseline="0" noProof="0">
                  <a:ln>
                    <a:solidFill>
                      <a:sysClr val="windowText" lastClr="000000"/>
                    </a:solidFill>
                  </a:ln>
                  <a:solidFill>
                    <a:srgbClr val="FFFF00"/>
                  </a:solidFill>
                  <a:effectLst/>
                  <a:uLnTx/>
                  <a:uFillTx/>
                  <a:latin typeface="iCiel Crocante" panose="02000000000000000000" pitchFamily="50" charset="0"/>
                  <a:ea typeface="+mn-ea"/>
                  <a:cs typeface="Arial"/>
                  <a:sym typeface="Arial"/>
                </a:rPr>
                <a:t>n</a:t>
              </a:r>
              <a:r>
                <a:rPr kumimoji="0" lang="en-US" sz="8800" b="0" i="0" u="none" strike="noStrike" kern="0" cap="none" spc="0" normalizeH="0" baseline="0" noProof="0">
                  <a:ln>
                    <a:solidFill>
                      <a:sysClr val="windowText" lastClr="000000"/>
                    </a:solidFill>
                  </a:ln>
                  <a:solidFill>
                    <a:srgbClr val="000000"/>
                  </a:solidFill>
                  <a:effectLst/>
                  <a:uLnTx/>
                  <a:uFillTx/>
                  <a:latin typeface="iCiel Crocante" panose="02000000000000000000" pitchFamily="50" charset="0"/>
                  <a:ea typeface="+mn-ea"/>
                  <a:cs typeface="Arial"/>
                  <a:sym typeface="Arial"/>
                </a:rPr>
                <a:t> </a:t>
              </a:r>
            </a:p>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a:solidFill>
                      <a:sysClr val="windowText" lastClr="000000"/>
                    </a:solidFill>
                  </a:ln>
                  <a:solidFill>
                    <a:srgbClr val="EC3E74"/>
                  </a:solidFill>
                  <a:effectLst/>
                  <a:uLnTx/>
                  <a:uFillTx/>
                  <a:latin typeface="iCiel Crocante" panose="02000000000000000000" pitchFamily="50" charset="0"/>
                  <a:ea typeface="+mn-ea"/>
                  <a:cs typeface="Arial"/>
                  <a:sym typeface="Arial"/>
                </a:rPr>
                <a:t>t</a:t>
              </a:r>
              <a:r>
                <a:rPr lang="en-US" sz="8800" kern="0">
                  <a:ln>
                    <a:solidFill>
                      <a:sysClr val="windowText" lastClr="000000"/>
                    </a:solidFill>
                  </a:ln>
                  <a:solidFill>
                    <a:srgbClr val="00B0F0"/>
                  </a:solidFill>
                  <a:latin typeface="iCiel Crocante" panose="02000000000000000000" pitchFamily="50" charset="0"/>
                  <a:cs typeface="Arial"/>
                  <a:sym typeface="Arial"/>
                </a:rPr>
                <a:t>ạ</a:t>
              </a:r>
              <a:r>
                <a:rPr kumimoji="0" lang="en-US" sz="8800" b="0" i="0" u="none" strike="noStrike" kern="0" cap="none" spc="0" normalizeH="0" baseline="0" noProof="0">
                  <a:ln>
                    <a:solidFill>
                      <a:sysClr val="windowText" lastClr="000000"/>
                    </a:solidFill>
                  </a:ln>
                  <a:solidFill>
                    <a:srgbClr val="FFFF00"/>
                  </a:solidFill>
                  <a:effectLst/>
                  <a:uLnTx/>
                  <a:uFillTx/>
                  <a:latin typeface="iCiel Crocante" panose="02000000000000000000" pitchFamily="50" charset="0"/>
                  <a:ea typeface="+mn-ea"/>
                  <a:cs typeface="Arial"/>
                  <a:sym typeface="Arial"/>
                </a:rPr>
                <a:t>o </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t</a:t>
              </a:r>
              <a:r>
                <a:rPr kumimoji="0" lang="en-US" sz="8800" b="0" i="0" u="none" strike="noStrike" kern="0" cap="none" spc="0" normalizeH="0" baseline="0" noProof="0">
                  <a:ln>
                    <a:solidFill>
                      <a:sysClr val="windowText" lastClr="000000"/>
                    </a:solidFill>
                  </a:ln>
                  <a:solidFill>
                    <a:srgbClr val="45D419"/>
                  </a:solidFill>
                  <a:effectLst/>
                  <a:uLnTx/>
                  <a:uFillTx/>
                  <a:latin typeface="iCiel Crocante" panose="02000000000000000000" pitchFamily="50" charset="0"/>
                  <a:ea typeface="+mn-ea"/>
                  <a:cs typeface="Arial"/>
                  <a:sym typeface="Arial"/>
                </a:rPr>
                <a:t>r</a:t>
              </a:r>
              <a:r>
                <a:rPr kumimoji="0" lang="en-US" sz="8800" b="0" i="0" u="none" strike="noStrike" kern="0" cap="none" spc="0" normalizeH="0" baseline="0" noProof="0">
                  <a:ln>
                    <a:solidFill>
                      <a:sysClr val="windowText" lastClr="000000"/>
                    </a:solidFill>
                  </a:ln>
                  <a:solidFill>
                    <a:srgbClr val="00B0F0"/>
                  </a:solidFill>
                  <a:effectLst/>
                  <a:uLnTx/>
                  <a:uFillTx/>
                  <a:latin typeface="iCiel Crocante" panose="02000000000000000000" pitchFamily="50" charset="0"/>
                  <a:ea typeface="+mn-ea"/>
                  <a:cs typeface="Arial"/>
                  <a:sym typeface="Arial"/>
                </a:rPr>
                <a:t>i</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 </a:t>
              </a:r>
              <a:r>
                <a:rPr kumimoji="0" lang="en-US" sz="8800" b="0" i="0" u="none" strike="noStrike" kern="0" cap="none" spc="0" normalizeH="0" baseline="0" noProof="0">
                  <a:ln>
                    <a:solidFill>
                      <a:sysClr val="windowText" lastClr="000000"/>
                    </a:solidFill>
                  </a:ln>
                  <a:solidFill>
                    <a:srgbClr val="7030A0"/>
                  </a:solidFill>
                  <a:effectLst/>
                  <a:uLnTx/>
                  <a:uFillTx/>
                  <a:latin typeface="iCiel Crocante" panose="02000000000000000000" pitchFamily="50" charset="0"/>
                  <a:ea typeface="+mn-ea"/>
                  <a:cs typeface="Arial"/>
                  <a:sym typeface="Arial"/>
                </a:rPr>
                <a:t>t</a:t>
              </a:r>
              <a:r>
                <a:rPr kumimoji="0" lang="en-US" sz="8800" b="0" i="0" u="none" strike="noStrike" kern="0" cap="none" spc="0" normalizeH="0" baseline="0" noProof="0">
                  <a:ln>
                    <a:solidFill>
                      <a:sysClr val="windowText" lastClr="000000"/>
                    </a:solidFill>
                  </a:ln>
                  <a:solidFill>
                    <a:srgbClr val="EC3E74"/>
                  </a:solidFill>
                  <a:effectLst/>
                  <a:uLnTx/>
                  <a:uFillTx/>
                  <a:latin typeface="iCiel Crocante" panose="02000000000000000000" pitchFamily="50" charset="0"/>
                  <a:ea typeface="+mn-ea"/>
                  <a:cs typeface="Arial"/>
                  <a:sym typeface="Arial"/>
                </a:rPr>
                <a:t>h</a:t>
              </a:r>
              <a:r>
                <a:rPr kumimoji="0" lang="en-US" sz="8800" b="0" i="0" u="none" strike="noStrike" kern="0" cap="none" spc="0" normalizeH="0" baseline="0" noProof="0">
                  <a:ln>
                    <a:solidFill>
                      <a:sysClr val="windowText" lastClr="000000"/>
                    </a:solidFill>
                  </a:ln>
                  <a:solidFill>
                    <a:srgbClr val="00B0F0"/>
                  </a:solidFill>
                  <a:effectLst/>
                  <a:uLnTx/>
                  <a:uFillTx/>
                  <a:latin typeface="iCiel Crocante" panose="02000000000000000000" pitchFamily="50" charset="0"/>
                  <a:ea typeface="+mn-ea"/>
                  <a:cs typeface="Arial"/>
                  <a:sym typeface="Arial"/>
                </a:rPr>
                <a:t>ứ</a:t>
              </a:r>
              <a:r>
                <a:rPr kumimoji="0" lang="en-US" sz="8800" b="0" i="0" u="none" strike="noStrike" kern="0" cap="none" spc="0" normalizeH="0" baseline="0" noProof="0">
                  <a:ln>
                    <a:solidFill>
                      <a:sysClr val="windowText" lastClr="000000"/>
                    </a:solidFill>
                  </a:ln>
                  <a:solidFill>
                    <a:srgbClr val="FFE61B"/>
                  </a:solidFill>
                  <a:effectLst/>
                  <a:uLnTx/>
                  <a:uFillTx/>
                  <a:latin typeface="iCiel Crocante" panose="02000000000000000000" pitchFamily="50" charset="0"/>
                  <a:ea typeface="+mn-ea"/>
                  <a:cs typeface="Arial"/>
                  <a:sym typeface="Arial"/>
                </a:rPr>
                <a:t>c</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 </a:t>
              </a:r>
              <a:r>
                <a:rPr kumimoji="0" lang="en-US" sz="8800" b="0" i="0" u="none" strike="noStrike" kern="0" cap="none" spc="0" normalizeH="0" baseline="0" noProof="0">
                  <a:ln>
                    <a:solidFill>
                      <a:sysClr val="windowText" lastClr="000000"/>
                    </a:solidFill>
                  </a:ln>
                  <a:solidFill>
                    <a:srgbClr val="45D419"/>
                  </a:solidFill>
                  <a:effectLst/>
                  <a:uLnTx/>
                  <a:uFillTx/>
                  <a:latin typeface="iCiel Crocante" panose="02000000000000000000" pitchFamily="50" charset="0"/>
                  <a:ea typeface="+mn-ea"/>
                  <a:cs typeface="Arial"/>
                  <a:sym typeface="Arial"/>
                </a:rPr>
                <a:t>m</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ớ</a:t>
              </a:r>
              <a:r>
                <a:rPr kumimoji="0" lang="en-US" sz="8800" b="0" i="0" u="none" strike="noStrike" kern="0" cap="none" spc="0" normalizeH="0" baseline="0" noProof="0">
                  <a:ln>
                    <a:solidFill>
                      <a:sysClr val="windowText" lastClr="000000"/>
                    </a:solidFill>
                  </a:ln>
                  <a:solidFill>
                    <a:srgbClr val="FFE61B"/>
                  </a:solidFill>
                  <a:effectLst/>
                  <a:uLnTx/>
                  <a:uFillTx/>
                  <a:latin typeface="iCiel Crocante" panose="02000000000000000000" pitchFamily="50" charset="0"/>
                  <a:ea typeface="+mn-ea"/>
                  <a:cs typeface="Arial"/>
                  <a:sym typeface="Arial"/>
                </a:rPr>
                <a:t>i</a:t>
              </a:r>
              <a:endParaRPr kumimoji="0" lang="en-US" sz="8800" b="0" i="0" u="none" strike="noStrike" kern="0" cap="none" spc="0" normalizeH="0" baseline="0" noProof="0" dirty="0">
                <a:ln>
                  <a:solidFill>
                    <a:sysClr val="windowText" lastClr="000000"/>
                  </a:solidFill>
                </a:ln>
                <a:solidFill>
                  <a:srgbClr val="FFE61B"/>
                </a:solidFill>
                <a:effectLst/>
                <a:uLnTx/>
                <a:uFillTx/>
                <a:latin typeface="iCiel Crocante" panose="02000000000000000000" pitchFamily="50" charset="0"/>
                <a:ea typeface="+mn-ea"/>
                <a:cs typeface="Arial"/>
                <a:sym typeface="Arial"/>
              </a:endParaRPr>
            </a:p>
          </p:txBody>
        </p:sp>
      </p:grpSp>
      <p:pic>
        <p:nvPicPr>
          <p:cNvPr id="5" name="Picture 4">
            <a:extLst>
              <a:ext uri="{FF2B5EF4-FFF2-40B4-BE49-F238E27FC236}">
                <a16:creationId xmlns:a16="http://schemas.microsoft.com/office/drawing/2014/main" id="{45DA3E91-F7EE-40C2-D9F0-BDF32ABF9086}"/>
              </a:ext>
            </a:extLst>
          </p:cNvPr>
          <p:cNvPicPr>
            <a:picLocks noChangeAspect="1"/>
          </p:cNvPicPr>
          <p:nvPr/>
        </p:nvPicPr>
        <p:blipFill>
          <a:blip r:embed="rId5"/>
          <a:stretch>
            <a:fillRect/>
          </a:stretch>
        </p:blipFill>
        <p:spPr>
          <a:xfrm>
            <a:off x="7084679" y="635504"/>
            <a:ext cx="4907705" cy="5785605"/>
          </a:xfrm>
          <a:prstGeom prst="rect">
            <a:avLst/>
          </a:prstGeom>
        </p:spPr>
      </p:pic>
    </p:spTree>
    <p:extLst>
      <p:ext uri="{BB962C8B-B14F-4D97-AF65-F5344CB8AC3E}">
        <p14:creationId xmlns:p14="http://schemas.microsoft.com/office/powerpoint/2010/main" val="219476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315C92-F1BE-FF33-B0A4-02B3E7871D11}"/>
              </a:ext>
            </a:extLst>
          </p:cNvPr>
          <p:cNvPicPr>
            <a:picLocks noChangeAspect="1"/>
          </p:cNvPicPr>
          <p:nvPr/>
        </p:nvPicPr>
        <p:blipFill rotWithShape="1">
          <a:blip r:embed="rId2"/>
          <a:srcRect t="52964"/>
          <a:stretch/>
        </p:blipFill>
        <p:spPr>
          <a:xfrm flipV="1">
            <a:off x="-148208" y="3237672"/>
            <a:ext cx="12042174" cy="3222980"/>
          </a:xfrm>
          <a:prstGeom prst="rect">
            <a:avLst/>
          </a:prstGeom>
        </p:spPr>
      </p:pic>
      <p:sp>
        <p:nvSpPr>
          <p:cNvPr id="8" name="Rectangle 7">
            <a:extLst>
              <a:ext uri="{FF2B5EF4-FFF2-40B4-BE49-F238E27FC236}">
                <a16:creationId xmlns:a16="http://schemas.microsoft.com/office/drawing/2014/main" id="{B19E60A8-E296-6A6C-454D-74C2395C499F}"/>
              </a:ext>
            </a:extLst>
          </p:cNvPr>
          <p:cNvSpPr/>
          <p:nvPr/>
        </p:nvSpPr>
        <p:spPr>
          <a:xfrm>
            <a:off x="1014605" y="6460652"/>
            <a:ext cx="10201839" cy="175962"/>
          </a:xfrm>
          <a:prstGeom prst="rect">
            <a:avLst/>
          </a:prstGeom>
          <a:solidFill>
            <a:srgbClr val="E29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F60B7-B9B0-3C2E-D861-5265D0CFFBE7}"/>
              </a:ext>
            </a:extLst>
          </p:cNvPr>
          <p:cNvSpPr/>
          <p:nvPr/>
        </p:nvSpPr>
        <p:spPr>
          <a:xfrm>
            <a:off x="1252025" y="6368184"/>
            <a:ext cx="9692640" cy="92468"/>
          </a:xfrm>
          <a:prstGeom prst="rect">
            <a:avLst/>
          </a:prstGeom>
          <a:solidFill>
            <a:srgbClr val="144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5BBE38C-7477-373C-1AC1-CF3725D204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68" b="41731" l="9098" r="69675">
                        <a14:foregroundMark x1="15842" y1="12212" x2="18947" y2="27214"/>
                        <a14:foregroundMark x1="34716" y1="18722" x2="36439" y2="34452"/>
                        <a14:foregroundMark x1="63901" y1="17873" x2="62615" y2="35261"/>
                        <a14:foregroundMark x1="30058" y1="18237" x2="29500" y2="30287"/>
                        <a14:foregroundMark x1="67831" y1="22240" x2="67176" y2="29397"/>
                        <a14:foregroundMark x1="67176" y1="29397" x2="66715" y2="30732"/>
                        <a14:foregroundMark x1="59510" y1="39911" x2="59510" y2="39911"/>
                        <a14:foregroundMark x1="59995" y1="39345" x2="64119" y2="39264"/>
                        <a14:foregroundMark x1="64119" y1="39264" x2="64119" y2="39264"/>
                        <a14:foregroundMark x1="19214" y1="10190" x2="19772" y2="22321"/>
                        <a14:foregroundMark x1="19772" y1="22321" x2="19772" y2="22321"/>
                        <a14:foregroundMark x1="10044" y1="19895" x2="12494" y2="18884"/>
                        <a14:foregroundMark x1="12009" y1="21957" x2="12834" y2="24060"/>
                        <a14:foregroundMark x1="15066" y1="38132" x2="16060" y2="40073"/>
                        <a14:foregroundMark x1="24066" y1="26122" x2="24066" y2="26122"/>
                        <a14:foregroundMark x1="24333" y1="26769" x2="24212" y2="27052"/>
                        <a14:foregroundMark x1="9098" y1="32309" x2="13295" y2="29317"/>
                        <a14:foregroundMark x1="13295" y1="29317" x2="14119" y2="27861"/>
                        <a14:foregroundMark x1="17443" y1="7764" x2="18341" y2="9543"/>
                        <a14:foregroundMark x1="47550" y1="6308" x2="48496" y2="6672"/>
                        <a14:foregroundMark x1="32266" y1="39426" x2="35832" y2="38981"/>
                        <a14:foregroundMark x1="36172" y1="38132" x2="35226" y2="37687"/>
                        <a14:foregroundMark x1="32727" y1="37970" x2="33600" y2="37687"/>
                        <a14:foregroundMark x1="35177" y1="37485" x2="36172" y2="38334"/>
                        <a14:foregroundMark x1="24066" y1="26203" x2="24770" y2="27295"/>
                        <a14:foregroundMark x1="24406" y1="26324" x2="24284" y2="26122"/>
                        <a14:foregroundMark x1="16327" y1="33603" x2="18947" y2="39547"/>
                        <a14:foregroundMark x1="66279" y1="41771" x2="63950" y2="38981"/>
                        <a14:foregroundMark x1="57957" y1="41771" x2="58879" y2="41003"/>
                        <a14:foregroundMark x1="58394" y1="41488" x2="58952" y2="40477"/>
                        <a14:foregroundMark x1="36439" y1="15002" x2="36172" y2="21472"/>
                        <a14:foregroundMark x1="37045" y1="14517" x2="35662" y2="22766"/>
                        <a14:foregroundMark x1="35662" y1="22766" x2="35662" y2="22766"/>
                        <a14:foregroundMark x1="36050" y1="15932" x2="36342" y2="20906"/>
                        <a14:foregroundMark x1="13052" y1="14355" x2="15211" y2="12212"/>
                        <a14:foregroundMark x1="20233" y1="11282" x2="21228" y2="15447"/>
                        <a14:foregroundMark x1="21276" y1="10999" x2="22999" y2="18601"/>
                        <a14:foregroundMark x1="22732" y1="17590" x2="23168" y2="21108"/>
                        <a14:foregroundMark x1="23338" y1="18884" x2="22052" y2="19531"/>
                        <a14:foregroundMark x1="44954" y1="40841" x2="44881" y2="39264"/>
                        <a14:foregroundMark x1="44784" y1="41205" x2="44784" y2="41205"/>
                        <a14:foregroundMark x1="44784" y1="41205" x2="44784" y2="41205"/>
                        <a14:foregroundMark x1="52935" y1="36029" x2="52887" y2="38051"/>
                        <a14:foregroundMark x1="52450" y1="41488" x2="52790" y2="39547"/>
                        <a14:foregroundMark x1="53227" y1="40194" x2="53227" y2="40194"/>
                        <a14:foregroundMark x1="53105" y1="40194" x2="53105" y2="40194"/>
                        <a14:foregroundMark x1="52838" y1="39830" x2="52838" y2="39830"/>
                        <a14:foregroundMark x1="24551" y1="29883" x2="24042" y2="31905"/>
                        <a14:foregroundMark x1="35104" y1="37161" x2="36220" y2="37889"/>
                        <a14:foregroundMark x1="32339" y1="37849" x2="32848" y2="37485"/>
                        <a14:foregroundMark x1="33261" y1="38091" x2="33261" y2="38091"/>
                        <a14:foregroundMark x1="32897" y1="37525" x2="33479" y2="37404"/>
                        <a14:foregroundMark x1="33066" y1="37485" x2="33406" y2="37485"/>
                        <a14:foregroundMark x1="23823" y1="28104" x2="23823" y2="28104"/>
                        <a14:foregroundMark x1="69675" y1="24060" x2="69675" y2="24060"/>
                        <a14:foregroundMark x1="69529" y1="23413" x2="69529" y2="23413"/>
                        <a14:foregroundMark x1="30204" y1="40841" x2="30204" y2="40841"/>
                        <a14:foregroundMark x1="38282" y1="41690" x2="38282" y2="41690"/>
                        <a14:foregroundMark x1="24357" y1="25152" x2="24357" y2="25152"/>
                        <a14:foregroundMark x1="25158" y1="26163" x2="25158" y2="26163"/>
                        <a14:foregroundMark x1="23435" y1="26365" x2="23435" y2="26365"/>
                        <a14:foregroundMark x1="23872" y1="25354" x2="23872" y2="25354"/>
                        <a14:backgroundMark x1="45560" y1="37970" x2="45609" y2="38617"/>
                        <a14:backgroundMark x1="51989" y1="36191" x2="52329" y2="37485"/>
                        <a14:backgroundMark x1="23290" y1="24990" x2="23290" y2="24990"/>
                        <a14:backgroundMark x1="24139" y1="30004" x2="24139" y2="30004"/>
                        <a14:backgroundMark x1="23993" y1="29276" x2="23920" y2="30368"/>
                        <a14:backgroundMark x1="23508" y1="30691" x2="23508" y2="31298"/>
                        <a14:backgroundMark x1="24042" y1="28831" x2="23678" y2="30044"/>
                        <a14:backgroundMark x1="23265" y1="31985" x2="23435" y2="31338"/>
                        <a14:backgroundMark x1="23848" y1="28589" x2="23848" y2="28589"/>
                        <a14:backgroundMark x1="23969" y1="28589" x2="23969" y2="28589"/>
                        <a14:backgroundMark x1="23969" y1="28508" x2="23969" y2="28751"/>
                        <a14:backgroundMark x1="24187" y1="28346" x2="23557" y2="28993"/>
                        <a14:backgroundMark x1="23848" y1="29195" x2="23823" y2="29640"/>
                        <a14:backgroundMark x1="23751" y1="28831" x2="23557" y2="30125"/>
                        <a14:backgroundMark x1="24115" y1="28225" x2="23751" y2="28953"/>
                        <a14:backgroundMark x1="23775" y1="28751" x2="24042" y2="28467"/>
                        <a14:backgroundMark x1="23993" y1="28508" x2="24139" y2="29155"/>
                        <a14:backgroundMark x1="23581" y1="25960" x2="23581" y2="25960"/>
                        <a14:backgroundMark x1="24163" y1="25394" x2="24163" y2="25394"/>
                        <a14:backgroundMark x1="23726" y1="25960" x2="23484" y2="25960"/>
                        <a14:backgroundMark x1="17492" y1="41448" x2="17492" y2="41448"/>
                      </a14:backgroundRemoval>
                    </a14:imgEffect>
                  </a14:imgLayer>
                </a14:imgProps>
              </a:ext>
              <a:ext uri="{28A0092B-C50C-407E-A947-70E740481C1C}">
                <a14:useLocalDpi xmlns:a14="http://schemas.microsoft.com/office/drawing/2010/main" val="0"/>
              </a:ext>
            </a:extLst>
          </a:blip>
          <a:srcRect l="7220" t="5161" r="29443" b="54249"/>
          <a:stretch/>
        </p:blipFill>
        <p:spPr>
          <a:xfrm>
            <a:off x="1676399" y="287867"/>
            <a:ext cx="8839201" cy="3398942"/>
          </a:xfrm>
          <a:prstGeom prst="rect">
            <a:avLst/>
          </a:prstGeom>
          <a:effectLst>
            <a:outerShdw blurRad="63500" sx="102000" sy="102000" algn="ctr" rotWithShape="0">
              <a:prstClr val="black">
                <a:alpha val="40000"/>
              </a:prstClr>
            </a:outerShdw>
          </a:effectLst>
        </p:spPr>
      </p:pic>
      <p:sp>
        <p:nvSpPr>
          <p:cNvPr id="13" name="Freeform 11">
            <a:extLst>
              <a:ext uri="{FF2B5EF4-FFF2-40B4-BE49-F238E27FC236}">
                <a16:creationId xmlns:a16="http://schemas.microsoft.com/office/drawing/2014/main" id="{D41E72E2-327F-CBF3-62D8-635D65F25AD2}"/>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40C91DAB-DD2F-DDF0-E63C-889E936EDE68}"/>
              </a:ext>
            </a:extLst>
          </p:cNvPr>
          <p:cNvSpPr/>
          <p:nvPr/>
        </p:nvSpPr>
        <p:spPr>
          <a:xfrm rot="421590">
            <a:off x="11441981" y="577207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00CA894D-C199-BBCE-65F6-DC8A8C585F1A}"/>
              </a:ext>
            </a:extLst>
          </p:cNvPr>
          <p:cNvSpPr/>
          <p:nvPr/>
        </p:nvSpPr>
        <p:spPr>
          <a:xfrm rot="421590">
            <a:off x="11684425" y="4787721"/>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EEE8ADC1-2208-13FE-452E-750FEF8BA173}"/>
              </a:ext>
            </a:extLst>
          </p:cNvPr>
          <p:cNvSpPr/>
          <p:nvPr/>
        </p:nvSpPr>
        <p:spPr>
          <a:xfrm rot="421590">
            <a:off x="11203811" y="4136216"/>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463A3693-E466-9603-C2BD-7FC3D189F42B}"/>
              </a:ext>
            </a:extLst>
          </p:cNvPr>
          <p:cNvSpPr/>
          <p:nvPr/>
        </p:nvSpPr>
        <p:spPr>
          <a:xfrm rot="421590">
            <a:off x="296602" y="416741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64AFA1A-8FF5-4F96-9368-803D6CDD4204}"/>
              </a:ext>
            </a:extLst>
          </p:cNvPr>
          <p:cNvGrpSpPr/>
          <p:nvPr/>
        </p:nvGrpSpPr>
        <p:grpSpPr>
          <a:xfrm>
            <a:off x="1958826" y="3072845"/>
            <a:ext cx="8041618" cy="1511661"/>
            <a:chOff x="1884652" y="3078659"/>
            <a:chExt cx="8041618" cy="1511661"/>
          </a:xfrm>
        </p:grpSpPr>
        <p:sp>
          <p:nvSpPr>
            <p:cNvPr id="15" name="TextBox 11">
              <a:extLst>
                <a:ext uri="{FF2B5EF4-FFF2-40B4-BE49-F238E27FC236}">
                  <a16:creationId xmlns:a16="http://schemas.microsoft.com/office/drawing/2014/main" id="{41F73983-F165-40E9-BF89-F39605744556}"/>
                </a:ext>
              </a:extLst>
            </p:cNvPr>
            <p:cNvSpPr txBox="1"/>
            <p:nvPr/>
          </p:nvSpPr>
          <p:spPr>
            <a:xfrm>
              <a:off x="1884652" y="3078659"/>
              <a:ext cx="8041618" cy="1431161"/>
            </a:xfrm>
            <a:prstGeom prst="rect">
              <a:avLst/>
            </a:prstGeom>
          </p:spPr>
          <p:txBody>
            <a:bodyPr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60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Hoat động 1 :</a:t>
              </a:r>
              <a:endParaRPr kumimoji="0" lang="en-US" sz="60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sp>
          <p:nvSpPr>
            <p:cNvPr id="19" name="TextBox 11">
              <a:extLst>
                <a:ext uri="{FF2B5EF4-FFF2-40B4-BE49-F238E27FC236}">
                  <a16:creationId xmlns:a16="http://schemas.microsoft.com/office/drawing/2014/main" id="{5420A591-862F-45FD-9974-E317E76E84E5}"/>
                </a:ext>
              </a:extLst>
            </p:cNvPr>
            <p:cNvSpPr txBox="1"/>
            <p:nvPr/>
          </p:nvSpPr>
          <p:spPr>
            <a:xfrm>
              <a:off x="4647676" y="3228409"/>
              <a:ext cx="509934" cy="1361911"/>
            </a:xfrm>
            <a:prstGeom prst="rect">
              <a:avLst/>
            </a:prstGeom>
          </p:spPr>
          <p:txBody>
            <a:bodyPr wrap="square"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48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a:t>
              </a:r>
              <a:endParaRPr kumimoji="0" lang="en-US" sz="48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grpSp>
      <p:sp>
        <p:nvSpPr>
          <p:cNvPr id="21" name="TextBox 20">
            <a:extLst>
              <a:ext uri="{FF2B5EF4-FFF2-40B4-BE49-F238E27FC236}">
                <a16:creationId xmlns:a16="http://schemas.microsoft.com/office/drawing/2014/main" id="{EA8FD563-8906-40D4-8050-11AA03D96418}"/>
              </a:ext>
            </a:extLst>
          </p:cNvPr>
          <p:cNvSpPr txBox="1"/>
          <p:nvPr/>
        </p:nvSpPr>
        <p:spPr>
          <a:xfrm>
            <a:off x="1225224" y="4374266"/>
            <a:ext cx="978059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noFill/>
                </a:ln>
                <a:solidFill>
                  <a:srgbClr val="FFFF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Đọc thông tin và trả lời câu hỏi</a:t>
            </a:r>
            <a:endParaRPr kumimoji="0" lang="en-US" sz="36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7707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duotone>
              <a:prstClr val="black"/>
              <a:schemeClr val="accent4">
                <a:lumMod val="60000"/>
                <a:lumOff val="40000"/>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368156"/>
            <a:ext cx="12020256" cy="6374136"/>
          </a:xfrm>
          <a:prstGeom prst="rect">
            <a:avLst/>
          </a:prstGeom>
        </p:spPr>
      </p:pic>
      <p:grpSp>
        <p:nvGrpSpPr>
          <p:cNvPr id="2" name="Group 1">
            <a:extLst>
              <a:ext uri="{FF2B5EF4-FFF2-40B4-BE49-F238E27FC236}">
                <a16:creationId xmlns:a16="http://schemas.microsoft.com/office/drawing/2014/main" id="{B0317E97-0437-4D2E-B878-99A8EC267F27}"/>
              </a:ext>
            </a:extLst>
          </p:cNvPr>
          <p:cNvGrpSpPr/>
          <p:nvPr/>
        </p:nvGrpSpPr>
        <p:grpSpPr>
          <a:xfrm>
            <a:off x="559196" y="589699"/>
            <a:ext cx="11071356" cy="5807460"/>
            <a:chOff x="559196" y="589699"/>
            <a:chExt cx="11071356" cy="5807460"/>
          </a:xfrm>
        </p:grpSpPr>
        <p:sp>
          <p:nvSpPr>
            <p:cNvPr id="8" name="Rectangle 7">
              <a:extLst>
                <a:ext uri="{FF2B5EF4-FFF2-40B4-BE49-F238E27FC236}">
                  <a16:creationId xmlns:a16="http://schemas.microsoft.com/office/drawing/2014/main" id="{C87F29B5-89A1-0763-702D-45097FC552EA}"/>
                </a:ext>
              </a:extLst>
            </p:cNvPr>
            <p:cNvSpPr/>
            <p:nvPr/>
          </p:nvSpPr>
          <p:spPr>
            <a:xfrm>
              <a:off x="559196" y="1103402"/>
              <a:ext cx="11071356" cy="5293757"/>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Giờ Trái Đất là một sáng kiến do Quỹ Quốc tế Bảo vệ Thiên nhiên khởi xướng nhằm nâng cao ý thức của cộng đồng về tiết kiệm năng lượng, bảo vệ môi trường, ứng phó với biến đổi khí hậu trên toàn thế giới. Việt Nam chính thức tham gia Giờ Trái Đất từ năm 2009 với khẩu hiệu Tắt đèn bật tương lai. Chiến dịch Giờ Trái Đất khuyến khích các hộ gia đình và cơ sở kinh doanh tắt các thiết bị điện không ảnh hưởng đến sinh hoạt trong 60 phút, từ 20 giờ 30 đến 21 giờ 30 ngày thứ Bảy cuối cùng của tháng Ba hằng năm. Mỗi năm, Giờ Trái Đất lại đưa ra một thông điệp khác nhau, song cùng chung một ý nghĩa là bảo vệ và gìn giữ Trái Đất xanh hơn. Năm 2023, chiến dịch Giờ Trái Đất tại Việt Nam đánh dấu hành trình 15 năm kết nối và lan toả. Theo thông tin từ Tập đoàn Điện lực Việt Nam, sau 60 phút tắt đèn hưởng ứng Giờ Trái Đất, cả nước đã tiết kiệm được sản lượng điện tương đương số tiền khoảng 555,6 triệu đồng.</a:t>
              </a:r>
              <a:endParaRPr kumimoji="0" lang="en-US" sz="25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1BEC0D4-2E17-EAD3-5068-BFB9B601D83C}"/>
                </a:ext>
              </a:extLst>
            </p:cNvPr>
            <p:cNvSpPr/>
            <p:nvPr/>
          </p:nvSpPr>
          <p:spPr>
            <a:xfrm>
              <a:off x="1039084" y="589699"/>
              <a:ext cx="950423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Thông tin 1</a:t>
              </a:r>
            </a:p>
          </p:txBody>
        </p:sp>
      </p:grpSp>
      <p:sp>
        <p:nvSpPr>
          <p:cNvPr id="7" name="Rectangle 6">
            <a:extLst>
              <a:ext uri="{FF2B5EF4-FFF2-40B4-BE49-F238E27FC236}">
                <a16:creationId xmlns:a16="http://schemas.microsoft.com/office/drawing/2014/main" id="{BCADCEAB-B67D-49F5-BF85-ADFAD58BAE63}"/>
              </a:ext>
            </a:extLst>
          </p:cNvPr>
          <p:cNvSpPr/>
          <p:nvPr/>
        </p:nvSpPr>
        <p:spPr>
          <a:xfrm>
            <a:off x="4395471" y="5935494"/>
            <a:ext cx="11071356" cy="46166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(Theo </a:t>
            </a:r>
            <a:r>
              <a:rPr kumimoji="0" lang="en-US" sz="2400" b="0" i="1"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Báo điện tử Đảng Cộng sản Việt Nam</a:t>
            </a:r>
            <a:r>
              <a:rPr kumimoji="0" lang="en-US" sz="24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 2023(*))</a:t>
            </a:r>
            <a:endParaRPr kumimoji="0" lang="en-US" sz="24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1028" name="Picture 4" descr="Hình ảnh Một Cái đinh Ghim Màu Vàng Và đen PNG , Màu Vàng, đen, đinh Bấm  PNG và Vector với nền trong suốt để tải xuống miễn phí">
            <a:extLst>
              <a:ext uri="{FF2B5EF4-FFF2-40B4-BE49-F238E27FC236}">
                <a16:creationId xmlns:a16="http://schemas.microsoft.com/office/drawing/2014/main" id="{5DAEE8CA-EFA4-467C-9B22-2D958F38E9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438517" y="-167438"/>
            <a:ext cx="2104687" cy="210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352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863</TotalTime>
  <Words>1133</Words>
  <Application>Microsoft Office PowerPoint</Application>
  <PresentationFormat>Widescreen</PresentationFormat>
  <Paragraphs>79</Paragraphs>
  <Slides>27</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等线</vt:lpstr>
      <vt:lpstr>等线 Light</vt:lpstr>
      <vt:lpstr>#9Slide05 SVNClementine</vt:lpstr>
      <vt:lpstr>Arial</vt:lpstr>
      <vt:lpstr>Baloo</vt:lpstr>
      <vt:lpstr>Calibri</vt:lpstr>
      <vt:lpstr>Calibri </vt:lpstr>
      <vt:lpstr>Calibri Light</vt:lpstr>
      <vt:lpstr>iCiel Crocante</vt:lpstr>
      <vt:lpstr>iCiel Pequena</vt:lpstr>
      <vt:lpstr>SVN-Franko</vt:lpstr>
      <vt:lpstr>UTM Avo</vt:lpstr>
      <vt:lpstr>UTM Flamenco</vt:lpstr>
      <vt:lpstr>UVN Bai Sau Nang</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CHÀO VÀ HẸN GẶP LẠI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PC</cp:lastModifiedBy>
  <cp:revision>1</cp:revision>
  <dcterms:created xsi:type="dcterms:W3CDTF">2024-01-31T17:25:34Z</dcterms:created>
  <dcterms:modified xsi:type="dcterms:W3CDTF">2025-01-04T08:11:41Z</dcterms:modified>
</cp:coreProperties>
</file>