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Lst>
  <p:notesMasterIdLst>
    <p:notesMasterId r:id="rId41"/>
  </p:notesMasterIdLst>
  <p:sldIdLst>
    <p:sldId id="2667" r:id="rId3"/>
    <p:sldId id="258" r:id="rId4"/>
    <p:sldId id="2634" r:id="rId5"/>
    <p:sldId id="2642" r:id="rId6"/>
    <p:sldId id="2643" r:id="rId7"/>
    <p:sldId id="2644" r:id="rId8"/>
    <p:sldId id="2635" r:id="rId9"/>
    <p:sldId id="2637" r:id="rId10"/>
    <p:sldId id="2645" r:id="rId11"/>
    <p:sldId id="2647" r:id="rId12"/>
    <p:sldId id="276" r:id="rId13"/>
    <p:sldId id="2648" r:id="rId14"/>
    <p:sldId id="2649" r:id="rId15"/>
    <p:sldId id="2650" r:id="rId16"/>
    <p:sldId id="2651" r:id="rId17"/>
    <p:sldId id="2652" r:id="rId18"/>
    <p:sldId id="2639" r:id="rId19"/>
    <p:sldId id="2654" r:id="rId20"/>
    <p:sldId id="2655" r:id="rId21"/>
    <p:sldId id="2656" r:id="rId22"/>
    <p:sldId id="2657" r:id="rId23"/>
    <p:sldId id="269" r:id="rId24"/>
    <p:sldId id="270" r:id="rId25"/>
    <p:sldId id="2640" r:id="rId26"/>
    <p:sldId id="2653" r:id="rId27"/>
    <p:sldId id="2658" r:id="rId28"/>
    <p:sldId id="2659" r:id="rId29"/>
    <p:sldId id="2660" r:id="rId30"/>
    <p:sldId id="2661" r:id="rId31"/>
    <p:sldId id="2662" r:id="rId32"/>
    <p:sldId id="2663" r:id="rId33"/>
    <p:sldId id="2664" r:id="rId34"/>
    <p:sldId id="2665" r:id="rId35"/>
    <p:sldId id="2666" r:id="rId36"/>
    <p:sldId id="2641" r:id="rId37"/>
    <p:sldId id="280" r:id="rId38"/>
    <p:sldId id="2631" r:id="rId39"/>
    <p:sldId id="263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CF2"/>
    <a:srgbClr val="FFB91D"/>
    <a:srgbClr val="FF7F7D"/>
    <a:srgbClr val="B3E4FF"/>
    <a:srgbClr val="F5F5F6"/>
    <a:srgbClr val="FFDB8B"/>
    <a:srgbClr val="CBFFA9"/>
    <a:srgbClr val="6FFF0D"/>
    <a:srgbClr val="80FF29"/>
    <a:srgbClr val="F5D6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626" autoAdjust="0"/>
  </p:normalViewPr>
  <p:slideViewPr>
    <p:cSldViewPr snapToGrid="0">
      <p:cViewPr varScale="1">
        <p:scale>
          <a:sx n="61" d="100"/>
          <a:sy n="61" d="100"/>
        </p:scale>
        <p:origin x="10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A280D4-8E81-41DF-868F-17766B8AA797}" type="datetimeFigureOut">
              <a:rPr lang="en-US" smtClean="0"/>
              <a:t>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CC615F-5126-4300-A5D6-E65582FFC3D7}" type="slidenum">
              <a:rPr lang="en-US" smtClean="0"/>
              <a:t>‹#›</a:t>
            </a:fld>
            <a:endParaRPr lang="en-US"/>
          </a:p>
        </p:txBody>
      </p:sp>
    </p:spTree>
    <p:extLst>
      <p:ext uri="{BB962C8B-B14F-4D97-AF65-F5344CB8AC3E}">
        <p14:creationId xmlns:p14="http://schemas.microsoft.com/office/powerpoint/2010/main" val="1216795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5CC615F-5126-4300-A5D6-E65582FFC3D7}" type="slidenum">
              <a:rPr lang="en-US" smtClean="0"/>
              <a:t>5</a:t>
            </a:fld>
            <a:endParaRPr lang="en-US"/>
          </a:p>
        </p:txBody>
      </p:sp>
    </p:spTree>
    <p:extLst>
      <p:ext uri="{BB962C8B-B14F-4D97-AF65-F5344CB8AC3E}">
        <p14:creationId xmlns:p14="http://schemas.microsoft.com/office/powerpoint/2010/main" val="23722519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9961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69900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71091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56024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4645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59025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650215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3370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00169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42622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104191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4958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60125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21221588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a:ea typeface="inpin heiti" charset="-122"/>
              <a:cs typeface="Arial"/>
              <a:sym typeface="Arial"/>
            </a:endParaRPr>
          </a:p>
        </p:txBody>
      </p:sp>
    </p:spTree>
    <p:extLst>
      <p:ext uri="{BB962C8B-B14F-4D97-AF65-F5344CB8AC3E}">
        <p14:creationId xmlns:p14="http://schemas.microsoft.com/office/powerpoint/2010/main" val="59963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87618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1871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6087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21019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33723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664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CC615F-5126-4300-A5D6-E65582FFC3D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20455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836BF-6640-BC28-F5EC-EF01515EA2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9AA23A0-6F4F-5AAB-70B2-30272A1B062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5AD2A7-E983-FB4E-988C-B76F0C2800E2}"/>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8810C67-4446-5CB6-E777-4B763F942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DB124-77EE-35C8-2534-3888AD5EF1FA}"/>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8536287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417-AEA5-B058-A3B0-F5B78F568C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31F88E-0874-795F-A1F1-C591511842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9F9A4A-320E-D258-1401-7F3646B0CA9E}"/>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A5542A4F-A35D-C630-CBE1-9644ADE8AC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BD23B5-FF74-5D98-6EFC-3E4B3CCCBEA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695375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1BBA1F-C4C2-FF94-86DD-C20E376D5704}"/>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8BBCCC9-ADD3-FED2-D398-30B04D6A6ADE}"/>
              </a:ext>
            </a:extLst>
          </p:cNvPr>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7DF85-DC5C-8E9D-A517-1D64E1400DDC}"/>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C028BDF7-E871-AFE1-B7FD-804D482980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4204D9-B05E-ECEF-DDA6-62A9CA4BB894}"/>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916528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3724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7392EA66-62A8-7163-CA59-79938FF643F1}"/>
              </a:ext>
            </a:extLst>
          </p:cNvPr>
          <p:cNvSpPr/>
          <p:nvPr userDrawn="1"/>
        </p:nvSpPr>
        <p:spPr>
          <a:xfrm>
            <a:off x="533400" y="424543"/>
            <a:ext cx="11277600" cy="60198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13202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4495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grpSp>
        <p:nvGrpSpPr>
          <p:cNvPr id="8" name="组合 53"/>
          <p:cNvGrpSpPr/>
          <p:nvPr/>
        </p:nvGrpSpPr>
        <p:grpSpPr>
          <a:xfrm>
            <a:off x="-106045" y="0"/>
            <a:ext cx="12390120" cy="3055620"/>
            <a:chOff x="-167" y="0"/>
            <a:chExt cx="19512" cy="4812"/>
          </a:xfrm>
        </p:grpSpPr>
        <p:pic>
          <p:nvPicPr>
            <p:cNvPr id="16" name="图片 42" descr="组 6"/>
            <p:cNvPicPr>
              <a:picLocks noChangeAspect="1"/>
            </p:cNvPicPr>
            <p:nvPr/>
          </p:nvPicPr>
          <p:blipFill>
            <a:blip r:embed="rId2"/>
            <a:stretch>
              <a:fillRect/>
            </a:stretch>
          </p:blipFill>
          <p:spPr>
            <a:xfrm flipH="1">
              <a:off x="11059" y="0"/>
              <a:ext cx="8286" cy="4812"/>
            </a:xfrm>
            <a:prstGeom prst="rect">
              <a:avLst/>
            </a:prstGeom>
          </p:spPr>
        </p:pic>
        <p:pic>
          <p:nvPicPr>
            <p:cNvPr id="17" name="图片 40" descr="组 6"/>
            <p:cNvPicPr>
              <a:picLocks noChangeAspect="1"/>
            </p:cNvPicPr>
            <p:nvPr/>
          </p:nvPicPr>
          <p:blipFill>
            <a:blip r:embed="rId2"/>
            <a:stretch>
              <a:fillRect/>
            </a:stretch>
          </p:blipFill>
          <p:spPr>
            <a:xfrm>
              <a:off x="-167" y="0"/>
              <a:ext cx="8286" cy="4812"/>
            </a:xfrm>
            <a:prstGeom prst="rect">
              <a:avLst/>
            </a:prstGeom>
          </p:spPr>
        </p:pic>
      </p:grpSp>
      <p:sp>
        <p:nvSpPr>
          <p:cNvPr id="18" name="Rounded Rectangle 17"/>
          <p:cNvSpPr/>
          <p:nvPr/>
        </p:nvSpPr>
        <p:spPr>
          <a:xfrm>
            <a:off x="547511" y="850840"/>
            <a:ext cx="11096977" cy="5460753"/>
          </a:xfrm>
          <a:prstGeom prst="roundRect">
            <a:avLst/>
          </a:prstGeom>
          <a:solidFill>
            <a:schemeClr val="bg1"/>
          </a:solidFill>
          <a:ln>
            <a:solidFill>
              <a:schemeClr val="bg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9248562"/>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75023-D8FE-9424-05F3-72AD1D66AB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44973F-1939-17A0-DAC1-786EB94F6E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A9A7BF-7782-9377-A4A5-DFCFE03B6650}"/>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4C8E9DAC-5CF7-E141-3A86-5564A68559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E491EC-5DDD-90CA-A905-9C680A9E42E9}"/>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9706407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2EEA4-7ACF-A48F-3624-56F9FFE432F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DB19A1-8BC2-4536-2ED2-FAD9733A7F1F}"/>
              </a:ext>
            </a:extLst>
          </p:cNvPr>
          <p:cNvSpPr>
            <a:spLocks noGrp="1"/>
          </p:cNvSpPr>
          <p:nvPr>
            <p:ph type="body" idx="1"/>
          </p:nvPr>
        </p:nvSpPr>
        <p:spPr>
          <a:xfrm>
            <a:off x="831851" y="4589464"/>
            <a:ext cx="10515600" cy="1500187"/>
          </a:xfrm>
        </p:spPr>
        <p:txBody>
          <a:bodyPr/>
          <a:lstStyle>
            <a:lvl1pPr marL="0" indent="0">
              <a:buNone/>
              <a:defRPr sz="2400">
                <a:solidFill>
                  <a:schemeClr val="tx1">
                    <a:tint val="82000"/>
                  </a:schemeClr>
                </a:solidFill>
              </a:defRPr>
            </a:lvl1pPr>
            <a:lvl2pPr marL="457189" indent="0">
              <a:buNone/>
              <a:defRPr sz="2000">
                <a:solidFill>
                  <a:schemeClr val="tx1">
                    <a:tint val="82000"/>
                  </a:schemeClr>
                </a:solidFill>
              </a:defRPr>
            </a:lvl2pPr>
            <a:lvl3pPr marL="914377" indent="0">
              <a:buNone/>
              <a:defRPr sz="1800">
                <a:solidFill>
                  <a:schemeClr val="tx1">
                    <a:tint val="82000"/>
                  </a:schemeClr>
                </a:solidFill>
              </a:defRPr>
            </a:lvl3pPr>
            <a:lvl4pPr marL="1371566" indent="0">
              <a:buNone/>
              <a:defRPr sz="1600">
                <a:solidFill>
                  <a:schemeClr val="tx1">
                    <a:tint val="82000"/>
                  </a:schemeClr>
                </a:solidFill>
              </a:defRPr>
            </a:lvl4pPr>
            <a:lvl5pPr marL="1828754" indent="0">
              <a:buNone/>
              <a:defRPr sz="1600">
                <a:solidFill>
                  <a:schemeClr val="tx1">
                    <a:tint val="82000"/>
                  </a:schemeClr>
                </a:solidFill>
              </a:defRPr>
            </a:lvl5pPr>
            <a:lvl6pPr marL="2285943" indent="0">
              <a:buNone/>
              <a:defRPr sz="1600">
                <a:solidFill>
                  <a:schemeClr val="tx1">
                    <a:tint val="82000"/>
                  </a:schemeClr>
                </a:solidFill>
              </a:defRPr>
            </a:lvl6pPr>
            <a:lvl7pPr marL="2743131" indent="0">
              <a:buNone/>
              <a:defRPr sz="1600">
                <a:solidFill>
                  <a:schemeClr val="tx1">
                    <a:tint val="82000"/>
                  </a:schemeClr>
                </a:solidFill>
              </a:defRPr>
            </a:lvl7pPr>
            <a:lvl8pPr marL="3200320" indent="0">
              <a:buNone/>
              <a:defRPr sz="1600">
                <a:solidFill>
                  <a:schemeClr val="tx1">
                    <a:tint val="82000"/>
                  </a:schemeClr>
                </a:solidFill>
              </a:defRPr>
            </a:lvl8pPr>
            <a:lvl9pPr marL="3657509"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F466304-B197-E91D-96AA-9E4C0C48CC07}"/>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5546EA49-8509-0F84-370B-53AAD01EF3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28FA69-3858-5FA2-931A-5EDE255AC23C}"/>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4212078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C0BE5-836B-8978-79EA-4BDF27A6A20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058BC9-1913-A28E-AB7F-66821912A2EE}"/>
              </a:ext>
            </a:extLst>
          </p:cNvPr>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8CA3E2-B14B-21D4-0590-A4A2F958EE5A}"/>
              </a:ext>
            </a:extLst>
          </p:cNvPr>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F2F11C-BFC4-9B51-4BF9-C48D87ECCEA4}"/>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C25C408E-CB87-15DC-319D-936F16E7FE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27C4BB-A375-6B8B-C789-B099A4F89948}"/>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50638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D2FB5-ACEA-23D3-F5FA-5E5AB5EF68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DB29F8-2C6F-5A87-F37D-03783C939FE5}"/>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3E7CF6-DB36-3194-8357-AC79DEC51672}"/>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D75393-9048-94BE-6F55-1CA186CA2A77}"/>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DFB38E7-CCE6-11AF-EC14-8231E8BF5C86}"/>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A880D7-DD5B-24E3-FEFB-51306CA9DA3F}"/>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8" name="Footer Placeholder 7">
            <a:extLst>
              <a:ext uri="{FF2B5EF4-FFF2-40B4-BE49-F238E27FC236}">
                <a16:creationId xmlns:a16="http://schemas.microsoft.com/office/drawing/2014/main" id="{171F1526-E0D5-1A2F-0DAC-6004DE6DB4E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08F007-BA18-CA05-041F-F034479DD09E}"/>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844264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8712-CF05-8229-CEF6-2B3ED9EF8C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C17C8D8-2B59-BBE8-0F0C-0E4262C20B5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4" name="Footer Placeholder 3">
            <a:extLst>
              <a:ext uri="{FF2B5EF4-FFF2-40B4-BE49-F238E27FC236}">
                <a16:creationId xmlns:a16="http://schemas.microsoft.com/office/drawing/2014/main" id="{843F4C14-801A-8AE4-2D33-210A005A773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49715-5760-F4DA-9D32-FC17BEA7BDBD}"/>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2516377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D12A2A-2AFB-4757-E0EE-45095BF83E71}"/>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3" name="Footer Placeholder 2">
            <a:extLst>
              <a:ext uri="{FF2B5EF4-FFF2-40B4-BE49-F238E27FC236}">
                <a16:creationId xmlns:a16="http://schemas.microsoft.com/office/drawing/2014/main" id="{0D0DE234-3C04-4897-02E9-787073A8D8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4BDFF2B-2953-C29A-D141-0074F7EFD9B7}"/>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95873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564E4-B489-9A64-80F7-03520B8D4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575035-56CA-D083-DF9F-003B64ABBA54}"/>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72A20DF-FDBA-F59C-23D4-3D8CFC80BFFD}"/>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C9766B-51DB-424E-968B-B4B8C6E70286}"/>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5D408D19-6CF4-BA1F-64E9-156ECAFA18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6A6803-DF62-EEA9-51F2-B012C1C505D6}"/>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1739955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1E9467-FE29-CA2A-E01C-5CA7178D22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99E53-0DBF-52F4-052B-BFE84C8A5D5B}"/>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3C5F3B43-A0F5-DB27-CE27-BCABB178D21C}"/>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00FEC5-9C73-4178-F814-FC670B8C8ED3}"/>
              </a:ext>
            </a:extLst>
          </p:cNvPr>
          <p:cNvSpPr>
            <a:spLocks noGrp="1"/>
          </p:cNvSpPr>
          <p:nvPr>
            <p:ph type="dt" sz="half" idx="10"/>
          </p:nvPr>
        </p:nvSpPr>
        <p:spPr/>
        <p:txBody>
          <a:bodyPr/>
          <a:lstStyle/>
          <a:p>
            <a:fld id="{22C5AE06-28D5-4F22-973B-2A07B6E547CE}" type="datetimeFigureOut">
              <a:rPr lang="en-US" smtClean="0"/>
              <a:t>2/5/2025</a:t>
            </a:fld>
            <a:endParaRPr lang="en-US"/>
          </a:p>
        </p:txBody>
      </p:sp>
      <p:sp>
        <p:nvSpPr>
          <p:cNvPr id="6" name="Footer Placeholder 5">
            <a:extLst>
              <a:ext uri="{FF2B5EF4-FFF2-40B4-BE49-F238E27FC236}">
                <a16:creationId xmlns:a16="http://schemas.microsoft.com/office/drawing/2014/main" id="{7D13E09E-5BB1-D466-3D0E-10C356B066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1BB4F4-D225-7D31-ED03-6FC15D7705A5}"/>
              </a:ext>
            </a:extLst>
          </p:cNvPr>
          <p:cNvSpPr>
            <a:spLocks noGrp="1"/>
          </p:cNvSpPr>
          <p:nvPr>
            <p:ph type="sldNum" sz="quarter" idx="12"/>
          </p:nvPr>
        </p:nvSpPr>
        <p:spPr/>
        <p:txBody>
          <a:bodyPr/>
          <a:lstStyle/>
          <a:p>
            <a:fld id="{A100D655-8907-4898-8AD2-B8061F3EF3C2}" type="slidenum">
              <a:rPr lang="en-US" smtClean="0"/>
              <a:t>‹#›</a:t>
            </a:fld>
            <a:endParaRPr lang="en-US"/>
          </a:p>
        </p:txBody>
      </p:sp>
    </p:spTree>
    <p:extLst>
      <p:ext uri="{BB962C8B-B14F-4D97-AF65-F5344CB8AC3E}">
        <p14:creationId xmlns:p14="http://schemas.microsoft.com/office/powerpoint/2010/main" val="3215978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AFB1F4BB-0FB2-4035-D8BD-5C1ACF2499C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EB1F35BC-FFC4-3130-BFC6-379BC31C3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FC8303-A8B5-07DE-6D52-2103E2AFC22B}"/>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3EDD5A-2F3F-F56C-A720-D57C4798009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2C5AE06-28D5-4F22-973B-2A07B6E547CE}" type="datetimeFigureOut">
              <a:rPr lang="en-US" smtClean="0"/>
              <a:t>2/5/2025</a:t>
            </a:fld>
            <a:endParaRPr lang="en-US"/>
          </a:p>
        </p:txBody>
      </p:sp>
      <p:sp>
        <p:nvSpPr>
          <p:cNvPr id="5" name="Footer Placeholder 4">
            <a:extLst>
              <a:ext uri="{FF2B5EF4-FFF2-40B4-BE49-F238E27FC236}">
                <a16:creationId xmlns:a16="http://schemas.microsoft.com/office/drawing/2014/main" id="{873E3AD6-5A13-B96C-974D-152D1272FF4C}"/>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054A2CD-8830-B48C-AB38-18EC092D7477}"/>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00D655-8907-4898-8AD2-B8061F3EF3C2}" type="slidenum">
              <a:rPr lang="en-US" smtClean="0"/>
              <a:t>‹#›</a:t>
            </a:fld>
            <a:endParaRPr lang="en-US"/>
          </a:p>
        </p:txBody>
      </p:sp>
      <p:pic>
        <p:nvPicPr>
          <p:cNvPr id="2050" name="Picture 2" descr="Hình ảnh Nền Gia đình, Gia đình Vector Nền Và Tập Tin Tải về Miễn Phí |  Pngtree">
            <a:extLst>
              <a:ext uri="{FF2B5EF4-FFF2-40B4-BE49-F238E27FC236}">
                <a16:creationId xmlns:a16="http://schemas.microsoft.com/office/drawing/2014/main" id="{9026374D-8182-AAD2-240B-2ECFFC81103F}"/>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1"/>
            <a:ext cx="12192000" cy="6905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1833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6" name="9Slide.vn - 2019">
            <a:extLst>
              <a:ext uri="{FF2B5EF4-FFF2-40B4-BE49-F238E27FC236}">
                <a16:creationId xmlns:a16="http://schemas.microsoft.com/office/drawing/2014/main" id="{0AC25531-1BDD-FF6B-C17D-1CE1A548669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30990329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audio" Target="../media/audio2.wav"/><Relationship Id="rId1" Type="http://schemas.openxmlformats.org/officeDocument/2006/relationships/slideLayout" Target="../slideLayouts/slideLayout14.xml"/><Relationship Id="rId5" Type="http://schemas.openxmlformats.org/officeDocument/2006/relationships/audio" Target="../media/audio2.wav"/><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6.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2.emf"/></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3.jpg"/><Relationship Id="rId5" Type="http://schemas.microsoft.com/office/2007/relationships/hdphoto" Target="../media/hdphoto3.wdp"/><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4.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audio" Target="../media/audio2.wav"/><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4">
            <a:extLst>
              <a:ext uri="{FF2B5EF4-FFF2-40B4-BE49-F238E27FC236}">
                <a16:creationId xmlns:a16="http://schemas.microsoft.com/office/drawing/2014/main" id="{E7C75519-340B-2308-0525-A327F95581F5}"/>
              </a:ext>
            </a:extLst>
          </p:cNvPr>
          <p:cNvSpPr txBox="1">
            <a:spLocks noChangeArrowheads="1"/>
          </p:cNvSpPr>
          <p:nvPr/>
        </p:nvSpPr>
        <p:spPr bwMode="auto">
          <a:xfrm>
            <a:off x="0" y="76202"/>
            <a:ext cx="12192000"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4000" b="1" dirty="0" err="1"/>
              <a:t>Thứ</a:t>
            </a:r>
            <a:r>
              <a:rPr lang="en-US" altLang="en-US" sz="4000" b="1" dirty="0"/>
              <a:t> </a:t>
            </a:r>
            <a:r>
              <a:rPr lang="en-US" altLang="en-US" sz="4000" b="1" dirty="0" err="1"/>
              <a:t>sáu</a:t>
            </a:r>
            <a:r>
              <a:rPr lang="en-US" altLang="en-US" sz="4000" b="1" dirty="0"/>
              <a:t> </a:t>
            </a:r>
            <a:r>
              <a:rPr lang="en-US" altLang="en-US" sz="4000" b="1" dirty="0" err="1"/>
              <a:t>ngày</a:t>
            </a:r>
            <a:r>
              <a:rPr lang="en-US" altLang="en-US" sz="4000" b="1" dirty="0"/>
              <a:t> 21 </a:t>
            </a:r>
            <a:r>
              <a:rPr lang="en-US" altLang="en-US" sz="4000" b="1" dirty="0" err="1"/>
              <a:t>tháng</a:t>
            </a:r>
            <a:r>
              <a:rPr lang="en-US" altLang="en-US" sz="4000" b="1" dirty="0"/>
              <a:t> 2 </a:t>
            </a:r>
            <a:r>
              <a:rPr lang="en-US" altLang="en-US" sz="4000" b="1" dirty="0" err="1"/>
              <a:t>năm</a:t>
            </a:r>
            <a:r>
              <a:rPr lang="en-US" altLang="en-US" sz="4000" b="1" dirty="0"/>
              <a:t> 2025</a:t>
            </a:r>
          </a:p>
        </p:txBody>
      </p:sp>
      <p:sp>
        <p:nvSpPr>
          <p:cNvPr id="7172" name="Text Box 4">
            <a:extLst>
              <a:ext uri="{FF2B5EF4-FFF2-40B4-BE49-F238E27FC236}">
                <a16:creationId xmlns:a16="http://schemas.microsoft.com/office/drawing/2014/main" id="{BC8A1471-1DA7-F149-2EA8-9CFA1210D513}"/>
              </a:ext>
            </a:extLst>
          </p:cNvPr>
          <p:cNvSpPr txBox="1">
            <a:spLocks noChangeArrowheads="1"/>
          </p:cNvSpPr>
          <p:nvPr/>
        </p:nvSpPr>
        <p:spPr bwMode="auto">
          <a:xfrm>
            <a:off x="0" y="784088"/>
            <a:ext cx="12191999"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u="sng" dirty="0" err="1">
                <a:solidFill>
                  <a:srgbClr val="FF0000"/>
                </a:solidFill>
              </a:rPr>
              <a:t>Tiếng</a:t>
            </a:r>
            <a:r>
              <a:rPr lang="en-US" altLang="en-US" sz="4000" u="sng" dirty="0">
                <a:solidFill>
                  <a:srgbClr val="FF0000"/>
                </a:solidFill>
              </a:rPr>
              <a:t> </a:t>
            </a:r>
            <a:r>
              <a:rPr lang="en-US" altLang="en-US" sz="4000" u="sng" dirty="0" err="1">
                <a:solidFill>
                  <a:srgbClr val="FF0000"/>
                </a:solidFill>
              </a:rPr>
              <a:t>Việt</a:t>
            </a:r>
            <a:endParaRPr lang="en-US" altLang="en-US" sz="4000" u="sng" dirty="0">
              <a:solidFill>
                <a:srgbClr val="FF0000"/>
              </a:solidFill>
            </a:endParaRPr>
          </a:p>
        </p:txBody>
      </p:sp>
      <p:sp>
        <p:nvSpPr>
          <p:cNvPr id="7173" name="TextBox 4">
            <a:extLst>
              <a:ext uri="{FF2B5EF4-FFF2-40B4-BE49-F238E27FC236}">
                <a16:creationId xmlns:a16="http://schemas.microsoft.com/office/drawing/2014/main" id="{B034CDFE-0576-7D33-DF35-2FD975869987}"/>
              </a:ext>
            </a:extLst>
          </p:cNvPr>
          <p:cNvSpPr txBox="1">
            <a:spLocks noChangeArrowheads="1"/>
          </p:cNvSpPr>
          <p:nvPr/>
        </p:nvSpPr>
        <p:spPr bwMode="auto">
          <a:xfrm>
            <a:off x="0" y="1491974"/>
            <a:ext cx="12191999" cy="707886"/>
          </a:xfrm>
          <a:prstGeom prst="rect">
            <a:avLst/>
          </a:prstGeom>
          <a:solidFill>
            <a:schemeClr val="bg1"/>
          </a:solidFill>
          <a:ln>
            <a:noFill/>
          </a:ln>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000" b="1" dirty="0" err="1">
                <a:solidFill>
                  <a:srgbClr val="3333FF"/>
                </a:solidFill>
              </a:rPr>
              <a:t>Viết</a:t>
            </a:r>
            <a:r>
              <a:rPr lang="en-US" altLang="en-US" sz="4000" b="1" dirty="0">
                <a:solidFill>
                  <a:srgbClr val="3333FF"/>
                </a:solidFill>
              </a:rPr>
              <a:t>: </a:t>
            </a:r>
            <a:r>
              <a:rPr lang="en-US" altLang="en-US" sz="4000" b="1" dirty="0" err="1">
                <a:solidFill>
                  <a:srgbClr val="3333FF"/>
                </a:solidFill>
              </a:rPr>
              <a:t>Luyện</a:t>
            </a:r>
            <a:r>
              <a:rPr lang="en-US" altLang="en-US" sz="4000" b="1" dirty="0">
                <a:solidFill>
                  <a:srgbClr val="3333FF"/>
                </a:solidFill>
              </a:rPr>
              <a:t> </a:t>
            </a:r>
            <a:r>
              <a:rPr lang="en-US" altLang="en-US" sz="4000" b="1" dirty="0" err="1">
                <a:solidFill>
                  <a:srgbClr val="3333FF"/>
                </a:solidFill>
              </a:rPr>
              <a:t>tập</a:t>
            </a:r>
            <a:r>
              <a:rPr lang="en-US" altLang="en-US" sz="4000" b="1" dirty="0">
                <a:solidFill>
                  <a:srgbClr val="3333FF"/>
                </a:solidFill>
              </a:rPr>
              <a:t> </a:t>
            </a:r>
            <a:r>
              <a:rPr lang="en-US" altLang="en-US" sz="4000" b="1" dirty="0" err="1">
                <a:solidFill>
                  <a:srgbClr val="3333FF"/>
                </a:solidFill>
              </a:rPr>
              <a:t>quan</a:t>
            </a:r>
            <a:r>
              <a:rPr lang="en-US" altLang="en-US" sz="4000" b="1" dirty="0">
                <a:solidFill>
                  <a:srgbClr val="3333FF"/>
                </a:solidFill>
              </a:rPr>
              <a:t> </a:t>
            </a:r>
            <a:r>
              <a:rPr lang="en-US" altLang="en-US" sz="4000" b="1" dirty="0" err="1">
                <a:solidFill>
                  <a:srgbClr val="3333FF"/>
                </a:solidFill>
              </a:rPr>
              <a:t>sát</a:t>
            </a:r>
            <a:r>
              <a:rPr lang="en-US" altLang="en-US" sz="4000" b="1" dirty="0">
                <a:solidFill>
                  <a:srgbClr val="3333FF"/>
                </a:solidFill>
              </a:rPr>
              <a:t>, </a:t>
            </a:r>
            <a:r>
              <a:rPr lang="en-US" altLang="en-US" sz="4000" b="1" dirty="0" err="1">
                <a:solidFill>
                  <a:srgbClr val="3333FF"/>
                </a:solidFill>
              </a:rPr>
              <a:t>tìm</a:t>
            </a:r>
            <a:r>
              <a:rPr lang="en-US" altLang="en-US" sz="4000" b="1" dirty="0">
                <a:solidFill>
                  <a:srgbClr val="3333FF"/>
                </a:solidFill>
              </a:rPr>
              <a:t> ý </a:t>
            </a:r>
            <a:r>
              <a:rPr lang="en-US" altLang="en-US" sz="4000" b="1" dirty="0" err="1">
                <a:solidFill>
                  <a:srgbClr val="3333FF"/>
                </a:solidFill>
              </a:rPr>
              <a:t>cho</a:t>
            </a:r>
            <a:r>
              <a:rPr lang="en-US" altLang="en-US" sz="4000" b="1" dirty="0">
                <a:solidFill>
                  <a:srgbClr val="3333FF"/>
                </a:solidFill>
              </a:rPr>
              <a:t> </a:t>
            </a:r>
            <a:r>
              <a:rPr lang="en-US" altLang="en-US" sz="4000" b="1" dirty="0" err="1">
                <a:solidFill>
                  <a:srgbClr val="3333FF"/>
                </a:solidFill>
              </a:rPr>
              <a:t>bài</a:t>
            </a:r>
            <a:r>
              <a:rPr lang="en-US" altLang="en-US" sz="4000" b="1" dirty="0">
                <a:solidFill>
                  <a:srgbClr val="3333FF"/>
                </a:solidFill>
              </a:rPr>
              <a:t> </a:t>
            </a:r>
            <a:r>
              <a:rPr lang="en-US" altLang="en-US" sz="4000" b="1" dirty="0" err="1">
                <a:solidFill>
                  <a:srgbClr val="3333FF"/>
                </a:solidFill>
              </a:rPr>
              <a:t>văn</a:t>
            </a:r>
            <a:r>
              <a:rPr lang="en-US" altLang="en-US" sz="4000" b="1" dirty="0">
                <a:solidFill>
                  <a:srgbClr val="3333FF"/>
                </a:solidFill>
              </a:rPr>
              <a:t> </a:t>
            </a:r>
            <a:r>
              <a:rPr lang="en-US" altLang="en-US" sz="4000" b="1" dirty="0" err="1">
                <a:solidFill>
                  <a:srgbClr val="3333FF"/>
                </a:solidFill>
              </a:rPr>
              <a:t>tả</a:t>
            </a:r>
            <a:r>
              <a:rPr lang="en-US" altLang="en-US" sz="4000" b="1" dirty="0">
                <a:solidFill>
                  <a:srgbClr val="3333FF"/>
                </a:solidFill>
              </a:rPr>
              <a:t> </a:t>
            </a:r>
            <a:r>
              <a:rPr lang="en-US" altLang="en-US" sz="4000" b="1" dirty="0" err="1">
                <a:solidFill>
                  <a:srgbClr val="3333FF"/>
                </a:solidFill>
              </a:rPr>
              <a:t>người</a:t>
            </a:r>
            <a:endParaRPr lang="en-US" altLang="en-US" sz="4000" b="1" dirty="0">
              <a:solidFill>
                <a:srgbClr val="3333FF"/>
              </a:solidFill>
            </a:endParaRPr>
          </a:p>
        </p:txBody>
      </p:sp>
    </p:spTree>
    <p:extLst>
      <p:ext uri="{BB962C8B-B14F-4D97-AF65-F5344CB8AC3E}">
        <p14:creationId xmlns:p14="http://schemas.microsoft.com/office/powerpoint/2010/main" val="168764487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3366D-5958-F1DB-85FB-0CA2324F8204}"/>
              </a:ext>
            </a:extLst>
          </p:cNvPr>
          <p:cNvPicPr>
            <a:picLocks noChangeAspect="1"/>
          </p:cNvPicPr>
          <p:nvPr/>
        </p:nvPicPr>
        <p:blipFill rotWithShape="1">
          <a:blip r:embed="rId3"/>
          <a:srcRect l="8332" t="4091" r="13606" b="9257"/>
          <a:stretch/>
        </p:blipFill>
        <p:spPr>
          <a:xfrm>
            <a:off x="6888324" y="2276669"/>
            <a:ext cx="4295846" cy="3060441"/>
          </a:xfrm>
          <a:prstGeom prst="rect">
            <a:avLst/>
          </a:prstGeom>
        </p:spPr>
      </p:pic>
      <p:sp>
        <p:nvSpPr>
          <p:cNvPr id="4" name="TextBox 3">
            <a:extLst>
              <a:ext uri="{FF2B5EF4-FFF2-40B4-BE49-F238E27FC236}">
                <a16:creationId xmlns:a16="http://schemas.microsoft.com/office/drawing/2014/main" id="{2520EE09-21D5-9FFA-03A1-DD16F51067EA}"/>
              </a:ext>
            </a:extLst>
          </p:cNvPr>
          <p:cNvSpPr txBox="1"/>
          <p:nvPr/>
        </p:nvSpPr>
        <p:spPr>
          <a:xfrm>
            <a:off x="833597" y="1001487"/>
            <a:ext cx="5772476" cy="5016758"/>
          </a:xfrm>
          <a:prstGeom prst="rect">
            <a:avLst/>
          </a:prstGeom>
          <a:noFill/>
        </p:spPr>
        <p:txBody>
          <a:bodyPr wrap="square" rtlCol="0">
            <a:spAutoFit/>
          </a:bodyPr>
          <a:lstStyle/>
          <a:p>
            <a:pPr algn="just"/>
            <a:r>
              <a:rPr lang="vi-VN" sz="3200" b="1">
                <a:solidFill>
                  <a:srgbClr val="FF0000"/>
                </a:solidFill>
              </a:rPr>
              <a:t>a.</a:t>
            </a:r>
            <a:r>
              <a:rPr lang="en-US" sz="3200" b="1">
                <a:solidFill>
                  <a:srgbClr val="FF0000"/>
                </a:solidFill>
              </a:rPr>
              <a:t> </a:t>
            </a:r>
            <a:r>
              <a:rPr lang="vi-VN" sz="3200"/>
              <a:t>Ở đoạn đầu, tác giả tả ngoại hình của Hạng A Cháng bằng những từ ngữ, hình ảnh nào?</a:t>
            </a:r>
          </a:p>
          <a:p>
            <a:pPr algn="just"/>
            <a:r>
              <a:rPr lang="vi-VN" sz="3200" b="1">
                <a:solidFill>
                  <a:srgbClr val="FF0000"/>
                </a:solidFill>
              </a:rPr>
              <a:t>b.</a:t>
            </a:r>
            <a:r>
              <a:rPr lang="en-US" sz="3200" b="1">
                <a:solidFill>
                  <a:srgbClr val="FF0000"/>
                </a:solidFill>
              </a:rPr>
              <a:t> </a:t>
            </a:r>
            <a:r>
              <a:rPr lang="vi-VN" sz="3200"/>
              <a:t>Khi cày ruộng, động tác và hình dáng của A Cháng có gì đáng chú ý?</a:t>
            </a:r>
          </a:p>
          <a:p>
            <a:pPr algn="just"/>
            <a:r>
              <a:rPr lang="vi-VN" sz="3200" b="1">
                <a:solidFill>
                  <a:srgbClr val="FF0000"/>
                </a:solidFill>
              </a:rPr>
              <a:t>c.</a:t>
            </a:r>
            <a:r>
              <a:rPr lang="en-US" sz="3200"/>
              <a:t> </a:t>
            </a:r>
            <a:r>
              <a:rPr lang="vi-VN" sz="3200"/>
              <a:t>Những hình ảnh so sánh trong bài văn có tác dụng gì đối với việc tả ngoại hình và hoạt động của Hạng A Cháng?</a:t>
            </a:r>
            <a:endParaRPr lang="en-US" sz="3200"/>
          </a:p>
        </p:txBody>
      </p:sp>
      <p:sp>
        <p:nvSpPr>
          <p:cNvPr id="7" name="TextBox 6">
            <a:extLst>
              <a:ext uri="{FF2B5EF4-FFF2-40B4-BE49-F238E27FC236}">
                <a16:creationId xmlns:a16="http://schemas.microsoft.com/office/drawing/2014/main" id="{7589E6C3-3D8C-95FE-684F-01A248DB6316}"/>
              </a:ext>
            </a:extLst>
          </p:cNvPr>
          <p:cNvSpPr txBox="1"/>
          <p:nvPr/>
        </p:nvSpPr>
        <p:spPr>
          <a:xfrm>
            <a:off x="6888324" y="1001487"/>
            <a:ext cx="5430416" cy="954107"/>
          </a:xfrm>
          <a:prstGeom prst="rect">
            <a:avLst/>
          </a:prstGeom>
          <a:noFill/>
        </p:spPr>
        <p:txBody>
          <a:bodyPr wrap="square" rtlCol="0">
            <a:spAutoFit/>
          </a:bodyPr>
          <a:lstStyle/>
          <a:p>
            <a:r>
              <a:rPr lang="vi-VN" sz="2800" b="1"/>
              <a:t>•Mổng (tiếng Mông): đi.</a:t>
            </a:r>
          </a:p>
          <a:p>
            <a:r>
              <a:rPr lang="vi-VN" sz="2800" b="1"/>
              <a:t>•Sá cày: đường cày.</a:t>
            </a:r>
            <a:endParaRPr lang="en-US" sz="2800" b="1"/>
          </a:p>
        </p:txBody>
      </p:sp>
    </p:spTree>
    <p:extLst>
      <p:ext uri="{BB962C8B-B14F-4D97-AF65-F5344CB8AC3E}">
        <p14:creationId xmlns:p14="http://schemas.microsoft.com/office/powerpoint/2010/main" val="185832525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B79225D7-1184-F44A-ADAE-3F21104140AC}"/>
              </a:ext>
            </a:extLst>
          </p:cNvPr>
          <p:cNvSpPr/>
          <p:nvPr/>
        </p:nvSpPr>
        <p:spPr>
          <a:xfrm>
            <a:off x="332969" y="280902"/>
            <a:ext cx="11526062" cy="6296196"/>
          </a:xfrm>
          <a:custGeom>
            <a:avLst/>
            <a:gdLst>
              <a:gd name="connsiteX0" fmla="*/ 0 w 11526062"/>
              <a:gd name="connsiteY0" fmla="*/ 626031 h 6296196"/>
              <a:gd name="connsiteX1" fmla="*/ 626031 w 11526062"/>
              <a:gd name="connsiteY1" fmla="*/ 0 h 6296196"/>
              <a:gd name="connsiteX2" fmla="*/ 10900031 w 11526062"/>
              <a:gd name="connsiteY2" fmla="*/ 0 h 6296196"/>
              <a:gd name="connsiteX3" fmla="*/ 11526062 w 11526062"/>
              <a:gd name="connsiteY3" fmla="*/ 626031 h 6296196"/>
              <a:gd name="connsiteX4" fmla="*/ 11526062 w 11526062"/>
              <a:gd name="connsiteY4" fmla="*/ 5670165 h 6296196"/>
              <a:gd name="connsiteX5" fmla="*/ 10900031 w 11526062"/>
              <a:gd name="connsiteY5" fmla="*/ 6296196 h 6296196"/>
              <a:gd name="connsiteX6" fmla="*/ 626031 w 11526062"/>
              <a:gd name="connsiteY6" fmla="*/ 6296196 h 6296196"/>
              <a:gd name="connsiteX7" fmla="*/ 0 w 11526062"/>
              <a:gd name="connsiteY7" fmla="*/ 5670165 h 6296196"/>
              <a:gd name="connsiteX8" fmla="*/ 0 w 11526062"/>
              <a:gd name="connsiteY8" fmla="*/ 626031 h 629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062" h="6296196" fill="none" extrusionOk="0">
                <a:moveTo>
                  <a:pt x="0" y="626031"/>
                </a:moveTo>
                <a:cubicBezTo>
                  <a:pt x="-53381" y="271650"/>
                  <a:pt x="288593" y="6796"/>
                  <a:pt x="626031" y="0"/>
                </a:cubicBezTo>
                <a:cubicBezTo>
                  <a:pt x="4603046" y="130954"/>
                  <a:pt x="8189472" y="43574"/>
                  <a:pt x="10900031" y="0"/>
                </a:cubicBezTo>
                <a:cubicBezTo>
                  <a:pt x="11281895" y="55632"/>
                  <a:pt x="11563823" y="326539"/>
                  <a:pt x="11526062" y="626031"/>
                </a:cubicBezTo>
                <a:cubicBezTo>
                  <a:pt x="11375623" y="2932485"/>
                  <a:pt x="11611941" y="4659760"/>
                  <a:pt x="11526062" y="5670165"/>
                </a:cubicBezTo>
                <a:cubicBezTo>
                  <a:pt x="11475869" y="6024154"/>
                  <a:pt x="11242275" y="6293779"/>
                  <a:pt x="10900031" y="6296196"/>
                </a:cubicBezTo>
                <a:cubicBezTo>
                  <a:pt x="7622972" y="6451393"/>
                  <a:pt x="1807499" y="6459216"/>
                  <a:pt x="626031" y="6296196"/>
                </a:cubicBezTo>
                <a:cubicBezTo>
                  <a:pt x="282732" y="6263089"/>
                  <a:pt x="-23017" y="6029352"/>
                  <a:pt x="0" y="5670165"/>
                </a:cubicBezTo>
                <a:cubicBezTo>
                  <a:pt x="64656" y="3833457"/>
                  <a:pt x="-17807" y="2935726"/>
                  <a:pt x="0" y="626031"/>
                </a:cubicBezTo>
                <a:close/>
              </a:path>
              <a:path w="11526062" h="6296196" stroke="0" extrusionOk="0">
                <a:moveTo>
                  <a:pt x="0" y="626031"/>
                </a:moveTo>
                <a:cubicBezTo>
                  <a:pt x="-28903" y="262456"/>
                  <a:pt x="254977" y="9498"/>
                  <a:pt x="626031" y="0"/>
                </a:cubicBezTo>
                <a:cubicBezTo>
                  <a:pt x="5505490" y="132882"/>
                  <a:pt x="9356996" y="-84951"/>
                  <a:pt x="10900031" y="0"/>
                </a:cubicBezTo>
                <a:cubicBezTo>
                  <a:pt x="11201354" y="43382"/>
                  <a:pt x="11524691" y="287864"/>
                  <a:pt x="11526062" y="626031"/>
                </a:cubicBezTo>
                <a:cubicBezTo>
                  <a:pt x="11546249" y="2261025"/>
                  <a:pt x="11678542" y="4774826"/>
                  <a:pt x="11526062" y="5670165"/>
                </a:cubicBezTo>
                <a:cubicBezTo>
                  <a:pt x="11575755" y="6021807"/>
                  <a:pt x="11273815" y="6238495"/>
                  <a:pt x="10900031" y="6296196"/>
                </a:cubicBezTo>
                <a:cubicBezTo>
                  <a:pt x="8873159" y="6383835"/>
                  <a:pt x="3914893" y="6223517"/>
                  <a:pt x="626031" y="6296196"/>
                </a:cubicBezTo>
                <a:cubicBezTo>
                  <a:pt x="274056" y="6236803"/>
                  <a:pt x="-8313" y="6027465"/>
                  <a:pt x="0" y="5670165"/>
                </a:cubicBezTo>
                <a:cubicBezTo>
                  <a:pt x="-38581" y="5050615"/>
                  <a:pt x="63341" y="2406811"/>
                  <a:pt x="0" y="626031"/>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8" name="Picture 7" descr="A group of children posing for a photo&#10;&#10;Description automatically generated with low confidence">
            <a:extLst>
              <a:ext uri="{FF2B5EF4-FFF2-40B4-BE49-F238E27FC236}">
                <a16:creationId xmlns:a16="http://schemas.microsoft.com/office/drawing/2014/main" id="{BE4DB0CE-B9A1-6944-9059-D247F93FEF5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6277510" y="830236"/>
            <a:ext cx="5035401" cy="5238340"/>
          </a:xfrm>
          <a:prstGeom prst="rect">
            <a:avLst/>
          </a:prstGeom>
          <a:effectLst>
            <a:outerShdw blurRad="76200" dir="13500000" sy="23000" kx="1200000" algn="br" rotWithShape="0">
              <a:prstClr val="black">
                <a:alpha val="20000"/>
              </a:prstClr>
            </a:outerShdw>
          </a:effectLst>
        </p:spPr>
      </p:pic>
      <p:sp>
        <p:nvSpPr>
          <p:cNvPr id="3" name="TextBox 2">
            <a:extLst>
              <a:ext uri="{FF2B5EF4-FFF2-40B4-BE49-F238E27FC236}">
                <a16:creationId xmlns:a16="http://schemas.microsoft.com/office/drawing/2014/main" id="{0B9B9C80-24F4-4723-8ADD-7CC3E9D6EC8D}"/>
              </a:ext>
            </a:extLst>
          </p:cNvPr>
          <p:cNvSpPr txBox="1"/>
          <p:nvPr/>
        </p:nvSpPr>
        <p:spPr>
          <a:xfrm>
            <a:off x="-5957769" y="6423644"/>
            <a:ext cx="6058391"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Trao</a:t>
            </a:r>
            <a:r>
              <a:rPr kumimoji="0" lang="en-US" sz="88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88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đổi</a:t>
            </a:r>
            <a:r>
              <a:rPr kumimoji="0" lang="en-US" sz="88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88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và</a:t>
            </a:r>
            <a:r>
              <a:rPr kumimoji="0" lang="en-US" sz="88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chia </a:t>
            </a:r>
            <a:r>
              <a:rPr kumimoji="0" lang="en-US" sz="88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sẻ</a:t>
            </a:r>
            <a:r>
              <a:rPr kumimoji="0" lang="en-US" sz="88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88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kết</a:t>
            </a:r>
            <a:r>
              <a:rPr kumimoji="0" lang="en-US" sz="88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88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quả</a:t>
            </a:r>
            <a:r>
              <a:rPr kumimoji="0" lang="en-US" sz="88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88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trong</a:t>
            </a:r>
            <a:r>
              <a:rPr kumimoji="0" lang="en-US" sz="88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88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nhóm</a:t>
            </a:r>
            <a:r>
              <a:rPr kumimoji="0" lang="en-US" sz="88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88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bốn</a:t>
            </a:r>
            <a:endParaRPr kumimoji="0" lang="en-US" sz="8800" b="0" i="1"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endParaRPr>
          </a:p>
        </p:txBody>
      </p:sp>
      <p:pic>
        <p:nvPicPr>
          <p:cNvPr id="4" name="Picture 3">
            <a:extLst>
              <a:ext uri="{FF2B5EF4-FFF2-40B4-BE49-F238E27FC236}">
                <a16:creationId xmlns:a16="http://schemas.microsoft.com/office/drawing/2014/main" id="{D5E68423-1004-30A8-FB6B-148007F0B579}"/>
              </a:ext>
            </a:extLst>
          </p:cNvPr>
          <p:cNvPicPr>
            <a:picLocks noChangeAspect="1"/>
          </p:cNvPicPr>
          <p:nvPr/>
        </p:nvPicPr>
        <p:blipFill>
          <a:blip r:embed="rId4"/>
          <a:stretch>
            <a:fillRect/>
          </a:stretch>
        </p:blipFill>
        <p:spPr>
          <a:xfrm>
            <a:off x="332969" y="280902"/>
            <a:ext cx="6340390" cy="6376969"/>
          </a:xfrm>
          <a:prstGeom prst="rect">
            <a:avLst/>
          </a:prstGeom>
        </p:spPr>
      </p:pic>
    </p:spTree>
    <p:extLst>
      <p:ext uri="{BB962C8B-B14F-4D97-AF65-F5344CB8AC3E}">
        <p14:creationId xmlns:p14="http://schemas.microsoft.com/office/powerpoint/2010/main" val="25237325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0EE09-21D5-9FFA-03A1-DD16F51067EA}"/>
              </a:ext>
            </a:extLst>
          </p:cNvPr>
          <p:cNvSpPr txBox="1"/>
          <p:nvPr/>
        </p:nvSpPr>
        <p:spPr>
          <a:xfrm>
            <a:off x="1100295" y="715737"/>
            <a:ext cx="10310653"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a.</a:t>
            </a:r>
            <a:r>
              <a:rPr kumimoji="0" lang="en-US" sz="3600" b="1" i="0" u="none" strike="noStrike" kern="1200" cap="none" spc="0" normalizeH="0" baseline="0" noProof="0">
                <a:ln>
                  <a:noFill/>
                </a:ln>
                <a:solidFill>
                  <a:srgbClr val="0070C0"/>
                </a:solidFill>
                <a:effectLst/>
                <a:uLnTx/>
                <a:uFillTx/>
                <a:latin typeface="Calibri" panose="020F0502020204030204"/>
                <a:ea typeface="+mn-ea"/>
                <a:cs typeface="+mn-cs"/>
              </a:rPr>
              <a:t> </a:t>
            </a:r>
            <a:r>
              <a:rPr kumimoji="0" lang="vi-VN"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Ở đoạn đầu, tác giả tả ngoại hình của Hạng A Cháng bằng những từ ngữ, hình ảnh nào?</a:t>
            </a:r>
            <a:endParaRPr kumimoji="0" lang="en-US" sz="3600" b="1"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8D0BC825-6A31-FC4A-8D54-F79B03260544}"/>
              </a:ext>
            </a:extLst>
          </p:cNvPr>
          <p:cNvSpPr/>
          <p:nvPr/>
        </p:nvSpPr>
        <p:spPr>
          <a:xfrm>
            <a:off x="731121" y="2438400"/>
            <a:ext cx="10858500" cy="3257550"/>
          </a:xfrm>
          <a:prstGeom prst="roundRect">
            <a:avLst/>
          </a:prstGeom>
          <a:solidFill>
            <a:schemeClr val="bg1"/>
          </a:solidFill>
          <a:ln w="3810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Cháng đẹp người thật. Mười tám tuổi, ngực nở vòng cung, da đỏ như lim, bắp tay bắp chân rắn như trắc, như gụ. Vóc cao, vai rộng, người đứng thẳng như cái cột đá trời trồng.</a:t>
            </a:r>
            <a:endParaRPr lang="en-US" sz="3200"/>
          </a:p>
        </p:txBody>
      </p:sp>
      <p:cxnSp>
        <p:nvCxnSpPr>
          <p:cNvPr id="6" name="Straight Connector 5">
            <a:extLst>
              <a:ext uri="{FF2B5EF4-FFF2-40B4-BE49-F238E27FC236}">
                <a16:creationId xmlns:a16="http://schemas.microsoft.com/office/drawing/2014/main" id="{2D4D45D6-6BF7-EC5A-6BAC-E3B4833ED235}"/>
              </a:ext>
            </a:extLst>
          </p:cNvPr>
          <p:cNvCxnSpPr/>
          <p:nvPr/>
        </p:nvCxnSpPr>
        <p:spPr>
          <a:xfrm>
            <a:off x="10153650" y="3429000"/>
            <a:ext cx="125729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E3BDF4D-D43F-9467-F851-412924B61B8B}"/>
              </a:ext>
            </a:extLst>
          </p:cNvPr>
          <p:cNvCxnSpPr>
            <a:cxnSpLocks/>
          </p:cNvCxnSpPr>
          <p:nvPr/>
        </p:nvCxnSpPr>
        <p:spPr>
          <a:xfrm>
            <a:off x="1100295" y="3990975"/>
            <a:ext cx="2995455"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0F84141-CFAF-6E1E-B11D-20B37D9D65F0}"/>
              </a:ext>
            </a:extLst>
          </p:cNvPr>
          <p:cNvCxnSpPr>
            <a:cxnSpLocks/>
          </p:cNvCxnSpPr>
          <p:nvPr/>
        </p:nvCxnSpPr>
        <p:spPr>
          <a:xfrm>
            <a:off x="4662643" y="3990975"/>
            <a:ext cx="34336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5F221D7-6211-A6D3-BBA7-9E8D5B89B8DD}"/>
              </a:ext>
            </a:extLst>
          </p:cNvPr>
          <p:cNvCxnSpPr>
            <a:cxnSpLocks/>
          </p:cNvCxnSpPr>
          <p:nvPr/>
        </p:nvCxnSpPr>
        <p:spPr>
          <a:xfrm flipV="1">
            <a:off x="8436845" y="3990975"/>
            <a:ext cx="2974103"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EF663E-1E90-A9E5-9468-22CDF45DB278}"/>
              </a:ext>
            </a:extLst>
          </p:cNvPr>
          <p:cNvCxnSpPr>
            <a:cxnSpLocks/>
          </p:cNvCxnSpPr>
          <p:nvPr/>
        </p:nvCxnSpPr>
        <p:spPr>
          <a:xfrm flipV="1">
            <a:off x="1100295" y="4619625"/>
            <a:ext cx="5852955" cy="19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B447319-F430-2731-AE34-7D71363FD693}"/>
              </a:ext>
            </a:extLst>
          </p:cNvPr>
          <p:cNvCxnSpPr>
            <a:cxnSpLocks/>
          </p:cNvCxnSpPr>
          <p:nvPr/>
        </p:nvCxnSpPr>
        <p:spPr>
          <a:xfrm flipV="1">
            <a:off x="7367745" y="4686300"/>
            <a:ext cx="1890555"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BD5BB81-9E7F-5FD2-99D0-D2B816054DDC}"/>
              </a:ext>
            </a:extLst>
          </p:cNvPr>
          <p:cNvCxnSpPr>
            <a:cxnSpLocks/>
          </p:cNvCxnSpPr>
          <p:nvPr/>
        </p:nvCxnSpPr>
        <p:spPr>
          <a:xfrm flipV="1">
            <a:off x="9520393" y="4648199"/>
            <a:ext cx="1890555"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2D19735-8E3D-0353-3995-60DEB69B5BBA}"/>
              </a:ext>
            </a:extLst>
          </p:cNvPr>
          <p:cNvCxnSpPr>
            <a:cxnSpLocks/>
          </p:cNvCxnSpPr>
          <p:nvPr/>
        </p:nvCxnSpPr>
        <p:spPr>
          <a:xfrm flipV="1">
            <a:off x="1108825" y="5267324"/>
            <a:ext cx="9673474" cy="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Rounded Corners 20">
            <a:extLst>
              <a:ext uri="{FF2B5EF4-FFF2-40B4-BE49-F238E27FC236}">
                <a16:creationId xmlns:a16="http://schemas.microsoft.com/office/drawing/2014/main" id="{86AE54A4-1BF6-0292-E4FA-37DFCC57EB92}"/>
              </a:ext>
            </a:extLst>
          </p:cNvPr>
          <p:cNvSpPr/>
          <p:nvPr/>
        </p:nvSpPr>
        <p:spPr>
          <a:xfrm>
            <a:off x="731121" y="2438400"/>
            <a:ext cx="10858500" cy="3257550"/>
          </a:xfrm>
          <a:prstGeom prst="roundRect">
            <a:avLst/>
          </a:prstGeom>
          <a:solidFill>
            <a:schemeClr val="bg1"/>
          </a:solidFill>
          <a:ln w="3810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Cháng đẹp người thật. </a:t>
            </a:r>
            <a:r>
              <a:rPr kumimoji="0" lang="vi-VN" sz="4000" b="0" i="0" u="none" strike="noStrike" kern="1200" cap="none" spc="0" normalizeH="0" baseline="0" noProof="0">
                <a:ln>
                  <a:noFill/>
                </a:ln>
                <a:solidFill>
                  <a:srgbClr val="FF0000"/>
                </a:solidFill>
                <a:effectLst/>
                <a:uLnTx/>
                <a:uFillTx/>
                <a:latin typeface="Arial" panose="020B0604020202020204" pitchFamily="34" charset="0"/>
              </a:rPr>
              <a:t>Mười tám tuổi, ngực nở vòng cung, da đỏ như lim, bắp tay bắp chân rắn như trắc, như gụ. Vóc cao, vai rộng, người đứng thẳng như cái cột đá trời trồng.</a:t>
            </a:r>
            <a:endParaRPr lang="en-US" sz="3200">
              <a:solidFill>
                <a:srgbClr val="FF0000"/>
              </a:solidFill>
            </a:endParaRPr>
          </a:p>
        </p:txBody>
      </p:sp>
    </p:spTree>
    <p:extLst>
      <p:ext uri="{BB962C8B-B14F-4D97-AF65-F5344CB8AC3E}">
        <p14:creationId xmlns:p14="http://schemas.microsoft.com/office/powerpoint/2010/main" val="20983750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500"/>
                            </p:stCondLst>
                            <p:childTnLst>
                              <p:par>
                                <p:cTn id="15" presetID="14" presetClass="entr" presetSubtype="1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par>
                          <p:cTn id="28" fill="hold">
                            <p:stCondLst>
                              <p:cond delay="500"/>
                            </p:stCondLst>
                            <p:childTnLst>
                              <p:par>
                                <p:cTn id="29" presetID="14" presetClass="entr" presetSubtype="10"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randombar(horizontal)">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randombar(horizontal)">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0EE09-21D5-9FFA-03A1-DD16F51067EA}"/>
              </a:ext>
            </a:extLst>
          </p:cNvPr>
          <p:cNvSpPr txBox="1"/>
          <p:nvPr/>
        </p:nvSpPr>
        <p:spPr>
          <a:xfrm>
            <a:off x="1623672" y="513457"/>
            <a:ext cx="86437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b. Khi cày ruộng, động tác và hình dáng của </a:t>
            </a:r>
            <a:r>
              <a:rPr lang="en-US" sz="3200" b="1">
                <a:solidFill>
                  <a:srgbClr val="0070C0"/>
                </a:solidFill>
                <a:latin typeface="Arial" panose="020B0604020202020204" pitchFamily="34" charset="0"/>
              </a:rPr>
              <a:t> </a:t>
            </a: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A Cháng có gì đáng chú ý?</a:t>
            </a:r>
          </a:p>
        </p:txBody>
      </p:sp>
      <p:sp>
        <p:nvSpPr>
          <p:cNvPr id="2" name="Rectangle: Rounded Corners 1">
            <a:extLst>
              <a:ext uri="{FF2B5EF4-FFF2-40B4-BE49-F238E27FC236}">
                <a16:creationId xmlns:a16="http://schemas.microsoft.com/office/drawing/2014/main" id="{8D0BC825-6A31-FC4A-8D54-F79B03260544}"/>
              </a:ext>
            </a:extLst>
          </p:cNvPr>
          <p:cNvSpPr/>
          <p:nvPr/>
        </p:nvSpPr>
        <p:spPr>
          <a:xfrm>
            <a:off x="171450" y="1590675"/>
            <a:ext cx="11830050" cy="5000625"/>
          </a:xfrm>
          <a:prstGeom prst="roundRect">
            <a:avLst/>
          </a:prstGeom>
          <a:solidFill>
            <a:schemeClr val="bg1"/>
          </a:solidFill>
          <a:ln w="3810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prstClr val="black"/>
                </a:solidFill>
              </a:rPr>
              <a:t>Nhưng phải nhìn Hạng A Cháng cày mới thấy hết vẻ đẹp của anh. Tới nương, A Cháng mắc cày xong, quát một tiếng “Mổng!” và bây giờ chỉ còn chăm chắm vào công việc. Hai tay A Cháng nắm đốc cày, mắt nhìn thế ruộng, nhìn đường cày, thân mình nhoài thành một đường cong mềm mại, khi qua trái, lúc tạt phải theo đường cày uốn vòng theo hình ruộng bậc thang như một mảnh trăng lưỡi liềm. Lại có lúc được sá cày thẳng, người anh như rạp hẳn xuống, đôi chân xoải dài hoặc băm những bước ngắn, gấp gấp...</a:t>
            </a: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9" name="Straight Connector 18">
            <a:extLst>
              <a:ext uri="{FF2B5EF4-FFF2-40B4-BE49-F238E27FC236}">
                <a16:creationId xmlns:a16="http://schemas.microsoft.com/office/drawing/2014/main" id="{52D19735-8E3D-0353-3995-60DEB69B5BBA}"/>
              </a:ext>
            </a:extLst>
          </p:cNvPr>
          <p:cNvCxnSpPr>
            <a:cxnSpLocks/>
          </p:cNvCxnSpPr>
          <p:nvPr/>
        </p:nvCxnSpPr>
        <p:spPr>
          <a:xfrm>
            <a:off x="593978" y="4314825"/>
            <a:ext cx="109122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331A40B-B3C0-F145-53D9-465BF0723D5F}"/>
              </a:ext>
            </a:extLst>
          </p:cNvPr>
          <p:cNvCxnSpPr>
            <a:cxnSpLocks/>
          </p:cNvCxnSpPr>
          <p:nvPr/>
        </p:nvCxnSpPr>
        <p:spPr>
          <a:xfrm>
            <a:off x="489451" y="4791075"/>
            <a:ext cx="1091222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A9DEA90-329A-2C67-07C4-6A31B5CE5DEE}"/>
              </a:ext>
            </a:extLst>
          </p:cNvPr>
          <p:cNvCxnSpPr>
            <a:cxnSpLocks/>
          </p:cNvCxnSpPr>
          <p:nvPr/>
        </p:nvCxnSpPr>
        <p:spPr>
          <a:xfrm>
            <a:off x="489451" y="5305425"/>
            <a:ext cx="112072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9BEAF8E-A4E5-B1AD-01DB-7D4F688DEF55}"/>
              </a:ext>
            </a:extLst>
          </p:cNvPr>
          <p:cNvCxnSpPr>
            <a:cxnSpLocks/>
          </p:cNvCxnSpPr>
          <p:nvPr/>
        </p:nvCxnSpPr>
        <p:spPr>
          <a:xfrm>
            <a:off x="446464" y="5762625"/>
            <a:ext cx="112072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ABEFE92-9A49-7E65-B36B-D0589787747B}"/>
              </a:ext>
            </a:extLst>
          </p:cNvPr>
          <p:cNvCxnSpPr>
            <a:cxnSpLocks/>
          </p:cNvCxnSpPr>
          <p:nvPr/>
        </p:nvCxnSpPr>
        <p:spPr>
          <a:xfrm>
            <a:off x="489451" y="6257925"/>
            <a:ext cx="724484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9DDC545A-47D0-CF9B-8631-4CFD5AF59917}"/>
              </a:ext>
            </a:extLst>
          </p:cNvPr>
          <p:cNvSpPr/>
          <p:nvPr/>
        </p:nvSpPr>
        <p:spPr>
          <a:xfrm>
            <a:off x="190500" y="1600200"/>
            <a:ext cx="11830050" cy="5000625"/>
          </a:xfrm>
          <a:prstGeom prst="roundRect">
            <a:avLst/>
          </a:prstGeom>
          <a:solidFill>
            <a:schemeClr val="bg1"/>
          </a:solidFill>
          <a:ln w="38100">
            <a:solidFill>
              <a:srgbClr val="00206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3200">
                <a:solidFill>
                  <a:prstClr val="black"/>
                </a:solidFill>
              </a:rPr>
              <a:t>Nhưng phải nhìn Hạng A Cháng cày mới thấy hết vẻ đẹp của anh. Tới nương, A Cháng mắc cày xong, quát một tiếng “Mổng!” và bây giờ chỉ còn chăm chắm vào công việc. Hai tay A Cháng nắm đốc cày, mắt nhìn thế ruộng, nhìn đường cày, </a:t>
            </a:r>
            <a:r>
              <a:rPr lang="vi-VN" sz="3200">
                <a:solidFill>
                  <a:srgbClr val="FF0000"/>
                </a:solidFill>
              </a:rPr>
              <a:t>thân mình nhoài thành một đường cong mềm mại, khi qua trái, lúc tạt phải theo đường cày uốn vòng theo hình ruộng bậc thang như một mảnh trăng lưỡi liềm. Lại có lúc được sá cày thẳng, người anh như rạp hẳn xuống, đôi chân xoải dài hoặc băm những bước ngắn, gấp gấp...</a:t>
            </a:r>
            <a:endParaRPr kumimoji="0" lang="en-US" sz="2400" b="0" i="0" u="none" strike="noStrike" kern="1200" cap="none" spc="0" normalizeH="0" baseline="0" noProof="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3986081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randombar(horizont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0EE09-21D5-9FFA-03A1-DD16F51067EA}"/>
              </a:ext>
            </a:extLst>
          </p:cNvPr>
          <p:cNvSpPr txBox="1"/>
          <p:nvPr/>
        </p:nvSpPr>
        <p:spPr>
          <a:xfrm>
            <a:off x="1100295" y="715737"/>
            <a:ext cx="1031065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 Những hình ảnh so sánh trong bài văn có tác dụng gì đối với việc tả ngoại hình và hoạt động của Hạng A Cháng?</a:t>
            </a:r>
          </a:p>
        </p:txBody>
      </p:sp>
      <p:pic>
        <p:nvPicPr>
          <p:cNvPr id="3" name="Picture 2">
            <a:extLst>
              <a:ext uri="{FF2B5EF4-FFF2-40B4-BE49-F238E27FC236}">
                <a16:creationId xmlns:a16="http://schemas.microsoft.com/office/drawing/2014/main" id="{D6CAA721-C7C5-D065-59AD-5FA377DDD0C7}"/>
              </a:ext>
            </a:extLst>
          </p:cNvPr>
          <p:cNvPicPr>
            <a:picLocks noChangeAspect="1"/>
          </p:cNvPicPr>
          <p:nvPr/>
        </p:nvPicPr>
        <p:blipFill rotWithShape="1">
          <a:blip r:embed="rId3"/>
          <a:srcRect l="8332" t="4091" r="13606" b="9257"/>
          <a:stretch/>
        </p:blipFill>
        <p:spPr>
          <a:xfrm>
            <a:off x="3364074" y="2619569"/>
            <a:ext cx="4295846" cy="3060441"/>
          </a:xfrm>
          <a:prstGeom prst="rect">
            <a:avLst/>
          </a:prstGeom>
        </p:spPr>
      </p:pic>
    </p:spTree>
    <p:extLst>
      <p:ext uri="{BB962C8B-B14F-4D97-AF65-F5344CB8AC3E}">
        <p14:creationId xmlns:p14="http://schemas.microsoft.com/office/powerpoint/2010/main" val="193552743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408BD4-DB36-AFE0-F053-0432CA5136E3}"/>
              </a:ext>
            </a:extLst>
          </p:cNvPr>
          <p:cNvSpPr txBox="1"/>
          <p:nvPr/>
        </p:nvSpPr>
        <p:spPr>
          <a:xfrm>
            <a:off x="824861" y="751006"/>
            <a:ext cx="10542277" cy="54476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FF0000"/>
                </a:solidFill>
                <a:effectLst/>
                <a:uLnTx/>
                <a:uFillTx/>
                <a:latin typeface="Arial" panose="020B0604020202020204" pitchFamily="34" charset="0"/>
                <a:ea typeface="+mn-ea"/>
                <a:cs typeface="+mn-cs"/>
              </a:rPr>
              <a:t> </a:t>
            </a:r>
            <a:r>
              <a:rPr kumimoji="0" lang="en-US" sz="3600" b="0" i="0" u="none" strike="noStrike" kern="1200" cap="none" spc="0" normalizeH="0" baseline="0" noProof="0">
                <a:ln>
                  <a:noFill/>
                </a:ln>
                <a:solidFill>
                  <a:srgbClr val="FF0000"/>
                </a:solidFill>
                <a:effectLst/>
                <a:uLnTx/>
                <a:uFillTx/>
                <a:latin typeface="Calibri" panose="020F0502020204030204"/>
                <a:ea typeface="+mn-ea"/>
                <a:cs typeface="+mn-cs"/>
              </a:rPr>
              <a:t>Hạng A Cháng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A Cháng đẹp người thật. Mười tám tuổi, ngực nở vòng cung, da đỏ như lim, bắp tay bắp chân rắn như trắc, như gụ. Vóc cao, vai rộng, người đứng thẳng như cái cột đá trời trồng.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a:t>
            </a: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Nhưng phải nhìn Hạng A Cháng cày mới thấy hết vẻ đẹp của anh. Tới nương, A Cháng mắc cày xong, quát một tiếng “Mổng!” và bây giờ chỉ còn chăm chắm vào công việc. Hai tay A Cháng nắm đốc cày, mắt nhìn thế ruộng, nhìn đường cày, thân mình nhoài thành một đường cong mềm mại, khi qua trái, lúc tạt phải theo đường cày uốn vòng theo hình ruộng bậc thang như một mảnh trăng lưỡi liềm. Lại có lúc được sá cày thẳng, người anh như rạp hẳn xuống, đôi chân xoải dài hoặc băm những bước ngắn, gấp gấp...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Sức lực tràn trề của A Cháng là niềm tự hào của dòng họ Hạng, một dòng họ Mông đang định cư ở chân núi Tơ Bo.</a:t>
            </a: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mn-cs"/>
              </a:rPr>
              <a:t>Theo Ma Văn Kháng</a:t>
            </a:r>
          </a:p>
        </p:txBody>
      </p:sp>
      <p:sp>
        <p:nvSpPr>
          <p:cNvPr id="6" name="TextBox 5">
            <a:extLst>
              <a:ext uri="{FF2B5EF4-FFF2-40B4-BE49-F238E27FC236}">
                <a16:creationId xmlns:a16="http://schemas.microsoft.com/office/drawing/2014/main" id="{98AFFDC1-239E-8445-8C49-735E0918C8FD}"/>
              </a:ext>
            </a:extLst>
          </p:cNvPr>
          <p:cNvSpPr txBox="1"/>
          <p:nvPr/>
        </p:nvSpPr>
        <p:spPr>
          <a:xfrm>
            <a:off x="2019300" y="197008"/>
            <a:ext cx="7750914" cy="553998"/>
          </a:xfrm>
          <a:prstGeom prst="rect">
            <a:avLst/>
          </a:prstGeom>
          <a:solidFill>
            <a:schemeClr val="accent2">
              <a:lumMod val="20000"/>
              <a:lumOff val="80000"/>
            </a:schemeClr>
          </a:solidFill>
          <a:ln>
            <a:solidFill>
              <a:srgbClr val="00206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FF"/>
                </a:solidFill>
                <a:effectLst/>
                <a:uLnTx/>
                <a:uFillTx/>
                <a:latin typeface="Arial-Rounded-Bold"/>
                <a:ea typeface="+mn-ea"/>
                <a:cs typeface="+mn-cs"/>
              </a:rPr>
              <a:t>1.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Đọc</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bài</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văn</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sau</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và</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thực</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hiện</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yêu</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cầu</a:t>
            </a:r>
            <a:r>
              <a:rPr kumimoji="0" lang="en-US" sz="3000" b="1" i="0" u="none" strike="noStrike" kern="1200" cap="none" spc="0" normalizeH="0" baseline="0" noProof="0" dirty="0">
                <a:ln>
                  <a:noFill/>
                </a:ln>
                <a:solidFill>
                  <a:srgbClr val="000000"/>
                </a:solidFill>
                <a:effectLst/>
                <a:uLnTx/>
                <a:uFillTx/>
                <a:latin typeface="Arial-BoldMT"/>
                <a:ea typeface="+mn-ea"/>
                <a:cs typeface="+mn-cs"/>
              </a:rPr>
              <a:t>:</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Connector 2">
            <a:extLst>
              <a:ext uri="{FF2B5EF4-FFF2-40B4-BE49-F238E27FC236}">
                <a16:creationId xmlns:a16="http://schemas.microsoft.com/office/drawing/2014/main" id="{3CB173D5-6A67-5FDF-5F31-EF61C82E4DF1}"/>
              </a:ext>
            </a:extLst>
          </p:cNvPr>
          <p:cNvCxnSpPr/>
          <p:nvPr/>
        </p:nvCxnSpPr>
        <p:spPr>
          <a:xfrm>
            <a:off x="10508343" y="1669143"/>
            <a:ext cx="74022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303E6C5E-EFDD-9B31-3BAA-A94A1ECA8F3E}"/>
              </a:ext>
            </a:extLst>
          </p:cNvPr>
          <p:cNvCxnSpPr>
            <a:cxnSpLocks/>
          </p:cNvCxnSpPr>
          <p:nvPr/>
        </p:nvCxnSpPr>
        <p:spPr>
          <a:xfrm>
            <a:off x="824861" y="2061029"/>
            <a:ext cx="11944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2B669F2-C1E0-B473-0501-655C4B70EDEE}"/>
              </a:ext>
            </a:extLst>
          </p:cNvPr>
          <p:cNvCxnSpPr>
            <a:cxnSpLocks/>
          </p:cNvCxnSpPr>
          <p:nvPr/>
        </p:nvCxnSpPr>
        <p:spPr>
          <a:xfrm>
            <a:off x="3292289" y="2061029"/>
            <a:ext cx="422611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BA4DCB-2747-C26B-D4DE-89C1A9E1D529}"/>
              </a:ext>
            </a:extLst>
          </p:cNvPr>
          <p:cNvCxnSpPr>
            <a:cxnSpLocks/>
          </p:cNvCxnSpPr>
          <p:nvPr/>
        </p:nvCxnSpPr>
        <p:spPr>
          <a:xfrm>
            <a:off x="10360746" y="2061029"/>
            <a:ext cx="8878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C6C513E-5CCF-B487-2294-30DDA5951B02}"/>
              </a:ext>
            </a:extLst>
          </p:cNvPr>
          <p:cNvCxnSpPr>
            <a:cxnSpLocks/>
          </p:cNvCxnSpPr>
          <p:nvPr/>
        </p:nvCxnSpPr>
        <p:spPr>
          <a:xfrm>
            <a:off x="824861" y="2438400"/>
            <a:ext cx="50698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5D71A355-ABDA-ED50-3E94-70A580B7FF87}"/>
              </a:ext>
            </a:extLst>
          </p:cNvPr>
          <p:cNvCxnSpPr>
            <a:cxnSpLocks/>
          </p:cNvCxnSpPr>
          <p:nvPr/>
        </p:nvCxnSpPr>
        <p:spPr>
          <a:xfrm>
            <a:off x="4235717" y="3889829"/>
            <a:ext cx="14538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FE716381-62B3-B798-B2A8-76063D8ABE71}"/>
              </a:ext>
            </a:extLst>
          </p:cNvPr>
          <p:cNvCxnSpPr>
            <a:cxnSpLocks/>
          </p:cNvCxnSpPr>
          <p:nvPr/>
        </p:nvCxnSpPr>
        <p:spPr>
          <a:xfrm>
            <a:off x="7518400" y="3889829"/>
            <a:ext cx="37301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B1F83B2-A9DF-1C77-DE88-C607191795DE}"/>
              </a:ext>
            </a:extLst>
          </p:cNvPr>
          <p:cNvCxnSpPr>
            <a:cxnSpLocks/>
          </p:cNvCxnSpPr>
          <p:nvPr/>
        </p:nvCxnSpPr>
        <p:spPr>
          <a:xfrm>
            <a:off x="824861" y="4615544"/>
            <a:ext cx="413779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23086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par>
                          <p:cTn id="23" fill="hold">
                            <p:stCondLst>
                              <p:cond delay="500"/>
                            </p:stCondLst>
                            <p:childTnLst>
                              <p:par>
                                <p:cTn id="24" presetID="22" presetClass="entr" presetSubtype="4"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down)">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0EE09-21D5-9FFA-03A1-DD16F51067EA}"/>
              </a:ext>
            </a:extLst>
          </p:cNvPr>
          <p:cNvSpPr txBox="1"/>
          <p:nvPr/>
        </p:nvSpPr>
        <p:spPr>
          <a:xfrm>
            <a:off x="1100295" y="933451"/>
            <a:ext cx="1031065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 Những hình ảnh so sánh trong bài văn có tác dụng gì đối với việc tả ngoại hình và hoạt động của Hạng A Cháng?</a:t>
            </a:r>
          </a:p>
        </p:txBody>
      </p:sp>
      <p:sp>
        <p:nvSpPr>
          <p:cNvPr id="2" name="TextBox 1">
            <a:extLst>
              <a:ext uri="{FF2B5EF4-FFF2-40B4-BE49-F238E27FC236}">
                <a16:creationId xmlns:a16="http://schemas.microsoft.com/office/drawing/2014/main" id="{48CC0D75-1C1D-BD0E-4180-D1B829A920D0}"/>
              </a:ext>
            </a:extLst>
          </p:cNvPr>
          <p:cNvSpPr txBox="1"/>
          <p:nvPr/>
        </p:nvSpPr>
        <p:spPr>
          <a:xfrm>
            <a:off x="1245438" y="3415092"/>
            <a:ext cx="10310653"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Arial" panose="020B0604020202020204" pitchFamily="34" charset="0"/>
                <a:ea typeface="+mn-ea"/>
                <a:cs typeface="+mn-cs"/>
              </a:rPr>
              <a:t>Giúp người đọc hình dung rõ nét về vóc dáng khoẻ mạnh và vẻ đẹp, sự thành thục của Hạng A Cháng khi cày ruộng.</a:t>
            </a:r>
          </a:p>
        </p:txBody>
      </p:sp>
    </p:spTree>
    <p:extLst>
      <p:ext uri="{BB962C8B-B14F-4D97-AF65-F5344CB8AC3E}">
        <p14:creationId xmlns:p14="http://schemas.microsoft.com/office/powerpoint/2010/main" val="42480913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wooden sign with a house and rainbow&#10;&#10;Description automatically generated">
            <a:extLst>
              <a:ext uri="{FF2B5EF4-FFF2-40B4-BE49-F238E27FC236}">
                <a16:creationId xmlns:a16="http://schemas.microsoft.com/office/drawing/2014/main" id="{EB882CC3-2AD1-8449-9A45-8DCB8AC34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1922"/>
            <a:ext cx="8640872" cy="6600760"/>
          </a:xfrm>
          <a:prstGeom prst="rect">
            <a:avLst/>
          </a:prstGeom>
        </p:spPr>
      </p:pic>
      <p:pic>
        <p:nvPicPr>
          <p:cNvPr id="4" name="Picture 3">
            <a:extLst>
              <a:ext uri="{FF2B5EF4-FFF2-40B4-BE49-F238E27FC236}">
                <a16:creationId xmlns:a16="http://schemas.microsoft.com/office/drawing/2014/main" id="{1A75F02D-7EC4-464C-8512-9AD2186BCB3D}"/>
              </a:ext>
            </a:extLst>
          </p:cNvPr>
          <p:cNvPicPr>
            <a:picLocks noChangeAspect="1"/>
          </p:cNvPicPr>
          <p:nvPr/>
        </p:nvPicPr>
        <p:blipFill>
          <a:blip r:embed="rId4"/>
          <a:stretch>
            <a:fillRect/>
          </a:stretch>
        </p:blipFill>
        <p:spPr>
          <a:xfrm flipH="1">
            <a:off x="8640872" y="932302"/>
            <a:ext cx="3095041" cy="5580000"/>
          </a:xfrm>
          <a:prstGeom prst="rect">
            <a:avLst/>
          </a:prstGeom>
        </p:spPr>
      </p:pic>
      <p:sp>
        <p:nvSpPr>
          <p:cNvPr id="5" name="Hình chữ nhật 16">
            <a:extLst>
              <a:ext uri="{FF2B5EF4-FFF2-40B4-BE49-F238E27FC236}">
                <a16:creationId xmlns:a16="http://schemas.microsoft.com/office/drawing/2014/main" id="{10E457D3-B63A-514C-BACE-5F0F759C8CA8}"/>
              </a:ext>
            </a:extLst>
          </p:cNvPr>
          <p:cNvSpPr/>
          <p:nvPr/>
        </p:nvSpPr>
        <p:spPr>
          <a:xfrm>
            <a:off x="456086" y="3687901"/>
            <a:ext cx="8002113" cy="3170099"/>
          </a:xfrm>
          <a:prstGeom prst="rect">
            <a:avLst/>
          </a:prstGeom>
          <a:noFill/>
        </p:spPr>
        <p:txBody>
          <a:bodyPr wrap="square" lIns="91440" tIns="45720" rIns="91440" bIns="45720">
            <a:spAutoFit/>
          </a:bodyPr>
          <a:lstStyle/>
          <a:p>
            <a:pPr lvl="0" algn="ctr"/>
            <a:r>
              <a:rPr kumimoji="0" lang="vi-VN" sz="5000" b="1" i="0" u="none" strike="noStrike" kern="1200" cap="none" spc="0" normalizeH="0" baseline="0" noProof="0">
                <a:ln w="0"/>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2. </a:t>
            </a:r>
            <a:r>
              <a:rPr lang="vi-VN" sz="5000" b="1">
                <a:ln w="0"/>
                <a:solidFill>
                  <a:srgbClr val="FF0000"/>
                </a:solidFill>
                <a:latin typeface="Calibri" panose="020F0502020204030204" pitchFamily="34" charset="0"/>
                <a:ea typeface="Calibri" panose="020F0502020204030204" pitchFamily="34" charset="0"/>
                <a:cs typeface="Calibri" panose="020F0502020204030204" pitchFamily="34" charset="0"/>
              </a:rPr>
              <a:t>Quan sát và ghi chép những điều quan sát được về một người lao động vào lúc người đó đang làm việc.</a:t>
            </a:r>
            <a:endParaRPr kumimoji="0" lang="vi-VN" sz="5000" b="1" i="0" u="none" strike="noStrike" kern="1200" cap="none" spc="0" normalizeH="0" baseline="0" noProof="0" dirty="0">
              <a:ln w="0"/>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542158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0EE09-21D5-9FFA-03A1-DD16F51067EA}"/>
              </a:ext>
            </a:extLst>
          </p:cNvPr>
          <p:cNvSpPr txBox="1"/>
          <p:nvPr/>
        </p:nvSpPr>
        <p:spPr>
          <a:xfrm>
            <a:off x="1187380" y="918937"/>
            <a:ext cx="1031065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mn-ea"/>
                <a:cs typeface="+mn-cs"/>
              </a:rPr>
              <a:t>Gợi ý:</a:t>
            </a:r>
            <a:endParaRPr kumimoji="0" lang="vi-VN" sz="28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2" name="TextBox 1">
            <a:extLst>
              <a:ext uri="{FF2B5EF4-FFF2-40B4-BE49-F238E27FC236}">
                <a16:creationId xmlns:a16="http://schemas.microsoft.com/office/drawing/2014/main" id="{E90B6D07-14BC-255C-DAE3-EA79644F1CDE}"/>
              </a:ext>
            </a:extLst>
          </p:cNvPr>
          <p:cNvSpPr txBox="1"/>
          <p:nvPr/>
        </p:nvSpPr>
        <p:spPr>
          <a:xfrm>
            <a:off x="1579266" y="1442157"/>
            <a:ext cx="10310653" cy="5232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mn-ea"/>
                <a:cs typeface="+mn-cs"/>
              </a:rPr>
              <a:t>a. Người lao động mà em chọn quan sát là ai?</a:t>
            </a:r>
          </a:p>
        </p:txBody>
      </p:sp>
      <p:pic>
        <p:nvPicPr>
          <p:cNvPr id="7" name="Picture 6">
            <a:extLst>
              <a:ext uri="{FF2B5EF4-FFF2-40B4-BE49-F238E27FC236}">
                <a16:creationId xmlns:a16="http://schemas.microsoft.com/office/drawing/2014/main" id="{4A058707-6331-A78D-6104-94BE6664709A}"/>
              </a:ext>
            </a:extLst>
          </p:cNvPr>
          <p:cNvPicPr>
            <a:picLocks noChangeAspect="1"/>
          </p:cNvPicPr>
          <p:nvPr/>
        </p:nvPicPr>
        <p:blipFill>
          <a:blip r:embed="rId3"/>
          <a:stretch>
            <a:fillRect/>
          </a:stretch>
        </p:blipFill>
        <p:spPr>
          <a:xfrm>
            <a:off x="1076776" y="2205598"/>
            <a:ext cx="10421257" cy="1203086"/>
          </a:xfrm>
          <a:prstGeom prst="rect">
            <a:avLst/>
          </a:prstGeom>
        </p:spPr>
      </p:pic>
      <p:pic>
        <p:nvPicPr>
          <p:cNvPr id="8" name="Picture 7">
            <a:extLst>
              <a:ext uri="{FF2B5EF4-FFF2-40B4-BE49-F238E27FC236}">
                <a16:creationId xmlns:a16="http://schemas.microsoft.com/office/drawing/2014/main" id="{69D8491F-FC43-145D-9623-78837AA6F820}"/>
              </a:ext>
            </a:extLst>
          </p:cNvPr>
          <p:cNvPicPr>
            <a:picLocks noChangeAspect="1"/>
          </p:cNvPicPr>
          <p:nvPr/>
        </p:nvPicPr>
        <p:blipFill>
          <a:blip r:embed="rId4"/>
          <a:stretch>
            <a:fillRect/>
          </a:stretch>
        </p:blipFill>
        <p:spPr>
          <a:xfrm>
            <a:off x="958406" y="3648905"/>
            <a:ext cx="10275187" cy="2332803"/>
          </a:xfrm>
          <a:prstGeom prst="rect">
            <a:avLst/>
          </a:prstGeom>
        </p:spPr>
      </p:pic>
    </p:spTree>
    <p:extLst>
      <p:ext uri="{BB962C8B-B14F-4D97-AF65-F5344CB8AC3E}">
        <p14:creationId xmlns:p14="http://schemas.microsoft.com/office/powerpoint/2010/main" val="26669480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0B6D07-14BC-255C-DAE3-EA79644F1CDE}"/>
              </a:ext>
            </a:extLst>
          </p:cNvPr>
          <p:cNvSpPr txBox="1"/>
          <p:nvPr/>
        </p:nvSpPr>
        <p:spPr>
          <a:xfrm>
            <a:off x="1076776" y="654327"/>
            <a:ext cx="10310653" cy="954107"/>
          </a:xfrm>
          <a:prstGeom prst="rect">
            <a:avLst/>
          </a:prstGeom>
          <a:noFill/>
        </p:spPr>
        <p:txBody>
          <a:bodyPr wrap="square" rtlCol="0">
            <a:spAutoFit/>
          </a:bodyPr>
          <a:lstStyle/>
          <a:p>
            <a:pPr lvl="0" algn="just">
              <a:defRPr/>
            </a:pPr>
            <a:r>
              <a:rPr lang="vi-VN" sz="2800" b="1">
                <a:solidFill>
                  <a:srgbClr val="0070C0"/>
                </a:solidFill>
              </a:rPr>
              <a:t>b. Trong khi làm việc, ngoại hình, thái độ,... của người đó có gì đáng chú ý?</a:t>
            </a:r>
            <a:endParaRPr kumimoji="0" lang="vi-VN" sz="28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9BE819D0-F78A-8C5F-404D-8935BD6C6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3466" y="1700984"/>
            <a:ext cx="8985068" cy="4502689"/>
          </a:xfrm>
          <a:prstGeom prst="rect">
            <a:avLst/>
          </a:prstGeom>
        </p:spPr>
      </p:pic>
    </p:spTree>
    <p:extLst>
      <p:ext uri="{BB962C8B-B14F-4D97-AF65-F5344CB8AC3E}">
        <p14:creationId xmlns:p14="http://schemas.microsoft.com/office/powerpoint/2010/main" val="15863607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3"/>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0FC15046-5494-C540-9139-EFB15E12AFCE}"/>
              </a:ext>
            </a:extLst>
          </p:cNvPr>
          <p:cNvPicPr>
            <a:picLocks noChangeAspect="1"/>
          </p:cNvPicPr>
          <p:nvPr/>
        </p:nvPicPr>
        <p:blipFill>
          <a:blip r:embed="rId5"/>
          <a:stretch>
            <a:fillRect/>
          </a:stretch>
        </p:blipFill>
        <p:spPr>
          <a:xfrm>
            <a:off x="81472" y="1692762"/>
            <a:ext cx="12192000" cy="3891576"/>
          </a:xfrm>
          <a:prstGeom prst="rect">
            <a:avLst/>
          </a:prstGeom>
        </p:spPr>
      </p:pic>
    </p:spTree>
    <p:extLst>
      <p:ext uri="{BB962C8B-B14F-4D97-AF65-F5344CB8AC3E}">
        <p14:creationId xmlns:p14="http://schemas.microsoft.com/office/powerpoint/2010/main" val="134677056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0B6D07-14BC-255C-DAE3-EA79644F1CDE}"/>
              </a:ext>
            </a:extLst>
          </p:cNvPr>
          <p:cNvSpPr txBox="1"/>
          <p:nvPr/>
        </p:nvSpPr>
        <p:spPr>
          <a:xfrm>
            <a:off x="1076776" y="654327"/>
            <a:ext cx="1031065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mn-ea"/>
                <a:cs typeface="+mn-cs"/>
              </a:rPr>
              <a:t>b. Trong khi làm việc, ngoại hình, thái độ,... của người đó có gì đáng chú ý?</a:t>
            </a:r>
          </a:p>
        </p:txBody>
      </p:sp>
      <p:pic>
        <p:nvPicPr>
          <p:cNvPr id="4" name="Picture 3">
            <a:extLst>
              <a:ext uri="{FF2B5EF4-FFF2-40B4-BE49-F238E27FC236}">
                <a16:creationId xmlns:a16="http://schemas.microsoft.com/office/drawing/2014/main" id="{2719A089-C66D-9EAA-60FB-5CF21782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2544" y="1608434"/>
            <a:ext cx="9646912" cy="4450837"/>
          </a:xfrm>
          <a:prstGeom prst="rect">
            <a:avLst/>
          </a:prstGeom>
        </p:spPr>
      </p:pic>
    </p:spTree>
    <p:extLst>
      <p:ext uri="{BB962C8B-B14F-4D97-AF65-F5344CB8AC3E}">
        <p14:creationId xmlns:p14="http://schemas.microsoft.com/office/powerpoint/2010/main" val="20558307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0EE09-21D5-9FFA-03A1-DD16F51067EA}"/>
              </a:ext>
            </a:extLst>
          </p:cNvPr>
          <p:cNvSpPr txBox="1"/>
          <p:nvPr/>
        </p:nvSpPr>
        <p:spPr>
          <a:xfrm>
            <a:off x="1187380" y="918937"/>
            <a:ext cx="10310653" cy="9541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Arial" panose="020B0604020202020204" pitchFamily="34" charset="0"/>
                <a:ea typeface="+mn-ea"/>
                <a:cs typeface="+mn-cs"/>
              </a:rPr>
              <a:t>2. </a:t>
            </a: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mn-ea"/>
                <a:cs typeface="+mn-cs"/>
              </a:rPr>
              <a:t>Quan sát một người lao động vào lúc người đó đang làm việc và ghi lại những điều em quan sát được.</a:t>
            </a:r>
          </a:p>
        </p:txBody>
      </p:sp>
      <p:pic>
        <p:nvPicPr>
          <p:cNvPr id="5" name="Picture 4">
            <a:extLst>
              <a:ext uri="{FF2B5EF4-FFF2-40B4-BE49-F238E27FC236}">
                <a16:creationId xmlns:a16="http://schemas.microsoft.com/office/drawing/2014/main" id="{00F72B4D-0D1D-9AF3-C080-0A0474D254CC}"/>
              </a:ext>
            </a:extLst>
          </p:cNvPr>
          <p:cNvPicPr>
            <a:picLocks noChangeAspect="1"/>
          </p:cNvPicPr>
          <p:nvPr/>
        </p:nvPicPr>
        <p:blipFill>
          <a:blip r:embed="rId3"/>
          <a:stretch>
            <a:fillRect/>
          </a:stretch>
        </p:blipFill>
        <p:spPr>
          <a:xfrm>
            <a:off x="958406" y="2669204"/>
            <a:ext cx="10275187" cy="2332803"/>
          </a:xfrm>
          <a:prstGeom prst="rect">
            <a:avLst/>
          </a:prstGeom>
        </p:spPr>
      </p:pic>
    </p:spTree>
    <p:extLst>
      <p:ext uri="{BB962C8B-B14F-4D97-AF65-F5344CB8AC3E}">
        <p14:creationId xmlns:p14="http://schemas.microsoft.com/office/powerpoint/2010/main" val="97604235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FC096DBC-F304-D34A-A57A-F176B1CCEA21}"/>
              </a:ext>
            </a:extLst>
          </p:cNvPr>
          <p:cNvSpPr/>
          <p:nvPr/>
        </p:nvSpPr>
        <p:spPr>
          <a:xfrm>
            <a:off x="332969" y="280902"/>
            <a:ext cx="11526062" cy="6296196"/>
          </a:xfrm>
          <a:custGeom>
            <a:avLst/>
            <a:gdLst>
              <a:gd name="connsiteX0" fmla="*/ 0 w 11526062"/>
              <a:gd name="connsiteY0" fmla="*/ 626031 h 6296196"/>
              <a:gd name="connsiteX1" fmla="*/ 626031 w 11526062"/>
              <a:gd name="connsiteY1" fmla="*/ 0 h 6296196"/>
              <a:gd name="connsiteX2" fmla="*/ 10900031 w 11526062"/>
              <a:gd name="connsiteY2" fmla="*/ 0 h 6296196"/>
              <a:gd name="connsiteX3" fmla="*/ 11526062 w 11526062"/>
              <a:gd name="connsiteY3" fmla="*/ 626031 h 6296196"/>
              <a:gd name="connsiteX4" fmla="*/ 11526062 w 11526062"/>
              <a:gd name="connsiteY4" fmla="*/ 5670165 h 6296196"/>
              <a:gd name="connsiteX5" fmla="*/ 10900031 w 11526062"/>
              <a:gd name="connsiteY5" fmla="*/ 6296196 h 6296196"/>
              <a:gd name="connsiteX6" fmla="*/ 626031 w 11526062"/>
              <a:gd name="connsiteY6" fmla="*/ 6296196 h 6296196"/>
              <a:gd name="connsiteX7" fmla="*/ 0 w 11526062"/>
              <a:gd name="connsiteY7" fmla="*/ 5670165 h 6296196"/>
              <a:gd name="connsiteX8" fmla="*/ 0 w 11526062"/>
              <a:gd name="connsiteY8" fmla="*/ 626031 h 629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062" h="6296196" fill="none" extrusionOk="0">
                <a:moveTo>
                  <a:pt x="0" y="626031"/>
                </a:moveTo>
                <a:cubicBezTo>
                  <a:pt x="-53381" y="271650"/>
                  <a:pt x="288593" y="6796"/>
                  <a:pt x="626031" y="0"/>
                </a:cubicBezTo>
                <a:cubicBezTo>
                  <a:pt x="4603046" y="130954"/>
                  <a:pt x="8189472" y="43574"/>
                  <a:pt x="10900031" y="0"/>
                </a:cubicBezTo>
                <a:cubicBezTo>
                  <a:pt x="11281895" y="55632"/>
                  <a:pt x="11563823" y="326539"/>
                  <a:pt x="11526062" y="626031"/>
                </a:cubicBezTo>
                <a:cubicBezTo>
                  <a:pt x="11375623" y="2932485"/>
                  <a:pt x="11611941" y="4659760"/>
                  <a:pt x="11526062" y="5670165"/>
                </a:cubicBezTo>
                <a:cubicBezTo>
                  <a:pt x="11475869" y="6024154"/>
                  <a:pt x="11242275" y="6293779"/>
                  <a:pt x="10900031" y="6296196"/>
                </a:cubicBezTo>
                <a:cubicBezTo>
                  <a:pt x="7622972" y="6451393"/>
                  <a:pt x="1807499" y="6459216"/>
                  <a:pt x="626031" y="6296196"/>
                </a:cubicBezTo>
                <a:cubicBezTo>
                  <a:pt x="282732" y="6263089"/>
                  <a:pt x="-23017" y="6029352"/>
                  <a:pt x="0" y="5670165"/>
                </a:cubicBezTo>
                <a:cubicBezTo>
                  <a:pt x="64656" y="3833457"/>
                  <a:pt x="-17807" y="2935726"/>
                  <a:pt x="0" y="626031"/>
                </a:cubicBezTo>
                <a:close/>
              </a:path>
              <a:path w="11526062" h="6296196" stroke="0" extrusionOk="0">
                <a:moveTo>
                  <a:pt x="0" y="626031"/>
                </a:moveTo>
                <a:cubicBezTo>
                  <a:pt x="-28903" y="262456"/>
                  <a:pt x="254977" y="9498"/>
                  <a:pt x="626031" y="0"/>
                </a:cubicBezTo>
                <a:cubicBezTo>
                  <a:pt x="5505490" y="132882"/>
                  <a:pt x="9356996" y="-84951"/>
                  <a:pt x="10900031" y="0"/>
                </a:cubicBezTo>
                <a:cubicBezTo>
                  <a:pt x="11201354" y="43382"/>
                  <a:pt x="11524691" y="287864"/>
                  <a:pt x="11526062" y="626031"/>
                </a:cubicBezTo>
                <a:cubicBezTo>
                  <a:pt x="11546249" y="2261025"/>
                  <a:pt x="11678542" y="4774826"/>
                  <a:pt x="11526062" y="5670165"/>
                </a:cubicBezTo>
                <a:cubicBezTo>
                  <a:pt x="11575755" y="6021807"/>
                  <a:pt x="11273815" y="6238495"/>
                  <a:pt x="10900031" y="6296196"/>
                </a:cubicBezTo>
                <a:cubicBezTo>
                  <a:pt x="8873159" y="6383835"/>
                  <a:pt x="3914893" y="6223517"/>
                  <a:pt x="626031" y="6296196"/>
                </a:cubicBezTo>
                <a:cubicBezTo>
                  <a:pt x="274056" y="6236803"/>
                  <a:pt x="-8313" y="6027465"/>
                  <a:pt x="0" y="5670165"/>
                </a:cubicBezTo>
                <a:cubicBezTo>
                  <a:pt x="-38581" y="5050615"/>
                  <a:pt x="63341" y="2406811"/>
                  <a:pt x="0" y="626031"/>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C7BF6EF3-6BAB-5B4D-88D8-DEC9A902E53A}"/>
              </a:ext>
            </a:extLst>
          </p:cNvPr>
          <p:cNvSpPr txBox="1"/>
          <p:nvPr/>
        </p:nvSpPr>
        <p:spPr>
          <a:xfrm>
            <a:off x="5377460" y="2314728"/>
            <a:ext cx="6366672"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a:ln>
                  <a:noFill/>
                </a:ln>
                <a:solidFill>
                  <a:srgbClr val="0070C0"/>
                </a:solidFill>
                <a:effectLst/>
                <a:uLnTx/>
                <a:uFillTx/>
                <a:latin typeface="UTM Azuki" panose="02040603050506020204" pitchFamily="18" charset="0"/>
                <a:ea typeface="微软雅黑"/>
                <a:cs typeface="+mn-cs"/>
              </a:rPr>
              <a:t>GHI</a:t>
            </a:r>
            <a:r>
              <a:rPr kumimoji="0" lang="en-US" sz="8800" b="0" i="0" u="none" strike="noStrike" kern="1200" cap="none" spc="0" normalizeH="0" noProof="0">
                <a:ln>
                  <a:noFill/>
                </a:ln>
                <a:solidFill>
                  <a:srgbClr val="0070C0"/>
                </a:solidFill>
                <a:effectLst/>
                <a:uLnTx/>
                <a:uFillTx/>
                <a:latin typeface="UTM Azuki" panose="02040603050506020204" pitchFamily="18" charset="0"/>
                <a:ea typeface="微软雅黑"/>
                <a:cs typeface="+mn-cs"/>
              </a:rPr>
              <a:t> VÀO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noProof="0">
                <a:ln>
                  <a:noFill/>
                </a:ln>
                <a:solidFill>
                  <a:srgbClr val="0070C0"/>
                </a:solidFill>
                <a:effectLst/>
                <a:uLnTx/>
                <a:uFillTx/>
                <a:latin typeface="UTM Azuki" panose="02040603050506020204" pitchFamily="18" charset="0"/>
                <a:ea typeface="微软雅黑"/>
                <a:cs typeface="+mn-cs"/>
              </a:rPr>
              <a:t>VỞ BÀI TẬP</a:t>
            </a:r>
            <a:endParaRPr kumimoji="0" lang="en-US" sz="8800" b="0" i="1" u="none" strike="noStrike" kern="1200" cap="none" spc="0" normalizeH="0" baseline="0" noProof="0" dirty="0">
              <a:ln>
                <a:noFill/>
              </a:ln>
              <a:solidFill>
                <a:srgbClr val="0070C0"/>
              </a:solidFill>
              <a:effectLst/>
              <a:uLnTx/>
              <a:uFillTx/>
              <a:latin typeface="UTM Azuki" panose="02040603050506020204" pitchFamily="18" charset="0"/>
              <a:ea typeface="微软雅黑"/>
              <a:cs typeface="+mn-cs"/>
            </a:endParaRPr>
          </a:p>
        </p:txBody>
      </p:sp>
      <p:pic>
        <p:nvPicPr>
          <p:cNvPr id="4" name="Picture 2" descr="Hình ảnh Cậu Bé Viết Bài Tập Về Nhà PNG Miễn Phí Tải Về ...">
            <a:extLst>
              <a:ext uri="{FF2B5EF4-FFF2-40B4-BE49-F238E27FC236}">
                <a16:creationId xmlns:a16="http://schemas.microsoft.com/office/drawing/2014/main" id="{DE1037F6-9A9B-DA4A-AAEF-654ACD249A66}"/>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5000" b="98917" l="1500" r="98583">
                        <a14:foregroundMark x1="47833" y1="9250" x2="52000" y2="9250"/>
                        <a14:foregroundMark x1="63333" y1="5083" x2="63333" y2="7917"/>
                        <a14:foregroundMark x1="55250" y1="62583" x2="52167" y2="71417"/>
                        <a14:foregroundMark x1="43417" y1="70583" x2="41583" y2="76833"/>
                        <a14:foregroundMark x1="40750" y1="67500" x2="40083" y2="74750"/>
                        <a14:foregroundMark x1="40083" y1="74750" x2="43250" y2="76583"/>
                        <a14:foregroundMark x1="42917" y1="66833" x2="54417" y2="72750"/>
                        <a14:foregroundMark x1="46250" y1="63667" x2="46500" y2="71917"/>
                        <a14:foregroundMark x1="46500" y1="71917" x2="45083" y2="77500"/>
                        <a14:foregroundMark x1="17750" y1="83583" x2="67417" y2="88750"/>
                        <a14:foregroundMark x1="30583" y1="92167" x2="74667" y2="87417"/>
                        <a14:foregroundMark x1="55917" y1="82333" x2="94750" y2="74417"/>
                        <a14:foregroundMark x1="51833" y1="73917" x2="94750" y2="70083"/>
                        <a14:foregroundMark x1="94750" y1="70083" x2="95250" y2="70083"/>
                        <a14:foregroundMark x1="94750" y1="68167" x2="87333" y2="87083"/>
                        <a14:foregroundMark x1="95750" y1="74583" x2="84583" y2="87250"/>
                        <a14:foregroundMark x1="14750" y1="87417" x2="45083" y2="96750"/>
                        <a14:foregroundMark x1="12667" y1="87417" x2="12667" y2="87417"/>
                        <a14:foregroundMark x1="25667" y1="86083" x2="22833" y2="93833"/>
                        <a14:foregroundMark x1="1583" y1="86250" x2="19583" y2="96750"/>
                        <a14:foregroundMark x1="15250" y1="90667" x2="27250" y2="98917"/>
                        <a14:foregroundMark x1="27250" y1="98917" x2="27250" y2="98917"/>
                        <a14:foregroundMark x1="13583" y1="90667" x2="17250" y2="98917"/>
                        <a14:foregroundMark x1="17250" y1="98917" x2="17250" y2="98917"/>
                        <a14:foregroundMark x1="86583" y1="84750" x2="75000" y2="92000"/>
                        <a14:foregroundMark x1="75000" y1="92000" x2="60833" y2="93833"/>
                        <a14:foregroundMark x1="56917" y1="76667" x2="58917" y2="90667"/>
                        <a14:foregroundMark x1="62167" y1="77000" x2="60667" y2="87417"/>
                        <a14:foregroundMark x1="60333" y1="78833" x2="49500" y2="82833"/>
                        <a14:foregroundMark x1="58750" y1="76667" x2="54917" y2="79333"/>
                        <a14:foregroundMark x1="58917" y1="76250" x2="58083" y2="78500"/>
                        <a14:foregroundMark x1="22667" y1="89083" x2="17417" y2="92333"/>
                        <a14:foregroundMark x1="11833" y1="82833" x2="14750" y2="89583"/>
                        <a14:foregroundMark x1="14417" y1="86583" x2="20500" y2="88583"/>
                        <a14:foregroundMark x1="64833" y1="97750" x2="64833" y2="97750"/>
                        <a14:foregroundMark x1="47833" y1="96000" x2="66583" y2="96583"/>
                        <a14:foregroundMark x1="66583" y1="96583" x2="85750" y2="95000"/>
                        <a14:foregroundMark x1="92333" y1="76583" x2="92667" y2="93833"/>
                        <a14:foregroundMark x1="98583" y1="73417" x2="98083" y2="84250"/>
                        <a14:foregroundMark x1="97750" y1="69333" x2="97917" y2="84250"/>
                        <a14:foregroundMark x1="97917" y1="84250" x2="97917" y2="84250"/>
                        <a14:foregroundMark x1="97750" y1="68667" x2="97750" y2="93500"/>
                        <a14:foregroundMark x1="97750" y1="93500" x2="97750" y2="93500"/>
                        <a14:foregroundMark x1="95083" y1="93167" x2="67417" y2="98750"/>
                        <a14:foregroundMark x1="55083" y1="91333" x2="51500" y2="91833"/>
                        <a14:foregroundMark x1="22750" y1="98167" x2="9417" y2="97833"/>
                        <a14:foregroundMark x1="11750" y1="94583" x2="11750" y2="94583"/>
                      </a14:backgroundRemoval>
                    </a14:imgEffect>
                  </a14:imgLayer>
                </a14:imgProps>
              </a:ext>
              <a:ext uri="{28A0092B-C50C-407E-A947-70E740481C1C}">
                <a14:useLocalDpi xmlns:a14="http://schemas.microsoft.com/office/drawing/2010/main" val="0"/>
              </a:ext>
            </a:extLst>
          </a:blip>
          <a:srcRect/>
          <a:stretch>
            <a:fillRect/>
          </a:stretch>
        </p:blipFill>
        <p:spPr bwMode="auto">
          <a:xfrm>
            <a:off x="257555" y="1532607"/>
            <a:ext cx="5044491" cy="5044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583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2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E9BCFBC0-E67C-C74E-AAAC-AD88E9D2998F}"/>
              </a:ext>
            </a:extLst>
          </p:cNvPr>
          <p:cNvSpPr/>
          <p:nvPr/>
        </p:nvSpPr>
        <p:spPr>
          <a:xfrm>
            <a:off x="332969" y="280902"/>
            <a:ext cx="11526062" cy="6296196"/>
          </a:xfrm>
          <a:custGeom>
            <a:avLst/>
            <a:gdLst>
              <a:gd name="connsiteX0" fmla="*/ 0 w 11526062"/>
              <a:gd name="connsiteY0" fmla="*/ 626031 h 6296196"/>
              <a:gd name="connsiteX1" fmla="*/ 626031 w 11526062"/>
              <a:gd name="connsiteY1" fmla="*/ 0 h 6296196"/>
              <a:gd name="connsiteX2" fmla="*/ 10900031 w 11526062"/>
              <a:gd name="connsiteY2" fmla="*/ 0 h 6296196"/>
              <a:gd name="connsiteX3" fmla="*/ 11526062 w 11526062"/>
              <a:gd name="connsiteY3" fmla="*/ 626031 h 6296196"/>
              <a:gd name="connsiteX4" fmla="*/ 11526062 w 11526062"/>
              <a:gd name="connsiteY4" fmla="*/ 5670165 h 6296196"/>
              <a:gd name="connsiteX5" fmla="*/ 10900031 w 11526062"/>
              <a:gd name="connsiteY5" fmla="*/ 6296196 h 6296196"/>
              <a:gd name="connsiteX6" fmla="*/ 626031 w 11526062"/>
              <a:gd name="connsiteY6" fmla="*/ 6296196 h 6296196"/>
              <a:gd name="connsiteX7" fmla="*/ 0 w 11526062"/>
              <a:gd name="connsiteY7" fmla="*/ 5670165 h 6296196"/>
              <a:gd name="connsiteX8" fmla="*/ 0 w 11526062"/>
              <a:gd name="connsiteY8" fmla="*/ 626031 h 629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062" h="6296196" fill="none" extrusionOk="0">
                <a:moveTo>
                  <a:pt x="0" y="626031"/>
                </a:moveTo>
                <a:cubicBezTo>
                  <a:pt x="-53381" y="271650"/>
                  <a:pt x="288593" y="6796"/>
                  <a:pt x="626031" y="0"/>
                </a:cubicBezTo>
                <a:cubicBezTo>
                  <a:pt x="4603046" y="130954"/>
                  <a:pt x="8189472" y="43574"/>
                  <a:pt x="10900031" y="0"/>
                </a:cubicBezTo>
                <a:cubicBezTo>
                  <a:pt x="11281895" y="55632"/>
                  <a:pt x="11563823" y="326539"/>
                  <a:pt x="11526062" y="626031"/>
                </a:cubicBezTo>
                <a:cubicBezTo>
                  <a:pt x="11375623" y="2932485"/>
                  <a:pt x="11611941" y="4659760"/>
                  <a:pt x="11526062" y="5670165"/>
                </a:cubicBezTo>
                <a:cubicBezTo>
                  <a:pt x="11475869" y="6024154"/>
                  <a:pt x="11242275" y="6293779"/>
                  <a:pt x="10900031" y="6296196"/>
                </a:cubicBezTo>
                <a:cubicBezTo>
                  <a:pt x="7622972" y="6451393"/>
                  <a:pt x="1807499" y="6459216"/>
                  <a:pt x="626031" y="6296196"/>
                </a:cubicBezTo>
                <a:cubicBezTo>
                  <a:pt x="282732" y="6263089"/>
                  <a:pt x="-23017" y="6029352"/>
                  <a:pt x="0" y="5670165"/>
                </a:cubicBezTo>
                <a:cubicBezTo>
                  <a:pt x="64656" y="3833457"/>
                  <a:pt x="-17807" y="2935726"/>
                  <a:pt x="0" y="626031"/>
                </a:cubicBezTo>
                <a:close/>
              </a:path>
              <a:path w="11526062" h="6296196" stroke="0" extrusionOk="0">
                <a:moveTo>
                  <a:pt x="0" y="626031"/>
                </a:moveTo>
                <a:cubicBezTo>
                  <a:pt x="-28903" y="262456"/>
                  <a:pt x="254977" y="9498"/>
                  <a:pt x="626031" y="0"/>
                </a:cubicBezTo>
                <a:cubicBezTo>
                  <a:pt x="5505490" y="132882"/>
                  <a:pt x="9356996" y="-84951"/>
                  <a:pt x="10900031" y="0"/>
                </a:cubicBezTo>
                <a:cubicBezTo>
                  <a:pt x="11201354" y="43382"/>
                  <a:pt x="11524691" y="287864"/>
                  <a:pt x="11526062" y="626031"/>
                </a:cubicBezTo>
                <a:cubicBezTo>
                  <a:pt x="11546249" y="2261025"/>
                  <a:pt x="11678542" y="4774826"/>
                  <a:pt x="11526062" y="5670165"/>
                </a:cubicBezTo>
                <a:cubicBezTo>
                  <a:pt x="11575755" y="6021807"/>
                  <a:pt x="11273815" y="6238495"/>
                  <a:pt x="10900031" y="6296196"/>
                </a:cubicBezTo>
                <a:cubicBezTo>
                  <a:pt x="8873159" y="6383835"/>
                  <a:pt x="3914893" y="6223517"/>
                  <a:pt x="626031" y="6296196"/>
                </a:cubicBezTo>
                <a:cubicBezTo>
                  <a:pt x="274056" y="6236803"/>
                  <a:pt x="-8313" y="6027465"/>
                  <a:pt x="0" y="5670165"/>
                </a:cubicBezTo>
                <a:cubicBezTo>
                  <a:pt x="-38581" y="5050615"/>
                  <a:pt x="63341" y="2406811"/>
                  <a:pt x="0" y="626031"/>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FB06FB35-C6AA-FB48-910F-01B1A1A905CC}"/>
              </a:ext>
            </a:extLst>
          </p:cNvPr>
          <p:cNvSpPr txBox="1"/>
          <p:nvPr/>
        </p:nvSpPr>
        <p:spPr>
          <a:xfrm>
            <a:off x="486263" y="275765"/>
            <a:ext cx="6058391"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Chia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sẻ</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kết</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quả</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ghi</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chép</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trong</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nhóm</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đôi</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nghe</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bạn</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nhận</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xét</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bổ</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sung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để</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hoàn</a:t>
            </a:r>
            <a:endPar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chỉnh</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các</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 </a:t>
            </a:r>
            <a:r>
              <a:rPr kumimoji="0" lang="en-US" sz="6600" b="0" i="0" u="none" strike="noStrike" kern="1200" cap="none" spc="0" normalizeH="0" baseline="0" noProof="0" dirty="0" err="1">
                <a:ln>
                  <a:noFill/>
                </a:ln>
                <a:solidFill>
                  <a:srgbClr val="F79646">
                    <a:lumMod val="75000"/>
                  </a:srgbClr>
                </a:solidFill>
                <a:effectLst/>
                <a:uLnTx/>
                <a:uFillTx/>
                <a:latin typeface="UTM Azuki" panose="02040603050506020204" pitchFamily="18" charset="0"/>
                <a:ea typeface="微软雅黑"/>
                <a:cs typeface="+mn-cs"/>
              </a:rPr>
              <a:t>ý</a:t>
            </a:r>
            <a:r>
              <a:rPr kumimoji="0" lang="en-US" sz="6600" b="0" i="0"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rPr>
              <a:t>.</a:t>
            </a:r>
            <a:endParaRPr kumimoji="0" lang="en-US" sz="6600" b="0" i="1" u="none" strike="noStrike" kern="1200" cap="none" spc="0" normalizeH="0" baseline="0" noProof="0" dirty="0">
              <a:ln>
                <a:noFill/>
              </a:ln>
              <a:solidFill>
                <a:srgbClr val="F79646">
                  <a:lumMod val="75000"/>
                </a:srgbClr>
              </a:solidFill>
              <a:effectLst/>
              <a:uLnTx/>
              <a:uFillTx/>
              <a:latin typeface="UTM Azuki" panose="02040603050506020204" pitchFamily="18" charset="0"/>
              <a:ea typeface="微软雅黑"/>
              <a:cs typeface="+mn-cs"/>
            </a:endParaRPr>
          </a:p>
        </p:txBody>
      </p:sp>
      <p:pic>
        <p:nvPicPr>
          <p:cNvPr id="4" name="Picture 3">
            <a:extLst>
              <a:ext uri="{FF2B5EF4-FFF2-40B4-BE49-F238E27FC236}">
                <a16:creationId xmlns:a16="http://schemas.microsoft.com/office/drawing/2014/main" id="{A5990FF5-89F1-8748-8924-219C13C5C7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62" y="768497"/>
            <a:ext cx="4567542" cy="5321005"/>
          </a:xfrm>
          <a:prstGeom prst="rect">
            <a:avLst/>
          </a:prstGeom>
        </p:spPr>
      </p:pic>
    </p:spTree>
    <p:extLst>
      <p:ext uri="{BB962C8B-B14F-4D97-AF65-F5344CB8AC3E}">
        <p14:creationId xmlns:p14="http://schemas.microsoft.com/office/powerpoint/2010/main" val="1612208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20">
            <a:extLst>
              <a:ext uri="{FF2B5EF4-FFF2-40B4-BE49-F238E27FC236}">
                <a16:creationId xmlns:a16="http://schemas.microsoft.com/office/drawing/2014/main" id="{3FBCC56E-DB81-0D47-ACED-ED31EB6E236D}"/>
              </a:ext>
            </a:extLst>
          </p:cNvPr>
          <p:cNvSpPr/>
          <p:nvPr/>
        </p:nvSpPr>
        <p:spPr>
          <a:xfrm>
            <a:off x="332969" y="280902"/>
            <a:ext cx="11526062" cy="6296196"/>
          </a:xfrm>
          <a:custGeom>
            <a:avLst/>
            <a:gdLst>
              <a:gd name="connsiteX0" fmla="*/ 0 w 11526062"/>
              <a:gd name="connsiteY0" fmla="*/ 626031 h 6296196"/>
              <a:gd name="connsiteX1" fmla="*/ 626031 w 11526062"/>
              <a:gd name="connsiteY1" fmla="*/ 0 h 6296196"/>
              <a:gd name="connsiteX2" fmla="*/ 10900031 w 11526062"/>
              <a:gd name="connsiteY2" fmla="*/ 0 h 6296196"/>
              <a:gd name="connsiteX3" fmla="*/ 11526062 w 11526062"/>
              <a:gd name="connsiteY3" fmla="*/ 626031 h 6296196"/>
              <a:gd name="connsiteX4" fmla="*/ 11526062 w 11526062"/>
              <a:gd name="connsiteY4" fmla="*/ 5670165 h 6296196"/>
              <a:gd name="connsiteX5" fmla="*/ 10900031 w 11526062"/>
              <a:gd name="connsiteY5" fmla="*/ 6296196 h 6296196"/>
              <a:gd name="connsiteX6" fmla="*/ 626031 w 11526062"/>
              <a:gd name="connsiteY6" fmla="*/ 6296196 h 6296196"/>
              <a:gd name="connsiteX7" fmla="*/ 0 w 11526062"/>
              <a:gd name="connsiteY7" fmla="*/ 5670165 h 6296196"/>
              <a:gd name="connsiteX8" fmla="*/ 0 w 11526062"/>
              <a:gd name="connsiteY8" fmla="*/ 626031 h 629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26062" h="6296196" fill="none" extrusionOk="0">
                <a:moveTo>
                  <a:pt x="0" y="626031"/>
                </a:moveTo>
                <a:cubicBezTo>
                  <a:pt x="-53381" y="271650"/>
                  <a:pt x="288593" y="6796"/>
                  <a:pt x="626031" y="0"/>
                </a:cubicBezTo>
                <a:cubicBezTo>
                  <a:pt x="4603046" y="130954"/>
                  <a:pt x="8189472" y="43574"/>
                  <a:pt x="10900031" y="0"/>
                </a:cubicBezTo>
                <a:cubicBezTo>
                  <a:pt x="11281895" y="55632"/>
                  <a:pt x="11563823" y="326539"/>
                  <a:pt x="11526062" y="626031"/>
                </a:cubicBezTo>
                <a:cubicBezTo>
                  <a:pt x="11375623" y="2932485"/>
                  <a:pt x="11611941" y="4659760"/>
                  <a:pt x="11526062" y="5670165"/>
                </a:cubicBezTo>
                <a:cubicBezTo>
                  <a:pt x="11475869" y="6024154"/>
                  <a:pt x="11242275" y="6293779"/>
                  <a:pt x="10900031" y="6296196"/>
                </a:cubicBezTo>
                <a:cubicBezTo>
                  <a:pt x="7622972" y="6451393"/>
                  <a:pt x="1807499" y="6459216"/>
                  <a:pt x="626031" y="6296196"/>
                </a:cubicBezTo>
                <a:cubicBezTo>
                  <a:pt x="282732" y="6263089"/>
                  <a:pt x="-23017" y="6029352"/>
                  <a:pt x="0" y="5670165"/>
                </a:cubicBezTo>
                <a:cubicBezTo>
                  <a:pt x="64656" y="3833457"/>
                  <a:pt x="-17807" y="2935726"/>
                  <a:pt x="0" y="626031"/>
                </a:cubicBezTo>
                <a:close/>
              </a:path>
              <a:path w="11526062" h="6296196" stroke="0" extrusionOk="0">
                <a:moveTo>
                  <a:pt x="0" y="626031"/>
                </a:moveTo>
                <a:cubicBezTo>
                  <a:pt x="-28903" y="262456"/>
                  <a:pt x="254977" y="9498"/>
                  <a:pt x="626031" y="0"/>
                </a:cubicBezTo>
                <a:cubicBezTo>
                  <a:pt x="5505490" y="132882"/>
                  <a:pt x="9356996" y="-84951"/>
                  <a:pt x="10900031" y="0"/>
                </a:cubicBezTo>
                <a:cubicBezTo>
                  <a:pt x="11201354" y="43382"/>
                  <a:pt x="11524691" y="287864"/>
                  <a:pt x="11526062" y="626031"/>
                </a:cubicBezTo>
                <a:cubicBezTo>
                  <a:pt x="11546249" y="2261025"/>
                  <a:pt x="11678542" y="4774826"/>
                  <a:pt x="11526062" y="5670165"/>
                </a:cubicBezTo>
                <a:cubicBezTo>
                  <a:pt x="11575755" y="6021807"/>
                  <a:pt x="11273815" y="6238495"/>
                  <a:pt x="10900031" y="6296196"/>
                </a:cubicBezTo>
                <a:cubicBezTo>
                  <a:pt x="8873159" y="6383835"/>
                  <a:pt x="3914893" y="6223517"/>
                  <a:pt x="626031" y="6296196"/>
                </a:cubicBezTo>
                <a:cubicBezTo>
                  <a:pt x="274056" y="6236803"/>
                  <a:pt x="-8313" y="6027465"/>
                  <a:pt x="0" y="5670165"/>
                </a:cubicBezTo>
                <a:cubicBezTo>
                  <a:pt x="-38581" y="5050615"/>
                  <a:pt x="63341" y="2406811"/>
                  <a:pt x="0" y="626031"/>
                </a:cubicBezTo>
                <a:close/>
              </a:path>
            </a:pathLst>
          </a:custGeom>
          <a:solidFill>
            <a:schemeClr val="bg1">
              <a:alpha val="88000"/>
            </a:schemeClr>
          </a:solidFill>
          <a:ln w="44450" cap="rnd" cmpd="thickThin">
            <a:solidFill>
              <a:srgbClr val="C00000"/>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 name="TextBox 2">
            <a:extLst>
              <a:ext uri="{FF2B5EF4-FFF2-40B4-BE49-F238E27FC236}">
                <a16:creationId xmlns:a16="http://schemas.microsoft.com/office/drawing/2014/main" id="{7737DA1B-D960-394C-83D2-8A49B39981D5}"/>
              </a:ext>
            </a:extLst>
          </p:cNvPr>
          <p:cNvSpPr txBox="1"/>
          <p:nvPr/>
        </p:nvSpPr>
        <p:spPr>
          <a:xfrm>
            <a:off x="1297969" y="425358"/>
            <a:ext cx="9596063"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7030A0"/>
                </a:solidFill>
                <a:effectLst/>
                <a:uLnTx/>
                <a:uFillTx/>
                <a:latin typeface="UTM Azuki" panose="02040603050506020204" pitchFamily="18" charset="0"/>
                <a:ea typeface="微软雅黑"/>
                <a:cs typeface="+mn-cs"/>
              </a:rPr>
              <a:t>Chia </a:t>
            </a:r>
            <a:r>
              <a:rPr kumimoji="0" lang="vi-VN" sz="6600" b="0" i="0" u="none" strike="noStrike" kern="1200" cap="none" spc="0" normalizeH="0" baseline="0" noProof="0" dirty="0">
                <a:ln>
                  <a:noFill/>
                </a:ln>
                <a:solidFill>
                  <a:srgbClr val="7030A0"/>
                </a:solidFill>
                <a:effectLst/>
                <a:uLnTx/>
                <a:uFillTx/>
                <a:latin typeface="UTM Azuki" panose="02040603050506020204" pitchFamily="18" charset="0"/>
                <a:ea typeface="微软雅黑"/>
                <a:cs typeface="+mn-cs"/>
              </a:rPr>
              <a:t>sẻ kết quả trước lớp.</a:t>
            </a:r>
            <a:endParaRPr kumimoji="0" lang="en-US" sz="6600" b="0" i="1" u="none" strike="noStrike" kern="1200" cap="none" spc="0" normalizeH="0" baseline="0" noProof="0" dirty="0">
              <a:ln>
                <a:noFill/>
              </a:ln>
              <a:solidFill>
                <a:srgbClr val="7030A0"/>
              </a:solidFill>
              <a:effectLst/>
              <a:uLnTx/>
              <a:uFillTx/>
              <a:latin typeface="UTM Azuki" panose="02040603050506020204" pitchFamily="18" charset="0"/>
              <a:ea typeface="微软雅黑"/>
              <a:cs typeface="+mn-cs"/>
            </a:endParaRPr>
          </a:p>
        </p:txBody>
      </p:sp>
      <p:pic>
        <p:nvPicPr>
          <p:cNvPr id="5" name="Hình ảnh 12" descr="Ảnh có chứa phim hoạt hình, Mặt người, Phim hoạt hình, Hoạt hình&#10;&#10;Mô tả được tạo tự động">
            <a:extLst>
              <a:ext uri="{FF2B5EF4-FFF2-40B4-BE49-F238E27FC236}">
                <a16:creationId xmlns:a16="http://schemas.microsoft.com/office/drawing/2014/main" id="{CF600892-9AC9-8841-826A-7F1B4F9EA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3924" y="543150"/>
            <a:ext cx="7024152" cy="7024152"/>
          </a:xfrm>
          <a:prstGeom prst="rect">
            <a:avLst/>
          </a:prstGeom>
        </p:spPr>
      </p:pic>
    </p:spTree>
    <p:extLst>
      <p:ext uri="{BB962C8B-B14F-4D97-AF65-F5344CB8AC3E}">
        <p14:creationId xmlns:p14="http://schemas.microsoft.com/office/powerpoint/2010/main" val="7123673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7"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900" decel="100000" fill="hold"/>
                                        <p:tgtEl>
                                          <p:spTgt spid="5"/>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1DA8FF-24DA-214A-1DD4-C57CCB2E7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800" y="356294"/>
            <a:ext cx="10362399" cy="5192911"/>
          </a:xfrm>
          <a:prstGeom prst="rect">
            <a:avLst/>
          </a:prstGeom>
        </p:spPr>
      </p:pic>
      <p:sp>
        <p:nvSpPr>
          <p:cNvPr id="3" name="Rectangle: Rounded Corners 2">
            <a:extLst>
              <a:ext uri="{FF2B5EF4-FFF2-40B4-BE49-F238E27FC236}">
                <a16:creationId xmlns:a16="http://schemas.microsoft.com/office/drawing/2014/main" id="{7927C787-B313-821D-6140-086B69947E2B}"/>
              </a:ext>
            </a:extLst>
          </p:cNvPr>
          <p:cNvSpPr/>
          <p:nvPr/>
        </p:nvSpPr>
        <p:spPr>
          <a:xfrm>
            <a:off x="8420100" y="1916312"/>
            <a:ext cx="2419350" cy="590550"/>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Nhẹ nhàng</a:t>
            </a:r>
          </a:p>
        </p:txBody>
      </p:sp>
      <p:pic>
        <p:nvPicPr>
          <p:cNvPr id="4098" name="Picture 2" descr="Hình ảnh Cô Giáo PNG, Vector, PSD, và biểu tượng để tải về miễn phí |  pngtree">
            <a:extLst>
              <a:ext uri="{FF2B5EF4-FFF2-40B4-BE49-F238E27FC236}">
                <a16:creationId xmlns:a16="http://schemas.microsoft.com/office/drawing/2014/main" id="{2AFF4795-921C-DBB2-F836-9F6BCB3EE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4A9AC938-C359-C2DF-3578-F3A2FB8C99CE}"/>
              </a:ext>
            </a:extLst>
          </p:cNvPr>
          <p:cNvSpPr/>
          <p:nvPr/>
        </p:nvSpPr>
        <p:spPr>
          <a:xfrm>
            <a:off x="8420100" y="4198739"/>
            <a:ext cx="2419350" cy="59055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Hoà đồng</a:t>
            </a:r>
          </a:p>
        </p:txBody>
      </p:sp>
      <p:sp>
        <p:nvSpPr>
          <p:cNvPr id="7" name="Rectangle: Rounded Corners 6">
            <a:extLst>
              <a:ext uri="{FF2B5EF4-FFF2-40B4-BE49-F238E27FC236}">
                <a16:creationId xmlns:a16="http://schemas.microsoft.com/office/drawing/2014/main" id="{32BF7F34-10EC-A596-3D38-20BEEEBC37E0}"/>
              </a:ext>
            </a:extLst>
          </p:cNvPr>
          <p:cNvSpPr/>
          <p:nvPr/>
        </p:nvSpPr>
        <p:spPr>
          <a:xfrm>
            <a:off x="5238750" y="4789288"/>
            <a:ext cx="3771900" cy="1306711"/>
          </a:xfrm>
          <a:prstGeom prst="roundRect">
            <a:avLst/>
          </a:prstGeom>
          <a:solidFill>
            <a:schemeClr val="bg1"/>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Giúp đỡ học sinh khi gặp  khó khăn </a:t>
            </a:r>
          </a:p>
        </p:txBody>
      </p:sp>
    </p:spTree>
    <p:extLst>
      <p:ext uri="{BB962C8B-B14F-4D97-AF65-F5344CB8AC3E}">
        <p14:creationId xmlns:p14="http://schemas.microsoft.com/office/powerpoint/2010/main" val="27880717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19A089-C66D-9EAA-60FB-5CF2178289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9244" y="692663"/>
            <a:ext cx="9646912" cy="4450837"/>
          </a:xfrm>
          <a:prstGeom prst="rect">
            <a:avLst/>
          </a:prstGeom>
        </p:spPr>
      </p:pic>
      <p:pic>
        <p:nvPicPr>
          <p:cNvPr id="3" name="Picture 2" descr="Hình ảnh Cô Giáo PNG, Vector, PSD, và biểu tượng để tải về miễn phí |  pngtree">
            <a:extLst>
              <a:ext uri="{FF2B5EF4-FFF2-40B4-BE49-F238E27FC236}">
                <a16:creationId xmlns:a16="http://schemas.microsoft.com/office/drawing/2014/main" id="{9E4EBD96-3545-5908-8DAD-22B972D1D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619EC8E-0626-43A1-73FB-57F9E7C82580}"/>
              </a:ext>
            </a:extLst>
          </p:cNvPr>
          <p:cNvSpPr/>
          <p:nvPr/>
        </p:nvSpPr>
        <p:spPr>
          <a:xfrm>
            <a:off x="7905750" y="1969889"/>
            <a:ext cx="2990850" cy="590550"/>
          </a:xfrm>
          <a:prstGeom prst="roundRect">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Long lanh</a:t>
            </a:r>
          </a:p>
        </p:txBody>
      </p:sp>
      <p:sp>
        <p:nvSpPr>
          <p:cNvPr id="6" name="Rectangle: Rounded Corners 5">
            <a:extLst>
              <a:ext uri="{FF2B5EF4-FFF2-40B4-BE49-F238E27FC236}">
                <a16:creationId xmlns:a16="http://schemas.microsoft.com/office/drawing/2014/main" id="{E154E02A-834C-BD7E-688F-F24412426A8D}"/>
              </a:ext>
            </a:extLst>
          </p:cNvPr>
          <p:cNvSpPr/>
          <p:nvPr/>
        </p:nvSpPr>
        <p:spPr>
          <a:xfrm>
            <a:off x="7905750" y="2622806"/>
            <a:ext cx="2990850" cy="59055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Dài</a:t>
            </a:r>
          </a:p>
        </p:txBody>
      </p:sp>
      <p:sp>
        <p:nvSpPr>
          <p:cNvPr id="7" name="Rectangle: Rounded Corners 6">
            <a:extLst>
              <a:ext uri="{FF2B5EF4-FFF2-40B4-BE49-F238E27FC236}">
                <a16:creationId xmlns:a16="http://schemas.microsoft.com/office/drawing/2014/main" id="{596EEB7C-C253-0231-2A78-93747840104F}"/>
              </a:ext>
            </a:extLst>
          </p:cNvPr>
          <p:cNvSpPr/>
          <p:nvPr/>
        </p:nvSpPr>
        <p:spPr>
          <a:xfrm>
            <a:off x="7905750" y="3296034"/>
            <a:ext cx="2990850" cy="59055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Màu nâu</a:t>
            </a:r>
          </a:p>
        </p:txBody>
      </p:sp>
      <p:sp>
        <p:nvSpPr>
          <p:cNvPr id="8" name="Rectangle: Rounded Corners 7">
            <a:extLst>
              <a:ext uri="{FF2B5EF4-FFF2-40B4-BE49-F238E27FC236}">
                <a16:creationId xmlns:a16="http://schemas.microsoft.com/office/drawing/2014/main" id="{06026B14-F035-9706-D89B-E987044B3029}"/>
              </a:ext>
            </a:extLst>
          </p:cNvPr>
          <p:cNvSpPr/>
          <p:nvPr/>
        </p:nvSpPr>
        <p:spPr>
          <a:xfrm>
            <a:off x="7905750" y="3924492"/>
            <a:ext cx="2990850" cy="590550"/>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Bồng bềnh</a:t>
            </a:r>
          </a:p>
        </p:txBody>
      </p:sp>
      <p:sp>
        <p:nvSpPr>
          <p:cNvPr id="9" name="Rectangle: Rounded Corners 8">
            <a:extLst>
              <a:ext uri="{FF2B5EF4-FFF2-40B4-BE49-F238E27FC236}">
                <a16:creationId xmlns:a16="http://schemas.microsoft.com/office/drawing/2014/main" id="{D412C040-FA21-4BA8-42CD-5F768FE48CBF}"/>
              </a:ext>
            </a:extLst>
          </p:cNvPr>
          <p:cNvSpPr/>
          <p:nvPr/>
        </p:nvSpPr>
        <p:spPr>
          <a:xfrm>
            <a:off x="5067300" y="4445608"/>
            <a:ext cx="2548894" cy="1555142"/>
          </a:xfrm>
          <a:prstGeom prst="roundRect">
            <a:avLst/>
          </a:prstGeom>
          <a:solidFill>
            <a:schemeClr val="bg1"/>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rgbClr val="FF0000"/>
                </a:solidFill>
              </a:rPr>
              <a:t>Dáng người cao, nước da trắng</a:t>
            </a:r>
          </a:p>
        </p:txBody>
      </p:sp>
    </p:spTree>
    <p:extLst>
      <p:ext uri="{BB962C8B-B14F-4D97-AF65-F5344CB8AC3E}">
        <p14:creationId xmlns:p14="http://schemas.microsoft.com/office/powerpoint/2010/main" val="165561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heel(1)">
                                      <p:cBhvr>
                                        <p:cTn id="2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E30B5-1D59-0F44-BA1B-418664B239E3}"/>
              </a:ext>
            </a:extLst>
          </p:cNvPr>
          <p:cNvPicPr>
            <a:picLocks noChangeAspect="1"/>
          </p:cNvPicPr>
          <p:nvPr/>
        </p:nvPicPr>
        <p:blipFill>
          <a:blip r:embed="rId4"/>
          <a:stretch>
            <a:fillRect/>
          </a:stretch>
        </p:blipFill>
        <p:spPr>
          <a:xfrm>
            <a:off x="2836779" y="0"/>
            <a:ext cx="1724160" cy="2160000"/>
          </a:xfrm>
          <a:prstGeom prst="rect">
            <a:avLst/>
          </a:prstGeom>
        </p:spPr>
      </p:pic>
      <p:pic>
        <p:nvPicPr>
          <p:cNvPr id="3" name="Picture 2">
            <a:extLst>
              <a:ext uri="{FF2B5EF4-FFF2-40B4-BE49-F238E27FC236}">
                <a16:creationId xmlns:a16="http://schemas.microsoft.com/office/drawing/2014/main" id="{F3677F07-F1BA-2C4A-9A3C-297073963B95}"/>
              </a:ext>
            </a:extLst>
          </p:cNvPr>
          <p:cNvPicPr>
            <a:picLocks noChangeAspect="1"/>
          </p:cNvPicPr>
          <p:nvPr/>
        </p:nvPicPr>
        <p:blipFill>
          <a:blip r:embed="rId5"/>
          <a:stretch>
            <a:fillRect/>
          </a:stretch>
        </p:blipFill>
        <p:spPr>
          <a:xfrm>
            <a:off x="7631062" y="102745"/>
            <a:ext cx="1626262" cy="2160000"/>
          </a:xfrm>
          <a:prstGeom prst="rect">
            <a:avLst/>
          </a:prstGeom>
        </p:spPr>
      </p:pic>
      <p:grpSp>
        <p:nvGrpSpPr>
          <p:cNvPr id="8" name="Group 7">
            <a:extLst>
              <a:ext uri="{FF2B5EF4-FFF2-40B4-BE49-F238E27FC236}">
                <a16:creationId xmlns:a16="http://schemas.microsoft.com/office/drawing/2014/main" id="{8B5EEFC1-242C-9BD1-3261-E03CD618D196}"/>
              </a:ext>
            </a:extLst>
          </p:cNvPr>
          <p:cNvGrpSpPr/>
          <p:nvPr/>
        </p:nvGrpSpPr>
        <p:grpSpPr>
          <a:xfrm>
            <a:off x="1529301" y="7144916"/>
            <a:ext cx="10575438" cy="1484252"/>
            <a:chOff x="1817961" y="529427"/>
            <a:chExt cx="8556078" cy="5506683"/>
          </a:xfrm>
        </p:grpSpPr>
        <p:sp>
          <p:nvSpPr>
            <p:cNvPr id="9" name="TextBox 8">
              <a:extLst>
                <a:ext uri="{FF2B5EF4-FFF2-40B4-BE49-F238E27FC236}">
                  <a16:creationId xmlns:a16="http://schemas.microsoft.com/office/drawing/2014/main" id="{AA53A046-4E56-C430-C905-97D398963D82}"/>
                </a:ext>
              </a:extLst>
            </p:cNvPr>
            <p:cNvSpPr txBox="1"/>
            <p:nvPr/>
          </p:nvSpPr>
          <p:spPr>
            <a:xfrm>
              <a:off x="1817961" y="529427"/>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0">
                    <a:solidFill>
                      <a:prstClr val="white"/>
                    </a:solidFill>
                    <a:prstDash val="solid"/>
                  </a:ln>
                  <a:solidFill>
                    <a:prstClr val="white"/>
                  </a:solidFill>
                  <a:effectLst>
                    <a:outerShdw blurRad="12700" dist="38100" dir="2700000" algn="tl" rotWithShape="0">
                      <a:srgbClr val="336699"/>
                    </a:outerShdw>
                  </a:effectLst>
                  <a:uLnTx/>
                  <a:uFillTx/>
                  <a:latin typeface="iCiel Pony" panose="02000000000000000000" pitchFamily="2" charset="0"/>
                  <a:ea typeface="+mn-ea"/>
                  <a:cs typeface="+mn-cs"/>
                </a:rPr>
                <a:t>VẬN DỤNG</a:t>
              </a:r>
            </a:p>
          </p:txBody>
        </p:sp>
        <p:sp>
          <p:nvSpPr>
            <p:cNvPr id="10" name="TextBox 9">
              <a:extLst>
                <a:ext uri="{FF2B5EF4-FFF2-40B4-BE49-F238E27FC236}">
                  <a16:creationId xmlns:a16="http://schemas.microsoft.com/office/drawing/2014/main" id="{DB18C6C9-CD7D-8D9A-5171-C50376324914}"/>
                </a:ext>
              </a:extLst>
            </p:cNvPr>
            <p:cNvSpPr txBox="1"/>
            <p:nvPr/>
          </p:nvSpPr>
          <p:spPr>
            <a:xfrm>
              <a:off x="1817961" y="529427"/>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srgbClr val="CC99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V</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Ậ</a:t>
              </a:r>
              <a:r>
                <a:rPr kumimoji="0" lang="en-US" sz="8000" b="1" i="0" u="none" strike="noStrike" kern="1200" cap="none" spc="0" normalizeH="0" baseline="0" noProof="0">
                  <a:ln w="28575">
                    <a:solidFill>
                      <a:sysClr val="windowText" lastClr="000000"/>
                    </a:solidFill>
                    <a:prstDash val="solid"/>
                  </a:ln>
                  <a:solidFill>
                    <a:srgbClr val="66FF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N</a:t>
              </a:r>
              <a:r>
                <a:rPr kumimoji="0" lang="en-US" sz="8000" b="1" i="0" u="none" strike="noStrike" kern="1200" cap="none" spc="0" normalizeH="0" baseline="0" noProof="0">
                  <a:ln w="28575">
                    <a:solidFill>
                      <a:sysClr val="windowText" lastClr="000000"/>
                    </a:solidFill>
                    <a:prstDash val="solid"/>
                  </a:ln>
                  <a:solidFill>
                    <a:srgbClr val="66CCFF"/>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 </a:t>
              </a:r>
              <a:r>
                <a:rPr kumimoji="0" lang="en-US" sz="8000" b="1" i="0" u="none" strike="noStrike" kern="1200" cap="none" spc="0" normalizeH="0" baseline="0" noProof="0">
                  <a:ln w="28575">
                    <a:solidFill>
                      <a:sysClr val="windowText" lastClr="000000"/>
                    </a:solidFill>
                    <a:prstDash val="solid"/>
                  </a:ln>
                  <a:solidFill>
                    <a:srgbClr val="FF7C8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D</a:t>
              </a:r>
              <a:r>
                <a:rPr lang="en-US" sz="8000" b="1">
                  <a:ln w="28575">
                    <a:solidFill>
                      <a:sysClr val="windowText" lastClr="000000"/>
                    </a:solidFill>
                    <a:prstDash val="solid"/>
                  </a:ln>
                  <a:solidFill>
                    <a:srgbClr val="66FFFF"/>
                  </a:solidFill>
                  <a:effectLst>
                    <a:outerShdw blurRad="50800" dist="38100" dir="2700000" algn="tl" rotWithShape="0">
                      <a:prstClr val="black">
                        <a:alpha val="40000"/>
                      </a:prstClr>
                    </a:outerShdw>
                  </a:effectLst>
                  <a:latin typeface="iCiel Pony" panose="02000000000000000000" pitchFamily="2" charset="0"/>
                </a:rPr>
                <a:t>Ụ</a:t>
              </a:r>
              <a:r>
                <a:rPr kumimoji="0" lang="en-US" sz="8000" b="1" i="0" u="none" strike="noStrike" kern="1200" cap="none" spc="0" normalizeH="0" baseline="0" noProof="0">
                  <a:ln w="28575">
                    <a:solidFill>
                      <a:sysClr val="windowText" lastClr="000000"/>
                    </a:solidFill>
                    <a:prstDash val="solid"/>
                  </a:ln>
                  <a:solidFill>
                    <a:srgbClr val="99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N</a:t>
              </a:r>
              <a:r>
                <a:rPr kumimoji="0" lang="en-US" sz="8000" b="1" i="0" u="none" strike="noStrike" kern="1200" cap="none" spc="0" normalizeH="0" baseline="0" noProof="0">
                  <a:ln w="28575">
                    <a:solidFill>
                      <a:sysClr val="windowText" lastClr="000000"/>
                    </a:solidFill>
                    <a:prstDash val="solid"/>
                  </a:ln>
                  <a:solidFill>
                    <a:srgbClr val="FFFF99"/>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G</a:t>
              </a:r>
              <a:endParaRPr kumimoji="0" lang="en-US" sz="8000" b="1" i="0" u="none" strike="noStrike" kern="1200" cap="none" spc="0" normalizeH="0" baseline="0" noProof="0" dirty="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endParaRPr>
            </a:p>
          </p:txBody>
        </p:sp>
      </p:grpSp>
      <p:pic>
        <p:nvPicPr>
          <p:cNvPr id="11" name="Picture 10">
            <a:extLst>
              <a:ext uri="{FF2B5EF4-FFF2-40B4-BE49-F238E27FC236}">
                <a16:creationId xmlns:a16="http://schemas.microsoft.com/office/drawing/2014/main" id="{0E1AA412-2F4A-F244-8FCB-4E8CC633F4EE}"/>
              </a:ext>
            </a:extLst>
          </p:cNvPr>
          <p:cNvPicPr>
            <a:picLocks noChangeAspect="1"/>
          </p:cNvPicPr>
          <p:nvPr/>
        </p:nvPicPr>
        <p:blipFill>
          <a:blip r:embed="rId6"/>
          <a:stretch>
            <a:fillRect/>
          </a:stretch>
        </p:blipFill>
        <p:spPr>
          <a:xfrm>
            <a:off x="807261" y="2663885"/>
            <a:ext cx="10577477" cy="1530229"/>
          </a:xfrm>
          <a:prstGeom prst="rect">
            <a:avLst/>
          </a:prstGeom>
        </p:spPr>
      </p:pic>
    </p:spTree>
    <p:extLst>
      <p:ext uri="{BB962C8B-B14F-4D97-AF65-F5344CB8AC3E}">
        <p14:creationId xmlns:p14="http://schemas.microsoft.com/office/powerpoint/2010/main" val="22065710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2000"/>
                            </p:stCondLst>
                            <p:childTnLst>
                              <p:par>
                                <p:cTn id="12" presetID="6"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10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par>
                          <p:cTn id="15" fill="hold">
                            <p:stCondLst>
                              <p:cond delay="3000"/>
                            </p:stCondLst>
                            <p:childTnLst>
                              <p:par>
                                <p:cTn id="16" presetID="26" presetClass="emph" presetSubtype="0" fill="hold" nodeType="after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0EE09-21D5-9FFA-03A1-DD16F51067EA}"/>
              </a:ext>
            </a:extLst>
          </p:cNvPr>
          <p:cNvSpPr txBox="1"/>
          <p:nvPr/>
        </p:nvSpPr>
        <p:spPr>
          <a:xfrm>
            <a:off x="1187380" y="918937"/>
            <a:ext cx="10310653"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1. Sưu tầm tranh, ảnh và tìm hiểu thông tin về 1 – 2 Cây di sản Việt Nam.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0070C0"/>
                </a:solidFill>
                <a:effectLst/>
                <a:uLnTx/>
                <a:uFillTx/>
                <a:latin typeface="Arial" panose="020B0604020202020204" pitchFamily="34" charset="0"/>
                <a:ea typeface="+mn-ea"/>
                <a:cs typeface="+mn-cs"/>
              </a:rPr>
              <a:t>2. Ghi lại những thông tin chính về một cây di sản mà em đã tìm hiểu.</a:t>
            </a:r>
          </a:p>
        </p:txBody>
      </p:sp>
      <p:pic>
        <p:nvPicPr>
          <p:cNvPr id="17410" name="Picture 2" descr="Cô Giáo Giảng Bài, Cô Giáo Dạy Học 2 - KhoThietKe.Net">
            <a:extLst>
              <a:ext uri="{FF2B5EF4-FFF2-40B4-BE49-F238E27FC236}">
                <a16:creationId xmlns:a16="http://schemas.microsoft.com/office/drawing/2014/main" id="{FD53435C-0032-CA89-E550-E381FF5F1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436" y="1962150"/>
            <a:ext cx="4407464" cy="6134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659880"/>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0EE09-21D5-9FFA-03A1-DD16F51067EA}"/>
              </a:ext>
            </a:extLst>
          </p:cNvPr>
          <p:cNvSpPr txBox="1"/>
          <p:nvPr/>
        </p:nvSpPr>
        <p:spPr>
          <a:xfrm>
            <a:off x="4762500" y="582067"/>
            <a:ext cx="6887933" cy="569386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Cây được trồng ở buôn Yang Lành Đắk Lắk được 132 năm tuổi. Cây có 9 thân, chiều cao gần 29m; đường kính 2,7m; tán tỏa bóng mát gần 30m2. Theo một số bô lão làng buôn Yang Lành, cây bồ đề 132 năm tuổi này do một nhà sư từ Pắc Xế, Lào, mang đến trồng tại buôn Yang Lành. Trước đó, trong tháng 3/2014, Tổ chức kỷ lục châu Á, Hội kỷ lục gia Việt Nam đã trao bằng xác lập kỷ lục cho cây bồ đề 132 năm tuổi này là cây được trồng lâu năm nhất trên vùng đất Tây Nguyên.</a:t>
            </a:r>
          </a:p>
        </p:txBody>
      </p:sp>
      <p:pic>
        <p:nvPicPr>
          <p:cNvPr id="18434" name="Picture 2" descr="Luyện tập quan sát, tìm ý cho bài văn tả người trang 40, 41 lớp 5 | Chân trời sáng tạo Giải Tiếng Việt lớp 5">
            <a:extLst>
              <a:ext uri="{FF2B5EF4-FFF2-40B4-BE49-F238E27FC236}">
                <a16:creationId xmlns:a16="http://schemas.microsoft.com/office/drawing/2014/main" id="{2455B70C-7E5F-4DD0-45C7-9CFD1DA90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036" y="2190750"/>
            <a:ext cx="3874064" cy="2682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76279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C9C391-209E-842F-DDC6-F4D8FFD78148}"/>
              </a:ext>
            </a:extLst>
          </p:cNvPr>
          <p:cNvSpPr/>
          <p:nvPr/>
        </p:nvSpPr>
        <p:spPr>
          <a:xfrm>
            <a:off x="0" y="880597"/>
            <a:ext cx="8762219" cy="2554545"/>
          </a:xfrm>
          <a:prstGeom prst="rect">
            <a:avLst/>
          </a:prstGeom>
        </p:spPr>
        <p:txBody>
          <a:bodyPr wrap="square">
            <a:spAutoFit/>
          </a:bodyPr>
          <a:lstStyle/>
          <a:p>
            <a:pPr lvl="0" algn="ctr"/>
            <a:r>
              <a:rPr lang="vi-VN" sz="3200" b="1">
                <a:solidFill>
                  <a:srgbClr val="44546A">
                    <a:lumMod val="75000"/>
                  </a:srgbClr>
                </a:solidFill>
                <a:latin typeface="UTM Avo" panose="02040603050506020204" pitchFamily="18" charset="0"/>
                <a:cs typeface="Arial" panose="020B0604020202020204" pitchFamily="34" charset="0"/>
              </a:rPr>
              <a:t>Chú mặc áo vàng</a:t>
            </a:r>
          </a:p>
          <a:p>
            <a:pPr lvl="0" algn="ctr"/>
            <a:r>
              <a:rPr lang="vi-VN" sz="3200" b="1">
                <a:solidFill>
                  <a:srgbClr val="44546A">
                    <a:lumMod val="75000"/>
                  </a:srgbClr>
                </a:solidFill>
                <a:latin typeface="UTM Avo" panose="02040603050506020204" pitchFamily="18" charset="0"/>
                <a:cs typeface="Arial" panose="020B0604020202020204" pitchFamily="34" charset="0"/>
              </a:rPr>
              <a:t>Đứng ở ngã ba</a:t>
            </a:r>
          </a:p>
          <a:p>
            <a:pPr lvl="0" algn="ctr"/>
            <a:r>
              <a:rPr lang="vi-VN" sz="3200" b="1">
                <a:solidFill>
                  <a:srgbClr val="44546A">
                    <a:lumMod val="75000"/>
                  </a:srgbClr>
                </a:solidFill>
                <a:latin typeface="UTM Avo" panose="02040603050506020204" pitchFamily="18" charset="0"/>
                <a:cs typeface="Arial" panose="020B0604020202020204" pitchFamily="34" charset="0"/>
              </a:rPr>
              <a:t>Trên mọi đường phố</a:t>
            </a:r>
          </a:p>
          <a:p>
            <a:pPr lvl="0" algn="ctr"/>
            <a:r>
              <a:rPr lang="vi-VN" sz="3200" b="1">
                <a:solidFill>
                  <a:srgbClr val="44546A">
                    <a:lumMod val="75000"/>
                  </a:srgbClr>
                </a:solidFill>
                <a:latin typeface="UTM Avo" panose="02040603050506020204" pitchFamily="18" charset="0"/>
                <a:cs typeface="Arial" panose="020B0604020202020204" pitchFamily="34" charset="0"/>
              </a:rPr>
              <a:t>Chỉ lối xe đi</a:t>
            </a:r>
          </a:p>
          <a:p>
            <a:pPr lvl="0" algn="ctr"/>
            <a:r>
              <a:rPr lang="vi-VN" sz="3200" b="1">
                <a:solidFill>
                  <a:srgbClr val="44546A">
                    <a:lumMod val="75000"/>
                  </a:srgbClr>
                </a:solidFill>
                <a:latin typeface="UTM Avo" panose="02040603050506020204" pitchFamily="18" charset="0"/>
                <a:cs typeface="Arial" panose="020B0604020202020204" pitchFamily="34" charset="0"/>
              </a:rPr>
              <a:t>Nghề gì thế nhỉ ? </a:t>
            </a:r>
            <a:endParaRPr kumimoji="0" lang="en-US" sz="3200" b="1" i="0" u="none" strike="noStrike" kern="1200" cap="none" spc="0" normalizeH="0" baseline="0" noProof="0" dirty="0">
              <a:ln>
                <a:noFill/>
              </a:ln>
              <a:solidFill>
                <a:srgbClr val="44546A">
                  <a:lumMod val="75000"/>
                </a:srgbClr>
              </a:solidFill>
              <a:effectLst/>
              <a:uLnTx/>
              <a:uFillTx/>
              <a:latin typeface="UTM Avo" panose="02040603050506020204" pitchFamily="18"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15" y="2947144"/>
            <a:ext cx="1776191" cy="3363538"/>
          </a:xfrm>
          <a:prstGeom prst="rect">
            <a:avLst/>
          </a:prstGeom>
        </p:spPr>
      </p:pic>
      <p:sp>
        <p:nvSpPr>
          <p:cNvPr id="2" name="Rectangle 1">
            <a:extLst>
              <a:ext uri="{FF2B5EF4-FFF2-40B4-BE49-F238E27FC236}">
                <a16:creationId xmlns:a16="http://schemas.microsoft.com/office/drawing/2014/main" id="{590A3894-E92B-70A8-CD8B-B590FE4442A0}"/>
              </a:ext>
            </a:extLst>
          </p:cNvPr>
          <p:cNvSpPr/>
          <p:nvPr/>
        </p:nvSpPr>
        <p:spPr>
          <a:xfrm>
            <a:off x="2348854" y="3795694"/>
            <a:ext cx="5467739" cy="1077218"/>
          </a:xfrm>
          <a:prstGeom prst="rect">
            <a:avLst/>
          </a:prstGeom>
        </p:spPr>
        <p:txBody>
          <a:bodyPr wrap="square">
            <a:spAutoFit/>
          </a:bodyPr>
          <a:lstStyle/>
          <a:p>
            <a:pPr lvl="0" algn="ctr"/>
            <a:r>
              <a:rPr lang="vi-VN" sz="3200" b="1">
                <a:solidFill>
                  <a:srgbClr val="FF0000"/>
                </a:solidFill>
                <a:latin typeface="UTM Avo" panose="02040603050506020204" pitchFamily="18" charset="0"/>
                <a:cs typeface="Arial" panose="020B0604020202020204" pitchFamily="34" charset="0"/>
              </a:rPr>
              <a:t>Cảnh sát </a:t>
            </a:r>
            <a:endParaRPr lang="en-US" sz="3200" b="1">
              <a:solidFill>
                <a:srgbClr val="FF0000"/>
              </a:solidFill>
              <a:latin typeface="UTM Avo" panose="02040603050506020204" pitchFamily="18" charset="0"/>
              <a:cs typeface="Arial" panose="020B0604020202020204" pitchFamily="34" charset="0"/>
            </a:endParaRPr>
          </a:p>
          <a:p>
            <a:pPr lvl="0" algn="ctr"/>
            <a:r>
              <a:rPr lang="vi-VN" sz="3200" b="1">
                <a:solidFill>
                  <a:srgbClr val="FF0000"/>
                </a:solidFill>
                <a:latin typeface="UTM Avo" panose="02040603050506020204" pitchFamily="18" charset="0"/>
                <a:cs typeface="Arial" panose="020B0604020202020204" pitchFamily="34" charset="0"/>
              </a:rPr>
              <a:t>giao thông </a:t>
            </a:r>
            <a:endParaRPr kumimoji="0" lang="en-US" sz="3200" b="1" i="0" u="none" strike="noStrike" kern="1200" cap="none" spc="0" normalizeH="0" baseline="0" noProof="0" dirty="0">
              <a:ln>
                <a:noFill/>
              </a:ln>
              <a:solidFill>
                <a:srgbClr val="FF0000"/>
              </a:solidFill>
              <a:effectLst/>
              <a:uLnTx/>
              <a:uFillTx/>
              <a:latin typeface="UTM Avo" panose="02040603050506020204" pitchFamily="18" charset="0"/>
              <a:cs typeface="Arial" panose="020B0604020202020204" pitchFamily="34" charset="0"/>
            </a:endParaRPr>
          </a:p>
        </p:txBody>
      </p:sp>
      <p:pic>
        <p:nvPicPr>
          <p:cNvPr id="6" name="Picture 5">
            <a:extLst>
              <a:ext uri="{FF2B5EF4-FFF2-40B4-BE49-F238E27FC236}">
                <a16:creationId xmlns:a16="http://schemas.microsoft.com/office/drawing/2014/main" id="{B30010D2-ACBA-38EE-A390-EE6ACB7143D7}"/>
              </a:ext>
            </a:extLst>
          </p:cNvPr>
          <p:cNvPicPr>
            <a:picLocks noChangeAspect="1"/>
          </p:cNvPicPr>
          <p:nvPr/>
        </p:nvPicPr>
        <p:blipFill>
          <a:blip r:embed="rId3"/>
          <a:stretch>
            <a:fillRect/>
          </a:stretch>
        </p:blipFill>
        <p:spPr>
          <a:xfrm>
            <a:off x="6682953" y="2613865"/>
            <a:ext cx="4612852" cy="3363538"/>
          </a:xfrm>
          <a:prstGeom prst="rect">
            <a:avLst/>
          </a:prstGeom>
        </p:spPr>
      </p:pic>
    </p:spTree>
    <p:extLst>
      <p:ext uri="{BB962C8B-B14F-4D97-AF65-F5344CB8AC3E}">
        <p14:creationId xmlns:p14="http://schemas.microsoft.com/office/powerpoint/2010/main" val="38495541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Thăm 'Lão bạch mai' 300 tuổi ở đình Phú Tự - Báo Long An Online">
            <a:extLst>
              <a:ext uri="{FF2B5EF4-FFF2-40B4-BE49-F238E27FC236}">
                <a16:creationId xmlns:a16="http://schemas.microsoft.com/office/drawing/2014/main" id="{B72FB3B0-EF76-140A-0A45-636EF5A936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75" y="0"/>
            <a:ext cx="12111038"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20EE09-21D5-9FFA-03A1-DD16F51067EA}"/>
              </a:ext>
            </a:extLst>
          </p:cNvPr>
          <p:cNvSpPr txBox="1"/>
          <p:nvPr/>
        </p:nvSpPr>
        <p:spPr>
          <a:xfrm>
            <a:off x="432027" y="151179"/>
            <a:ext cx="11327946" cy="6555641"/>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0070C0"/>
                </a:solidFill>
                <a:effectLst/>
                <a:uLnTx/>
                <a:uFillTx/>
                <a:latin typeface="Arial" panose="020B0604020202020204" pitchFamily="34" charset="0"/>
                <a:ea typeface="+mn-ea"/>
                <a:cs typeface="+mn-cs"/>
              </a:rPr>
              <a:t>Cây bạch mai ở sân đình Phú Tự, xã Phú Hưng, Thành phố Bến Tre, tỉnh Bến Tre được hơn 300 tuổi. Cây còn được mệnh danh là "Thần mai","Danh mộc Bạch mai". Tương truyền, từ thời vua Minh Mạng, khi dân địa phương chọn đất xây dựng đình Phú Tự đã thấy cây bạch mai mọc xanh tốt. Hiện tại, thân cây mẹ không còn mà có rất nhiều nhánh nhỏ vươn ra, tán xòe rộng trên 200m2, vươn cao 14m, cây vẫn xanh tốt, mọc thành cụm dày với khoảng 50 thân lớn nhỏ, cao 5-6m, trong đó có 16 thân lớn, đường kính từ 20–30 cm. Hiện bên cạnh gốc mai còn có bài thơ đề trên tấm bia có tên "Bạch mai bi ký" của tác giả Trần Hoàng Huấn, song không thấy đề năm sáng tác. Chính dưới cội mai này, ngày xưa cụ Phan Thanh Giản từng đến ngồi đọc sách. Tài liệu này hiện vẫn còn lưu trong thư viện Bến Tre. Đây là là cây bạch mai cổ thụ hiếm hoi còn sót lại ở Nam Bộ, gắn với lịch sử khai mở đất phương Nam của cha ông ta vào giữa thế kỷ 18.</a:t>
            </a:r>
          </a:p>
        </p:txBody>
      </p:sp>
    </p:spTree>
    <p:extLst>
      <p:ext uri="{BB962C8B-B14F-4D97-AF65-F5344CB8AC3E}">
        <p14:creationId xmlns:p14="http://schemas.microsoft.com/office/powerpoint/2010/main" val="40351666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20EE09-21D5-9FFA-03A1-DD16F51067EA}"/>
              </a:ext>
            </a:extLst>
          </p:cNvPr>
          <p:cNvSpPr txBox="1"/>
          <p:nvPr/>
        </p:nvSpPr>
        <p:spPr>
          <a:xfrm>
            <a:off x="704849" y="455979"/>
            <a:ext cx="11131323" cy="2677656"/>
          </a:xfrm>
          <a:prstGeom prst="rect">
            <a:avLst/>
          </a:prstGeom>
          <a:solidFill>
            <a:schemeClr val="bg1"/>
          </a:solidFill>
        </p:spPr>
        <p:txBody>
          <a:bodyPr wrap="square" rtlCol="0">
            <a:spAutoFit/>
          </a:bodyPr>
          <a:lstStyle/>
          <a:p>
            <a:pPr lvl="0" algn="just">
              <a:defRPr/>
            </a:pPr>
            <a:r>
              <a:rPr lang="vi-VN" sz="2800" b="1">
                <a:solidFill>
                  <a:srgbClr val="0070C0"/>
                </a:solidFill>
              </a:rPr>
              <a:t>Quần thể cây Chò chỉ ở thôn Tắn Khâu, thuộc xã Phú Nam (một xã miền núi), huyện Bắc Mê, tỉnh Hà Giang gồm 9 cây có đường kính gốc từ 1m đến trên 2m; chiều cao của mỗi cây trung bình trên 40m; tuổi của cây to nhất được xác định từ 500 đến 600 năm tuổi. Loại cây này hiện thời trong sách Đỏ bị xếp loại có nguy cơ tuyệt chủng.</a:t>
            </a:r>
            <a:endParaRPr kumimoji="0" lang="vi-VN" sz="28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2" name="AutoShape 2" descr="Hà Giang: Quần thể Chò Chỉ gần 600 năm được công nhận di sản | Vietnam+  (VietnamPlus)">
            <a:extLst>
              <a:ext uri="{FF2B5EF4-FFF2-40B4-BE49-F238E27FC236}">
                <a16:creationId xmlns:a16="http://schemas.microsoft.com/office/drawing/2014/main" id="{869961E6-0254-6E63-0D6E-BF7BD18037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C0C74608-F813-E9E4-89A3-0D2983953593}"/>
              </a:ext>
            </a:extLst>
          </p:cNvPr>
          <p:cNvPicPr>
            <a:picLocks noChangeAspect="1"/>
          </p:cNvPicPr>
          <p:nvPr/>
        </p:nvPicPr>
        <p:blipFill>
          <a:blip r:embed="rId3"/>
          <a:stretch>
            <a:fillRect/>
          </a:stretch>
        </p:blipFill>
        <p:spPr>
          <a:xfrm>
            <a:off x="4724400" y="2786061"/>
            <a:ext cx="4552950" cy="3414713"/>
          </a:xfrm>
          <a:prstGeom prst="rect">
            <a:avLst/>
          </a:prstGeom>
        </p:spPr>
      </p:pic>
    </p:spTree>
    <p:extLst>
      <p:ext uri="{BB962C8B-B14F-4D97-AF65-F5344CB8AC3E}">
        <p14:creationId xmlns:p14="http://schemas.microsoft.com/office/powerpoint/2010/main" val="27216816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Về đền Ngô Quyền ngắm rặng duối hơn 1000 năm tuổi tại Làng cổ Đường Lâm">
            <a:extLst>
              <a:ext uri="{FF2B5EF4-FFF2-40B4-BE49-F238E27FC236}">
                <a16:creationId xmlns:a16="http://schemas.microsoft.com/office/drawing/2014/main" id="{FFDD9D62-F14C-4DAF-56AF-9045691B8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485775"/>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20EE09-21D5-9FFA-03A1-DD16F51067EA}"/>
              </a:ext>
            </a:extLst>
          </p:cNvPr>
          <p:cNvSpPr txBox="1"/>
          <p:nvPr/>
        </p:nvSpPr>
        <p:spPr>
          <a:xfrm>
            <a:off x="208019" y="340191"/>
            <a:ext cx="11983981" cy="6247864"/>
          </a:xfrm>
          <a:prstGeom prst="rect">
            <a:avLst/>
          </a:prstGeom>
          <a:solidFill>
            <a:schemeClr val="bg1"/>
          </a:solidFill>
        </p:spPr>
        <p:txBody>
          <a:bodyPr wrap="square" rtlCol="0">
            <a:spAutoFit/>
          </a:bodyPr>
          <a:lstStyle/>
          <a:p>
            <a:pPr lvl="0" algn="just">
              <a:defRPr/>
            </a:pPr>
            <a:r>
              <a:rPr lang="vi-VN" sz="4000" b="1">
                <a:solidFill>
                  <a:srgbClr val="0070C0"/>
                </a:solidFill>
              </a:rPr>
              <a:t>Rặng duối cổ gồm 18 cây tại khu vực Đền-Lăng Ngô Quyền ở thôn Cam Lâm, xã Đường Lâm, thị xã Sơn Tây, Hà Nội vừa được công nhận là cây di sản. Rặng duối này có từ cách đây khoảng 1.000 năm, là nơi Ngô Quyền buộc, giữ ngựa chiến để rồi tiến về cửa Nam Triệu, sông Bạch Đằng đánh tan quân đội hùng mạnh của phương Bắc, chấm dứt 1.000 năm Bắc thuộc. Rặng duối cổ chỉ cách đền-lăng vua Ngô Quyền khoảng 100m tính theo đường chim bay</a:t>
            </a:r>
            <a:endParaRPr kumimoji="0" lang="vi-VN" sz="4000" b="1" i="0" u="none" strike="noStrike" kern="1200" cap="none" spc="0" normalizeH="0" baseline="0" noProof="0">
              <a:ln>
                <a:noFill/>
              </a:ln>
              <a:solidFill>
                <a:srgbClr val="0070C0"/>
              </a:solidFill>
              <a:effectLst/>
              <a:uLnTx/>
              <a:uFillTx/>
              <a:latin typeface="Arial" panose="020B0604020202020204" pitchFamily="34" charset="0"/>
            </a:endParaRPr>
          </a:p>
        </p:txBody>
      </p:sp>
      <p:sp>
        <p:nvSpPr>
          <p:cNvPr id="2" name="AutoShape 2" descr="Hà Giang: Quần thể Chò Chỉ gần 600 năm được công nhận di sản | Vietnam+  (VietnamPlus)">
            <a:extLst>
              <a:ext uri="{FF2B5EF4-FFF2-40B4-BE49-F238E27FC236}">
                <a16:creationId xmlns:a16="http://schemas.microsoft.com/office/drawing/2014/main" id="{869961E6-0254-6E63-0D6E-BF7BD18037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6465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Vẻ đẹp huyền bí và ma mị của Giàn Gừa">
            <a:extLst>
              <a:ext uri="{FF2B5EF4-FFF2-40B4-BE49-F238E27FC236}">
                <a16:creationId xmlns:a16="http://schemas.microsoft.com/office/drawing/2014/main" id="{8C7AD449-03FF-E20E-9CDF-D81A02692B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234" y="213882"/>
            <a:ext cx="11431531" cy="64302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20EE09-21D5-9FFA-03A1-DD16F51067EA}"/>
              </a:ext>
            </a:extLst>
          </p:cNvPr>
          <p:cNvSpPr txBox="1"/>
          <p:nvPr/>
        </p:nvSpPr>
        <p:spPr>
          <a:xfrm>
            <a:off x="256409" y="612844"/>
            <a:ext cx="11983981" cy="5632311"/>
          </a:xfrm>
          <a:prstGeom prst="rect">
            <a:avLst/>
          </a:prstGeom>
          <a:solidFill>
            <a:schemeClr val="bg1"/>
          </a:solidFill>
        </p:spPr>
        <p:txBody>
          <a:bodyPr wrap="square" rtlCol="0">
            <a:spAutoFit/>
          </a:bodyPr>
          <a:lstStyle/>
          <a:p>
            <a:pPr lvl="0" algn="just">
              <a:defRPr/>
            </a:pPr>
            <a:r>
              <a:rPr lang="vi-VN" sz="4000" b="1">
                <a:solidFill>
                  <a:srgbClr val="0070C0"/>
                </a:solidFill>
              </a:rPr>
              <a:t>Giàn Gừa ở ấp Nhơn Khánh, xã Nhơn Nghĩa, huyện Phong Điền, thành phố Cần Thơ là một cây gừa (Ficus microcarpa), thuộc họ Dâu tằm (Moraceae), có tuổi đời hơn 150 năm, phát triển rất nhiều chi, cành, đan xen với nhau tạo thành giàn lớn nên người dân trong vùng quen gọi "Giàn Gừa". Hiện cây gừa này có diện tích tán hơn 2.700 m², chiều cao trung bình khoảng 12 m.</a:t>
            </a:r>
            <a:endParaRPr kumimoji="0" lang="vi-VN" sz="4000" b="1" i="0" u="none" strike="noStrike" kern="1200" cap="none" spc="0" normalizeH="0" baseline="0" noProof="0">
              <a:ln>
                <a:noFill/>
              </a:ln>
              <a:solidFill>
                <a:srgbClr val="0070C0"/>
              </a:solidFill>
              <a:effectLst/>
              <a:uLnTx/>
              <a:uFillTx/>
              <a:latin typeface="Arial" panose="020B0604020202020204" pitchFamily="34" charset="0"/>
              <a:ea typeface="+mn-ea"/>
              <a:cs typeface="+mn-cs"/>
            </a:endParaRPr>
          </a:p>
        </p:txBody>
      </p:sp>
      <p:sp>
        <p:nvSpPr>
          <p:cNvPr id="2" name="AutoShape 2" descr="Hà Giang: Quần thể Chò Chỉ gần 600 năm được công nhận di sản | Vietnam+  (VietnamPlus)">
            <a:extLst>
              <a:ext uri="{FF2B5EF4-FFF2-40B4-BE49-F238E27FC236}">
                <a16:creationId xmlns:a16="http://schemas.microsoft.com/office/drawing/2014/main" id="{869961E6-0254-6E63-0D6E-BF7BD18037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9824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ận cảnh cây lim xanh nghìn tuổi được công nhận là cây di sản VN">
            <a:extLst>
              <a:ext uri="{FF2B5EF4-FFF2-40B4-BE49-F238E27FC236}">
                <a16:creationId xmlns:a16="http://schemas.microsoft.com/office/drawing/2014/main" id="{37882ED7-07BB-3B02-403B-F1F582F37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533" y="612844"/>
            <a:ext cx="9794133" cy="5509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520EE09-21D5-9FFA-03A1-DD16F51067EA}"/>
              </a:ext>
            </a:extLst>
          </p:cNvPr>
          <p:cNvSpPr txBox="1"/>
          <p:nvPr/>
        </p:nvSpPr>
        <p:spPr>
          <a:xfrm>
            <a:off x="256409" y="612844"/>
            <a:ext cx="11983981" cy="5509200"/>
          </a:xfrm>
          <a:prstGeom prst="rect">
            <a:avLst/>
          </a:prstGeom>
          <a:solidFill>
            <a:schemeClr val="bg1"/>
          </a:solidFill>
        </p:spPr>
        <p:txBody>
          <a:bodyPr wrap="square" rtlCol="0">
            <a:spAutoFit/>
          </a:bodyPr>
          <a:lstStyle/>
          <a:p>
            <a:pPr lvl="0" algn="just">
              <a:defRPr/>
            </a:pPr>
            <a:r>
              <a:rPr lang="vi-VN" sz="3200" b="1">
                <a:solidFill>
                  <a:srgbClr val="0070C0"/>
                </a:solidFill>
              </a:rPr>
              <a:t>Cây Lim xanh nghìn năm tuổi ở Yên Thế được công nhận là Cây di sản Việt Nam, Ngày 14/2, tại xã Xuân Lương, UBND huyện Yên Thế (Bắc Giang) tổ chức Lễ đón Bằng công nhận cây Lim xanh nghìn năm tuổi là Cây di sản Việt Nam. Cây có dáng trực thẳng, cao hơn 45m, đứng sừng sững trên ngọn đồi cao, rễ ăn sâu vào lòng đất, gốc to sáu đến bảy người ôm, rễ chính nổi lên như mai rùa. Ở dưới gốc cây Lim còn có miếu thờ. Cây Lim nghìn năm tuổi này nằm cạnh đường, chỉ cần leo khoảng 20 bậc đá là lên đến nơi, dưới tán cây rất mát mẻ, chúng ta có thể ôm cây chụp hình, tạo dáng dưới thân cây to khủng này.</a:t>
            </a:r>
            <a:endParaRPr kumimoji="0" lang="vi-VN" sz="3200" b="1" i="0" u="none" strike="noStrike" kern="1200" cap="none" spc="0" normalizeH="0" baseline="0" noProof="0">
              <a:ln>
                <a:noFill/>
              </a:ln>
              <a:solidFill>
                <a:srgbClr val="0070C0"/>
              </a:solidFill>
              <a:effectLst/>
              <a:uLnTx/>
              <a:uFillTx/>
              <a:latin typeface="Arial" panose="020B0604020202020204" pitchFamily="34" charset="0"/>
            </a:endParaRPr>
          </a:p>
        </p:txBody>
      </p:sp>
      <p:sp>
        <p:nvSpPr>
          <p:cNvPr id="2" name="AutoShape 2" descr="Hà Giang: Quần thể Chò Chỉ gần 600 năm được công nhận di sản | Vietnam+  (VietnamPlus)">
            <a:extLst>
              <a:ext uri="{FF2B5EF4-FFF2-40B4-BE49-F238E27FC236}">
                <a16:creationId xmlns:a16="http://schemas.microsoft.com/office/drawing/2014/main" id="{869961E6-0254-6E63-0D6E-BF7BD18037D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095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5FCC8DAD-8CA2-1B45-BBBC-2F34835DE460}"/>
              </a:ext>
            </a:extLst>
          </p:cNvPr>
          <p:cNvSpPr/>
          <p:nvPr/>
        </p:nvSpPr>
        <p:spPr>
          <a:xfrm>
            <a:off x="410548" y="1904609"/>
            <a:ext cx="11541968" cy="4421553"/>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85000"/>
            </a:schemeClr>
          </a:solidFill>
          <a:ln w="63500" cap="rnd" cmpd="thickThin">
            <a:solidFill>
              <a:srgbClr val="FFC000"/>
            </a:solidFill>
            <a:prstDash val="dash"/>
            <a:round/>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0" algn="just" defTabSz="914400" rtl="0" eaLnBrk="1" fontAlgn="auto" latinLnBrk="0" hangingPunct="1">
              <a:lnSpc>
                <a:spcPct val="100000"/>
              </a:lnSpc>
              <a:spcBef>
                <a:spcPts val="12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B754405-66CF-AD4C-8B74-E3006D4EF447}"/>
              </a:ext>
            </a:extLst>
          </p:cNvPr>
          <p:cNvSpPr txBox="1"/>
          <p:nvPr/>
        </p:nvSpPr>
        <p:spPr>
          <a:xfrm>
            <a:off x="1541500" y="2220178"/>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Hoàn thành bài trên lớp</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D083F143-AFAC-BA45-A3E1-6790C621C2EF}"/>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2254872"/>
            <a:ext cx="720000" cy="720000"/>
          </a:xfrm>
          <a:prstGeom prst="rect">
            <a:avLst/>
          </a:prstGeom>
          <a:effectLst>
            <a:innerShdw blurRad="63500" dist="50800" dir="8100000">
              <a:prstClr val="black">
                <a:alpha val="50000"/>
              </a:prstClr>
            </a:innerShdw>
          </a:effectLst>
        </p:spPr>
      </p:pic>
      <p:pic>
        <p:nvPicPr>
          <p:cNvPr id="17" name="Picture 16">
            <a:extLst>
              <a:ext uri="{FF2B5EF4-FFF2-40B4-BE49-F238E27FC236}">
                <a16:creationId xmlns:a16="http://schemas.microsoft.com/office/drawing/2014/main" id="{2093F237-810D-3846-9B65-B321ABEF1588}"/>
              </a:ext>
            </a:extLst>
          </p:cNvPr>
          <p:cNvPicPr>
            <a:picLocks noChangeAspect="1"/>
          </p:cNvPicPr>
          <p:nvPr/>
        </p:nvPicPr>
        <p:blipFill>
          <a:blip r:embed="rId3" cstate="hqprint">
            <a:extLst>
              <a:ext uri="{28A0092B-C50C-407E-A947-70E740481C1C}">
                <a14:useLocalDpi xmlns:a14="http://schemas.microsoft.com/office/drawing/2010/main" val="0"/>
              </a:ext>
            </a:extLst>
          </a:blip>
          <a:srcRect/>
          <a:stretch/>
        </p:blipFill>
        <p:spPr>
          <a:xfrm>
            <a:off x="821500" y="3266136"/>
            <a:ext cx="720000" cy="720000"/>
          </a:xfrm>
          <a:prstGeom prst="rect">
            <a:avLst/>
          </a:prstGeom>
          <a:effectLst>
            <a:innerShdw blurRad="63500" dist="50800" dir="8100000">
              <a:prstClr val="black">
                <a:alpha val="50000"/>
              </a:prstClr>
            </a:innerShdw>
          </a:effectLst>
        </p:spPr>
      </p:pic>
      <p:sp>
        <p:nvSpPr>
          <p:cNvPr id="2" name="TextBox 1">
            <a:extLst>
              <a:ext uri="{FF2B5EF4-FFF2-40B4-BE49-F238E27FC236}">
                <a16:creationId xmlns:a16="http://schemas.microsoft.com/office/drawing/2014/main" id="{3F9A8E28-F6E0-DC93-BF1D-42823EAA16CC}"/>
              </a:ext>
            </a:extLst>
          </p:cNvPr>
          <p:cNvSpPr txBox="1"/>
          <p:nvPr/>
        </p:nvSpPr>
        <p:spPr>
          <a:xfrm>
            <a:off x="1541500" y="3378446"/>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Chuẩn bị bài tiếp theo</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2A12F13C-5326-8C44-E93C-F0F6614051DE}"/>
              </a:ext>
            </a:extLst>
          </p:cNvPr>
          <p:cNvPicPr>
            <a:picLocks noChangeAspect="1"/>
          </p:cNvPicPr>
          <p:nvPr/>
        </p:nvPicPr>
        <p:blipFill>
          <a:blip r:embed="rId4"/>
          <a:stretch>
            <a:fillRect/>
          </a:stretch>
        </p:blipFill>
        <p:spPr>
          <a:xfrm>
            <a:off x="3044687" y="378706"/>
            <a:ext cx="6102625" cy="2261812"/>
          </a:xfrm>
          <a:prstGeom prst="rect">
            <a:avLst/>
          </a:prstGeom>
        </p:spPr>
      </p:pic>
    </p:spTree>
    <p:extLst>
      <p:ext uri="{BB962C8B-B14F-4D97-AF65-F5344CB8AC3E}">
        <p14:creationId xmlns:p14="http://schemas.microsoft.com/office/powerpoint/2010/main" val="37534720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22" presetClass="entr" presetSubtype="8" fill="hold" grpId="0" nodeType="afterEffect" nodePh="1">
                                  <p:stCondLst>
                                    <p:cond delay="0"/>
                                  </p:stCondLst>
                                  <p:endCondLst>
                                    <p:cond evt="begin" delay="0">
                                      <p:tn val="16"/>
                                    </p:cond>
                                  </p:end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left)">
                                      <p:cBhvr>
                                        <p:cTn id="23" dur="500"/>
                                        <p:tgtEl>
                                          <p:spTgt spid="17"/>
                                        </p:tgtEl>
                                      </p:cBhvr>
                                    </p:animEffect>
                                  </p:childTnLst>
                                </p:cTn>
                              </p:par>
                            </p:childTnLst>
                          </p:cTn>
                        </p:par>
                        <p:par>
                          <p:cTn id="24" fill="hold">
                            <p:stCondLst>
                              <p:cond delay="500"/>
                            </p:stCondLst>
                            <p:childTnLst>
                              <p:par>
                                <p:cTn id="25" presetID="22" presetClass="entr" presetSubtype="8" fill="hold" grpId="0" nodeType="afterEffect" nodePh="1">
                                  <p:stCondLst>
                                    <p:cond delay="0"/>
                                  </p:stCondLst>
                                  <p:endCondLst>
                                    <p:cond evt="begin" delay="0">
                                      <p:tn val="25"/>
                                    </p:cond>
                                  </p:end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wipe(left)">
                                      <p:cBhvr>
                                        <p:cTn id="2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2"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DDC3530A-8A94-944F-86F7-BFBFFB92B5E7}"/>
              </a:ext>
            </a:extLst>
          </p:cNvPr>
          <p:cNvSpPr/>
          <p:nvPr/>
        </p:nvSpPr>
        <p:spPr>
          <a:xfrm>
            <a:off x="222408" y="1223486"/>
            <a:ext cx="11747183" cy="4088743"/>
          </a:xfrm>
          <a:custGeom>
            <a:avLst/>
            <a:gdLst>
              <a:gd name="connsiteX0" fmla="*/ 0 w 4791357"/>
              <a:gd name="connsiteY0" fmla="*/ 800574 h 1614190"/>
              <a:gd name="connsiteX1" fmla="*/ 800574 w 4791357"/>
              <a:gd name="connsiteY1" fmla="*/ 0 h 1614190"/>
              <a:gd name="connsiteX2" fmla="*/ 3990783 w 4791357"/>
              <a:gd name="connsiteY2" fmla="*/ 0 h 1614190"/>
              <a:gd name="connsiteX3" fmla="*/ 4791357 w 4791357"/>
              <a:gd name="connsiteY3" fmla="*/ 800574 h 1614190"/>
              <a:gd name="connsiteX4" fmla="*/ 4791357 w 4791357"/>
              <a:gd name="connsiteY4" fmla="*/ 813616 h 1614190"/>
              <a:gd name="connsiteX5" fmla="*/ 3990783 w 4791357"/>
              <a:gd name="connsiteY5" fmla="*/ 1614190 h 1614190"/>
              <a:gd name="connsiteX6" fmla="*/ 800574 w 4791357"/>
              <a:gd name="connsiteY6" fmla="*/ 1614190 h 1614190"/>
              <a:gd name="connsiteX7" fmla="*/ 0 w 4791357"/>
              <a:gd name="connsiteY7" fmla="*/ 813616 h 1614190"/>
              <a:gd name="connsiteX8" fmla="*/ 0 w 4791357"/>
              <a:gd name="connsiteY8" fmla="*/ 800574 h 1614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357" h="1614190" fill="none" extrusionOk="0">
                <a:moveTo>
                  <a:pt x="0" y="800574"/>
                </a:moveTo>
                <a:cubicBezTo>
                  <a:pt x="-73259" y="346580"/>
                  <a:pt x="411276" y="43219"/>
                  <a:pt x="800574" y="0"/>
                </a:cubicBezTo>
                <a:cubicBezTo>
                  <a:pt x="2372918" y="130954"/>
                  <a:pt x="3096124" y="43574"/>
                  <a:pt x="3990783" y="0"/>
                </a:cubicBezTo>
                <a:cubicBezTo>
                  <a:pt x="4447654" y="22684"/>
                  <a:pt x="4815568" y="388086"/>
                  <a:pt x="4791357" y="800574"/>
                </a:cubicBezTo>
                <a:cubicBezTo>
                  <a:pt x="4791822" y="804640"/>
                  <a:pt x="4792346" y="809416"/>
                  <a:pt x="4791357" y="813616"/>
                </a:cubicBezTo>
                <a:cubicBezTo>
                  <a:pt x="4776972" y="1258123"/>
                  <a:pt x="4363296" y="1566145"/>
                  <a:pt x="3990783" y="1614190"/>
                </a:cubicBezTo>
                <a:cubicBezTo>
                  <a:pt x="3145196" y="1769387"/>
                  <a:pt x="1483766" y="1777210"/>
                  <a:pt x="800574" y="1614190"/>
                </a:cubicBezTo>
                <a:cubicBezTo>
                  <a:pt x="363920" y="1539916"/>
                  <a:pt x="-34649" y="1275993"/>
                  <a:pt x="0" y="813616"/>
                </a:cubicBezTo>
                <a:cubicBezTo>
                  <a:pt x="512" y="810810"/>
                  <a:pt x="-860" y="802644"/>
                  <a:pt x="0" y="800574"/>
                </a:cubicBezTo>
                <a:close/>
              </a:path>
              <a:path w="4791357" h="1614190" stroke="0" extrusionOk="0">
                <a:moveTo>
                  <a:pt x="0" y="800574"/>
                </a:moveTo>
                <a:cubicBezTo>
                  <a:pt x="-50999" y="326971"/>
                  <a:pt x="347334" y="4164"/>
                  <a:pt x="800574" y="0"/>
                </a:cubicBezTo>
                <a:cubicBezTo>
                  <a:pt x="2252372" y="132882"/>
                  <a:pt x="2839045" y="-84951"/>
                  <a:pt x="3990783" y="0"/>
                </a:cubicBezTo>
                <a:cubicBezTo>
                  <a:pt x="4399624" y="32523"/>
                  <a:pt x="4790084" y="365465"/>
                  <a:pt x="4791357" y="800574"/>
                </a:cubicBezTo>
                <a:cubicBezTo>
                  <a:pt x="4791158" y="801991"/>
                  <a:pt x="4791416" y="808144"/>
                  <a:pt x="4791357" y="813616"/>
                </a:cubicBezTo>
                <a:cubicBezTo>
                  <a:pt x="4847518" y="1262423"/>
                  <a:pt x="4436646" y="1606538"/>
                  <a:pt x="3990783" y="1614190"/>
                </a:cubicBezTo>
                <a:cubicBezTo>
                  <a:pt x="2517966" y="1701829"/>
                  <a:pt x="2183699" y="1541511"/>
                  <a:pt x="800574" y="1614190"/>
                </a:cubicBezTo>
                <a:cubicBezTo>
                  <a:pt x="357188" y="1602352"/>
                  <a:pt x="-37766" y="1308245"/>
                  <a:pt x="0" y="813616"/>
                </a:cubicBezTo>
                <a:cubicBezTo>
                  <a:pt x="260" y="810761"/>
                  <a:pt x="896" y="806440"/>
                  <a:pt x="0" y="800574"/>
                </a:cubicBezTo>
                <a:close/>
              </a:path>
            </a:pathLst>
          </a:custGeom>
          <a:solidFill>
            <a:schemeClr val="bg1">
              <a:alpha val="96000"/>
            </a:schemeClr>
          </a:solidFill>
          <a:ln w="44450" cap="rnd" cmpd="thickThin">
            <a:solidFill>
              <a:schemeClr val="accent1">
                <a:lumMod val="50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3" name="Hình ảnh 9" descr="Ảnh có chứa đồ chơi, búp bê, tượng trang trí nhỏ, Đồ chơi em bé&#10;&#10;Mô tả được tạo tự động">
            <a:extLst>
              <a:ext uri="{FF2B5EF4-FFF2-40B4-BE49-F238E27FC236}">
                <a16:creationId xmlns:a16="http://schemas.microsoft.com/office/drawing/2014/main" id="{A382C7B5-6BEA-F240-994C-9F14E07614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994" y="2743200"/>
            <a:ext cx="4931538" cy="4931538"/>
          </a:xfrm>
          <a:prstGeom prst="rect">
            <a:avLst/>
          </a:prstGeom>
        </p:spPr>
      </p:pic>
      <p:pic>
        <p:nvPicPr>
          <p:cNvPr id="7" name="图片 21">
            <a:extLst>
              <a:ext uri="{FF2B5EF4-FFF2-40B4-BE49-F238E27FC236}">
                <a16:creationId xmlns:a16="http://schemas.microsoft.com/office/drawing/2014/main" id="{F4422D10-6C1A-8D43-97B6-54F20DB1B569}"/>
              </a:ext>
            </a:extLst>
          </p:cNvPr>
          <p:cNvPicPr>
            <a:picLocks noChangeAspect="1"/>
          </p:cNvPicPr>
          <p:nvPr/>
        </p:nvPicPr>
        <p:blipFill>
          <a:blip r:embed="rId4"/>
          <a:stretch>
            <a:fillRect/>
          </a:stretch>
        </p:blipFill>
        <p:spPr>
          <a:xfrm rot="18249380">
            <a:off x="10723511" y="2473647"/>
            <a:ext cx="1024884" cy="1255871"/>
          </a:xfrm>
          <a:prstGeom prst="rect">
            <a:avLst/>
          </a:prstGeom>
        </p:spPr>
      </p:pic>
      <p:pic>
        <p:nvPicPr>
          <p:cNvPr id="8" name="Picture 7">
            <a:extLst>
              <a:ext uri="{FF2B5EF4-FFF2-40B4-BE49-F238E27FC236}">
                <a16:creationId xmlns:a16="http://schemas.microsoft.com/office/drawing/2014/main" id="{384E0B4B-D5D6-BF97-EFC4-C3135FC12920}"/>
              </a:ext>
            </a:extLst>
          </p:cNvPr>
          <p:cNvPicPr>
            <a:picLocks noChangeAspect="1"/>
          </p:cNvPicPr>
          <p:nvPr/>
        </p:nvPicPr>
        <p:blipFill>
          <a:blip r:embed="rId5"/>
          <a:stretch>
            <a:fillRect/>
          </a:stretch>
        </p:blipFill>
        <p:spPr>
          <a:xfrm>
            <a:off x="1120704" y="1519357"/>
            <a:ext cx="11071296" cy="4115157"/>
          </a:xfrm>
          <a:prstGeom prst="rect">
            <a:avLst/>
          </a:prstGeom>
        </p:spPr>
      </p:pic>
    </p:spTree>
    <p:extLst>
      <p:ext uri="{BB962C8B-B14F-4D97-AF65-F5344CB8AC3E}">
        <p14:creationId xmlns:p14="http://schemas.microsoft.com/office/powerpoint/2010/main" val="347245758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3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800" decel="100000"/>
                                        <p:tgtEl>
                                          <p:spTgt spid="3"/>
                                        </p:tgtEl>
                                      </p:cBhvr>
                                    </p:animEffect>
                                    <p:anim calcmode="lin" valueType="num">
                                      <p:cBhvr>
                                        <p:cTn id="24" dur="800" decel="100000" fill="hold"/>
                                        <p:tgtEl>
                                          <p:spTgt spid="3"/>
                                        </p:tgtEl>
                                        <p:attrNameLst>
                                          <p:attrName>style.rotation</p:attrName>
                                        </p:attrNameLst>
                                      </p:cBhvr>
                                      <p:tavLst>
                                        <p:tav tm="0">
                                          <p:val>
                                            <p:fltVal val="-90"/>
                                          </p:val>
                                        </p:tav>
                                        <p:tav tm="100000">
                                          <p:val>
                                            <p:fltVal val="0"/>
                                          </p:val>
                                        </p:tav>
                                      </p:tavLst>
                                    </p:anim>
                                    <p:anim calcmode="lin" valueType="num">
                                      <p:cBhvr>
                                        <p:cTn id="25" dur="800" decel="100000" fill="hold"/>
                                        <p:tgtEl>
                                          <p:spTgt spid="3"/>
                                        </p:tgtEl>
                                        <p:attrNameLst>
                                          <p:attrName>ppt_x</p:attrName>
                                        </p:attrNameLst>
                                      </p:cBhvr>
                                      <p:tavLst>
                                        <p:tav tm="0">
                                          <p:val>
                                            <p:strVal val="#ppt_x+0.4"/>
                                          </p:val>
                                        </p:tav>
                                        <p:tav tm="100000">
                                          <p:val>
                                            <p:strVal val="#ppt_x-0.05"/>
                                          </p:val>
                                        </p:tav>
                                      </p:tavLst>
                                    </p:anim>
                                    <p:anim calcmode="lin" valueType="num">
                                      <p:cBhvr>
                                        <p:cTn id="26" dur="800" decel="100000" fill="hold"/>
                                        <p:tgtEl>
                                          <p:spTgt spid="3"/>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9" presetID="2" presetClass="entr" presetSubtype="2" fill="hold" nodeType="withEffect">
                                  <p:stCondLst>
                                    <p:cond delay="300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1000" fill="hold"/>
                                        <p:tgtEl>
                                          <p:spTgt spid="7"/>
                                        </p:tgtEl>
                                        <p:attrNameLst>
                                          <p:attrName>ppt_x</p:attrName>
                                        </p:attrNameLst>
                                      </p:cBhvr>
                                      <p:tavLst>
                                        <p:tav tm="0">
                                          <p:val>
                                            <p:strVal val="1+#ppt_w/2"/>
                                          </p:val>
                                        </p:tav>
                                        <p:tav tm="100000">
                                          <p:val>
                                            <p:strVal val="#ppt_x"/>
                                          </p:val>
                                        </p:tav>
                                      </p:tavLst>
                                    </p:anim>
                                    <p:anim calcmode="lin" valueType="num">
                                      <p:cBhvr additive="base">
                                        <p:cTn id="32"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G – 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QUÝ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THẦY/ CÔ </a:t>
            </a:r>
            <a:r>
              <a:rPr kumimoji="0" lang="en-US"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KHÔNG GỬI BÀI </a:t>
            </a:r>
            <a:r>
              <a:rPr kumimoji="0" lang="en-US" sz="2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VÀO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CÁC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HỘI NHÓM ZALO HAY FB, CÁC WEB</a:t>
            </a:r>
            <a:r>
              <a:rPr kumimoji="0" lang="en-US" sz="40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EM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CHỈ GIAO DỊCH BẰNG </a:t>
            </a:r>
            <a:r>
              <a:rPr kumimoji="0" lang="en-US" sz="32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DUY NHẤT 1 NICK FB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LAN H</a:t>
            </a:r>
            <a:r>
              <a:rPr kumimoji="0" lang="vi-VN"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Lik Fb của em: </a:t>
            </a:r>
            <a:r>
              <a:rPr kumimoji="0" lang="en-US" sz="2799" b="1" i="0" u="none" strike="noStrike" kern="1200" cap="none" spc="0" normalizeH="0" baseline="0" noProof="0">
                <a:ln>
                  <a:noFill/>
                </a:ln>
                <a:solidFill>
                  <a:srgbClr val="7030A0"/>
                </a:solidFill>
                <a:effectLst/>
                <a:uLnTx/>
                <a:uFillTx/>
                <a:latin typeface="Times New Roman" panose="02020603050405020304" pitchFamily="18" charset="0"/>
                <a:ea typeface="+mn-ea"/>
                <a:cs typeface="Times New Roman" panose="02020603050405020304" pitchFamily="18" charset="0"/>
                <a:sym typeface="Arial"/>
              </a:rPr>
              <a:t>https://www.facebook.com/GADTLANHUONG0354473852)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VÀ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ZALO LAN H</a:t>
            </a:r>
            <a:r>
              <a:rPr kumimoji="0" lang="vi-VN"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Ư</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ƠNG SĐT </a:t>
            </a:r>
            <a:r>
              <a:rPr kumimoji="0" lang="en-US" sz="3735"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0354473852</a:t>
            </a:r>
            <a:r>
              <a:rPr kumimoji="0" lang="en-US" sz="3735"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a:t>
            </a: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0" normalizeH="0" baseline="0" noProof="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MỌI </a:t>
            </a:r>
            <a:r>
              <a:rPr kumimoji="0" lang="en-US" sz="2799"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sym typeface="Arial"/>
              </a:rPr>
              <a:t>GIAO DỊCH BẰNG NICK KHÁC ĐỀU LÀ MẠO DANH EM VÀ LỪA ĐẢO Ạ!</a:t>
            </a:r>
          </a:p>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spTree>
    <p:extLst>
      <p:ext uri="{BB962C8B-B14F-4D97-AF65-F5344CB8AC3E}">
        <p14:creationId xmlns:p14="http://schemas.microsoft.com/office/powerpoint/2010/main" val="6338649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254000" y="685800"/>
            <a:ext cx="11410661" cy="568959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318" rtl="0" eaLnBrk="1" fontAlgn="auto" latinLnBrk="0" hangingPunct="1">
              <a:lnSpc>
                <a:spcPct val="100000"/>
              </a:lnSpc>
              <a:spcBef>
                <a:spcPts val="0"/>
              </a:spcBef>
              <a:spcAft>
                <a:spcPts val="0"/>
              </a:spcAft>
              <a:buClrTx/>
              <a:buSzTx/>
              <a:buFontTx/>
              <a:buNone/>
              <a:tabLst/>
              <a:defRPr/>
            </a:pP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 y="482603"/>
            <a:ext cx="1108143" cy="1097060"/>
          </a:xfrm>
          <a:prstGeom prst="rect">
            <a:avLst/>
          </a:prstGeom>
        </p:spPr>
      </p:pic>
      <p:pic>
        <p:nvPicPr>
          <p:cNvPr id="2" name="Picture 1">
            <a:extLst>
              <a:ext uri="{FF2B5EF4-FFF2-40B4-BE49-F238E27FC236}">
                <a16:creationId xmlns:a16="http://schemas.microsoft.com/office/drawing/2014/main" id="{3FF546AC-DE5B-B907-F06F-5862F8A78062}"/>
              </a:ext>
            </a:extLst>
          </p:cNvPr>
          <p:cNvPicPr>
            <a:picLocks noChangeAspect="1"/>
          </p:cNvPicPr>
          <p:nvPr/>
        </p:nvPicPr>
        <p:blipFill rotWithShape="1">
          <a:blip r:embed="rId6">
            <a:extLst>
              <a:ext uri="{28A0092B-C50C-407E-A947-70E740481C1C}">
                <a14:useLocalDpi xmlns:a14="http://schemas.microsoft.com/office/drawing/2010/main" val="0"/>
              </a:ext>
            </a:extLst>
          </a:blip>
          <a:srcRect l="6402" t="8333" r="6402" b="11667"/>
          <a:stretch/>
        </p:blipFill>
        <p:spPr>
          <a:xfrm>
            <a:off x="6858000" y="1031134"/>
            <a:ext cx="3708400" cy="5184559"/>
          </a:xfrm>
          <a:prstGeom prst="rect">
            <a:avLst/>
          </a:prstGeom>
        </p:spPr>
      </p:pic>
      <p:sp>
        <p:nvSpPr>
          <p:cNvPr id="4" name="TextBox 3">
            <a:extLst>
              <a:ext uri="{FF2B5EF4-FFF2-40B4-BE49-F238E27FC236}">
                <a16:creationId xmlns:a16="http://schemas.microsoft.com/office/drawing/2014/main" id="{0C11FC58-0E62-0D0A-682B-28A3738A3423}"/>
              </a:ext>
            </a:extLst>
          </p:cNvPr>
          <p:cNvSpPr txBox="1"/>
          <p:nvPr/>
        </p:nvSpPr>
        <p:spPr>
          <a:xfrm>
            <a:off x="608520" y="1579665"/>
            <a:ext cx="5637467" cy="4278094"/>
          </a:xfrm>
          <a:prstGeom prst="rect">
            <a:avLst/>
          </a:prstGeom>
          <a:noFill/>
        </p:spPr>
        <p:txBody>
          <a:bodyPr wrap="square" rtlCol="0">
            <a:spAutoFit/>
          </a:bodyPr>
          <a:lstStyle/>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LAN H</a:t>
            </a:r>
            <a:r>
              <a:rPr kumimoji="0" lang="vi-VN"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ƠNG : </a:t>
            </a:r>
            <a:r>
              <a:rPr kumimoji="0" lang="en-US" sz="64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0354473852</a:t>
            </a:r>
          </a:p>
          <a:p>
            <a:pPr marL="0" marR="0" lvl="0" indent="0" algn="ctr" defTabSz="835318"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rPr>
              <a:t>NHẬN SOẠN BÀI LẺ PPT LÊN TIẾT, THI  CỦA TẤT CẢ CÁC BỘ SÁCH LỚP 1-2-3-4-5 </a:t>
            </a:r>
            <a:endParaRPr kumimoji="0" lang="en-US" sz="2667" b="1"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Tree>
    <p:extLst>
      <p:ext uri="{BB962C8B-B14F-4D97-AF65-F5344CB8AC3E}">
        <p14:creationId xmlns:p14="http://schemas.microsoft.com/office/powerpoint/2010/main" val="17955438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C9C391-209E-842F-DDC6-F4D8FFD78148}"/>
              </a:ext>
            </a:extLst>
          </p:cNvPr>
          <p:cNvSpPr/>
          <p:nvPr/>
        </p:nvSpPr>
        <p:spPr>
          <a:xfrm>
            <a:off x="0" y="880597"/>
            <a:ext cx="8762219" cy="2062103"/>
          </a:xfrm>
          <a:prstGeom prst="rect">
            <a:avLst/>
          </a:prstGeom>
        </p:spPr>
        <p:txBody>
          <a:bodyPr wrap="square">
            <a:spAutoFit/>
          </a:bodyPr>
          <a:lstStyle/>
          <a:p>
            <a:pPr lvl="0" algn="ctr"/>
            <a:r>
              <a:rPr lang="vi-VN" sz="3200" b="1">
                <a:solidFill>
                  <a:srgbClr val="44546A">
                    <a:lumMod val="75000"/>
                  </a:srgbClr>
                </a:solidFill>
                <a:latin typeface="UTM Avo" panose="02040603050506020204" pitchFamily="18" charset="0"/>
                <a:cs typeface="Arial" panose="020B0604020202020204" pitchFamily="34" charset="0"/>
              </a:rPr>
              <a:t>Ai là người đến lớp</a:t>
            </a:r>
          </a:p>
          <a:p>
            <a:pPr lvl="0" algn="ctr"/>
            <a:r>
              <a:rPr lang="vi-VN" sz="3200" b="1">
                <a:solidFill>
                  <a:srgbClr val="44546A">
                    <a:lumMod val="75000"/>
                  </a:srgbClr>
                </a:solidFill>
                <a:latin typeface="UTM Avo" panose="02040603050506020204" pitchFamily="18" charset="0"/>
                <a:cs typeface="Arial" panose="020B0604020202020204" pitchFamily="34" charset="0"/>
              </a:rPr>
              <a:t>Chăm chỉ sớm chiều</a:t>
            </a:r>
          </a:p>
          <a:p>
            <a:pPr lvl="0" algn="ctr"/>
            <a:r>
              <a:rPr lang="vi-VN" sz="3200" b="1">
                <a:solidFill>
                  <a:srgbClr val="44546A">
                    <a:lumMod val="75000"/>
                  </a:srgbClr>
                </a:solidFill>
                <a:latin typeface="UTM Avo" panose="02040603050506020204" pitchFamily="18" charset="0"/>
                <a:cs typeface="Arial" panose="020B0604020202020204" pitchFamily="34" charset="0"/>
              </a:rPr>
              <a:t>Dạy bảo mọi điều</a:t>
            </a:r>
          </a:p>
          <a:p>
            <a:pPr lvl="0" algn="ctr"/>
            <a:r>
              <a:rPr lang="vi-VN" sz="3200" b="1">
                <a:solidFill>
                  <a:srgbClr val="44546A">
                    <a:lumMod val="75000"/>
                  </a:srgbClr>
                </a:solidFill>
                <a:latin typeface="UTM Avo" panose="02040603050506020204" pitchFamily="18" charset="0"/>
                <a:cs typeface="Arial" panose="020B0604020202020204" pitchFamily="34" charset="0"/>
              </a:rPr>
              <a:t>Cho con khôn lớn?</a:t>
            </a:r>
            <a:endParaRPr kumimoji="0" lang="en-US" sz="3200" b="1" i="0" u="none" strike="noStrike" kern="1200" cap="none" spc="0" normalizeH="0" baseline="0" noProof="0" dirty="0">
              <a:ln>
                <a:noFill/>
              </a:ln>
              <a:solidFill>
                <a:srgbClr val="44546A">
                  <a:lumMod val="75000"/>
                </a:srgbClr>
              </a:solidFill>
              <a:effectLst/>
              <a:uLnTx/>
              <a:uFillTx/>
              <a:latin typeface="UTM Avo" panose="02040603050506020204" pitchFamily="18"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715" y="2947144"/>
            <a:ext cx="1776191" cy="3363538"/>
          </a:xfrm>
          <a:prstGeom prst="rect">
            <a:avLst/>
          </a:prstGeom>
        </p:spPr>
      </p:pic>
      <p:sp>
        <p:nvSpPr>
          <p:cNvPr id="2" name="Rectangle 1">
            <a:extLst>
              <a:ext uri="{FF2B5EF4-FFF2-40B4-BE49-F238E27FC236}">
                <a16:creationId xmlns:a16="http://schemas.microsoft.com/office/drawing/2014/main" id="{590A3894-E92B-70A8-CD8B-B590FE4442A0}"/>
              </a:ext>
            </a:extLst>
          </p:cNvPr>
          <p:cNvSpPr/>
          <p:nvPr/>
        </p:nvSpPr>
        <p:spPr>
          <a:xfrm>
            <a:off x="2348854" y="3795694"/>
            <a:ext cx="546773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UTM Avo" panose="02040603050506020204" pitchFamily="18" charset="0"/>
                <a:ea typeface="+mn-ea"/>
                <a:cs typeface="Arial" panose="020B0604020202020204" pitchFamily="34" charset="0"/>
              </a:rPr>
              <a:t>Giáo</a:t>
            </a:r>
            <a:r>
              <a:rPr kumimoji="0" lang="en-US" sz="3200" b="1" i="0" u="none" strike="noStrike" kern="1200" cap="none" spc="0" normalizeH="0" noProof="0">
                <a:ln>
                  <a:noFill/>
                </a:ln>
                <a:solidFill>
                  <a:srgbClr val="FF0000"/>
                </a:solidFill>
                <a:effectLst/>
                <a:uLnTx/>
                <a:uFillTx/>
                <a:latin typeface="UTM Avo" panose="02040603050506020204" pitchFamily="18" charset="0"/>
                <a:ea typeface="+mn-ea"/>
                <a:cs typeface="Arial" panose="020B0604020202020204" pitchFamily="34" charset="0"/>
              </a:rPr>
              <a:t> viên</a:t>
            </a:r>
            <a:endPar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pic>
        <p:nvPicPr>
          <p:cNvPr id="1026" name="Picture 2" descr="Cô Giáo Hình ảnh PNG | Vector Và Các Tập Tin PSD | Tải Về Miễn Phí Trên  Pngtree">
            <a:extLst>
              <a:ext uri="{FF2B5EF4-FFF2-40B4-BE49-F238E27FC236}">
                <a16:creationId xmlns:a16="http://schemas.microsoft.com/office/drawing/2014/main" id="{72CD4E0D-225C-F368-C4DA-8F8CA74CC4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454" y="1735493"/>
            <a:ext cx="8331452" cy="555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51158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22" presetClass="entr" presetSubtype="4"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wipe(down)">
                                      <p:cBhvr>
                                        <p:cTn id="1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9C9C391-209E-842F-DDC6-F4D8FFD78148}"/>
              </a:ext>
            </a:extLst>
          </p:cNvPr>
          <p:cNvSpPr/>
          <p:nvPr/>
        </p:nvSpPr>
        <p:spPr>
          <a:xfrm>
            <a:off x="1660849" y="880597"/>
            <a:ext cx="7101370" cy="2062103"/>
          </a:xfrm>
          <a:prstGeom prst="rect">
            <a:avLst/>
          </a:prstGeom>
        </p:spPr>
        <p:txBody>
          <a:bodyPr wrap="square">
            <a:spAutoFit/>
          </a:bodyPr>
          <a:lstStyle/>
          <a:p>
            <a:pPr lvl="0" algn="ctr"/>
            <a:r>
              <a:rPr lang="vi-VN" sz="3200" b="1">
                <a:solidFill>
                  <a:srgbClr val="44546A">
                    <a:lumMod val="75000"/>
                  </a:srgbClr>
                </a:solidFill>
                <a:latin typeface="UTM Avo" panose="02040603050506020204" pitchFamily="18" charset="0"/>
                <a:cs typeface="Arial" panose="020B0604020202020204" pitchFamily="34" charset="0"/>
              </a:rPr>
              <a:t> Tay cầm cái chổi, </a:t>
            </a:r>
            <a:endParaRPr lang="en-US" sz="3200" b="1">
              <a:solidFill>
                <a:srgbClr val="44546A">
                  <a:lumMod val="75000"/>
                </a:srgbClr>
              </a:solidFill>
              <a:latin typeface="UTM Avo" panose="02040603050506020204" pitchFamily="18" charset="0"/>
              <a:cs typeface="Arial" panose="020B0604020202020204" pitchFamily="34" charset="0"/>
            </a:endParaRPr>
          </a:p>
          <a:p>
            <a:pPr lvl="0" algn="ctr"/>
            <a:r>
              <a:rPr lang="en-US" sz="3200" b="1">
                <a:solidFill>
                  <a:srgbClr val="44546A">
                    <a:lumMod val="75000"/>
                  </a:srgbClr>
                </a:solidFill>
                <a:latin typeface="UTM Avo" panose="02040603050506020204" pitchFamily="18" charset="0"/>
                <a:cs typeface="Arial" panose="020B0604020202020204" pitchFamily="34" charset="0"/>
              </a:rPr>
              <a:t>C</a:t>
            </a:r>
            <a:r>
              <a:rPr lang="vi-VN" sz="3200" b="1">
                <a:solidFill>
                  <a:srgbClr val="44546A">
                    <a:lumMod val="75000"/>
                  </a:srgbClr>
                </a:solidFill>
                <a:latin typeface="UTM Avo" panose="02040603050506020204" pitchFamily="18" charset="0"/>
                <a:cs typeface="Arial" panose="020B0604020202020204" pitchFamily="34" charset="0"/>
              </a:rPr>
              <a:t>hăm chỉ miệt mài, </a:t>
            </a:r>
            <a:endParaRPr lang="en-US" sz="3200" b="1">
              <a:solidFill>
                <a:srgbClr val="44546A">
                  <a:lumMod val="75000"/>
                </a:srgbClr>
              </a:solidFill>
              <a:latin typeface="UTM Avo" panose="02040603050506020204" pitchFamily="18" charset="0"/>
              <a:cs typeface="Arial" panose="020B0604020202020204" pitchFamily="34" charset="0"/>
            </a:endParaRPr>
          </a:p>
          <a:p>
            <a:pPr lvl="0" algn="ctr"/>
            <a:r>
              <a:rPr lang="en-US" sz="3200" b="1">
                <a:solidFill>
                  <a:srgbClr val="44546A">
                    <a:lumMod val="75000"/>
                  </a:srgbClr>
                </a:solidFill>
                <a:latin typeface="UTM Avo" panose="02040603050506020204" pitchFamily="18" charset="0"/>
                <a:cs typeface="Arial" panose="020B0604020202020204" pitchFamily="34" charset="0"/>
              </a:rPr>
              <a:t>Q</a:t>
            </a:r>
            <a:r>
              <a:rPr lang="vi-VN" sz="3200" b="1">
                <a:solidFill>
                  <a:srgbClr val="44546A">
                    <a:lumMod val="75000"/>
                  </a:srgbClr>
                </a:solidFill>
                <a:latin typeface="UTM Avo" panose="02040603050506020204" pitchFamily="18" charset="0"/>
                <a:cs typeface="Arial" panose="020B0604020202020204" pitchFamily="34" charset="0"/>
              </a:rPr>
              <a:t>uét dọn hằng ngày, </a:t>
            </a:r>
            <a:endParaRPr lang="en-US" sz="3200" b="1">
              <a:solidFill>
                <a:srgbClr val="44546A">
                  <a:lumMod val="75000"/>
                </a:srgbClr>
              </a:solidFill>
              <a:latin typeface="UTM Avo" panose="02040603050506020204" pitchFamily="18" charset="0"/>
              <a:cs typeface="Arial" panose="020B0604020202020204" pitchFamily="34" charset="0"/>
            </a:endParaRPr>
          </a:p>
          <a:p>
            <a:pPr lvl="0" algn="ctr"/>
            <a:r>
              <a:rPr lang="en-US" sz="3200" b="1">
                <a:solidFill>
                  <a:srgbClr val="44546A">
                    <a:lumMod val="75000"/>
                  </a:srgbClr>
                </a:solidFill>
                <a:latin typeface="UTM Avo" panose="02040603050506020204" pitchFamily="18" charset="0"/>
                <a:cs typeface="Arial" panose="020B0604020202020204" pitchFamily="34" charset="0"/>
              </a:rPr>
              <a:t>P</a:t>
            </a:r>
            <a:r>
              <a:rPr lang="vi-VN" sz="3200" b="1">
                <a:solidFill>
                  <a:srgbClr val="44546A">
                    <a:lumMod val="75000"/>
                  </a:srgbClr>
                </a:solidFill>
                <a:latin typeface="UTM Avo" panose="02040603050506020204" pitchFamily="18" charset="0"/>
                <a:cs typeface="Arial" panose="020B0604020202020204" pitchFamily="34" charset="0"/>
              </a:rPr>
              <a:t>hố phường sạch sẽ. Là ai?</a:t>
            </a:r>
            <a:endParaRPr kumimoji="0" lang="en-US" sz="3200" b="1" i="0" u="none" strike="noStrike" kern="1200" cap="none" spc="0" normalizeH="0" baseline="0" noProof="0" dirty="0">
              <a:ln>
                <a:noFill/>
              </a:ln>
              <a:solidFill>
                <a:srgbClr val="44546A">
                  <a:lumMod val="75000"/>
                </a:srgbClr>
              </a:solidFill>
              <a:effectLst/>
              <a:uLnTx/>
              <a:uFillTx/>
              <a:latin typeface="UTM Avo" panose="02040603050506020204" pitchFamily="18" charset="0"/>
              <a:ea typeface="+mn-ea"/>
              <a:cs typeface="Arial" panose="020B0604020202020204" pitchFamily="34" charset="0"/>
            </a:endParaRPr>
          </a:p>
        </p:txBody>
      </p:sp>
      <p:pic>
        <p:nvPicPr>
          <p:cNvPr id="4" name="Picture 3">
            <a:extLst>
              <a:ext uri="{FF2B5EF4-FFF2-40B4-BE49-F238E27FC236}">
                <a16:creationId xmlns:a16="http://schemas.microsoft.com/office/drawing/2014/main" id="{13B30CBD-F1B2-C15C-FA7F-13C9609E89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15" y="2947144"/>
            <a:ext cx="1776191" cy="3363538"/>
          </a:xfrm>
          <a:prstGeom prst="rect">
            <a:avLst/>
          </a:prstGeom>
        </p:spPr>
      </p:pic>
      <p:sp>
        <p:nvSpPr>
          <p:cNvPr id="2" name="Rectangle 1">
            <a:extLst>
              <a:ext uri="{FF2B5EF4-FFF2-40B4-BE49-F238E27FC236}">
                <a16:creationId xmlns:a16="http://schemas.microsoft.com/office/drawing/2014/main" id="{590A3894-E92B-70A8-CD8B-B590FE4442A0}"/>
              </a:ext>
            </a:extLst>
          </p:cNvPr>
          <p:cNvSpPr/>
          <p:nvPr/>
        </p:nvSpPr>
        <p:spPr>
          <a:xfrm>
            <a:off x="2348854" y="3795694"/>
            <a:ext cx="546773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FF0000"/>
                </a:solidFill>
                <a:latin typeface="UTM Avo" panose="02040603050506020204" pitchFamily="18" charset="0"/>
                <a:cs typeface="Arial" panose="020B0604020202020204" pitchFamily="34" charset="0"/>
              </a:rPr>
              <a:t>Bác lao công</a:t>
            </a:r>
            <a:endParaRPr kumimoji="0" lang="en-US" sz="3200" b="1" i="0" u="none" strike="noStrike" kern="1200" cap="none" spc="0" normalizeH="0" baseline="0" noProof="0" dirty="0">
              <a:ln>
                <a:noFill/>
              </a:ln>
              <a:solidFill>
                <a:srgbClr val="FF0000"/>
              </a:solidFill>
              <a:effectLst/>
              <a:uLnTx/>
              <a:uFillTx/>
              <a:latin typeface="UTM Avo" panose="02040603050506020204" pitchFamily="18" charset="0"/>
              <a:ea typeface="+mn-ea"/>
              <a:cs typeface="Arial" panose="020B0604020202020204" pitchFamily="34" charset="0"/>
            </a:endParaRPr>
          </a:p>
        </p:txBody>
      </p:sp>
      <p:pic>
        <p:nvPicPr>
          <p:cNvPr id="2050" name="Picture 2" descr="Hình ảnh Công Nhân Vệ Sinh Quét Dọn đường Phố Trong Ngày Lao động PNG , 1  Tháng 5, Ngày Lao động, Bảo Vệ Môi Trường Công Nhân PNG miễn phí tải">
            <a:extLst>
              <a:ext uri="{FF2B5EF4-FFF2-40B4-BE49-F238E27FC236}">
                <a16:creationId xmlns:a16="http://schemas.microsoft.com/office/drawing/2014/main" id="{4BB02912-058F-34EE-86BE-AA0876BCDD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6593" y="2947144"/>
            <a:ext cx="3363538" cy="3363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0974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randombar(horizontal)">
                                      <p:cBhvr>
                                        <p:cTn id="16" dur="500"/>
                                        <p:tgtEl>
                                          <p:spTgt spid="2"/>
                                        </p:tgtEl>
                                      </p:cBhvr>
                                    </p:animEffect>
                                  </p:childTnLst>
                                </p:cTn>
                              </p:par>
                              <p:par>
                                <p:cTn id="17" presetID="14" presetClass="entr" presetSubtype="10" fill="hold" nodeType="with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randombar(horizontal)">
                                      <p:cBhvr>
                                        <p:cTn id="19"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968AD51-4D68-2B1C-2151-0A5E912C25EA}"/>
              </a:ext>
            </a:extLst>
          </p:cNvPr>
          <p:cNvGrpSpPr/>
          <p:nvPr/>
        </p:nvGrpSpPr>
        <p:grpSpPr>
          <a:xfrm>
            <a:off x="1616562" y="8806648"/>
            <a:ext cx="10575438" cy="4438908"/>
            <a:chOff x="1817961" y="529423"/>
            <a:chExt cx="8556078" cy="16468672"/>
          </a:xfrm>
        </p:grpSpPr>
        <p:sp>
          <p:nvSpPr>
            <p:cNvPr id="9" name="TextBox 8">
              <a:extLst>
                <a:ext uri="{FF2B5EF4-FFF2-40B4-BE49-F238E27FC236}">
                  <a16:creationId xmlns:a16="http://schemas.microsoft.com/office/drawing/2014/main" id="{73EDC91B-B71D-2763-E79A-DA7273056F6E}"/>
                </a:ext>
              </a:extLst>
            </p:cNvPr>
            <p:cNvSpPr txBox="1"/>
            <p:nvPr/>
          </p:nvSpPr>
          <p:spPr>
            <a:xfrm>
              <a:off x="1817961" y="529427"/>
              <a:ext cx="8556078" cy="1646866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000" b="1" i="0" u="none" strike="noStrike" kern="1200" cap="none" spc="0" normalizeH="0" baseline="0" noProof="0">
                  <a:ln w="285750">
                    <a:solidFill>
                      <a:prstClr val="white"/>
                    </a:solidFill>
                    <a:prstDash val="solid"/>
                  </a:ln>
                  <a:solidFill>
                    <a:srgbClr val="FFFF00"/>
                  </a:solidFill>
                  <a:effectLst>
                    <a:outerShdw blurRad="12700" dist="38100" dir="2700000" algn="tl" rotWithShape="0">
                      <a:srgbClr val="336699"/>
                    </a:outerShdw>
                  </a:effectLst>
                  <a:uLnTx/>
                  <a:uFillTx/>
                  <a:latin typeface="iCiel Pony" panose="02000000000000000000" pitchFamily="2" charset="0"/>
                  <a:ea typeface="+mn-ea"/>
                  <a:cs typeface="+mn-cs"/>
                </a:rPr>
                <a:t>Viết: Luyện tập quan sát, tìm ý cho bài văn tả người</a:t>
              </a:r>
              <a:endParaRPr kumimoji="0" lang="en-US" sz="8000" b="1" i="0" u="none" strike="noStrike" kern="1200" cap="none" spc="0" normalizeH="0" baseline="0" noProof="0">
                <a:ln w="285750">
                  <a:solidFill>
                    <a:prstClr val="white"/>
                  </a:solidFill>
                  <a:prstDash val="solid"/>
                </a:ln>
                <a:solidFill>
                  <a:srgbClr val="FFFF00"/>
                </a:solidFill>
                <a:effectLst>
                  <a:outerShdw blurRad="12700" dist="38100" dir="2700000" algn="tl" rotWithShape="0">
                    <a:srgbClr val="336699"/>
                  </a:outerShdw>
                </a:effectLst>
                <a:uLnTx/>
                <a:uFillTx/>
                <a:latin typeface="iCiel Pony" panose="02000000000000000000" pitchFamily="2" charset="0"/>
                <a:ea typeface="+mn-ea"/>
                <a:cs typeface="+mn-cs"/>
              </a:endParaRPr>
            </a:p>
          </p:txBody>
        </p:sp>
        <p:sp>
          <p:nvSpPr>
            <p:cNvPr id="10" name="TextBox 9">
              <a:extLst>
                <a:ext uri="{FF2B5EF4-FFF2-40B4-BE49-F238E27FC236}">
                  <a16:creationId xmlns:a16="http://schemas.microsoft.com/office/drawing/2014/main" id="{252EF0D3-3B8F-EC2B-1EA5-B8BF7491B060}"/>
                </a:ext>
              </a:extLst>
            </p:cNvPr>
            <p:cNvSpPr txBox="1"/>
            <p:nvPr/>
          </p:nvSpPr>
          <p:spPr>
            <a:xfrm>
              <a:off x="1817961" y="529423"/>
              <a:ext cx="8556078" cy="16468668"/>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000" b="1" i="0" u="none" strike="noStrike" kern="1200" cap="none" spc="0" normalizeH="0" baseline="0" noProof="0">
                  <a:ln w="28575">
                    <a:solidFill>
                      <a:sysClr val="windowText" lastClr="000000"/>
                    </a:solidFill>
                    <a:prstDash val="solid"/>
                  </a:ln>
                  <a:solidFill>
                    <a:srgbClr val="FFFF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Viết: Luyện tập quan sát, tìm ý cho bài văn tả người</a:t>
              </a:r>
              <a:endParaRPr kumimoji="0" lang="en-US" sz="8000" b="1" i="0" u="none" strike="noStrike" kern="1200" cap="none" spc="0" normalizeH="0" baseline="0" noProof="0" dirty="0">
                <a:ln w="28575">
                  <a:solidFill>
                    <a:sysClr val="windowText" lastClr="000000"/>
                  </a:solidFill>
                  <a:prstDash val="solid"/>
                </a:ln>
                <a:solidFill>
                  <a:srgbClr val="FFFF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endParaRPr>
            </a:p>
          </p:txBody>
        </p:sp>
      </p:grpSp>
      <p:grpSp>
        <p:nvGrpSpPr>
          <p:cNvPr id="11" name="Group 10">
            <a:extLst>
              <a:ext uri="{FF2B5EF4-FFF2-40B4-BE49-F238E27FC236}">
                <a16:creationId xmlns:a16="http://schemas.microsoft.com/office/drawing/2014/main" id="{ACBAB230-F180-5DF8-A5DD-08048F8E8902}"/>
              </a:ext>
            </a:extLst>
          </p:cNvPr>
          <p:cNvGrpSpPr/>
          <p:nvPr/>
        </p:nvGrpSpPr>
        <p:grpSpPr>
          <a:xfrm>
            <a:off x="1616562" y="7413094"/>
            <a:ext cx="10575438" cy="1511852"/>
            <a:chOff x="1817961" y="529427"/>
            <a:chExt cx="8556078" cy="5609081"/>
          </a:xfrm>
        </p:grpSpPr>
        <p:sp>
          <p:nvSpPr>
            <p:cNvPr id="12" name="TextBox 11">
              <a:extLst>
                <a:ext uri="{FF2B5EF4-FFF2-40B4-BE49-F238E27FC236}">
                  <a16:creationId xmlns:a16="http://schemas.microsoft.com/office/drawing/2014/main" id="{B5492FBD-7BC4-AC12-8053-35A74FD1AD00}"/>
                </a:ext>
              </a:extLst>
            </p:cNvPr>
            <p:cNvSpPr txBox="1"/>
            <p:nvPr/>
          </p:nvSpPr>
          <p:spPr>
            <a:xfrm>
              <a:off x="1817961" y="529427"/>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8000" b="1" i="0" u="none" strike="noStrike" kern="1200" cap="none" spc="0" normalizeH="0" baseline="0" noProof="0">
                  <a:ln w="285750">
                    <a:solidFill>
                      <a:prstClr val="white"/>
                    </a:solidFill>
                    <a:prstDash val="solid"/>
                  </a:ln>
                  <a:solidFill>
                    <a:srgbClr val="FF0000"/>
                  </a:solidFill>
                  <a:effectLst>
                    <a:outerShdw blurRad="12700" dist="38100" dir="2700000" algn="tl" rotWithShape="0">
                      <a:srgbClr val="336699"/>
                    </a:outerShdw>
                  </a:effectLst>
                  <a:uLnTx/>
                  <a:uFillTx/>
                  <a:latin typeface="iCiel Pony" panose="02000000000000000000" pitchFamily="2" charset="0"/>
                  <a:ea typeface="+mn-ea"/>
                  <a:cs typeface="+mn-cs"/>
                </a:rPr>
                <a:t>Bài 8 - Tiết 3</a:t>
              </a:r>
            </a:p>
          </p:txBody>
        </p:sp>
        <p:sp>
          <p:nvSpPr>
            <p:cNvPr id="13" name="TextBox 12">
              <a:extLst>
                <a:ext uri="{FF2B5EF4-FFF2-40B4-BE49-F238E27FC236}">
                  <a16:creationId xmlns:a16="http://schemas.microsoft.com/office/drawing/2014/main" id="{EB40FCBC-2A00-7D6E-324B-D908C601A962}"/>
                </a:ext>
              </a:extLst>
            </p:cNvPr>
            <p:cNvSpPr txBox="1"/>
            <p:nvPr/>
          </p:nvSpPr>
          <p:spPr>
            <a:xfrm>
              <a:off x="1817961" y="631825"/>
              <a:ext cx="8556078" cy="5506683"/>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000" b="1" i="0" u="none" strike="noStrike" kern="1200" cap="none" spc="0" normalizeH="0" baseline="0" noProof="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rPr>
                <a:t>Bài 8 - Tiết 3</a:t>
              </a:r>
              <a:endParaRPr kumimoji="0" lang="en-US" sz="8000" b="1" i="0" u="none" strike="noStrike" kern="1200" cap="none" spc="0" normalizeH="0" baseline="0" noProof="0" dirty="0">
                <a:ln w="28575">
                  <a:solidFill>
                    <a:sysClr val="windowText" lastClr="000000"/>
                  </a:solidFill>
                  <a:prstDash val="solid"/>
                </a:ln>
                <a:solidFill>
                  <a:srgbClr val="FF0000"/>
                </a:solidFill>
                <a:effectLst>
                  <a:outerShdw blurRad="50800" dist="38100" dir="2700000" algn="tl" rotWithShape="0">
                    <a:prstClr val="black">
                      <a:alpha val="40000"/>
                    </a:prstClr>
                  </a:outerShdw>
                </a:effectLst>
                <a:uLnTx/>
                <a:uFillTx/>
                <a:latin typeface="iCiel Pony" panose="02000000000000000000" pitchFamily="2" charset="0"/>
                <a:ea typeface="+mn-ea"/>
                <a:cs typeface="+mn-cs"/>
              </a:endParaRPr>
            </a:p>
          </p:txBody>
        </p:sp>
      </p:grpSp>
      <p:pic>
        <p:nvPicPr>
          <p:cNvPr id="14" name="Picture 13">
            <a:extLst>
              <a:ext uri="{FF2B5EF4-FFF2-40B4-BE49-F238E27FC236}">
                <a16:creationId xmlns:a16="http://schemas.microsoft.com/office/drawing/2014/main" id="{CA263C9D-EFA6-11C9-4E54-E4AA673AB144}"/>
              </a:ext>
            </a:extLst>
          </p:cNvPr>
          <p:cNvPicPr>
            <a:picLocks noChangeAspect="1"/>
          </p:cNvPicPr>
          <p:nvPr/>
        </p:nvPicPr>
        <p:blipFill>
          <a:blip r:embed="rId3"/>
          <a:stretch>
            <a:fillRect/>
          </a:stretch>
        </p:blipFill>
        <p:spPr>
          <a:xfrm>
            <a:off x="810310" y="453894"/>
            <a:ext cx="10571380" cy="5950212"/>
          </a:xfrm>
          <a:prstGeom prst="rect">
            <a:avLst/>
          </a:prstGeom>
        </p:spPr>
      </p:pic>
      <p:pic>
        <p:nvPicPr>
          <p:cNvPr id="15" name="Picture 14">
            <a:extLst>
              <a:ext uri="{FF2B5EF4-FFF2-40B4-BE49-F238E27FC236}">
                <a16:creationId xmlns:a16="http://schemas.microsoft.com/office/drawing/2014/main" id="{2E232F25-15E5-29EF-EF44-9B80A09F6BCC}"/>
              </a:ext>
            </a:extLst>
          </p:cNvPr>
          <p:cNvPicPr>
            <a:picLocks noChangeAspect="1"/>
          </p:cNvPicPr>
          <p:nvPr/>
        </p:nvPicPr>
        <p:blipFill rotWithShape="1">
          <a:blip r:embed="rId4">
            <a:extLst>
              <a:ext uri="{28A0092B-C50C-407E-A947-70E740481C1C}">
                <a14:useLocalDpi xmlns:a14="http://schemas.microsoft.com/office/drawing/2010/main" val="0"/>
              </a:ext>
            </a:extLst>
          </a:blip>
          <a:srcRect l="6402" t="8333" r="6402" b="11667"/>
          <a:stretch/>
        </p:blipFill>
        <p:spPr>
          <a:xfrm>
            <a:off x="-8863781" y="1219547"/>
            <a:ext cx="3708400" cy="5184559"/>
          </a:xfrm>
          <a:prstGeom prst="rect">
            <a:avLst/>
          </a:prstGeom>
        </p:spPr>
      </p:pic>
    </p:spTree>
    <p:extLst>
      <p:ext uri="{BB962C8B-B14F-4D97-AF65-F5344CB8AC3E}">
        <p14:creationId xmlns:p14="http://schemas.microsoft.com/office/powerpoint/2010/main" val="27024378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8" fill="hold">
                            <p:stCondLst>
                              <p:cond delay="1000"/>
                            </p:stCondLst>
                            <p:childTnLst>
                              <p:par>
                                <p:cTn id="9" presetID="26" presetClass="emph" presetSubtype="0" fill="hold" nodeType="afterEffect">
                                  <p:stCondLst>
                                    <p:cond delay="0"/>
                                  </p:stCondLst>
                                  <p:childTnLst>
                                    <p:animEffect transition="out" filter="fade">
                                      <p:cBhvr>
                                        <p:cTn id="10" dur="500" tmFilter="0, 0; .2, .5; .8, .5; 1, 0"/>
                                        <p:tgtEl>
                                          <p:spTgt spid="8"/>
                                        </p:tgtEl>
                                      </p:cBhvr>
                                    </p:animEffect>
                                    <p:animScale>
                                      <p:cBhvr>
                                        <p:cTn id="11" dur="250" autoRev="1" fill="hold"/>
                                        <p:tgtEl>
                                          <p:spTgt spid="8"/>
                                        </p:tgtEl>
                                      </p:cBhvr>
                                      <p:by x="105000" y="105000"/>
                                    </p:animScale>
                                  </p:childTnLst>
                                </p:cTn>
                              </p:par>
                            </p:childTnLst>
                          </p:cTn>
                        </p:par>
                        <p:par>
                          <p:cTn id="12" fill="hold">
                            <p:stCondLst>
                              <p:cond delay="1500"/>
                            </p:stCondLst>
                            <p:childTnLst>
                              <p:par>
                                <p:cTn id="13" presetID="6" presetClass="entr" presetSubtype="16"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1000"/>
                                        <p:tgtEl>
                                          <p:spTgt spid="11"/>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par>
                          <p:cTn id="16" fill="hold">
                            <p:stCondLst>
                              <p:cond delay="2500"/>
                            </p:stCondLst>
                            <p:childTnLst>
                              <p:par>
                                <p:cTn id="17" presetID="26" presetClass="emph" presetSubtype="0" fill="hold" nodeType="afterEffect">
                                  <p:stCondLst>
                                    <p:cond delay="0"/>
                                  </p:stCondLst>
                                  <p:childTnLst>
                                    <p:animEffect transition="out" filter="fade">
                                      <p:cBhvr>
                                        <p:cTn id="18" dur="500" tmFilter="0, 0; .2, .5; .8, .5; 1, 0"/>
                                        <p:tgtEl>
                                          <p:spTgt spid="11"/>
                                        </p:tgtEl>
                                      </p:cBhvr>
                                    </p:animEffect>
                                    <p:animScale>
                                      <p:cBhvr>
                                        <p:cTn id="19" dur="250" autoRev="1" fill="hold"/>
                                        <p:tgtEl>
                                          <p:spTgt spid="11"/>
                                        </p:tgtEl>
                                      </p:cBhvr>
                                      <p:by x="105000" y="105000"/>
                                    </p:animScale>
                                  </p:childTnLst>
                                </p:cTn>
                              </p:par>
                              <p:par>
                                <p:cTn id="20" presetID="31"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fltVal val="0"/>
                                          </p:val>
                                        </p:tav>
                                        <p:tav tm="100000">
                                          <p:val>
                                            <p:strVal val="#ppt_w"/>
                                          </p:val>
                                        </p:tav>
                                      </p:tavLst>
                                    </p:anim>
                                    <p:anim calcmode="lin" valueType="num">
                                      <p:cBhvr>
                                        <p:cTn id="23" dur="1000" fill="hold"/>
                                        <p:tgtEl>
                                          <p:spTgt spid="14"/>
                                        </p:tgtEl>
                                        <p:attrNameLst>
                                          <p:attrName>ppt_h</p:attrName>
                                        </p:attrNameLst>
                                      </p:cBhvr>
                                      <p:tavLst>
                                        <p:tav tm="0">
                                          <p:val>
                                            <p:fltVal val="0"/>
                                          </p:val>
                                        </p:tav>
                                        <p:tav tm="100000">
                                          <p:val>
                                            <p:strVal val="#ppt_h"/>
                                          </p:val>
                                        </p:tav>
                                      </p:tavLst>
                                    </p:anim>
                                    <p:anim calcmode="lin" valueType="num">
                                      <p:cBhvr>
                                        <p:cTn id="24" dur="1000" fill="hold"/>
                                        <p:tgtEl>
                                          <p:spTgt spid="14"/>
                                        </p:tgtEl>
                                        <p:attrNameLst>
                                          <p:attrName>style.rotation</p:attrName>
                                        </p:attrNameLst>
                                      </p:cBhvr>
                                      <p:tavLst>
                                        <p:tav tm="0">
                                          <p:val>
                                            <p:fltVal val="90"/>
                                          </p:val>
                                        </p:tav>
                                        <p:tav tm="100000">
                                          <p:val>
                                            <p:fltVal val="0"/>
                                          </p:val>
                                        </p:tav>
                                      </p:tavLst>
                                    </p:anim>
                                    <p:animEffect transition="in" filter="fade">
                                      <p:cBhvr>
                                        <p:cTn id="2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F38C6B-321F-794C-BAB9-B7EC3B347A1C}"/>
              </a:ext>
            </a:extLst>
          </p:cNvPr>
          <p:cNvPicPr>
            <a:picLocks noChangeAspect="1"/>
          </p:cNvPicPr>
          <p:nvPr/>
        </p:nvPicPr>
        <p:blipFill>
          <a:blip r:embed="rId3"/>
          <a:stretch>
            <a:fillRect/>
          </a:stretch>
        </p:blipFill>
        <p:spPr>
          <a:xfrm>
            <a:off x="2836779" y="102745"/>
            <a:ext cx="1724160" cy="2160000"/>
          </a:xfrm>
          <a:prstGeom prst="rect">
            <a:avLst/>
          </a:prstGeom>
        </p:spPr>
      </p:pic>
      <p:pic>
        <p:nvPicPr>
          <p:cNvPr id="3" name="Picture 2">
            <a:extLst>
              <a:ext uri="{FF2B5EF4-FFF2-40B4-BE49-F238E27FC236}">
                <a16:creationId xmlns:a16="http://schemas.microsoft.com/office/drawing/2014/main" id="{34E59952-A7BE-1641-B1A7-9650B5FC7045}"/>
              </a:ext>
            </a:extLst>
          </p:cNvPr>
          <p:cNvPicPr>
            <a:picLocks noChangeAspect="1"/>
          </p:cNvPicPr>
          <p:nvPr/>
        </p:nvPicPr>
        <p:blipFill>
          <a:blip r:embed="rId4"/>
          <a:stretch>
            <a:fillRect/>
          </a:stretch>
        </p:blipFill>
        <p:spPr>
          <a:xfrm>
            <a:off x="7631062" y="102745"/>
            <a:ext cx="1626262" cy="2160000"/>
          </a:xfrm>
          <a:prstGeom prst="rect">
            <a:avLst/>
          </a:prstGeom>
        </p:spPr>
      </p:pic>
      <p:pic>
        <p:nvPicPr>
          <p:cNvPr id="4" name="Picture 3">
            <a:extLst>
              <a:ext uri="{FF2B5EF4-FFF2-40B4-BE49-F238E27FC236}">
                <a16:creationId xmlns:a16="http://schemas.microsoft.com/office/drawing/2014/main" id="{4305BBF3-4F89-AD40-9790-9792F6F60209}"/>
              </a:ext>
            </a:extLst>
          </p:cNvPr>
          <p:cNvPicPr>
            <a:picLocks noChangeAspect="1"/>
          </p:cNvPicPr>
          <p:nvPr/>
        </p:nvPicPr>
        <p:blipFill>
          <a:blip r:embed="rId5"/>
          <a:stretch>
            <a:fillRect/>
          </a:stretch>
        </p:blipFill>
        <p:spPr>
          <a:xfrm>
            <a:off x="0" y="1482251"/>
            <a:ext cx="12192000" cy="3893497"/>
          </a:xfrm>
          <a:prstGeom prst="rect">
            <a:avLst/>
          </a:prstGeom>
        </p:spPr>
      </p:pic>
    </p:spTree>
    <p:extLst>
      <p:ext uri="{BB962C8B-B14F-4D97-AF65-F5344CB8AC3E}">
        <p14:creationId xmlns:p14="http://schemas.microsoft.com/office/powerpoint/2010/main" val="18115455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150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par>
                                <p:cTn id="8" presetID="26" presetClass="emph" presetSubtype="0" fill="hold" nodeType="withEffect">
                                  <p:stCondLst>
                                    <p:cond delay="150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wooden sign with a house and rainbow&#10;&#10;Description automatically generated">
            <a:extLst>
              <a:ext uri="{FF2B5EF4-FFF2-40B4-BE49-F238E27FC236}">
                <a16:creationId xmlns:a16="http://schemas.microsoft.com/office/drawing/2014/main" id="{EB882CC3-2AD1-8449-9A45-8DCB8AC34B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1922"/>
            <a:ext cx="8640872" cy="6600760"/>
          </a:xfrm>
          <a:prstGeom prst="rect">
            <a:avLst/>
          </a:prstGeom>
        </p:spPr>
      </p:pic>
      <p:sp>
        <p:nvSpPr>
          <p:cNvPr id="3" name="Hình chữ nhật 16">
            <a:extLst>
              <a:ext uri="{FF2B5EF4-FFF2-40B4-BE49-F238E27FC236}">
                <a16:creationId xmlns:a16="http://schemas.microsoft.com/office/drawing/2014/main" id="{72FFE766-F5AC-CB48-92B8-1A6DA81660E2}"/>
              </a:ext>
            </a:extLst>
          </p:cNvPr>
          <p:cNvSpPr/>
          <p:nvPr/>
        </p:nvSpPr>
        <p:spPr>
          <a:xfrm>
            <a:off x="274228" y="3722302"/>
            <a:ext cx="8016217" cy="2862322"/>
          </a:xfrm>
          <a:prstGeom prst="rect">
            <a:avLst/>
          </a:prstGeom>
          <a:noFill/>
        </p:spPr>
        <p:txBody>
          <a:bodyPr wrap="square" lIns="91440" tIns="45720" rIns="91440" bIns="45720">
            <a:spAutoFit/>
          </a:bodyPr>
          <a:lstStyle/>
          <a:p>
            <a:pPr lvl="0" algn="ctr"/>
            <a:r>
              <a:rPr lang="en-US" sz="6000" b="1">
                <a:ln w="0"/>
                <a:solidFill>
                  <a:srgbClr val="0000CC"/>
                </a:solidFill>
                <a:latin typeface="Calibri" panose="020F0502020204030204" pitchFamily="34" charset="0"/>
                <a:ea typeface="Calibri" panose="020F0502020204030204" pitchFamily="34" charset="0"/>
                <a:cs typeface="Calibri" panose="020F0502020204030204" pitchFamily="34" charset="0"/>
              </a:rPr>
              <a:t>1. </a:t>
            </a:r>
            <a:r>
              <a:rPr lang="vi-VN" sz="6000" b="1">
                <a:ln w="0"/>
                <a:solidFill>
                  <a:srgbClr val="0000CC"/>
                </a:solidFill>
                <a:latin typeface="Calibri" panose="020F0502020204030204" pitchFamily="34" charset="0"/>
                <a:ea typeface="Calibri" panose="020F0502020204030204" pitchFamily="34" charset="0"/>
                <a:cs typeface="Calibri" panose="020F0502020204030204" pitchFamily="34" charset="0"/>
              </a:rPr>
              <a:t>Tìm hiểu đoạn văn tả ngoại hình, hoạt động của con người </a:t>
            </a:r>
            <a:endParaRPr kumimoji="0" lang="vi-VN" sz="6600" b="1" i="0" u="none" strike="noStrike" kern="1200" cap="none" spc="0" normalizeH="0" baseline="0" noProof="0" dirty="0">
              <a:ln w="0"/>
              <a:solidFill>
                <a:srgbClr val="0000CC"/>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A75F02D-7EC4-464C-8512-9AD2186BCB3D}"/>
              </a:ext>
            </a:extLst>
          </p:cNvPr>
          <p:cNvPicPr>
            <a:picLocks noChangeAspect="1"/>
          </p:cNvPicPr>
          <p:nvPr/>
        </p:nvPicPr>
        <p:blipFill>
          <a:blip r:embed="rId5"/>
          <a:stretch>
            <a:fillRect/>
          </a:stretch>
        </p:blipFill>
        <p:spPr>
          <a:xfrm flipH="1">
            <a:off x="8640872" y="932302"/>
            <a:ext cx="3095041" cy="5580000"/>
          </a:xfrm>
          <a:prstGeom prst="rect">
            <a:avLst/>
          </a:prstGeom>
        </p:spPr>
      </p:pic>
    </p:spTree>
    <p:extLst>
      <p:ext uri="{BB962C8B-B14F-4D97-AF65-F5344CB8AC3E}">
        <p14:creationId xmlns:p14="http://schemas.microsoft.com/office/powerpoint/2010/main" val="13857958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667">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667">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6" name="uỷn.wav"/>
                                            </p:tgtEl>
                                          </p:cMediaNode>
                                        </p:audio>
                                      </p:subTnLst>
                                    </p:cTn>
                                  </p:par>
                                </p:childTnLst>
                              </p:cTn>
                            </p:par>
                            <p:par>
                              <p:cTn id="9" fill="hold">
                                <p:stCondLst>
                                  <p:cond delay="1000"/>
                                </p:stCondLst>
                                <p:childTnLst>
                                  <p:par>
                                    <p:cTn id="10" presetID="22" presetClass="entr" presetSubtype="1"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0408BD4-DB36-AFE0-F053-0432CA5136E3}"/>
              </a:ext>
            </a:extLst>
          </p:cNvPr>
          <p:cNvSpPr txBox="1"/>
          <p:nvPr/>
        </p:nvSpPr>
        <p:spPr>
          <a:xfrm>
            <a:off x="824861" y="751006"/>
            <a:ext cx="10542277" cy="5447645"/>
          </a:xfrm>
          <a:prstGeom prst="rect">
            <a:avLst/>
          </a:prstGeom>
          <a:noFill/>
        </p:spPr>
        <p:txBody>
          <a:bodyPr wrap="square" rtlCol="0">
            <a:spAutoFit/>
          </a:bodyPr>
          <a:lstStyle/>
          <a:p>
            <a:pPr algn="ctr"/>
            <a:r>
              <a:rPr lang="vi-VN" sz="3600">
                <a:solidFill>
                  <a:srgbClr val="FF0000"/>
                </a:solidFill>
              </a:rPr>
              <a:t> </a:t>
            </a:r>
            <a:r>
              <a:rPr lang="en-US" sz="3600">
                <a:solidFill>
                  <a:srgbClr val="FF0000"/>
                </a:solidFill>
              </a:rPr>
              <a:t>Hạng A Cháng</a:t>
            </a:r>
          </a:p>
          <a:p>
            <a:pPr algn="just"/>
            <a:r>
              <a:rPr lang="en-US" sz="2400"/>
              <a:t>	</a:t>
            </a:r>
            <a:r>
              <a:rPr lang="vi-VN" sz="2400"/>
              <a:t>A Cháng đẹp người thật. Mười tám tuổi, ngực nở vòng cung, da đỏ như lim, bắp tay bắp chân rắn như trắc, như gụ. Vóc cao, vai rộng, người đứng thẳng như cái cột đá trời trồng.</a:t>
            </a:r>
          </a:p>
          <a:p>
            <a:pPr algn="just"/>
            <a:r>
              <a:rPr lang="vi-VN" sz="2400"/>
              <a:t> </a:t>
            </a:r>
            <a:r>
              <a:rPr lang="en-US" sz="2400"/>
              <a:t>	</a:t>
            </a:r>
            <a:r>
              <a:rPr lang="vi-VN" sz="2400"/>
              <a:t>Nhưng phải nhìn Hạng A Cháng cày mới thấy hết vẻ đẹp của anh. Tới nương, A Cháng mắc cày xong, quát một tiếng “Mổng!” và bây giờ chỉ còn chăm chắm vào công việc. Hai tay A Cháng nắm đốc cày, mắt nhìn thế ruộng, nhìn đường cày, thân mình nhoài thành một đường cong mềm mại, khi qua trái, lúc tạt phải theo đường cày uốn vòng theo hình ruộng bậc thang như một mảnh trăng lưỡi liềm. Lại có lúc được sá cày thẳng, người anh như rạp hẳn xuống, đôi chân xoải dài hoặc băm những bước ngắn, gấp gấp...</a:t>
            </a:r>
          </a:p>
          <a:p>
            <a:pPr algn="just"/>
            <a:r>
              <a:rPr lang="en-US" sz="2400"/>
              <a:t>	</a:t>
            </a:r>
            <a:r>
              <a:rPr lang="vi-VN" sz="2400"/>
              <a:t>Sức lực tràn trề của A Cháng là niềm tự hào của dòng họ Hạng, một dòng họ Mông đang định cư ở chân núi Tơ Bo.</a:t>
            </a:r>
            <a:endParaRPr lang="en-US" sz="2400"/>
          </a:p>
          <a:p>
            <a:pPr algn="just"/>
            <a:r>
              <a:rPr lang="en-US" sz="2400"/>
              <a:t>								</a:t>
            </a:r>
            <a:r>
              <a:rPr lang="vi-VN" sz="2400"/>
              <a:t>Theo Ma Văn Kháng</a:t>
            </a:r>
          </a:p>
        </p:txBody>
      </p:sp>
      <p:sp>
        <p:nvSpPr>
          <p:cNvPr id="6" name="TextBox 5">
            <a:extLst>
              <a:ext uri="{FF2B5EF4-FFF2-40B4-BE49-F238E27FC236}">
                <a16:creationId xmlns:a16="http://schemas.microsoft.com/office/drawing/2014/main" id="{98AFFDC1-239E-8445-8C49-735E0918C8FD}"/>
              </a:ext>
            </a:extLst>
          </p:cNvPr>
          <p:cNvSpPr txBox="1"/>
          <p:nvPr/>
        </p:nvSpPr>
        <p:spPr>
          <a:xfrm>
            <a:off x="1202586" y="197008"/>
            <a:ext cx="9786828" cy="553998"/>
          </a:xfrm>
          <a:prstGeom prst="rect">
            <a:avLst/>
          </a:prstGeom>
          <a:solidFill>
            <a:schemeClr val="accent2">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FF"/>
                </a:solidFill>
                <a:effectLst/>
                <a:uLnTx/>
                <a:uFillTx/>
                <a:latin typeface="Arial-Rounded-Bold"/>
                <a:ea typeface="+mn-ea"/>
                <a:cs typeface="+mn-cs"/>
              </a:rPr>
              <a:t>1.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Đọc</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bài</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văn</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sau</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và</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thực</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hiện</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yêu</a:t>
            </a:r>
            <a:r>
              <a:rPr kumimoji="0" lang="en-US" sz="3000" b="1" i="0" u="none" strike="noStrike" kern="1200" cap="none" spc="0" normalizeH="0" baseline="0" noProof="0" dirty="0">
                <a:ln>
                  <a:noFill/>
                </a:ln>
                <a:solidFill>
                  <a:srgbClr val="000000"/>
                </a:solidFill>
                <a:effectLst/>
                <a:uLnTx/>
                <a:uFillTx/>
                <a:latin typeface="Arial-BoldMT"/>
                <a:ea typeface="+mn-ea"/>
                <a:cs typeface="+mn-cs"/>
              </a:rPr>
              <a:t> </a:t>
            </a:r>
            <a:r>
              <a:rPr kumimoji="0" lang="en-US" sz="3000" b="1" i="0" u="none" strike="noStrike" kern="1200" cap="none" spc="0" normalizeH="0" baseline="0" noProof="0" dirty="0" err="1">
                <a:ln>
                  <a:noFill/>
                </a:ln>
                <a:solidFill>
                  <a:srgbClr val="000000"/>
                </a:solidFill>
                <a:effectLst/>
                <a:uLnTx/>
                <a:uFillTx/>
                <a:latin typeface="Arial-BoldMT"/>
                <a:ea typeface="+mn-ea"/>
                <a:cs typeface="+mn-cs"/>
              </a:rPr>
              <a:t>cầu</a:t>
            </a:r>
            <a:r>
              <a:rPr kumimoji="0" lang="en-US" sz="3000" b="1" i="0" u="none" strike="noStrike" kern="1200" cap="none" spc="0" normalizeH="0" baseline="0" noProof="0" dirty="0">
                <a:ln>
                  <a:noFill/>
                </a:ln>
                <a:solidFill>
                  <a:srgbClr val="000000"/>
                </a:solidFill>
                <a:effectLst/>
                <a:uLnTx/>
                <a:uFillTx/>
                <a:latin typeface="Arial-BoldMT"/>
                <a:ea typeface="+mn-ea"/>
                <a:cs typeface="+mn-cs"/>
              </a:rPr>
              <a:t>:</a:t>
            </a:r>
            <a:endParaRPr kumimoji="0" lang="en-US" sz="3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05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562</TotalTime>
  <Words>2313</Words>
  <Application>Microsoft Office PowerPoint</Application>
  <PresentationFormat>Widescreen</PresentationFormat>
  <Paragraphs>115</Paragraphs>
  <Slides>38</Slides>
  <Notes>23</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Aptos</vt:lpstr>
      <vt:lpstr>Aptos Display</vt:lpstr>
      <vt:lpstr>Arial</vt:lpstr>
      <vt:lpstr>Arial-BoldMT</vt:lpstr>
      <vt:lpstr>Arial-Rounded-Bold</vt:lpstr>
      <vt:lpstr>Calibri</vt:lpstr>
      <vt:lpstr>iCiel Pony</vt:lpstr>
      <vt:lpstr>Times New Roman</vt:lpstr>
      <vt:lpstr>UTM Avo</vt:lpstr>
      <vt:lpstr>UTM Azuki</vt:lpstr>
      <vt:lpstr>2_Custom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PC</cp:lastModifiedBy>
  <cp:revision>53</cp:revision>
  <dcterms:created xsi:type="dcterms:W3CDTF">2023-09-08T12:48:23Z</dcterms:created>
  <dcterms:modified xsi:type="dcterms:W3CDTF">2025-02-05T09:41:34Z</dcterms:modified>
  <cp:category>9Slide.vn</cp:category>
</cp:coreProperties>
</file>